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70.JPG" ContentType="image/pn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266.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5"/>
  </p:notesMasterIdLst>
  <p:sldIdLst>
    <p:sldId id="256" r:id="rId2"/>
    <p:sldId id="282" r:id="rId3"/>
    <p:sldId id="285" r:id="rId4"/>
    <p:sldId id="354" r:id="rId5"/>
    <p:sldId id="355" r:id="rId6"/>
    <p:sldId id="356" r:id="rId7"/>
    <p:sldId id="383" r:id="rId8"/>
    <p:sldId id="349" r:id="rId9"/>
    <p:sldId id="350" r:id="rId10"/>
    <p:sldId id="357" r:id="rId11"/>
    <p:sldId id="384" r:id="rId12"/>
    <p:sldId id="306" r:id="rId13"/>
    <p:sldId id="344" r:id="rId14"/>
    <p:sldId id="345" r:id="rId15"/>
    <p:sldId id="346" r:id="rId16"/>
    <p:sldId id="347" r:id="rId17"/>
    <p:sldId id="311" r:id="rId18"/>
    <p:sldId id="387" r:id="rId19"/>
    <p:sldId id="369" r:id="rId20"/>
    <p:sldId id="361" r:id="rId21"/>
    <p:sldId id="362" r:id="rId22"/>
    <p:sldId id="319" r:id="rId23"/>
    <p:sldId id="363" r:id="rId24"/>
    <p:sldId id="364" r:id="rId25"/>
    <p:sldId id="365" r:id="rId26"/>
    <p:sldId id="320" r:id="rId27"/>
    <p:sldId id="366" r:id="rId28"/>
    <p:sldId id="367" r:id="rId29"/>
    <p:sldId id="368" r:id="rId30"/>
    <p:sldId id="379" r:id="rId31"/>
    <p:sldId id="380" r:id="rId32"/>
    <p:sldId id="370" r:id="rId33"/>
    <p:sldId id="371" r:id="rId34"/>
    <p:sldId id="372" r:id="rId35"/>
    <p:sldId id="373" r:id="rId36"/>
    <p:sldId id="374" r:id="rId37"/>
    <p:sldId id="375" r:id="rId38"/>
    <p:sldId id="376" r:id="rId39"/>
    <p:sldId id="378" r:id="rId40"/>
    <p:sldId id="381" r:id="rId41"/>
    <p:sldId id="382" r:id="rId42"/>
    <p:sldId id="283" r:id="rId43"/>
    <p:sldId id="358" r:id="rId44"/>
    <p:sldId id="389" r:id="rId45"/>
    <p:sldId id="390" r:id="rId46"/>
    <p:sldId id="391" r:id="rId47"/>
    <p:sldId id="359" r:id="rId48"/>
    <p:sldId id="280" r:id="rId49"/>
    <p:sldId id="278" r:id="rId50"/>
    <p:sldId id="276" r:id="rId51"/>
    <p:sldId id="385" r:id="rId52"/>
    <p:sldId id="343" r:id="rId53"/>
    <p:sldId id="386" r:id="rId54"/>
    <p:sldId id="275" r:id="rId55"/>
    <p:sldId id="324" r:id="rId56"/>
    <p:sldId id="342" r:id="rId57"/>
    <p:sldId id="321" r:id="rId58"/>
    <p:sldId id="322" r:id="rId59"/>
    <p:sldId id="323" r:id="rId60"/>
    <p:sldId id="325" r:id="rId61"/>
    <p:sldId id="326" r:id="rId62"/>
    <p:sldId id="328" r:id="rId63"/>
    <p:sldId id="329" r:id="rId64"/>
    <p:sldId id="284" r:id="rId65"/>
    <p:sldId id="333" r:id="rId66"/>
    <p:sldId id="261" r:id="rId67"/>
    <p:sldId id="262" r:id="rId68"/>
    <p:sldId id="334" r:id="rId69"/>
    <p:sldId id="264" r:id="rId70"/>
    <p:sldId id="265" r:id="rId71"/>
    <p:sldId id="266" r:id="rId72"/>
    <p:sldId id="340" r:id="rId73"/>
    <p:sldId id="267" r:id="rId74"/>
    <p:sldId id="335" r:id="rId75"/>
    <p:sldId id="336" r:id="rId76"/>
    <p:sldId id="268" r:id="rId77"/>
    <p:sldId id="337" r:id="rId78"/>
    <p:sldId id="338" r:id="rId79"/>
    <p:sldId id="339" r:id="rId80"/>
    <p:sldId id="341" r:id="rId81"/>
    <p:sldId id="263" r:id="rId82"/>
    <p:sldId id="392" r:id="rId83"/>
    <p:sldId id="393" r:id="rId84"/>
    <p:sldId id="394" r:id="rId85"/>
    <p:sldId id="332" r:id="rId86"/>
    <p:sldId id="291" r:id="rId87"/>
    <p:sldId id="388" r:id="rId88"/>
    <p:sldId id="348" r:id="rId89"/>
    <p:sldId id="296" r:id="rId90"/>
    <p:sldId id="295" r:id="rId91"/>
    <p:sldId id="352" r:id="rId92"/>
    <p:sldId id="353" r:id="rId93"/>
    <p:sldId id="315" r:id="rId94"/>
    <p:sldId id="316" r:id="rId95"/>
    <p:sldId id="302" r:id="rId96"/>
    <p:sldId id="303" r:id="rId97"/>
    <p:sldId id="293" r:id="rId98"/>
    <p:sldId id="304" r:id="rId99"/>
    <p:sldId id="294" r:id="rId100"/>
    <p:sldId id="305" r:id="rId101"/>
    <p:sldId id="308" r:id="rId102"/>
    <p:sldId id="307" r:id="rId103"/>
    <p:sldId id="299" r:id="rId104"/>
    <p:sldId id="317" r:id="rId105"/>
    <p:sldId id="318" r:id="rId106"/>
    <p:sldId id="330" r:id="rId107"/>
    <p:sldId id="298" r:id="rId108"/>
    <p:sldId id="360" r:id="rId109"/>
    <p:sldId id="314" r:id="rId110"/>
    <p:sldId id="331" r:id="rId111"/>
    <p:sldId id="377" r:id="rId112"/>
    <p:sldId id="327" r:id="rId113"/>
    <p:sldId id="313" r:id="rId1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67"/>
    <p:restoredTop sz="59549"/>
  </p:normalViewPr>
  <p:slideViewPr>
    <p:cSldViewPr snapToGrid="0" snapToObjects="1">
      <p:cViewPr varScale="1">
        <p:scale>
          <a:sx n="56" d="100"/>
          <a:sy n="56" d="100"/>
        </p:scale>
        <p:origin x="138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7DABE-C18E-6448-819B-F59DD62A1AF9}" type="datetimeFigureOut">
              <a:rPr lang="en-US" smtClean="0"/>
              <a:t>9/4/18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DC92B4-932A-8C4E-9391-5DCB89C14D78}" type="slidenum">
              <a:rPr lang="en-US" smtClean="0"/>
              <a:t>‹#›</a:t>
            </a:fld>
            <a:endParaRPr lang="en-US"/>
          </a:p>
        </p:txBody>
      </p:sp>
    </p:spTree>
    <p:extLst>
      <p:ext uri="{BB962C8B-B14F-4D97-AF65-F5344CB8AC3E}">
        <p14:creationId xmlns:p14="http://schemas.microsoft.com/office/powerpoint/2010/main" val="103460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www.antenna-theory.com/definitions/hfield.php" TargetMode="External"/><Relationship Id="rId3" Type="http://schemas.openxmlformats.org/officeDocument/2006/relationships/hyperlink" Target="http://www.antenna-theory.com/definitions/permittivity.php" TargetMode="External"/><Relationship Id="rId7" Type="http://schemas.openxmlformats.org/officeDocument/2006/relationships/hyperlink" Target="http://www.antenna-theory.com/definitions/efield.php"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www.antenna-theory.com/antennas/dipole.php" TargetMode="External"/><Relationship Id="rId5" Type="http://schemas.openxmlformats.org/officeDocument/2006/relationships/hyperlink" Target="http://www.antenna-theory.com/basics/efficiency.php" TargetMode="External"/><Relationship Id="rId4" Type="http://schemas.openxmlformats.org/officeDocument/2006/relationships/hyperlink" Target="http://maxwells-equations.com/materials/conductivity.php"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condition of resonance is straightforward and it is characterized by minimum impedance and zero phase.</a:t>
            </a:r>
            <a:endParaRPr lang="en-US" dirty="0"/>
          </a:p>
        </p:txBody>
      </p:sp>
      <p:sp>
        <p:nvSpPr>
          <p:cNvPr id="4" name="Slide Number Placeholder 3"/>
          <p:cNvSpPr>
            <a:spLocks noGrp="1"/>
          </p:cNvSpPr>
          <p:nvPr>
            <p:ph type="sldNum" sz="quarter" idx="5"/>
          </p:nvPr>
        </p:nvSpPr>
        <p:spPr/>
        <p:txBody>
          <a:bodyPr/>
          <a:lstStyle/>
          <a:p>
            <a:fld id="{22DC92B4-932A-8C4E-9391-5DCB89C14D78}" type="slidenum">
              <a:rPr lang="en-US" smtClean="0"/>
              <a:t>9</a:t>
            </a:fld>
            <a:endParaRPr lang="en-US"/>
          </a:p>
        </p:txBody>
      </p:sp>
    </p:spTree>
    <p:extLst>
      <p:ext uri="{BB962C8B-B14F-4D97-AF65-F5344CB8AC3E}">
        <p14:creationId xmlns:p14="http://schemas.microsoft.com/office/powerpoint/2010/main" val="820435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for two linearly polarized antennas that are rotated from each other by an </a:t>
            </a:r>
            <a:endParaRPr lang="en-US" dirty="0"/>
          </a:p>
        </p:txBody>
      </p:sp>
      <p:sp>
        <p:nvSpPr>
          <p:cNvPr id="4" name="Slide Number Placeholder 3"/>
          <p:cNvSpPr>
            <a:spLocks noGrp="1"/>
          </p:cNvSpPr>
          <p:nvPr>
            <p:ph type="sldNum" sz="quarter" idx="5"/>
          </p:nvPr>
        </p:nvSpPr>
        <p:spPr/>
        <p:txBody>
          <a:bodyPr/>
          <a:lstStyle/>
          <a:p>
            <a:fld id="{22DC92B4-932A-8C4E-9391-5DCB89C14D78}" type="slidenum">
              <a:rPr lang="en-US" smtClean="0"/>
              <a:t>27</a:t>
            </a:fld>
            <a:endParaRPr lang="en-US"/>
          </a:p>
        </p:txBody>
      </p:sp>
    </p:spTree>
    <p:extLst>
      <p:ext uri="{BB962C8B-B14F-4D97-AF65-F5344CB8AC3E}">
        <p14:creationId xmlns:p14="http://schemas.microsoft.com/office/powerpoint/2010/main" val="2642115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Helvetica Neue" panose="02000503000000020004" pitchFamily="2" charset="0"/>
              </a:rPr>
              <a:t>To explain this, note that the human body tends to have a large value for </a:t>
            </a:r>
            <a:r>
              <a:rPr lang="en-US" dirty="0">
                <a:latin typeface="Helvetica Neue" panose="02000503000000020004" pitchFamily="2" charset="0"/>
                <a:hlinkClick r:id="rId3"/>
              </a:rPr>
              <a:t>permittivity</a:t>
            </a:r>
            <a:r>
              <a:rPr lang="en-US" dirty="0">
                <a:solidFill>
                  <a:srgbClr val="000000"/>
                </a:solidFill>
                <a:latin typeface="Helvetica Neue" panose="02000503000000020004" pitchFamily="2" charset="0"/>
              </a:rPr>
              <a:t> and a bit of </a:t>
            </a:r>
            <a:r>
              <a:rPr lang="en-US" dirty="0">
                <a:latin typeface="Helvetica Neue" panose="02000503000000020004" pitchFamily="2" charset="0"/>
                <a:hlinkClick r:id="rId4"/>
              </a:rPr>
              <a:t>conductivity</a:t>
            </a:r>
            <a:r>
              <a:rPr lang="en-US" dirty="0">
                <a:solidFill>
                  <a:srgbClr val="000000"/>
                </a:solidFill>
                <a:latin typeface="Helvetica Neue" panose="02000503000000020004" pitchFamily="2" charset="0"/>
              </a:rPr>
              <a:t>. The permittivity acts on the Electric Field and tends to tune the response of the antenna down in frequency. The conductivity of the body acts as a lossy material and absorbs energy from the antenna; this can </a:t>
            </a:r>
            <a:r>
              <a:rPr lang="en-US" dirty="0" err="1">
                <a:solidFill>
                  <a:srgbClr val="000000"/>
                </a:solidFill>
                <a:latin typeface="Helvetica Neue" panose="02000503000000020004" pitchFamily="2" charset="0"/>
              </a:rPr>
              <a:t>severly</a:t>
            </a:r>
            <a:r>
              <a:rPr lang="en-US" dirty="0">
                <a:solidFill>
                  <a:srgbClr val="000000"/>
                </a:solidFill>
                <a:latin typeface="Helvetica Neue" panose="02000503000000020004" pitchFamily="2" charset="0"/>
              </a:rPr>
              <a:t> degrade the </a:t>
            </a:r>
            <a:r>
              <a:rPr lang="en-US" dirty="0">
                <a:latin typeface="Helvetica Neue" panose="02000503000000020004" pitchFamily="2" charset="0"/>
                <a:hlinkClick r:id="rId5"/>
              </a:rPr>
              <a:t>antenna efficiency</a:t>
            </a:r>
            <a:r>
              <a:rPr lang="en-US" dirty="0">
                <a:solidFill>
                  <a:srgbClr val="000000"/>
                </a:solidFill>
                <a:latin typeface="Helvetica Neue" panose="02000503000000020004" pitchFamily="2" charset="0"/>
              </a:rPr>
              <a:t>.</a:t>
            </a:r>
          </a:p>
          <a:p>
            <a:endParaRPr lang="en-US" dirty="0">
              <a:solidFill>
                <a:srgbClr val="000000"/>
              </a:solidFill>
              <a:latin typeface="Helvetica Neue" panose="02000503000000020004" pitchFamily="2" charset="0"/>
            </a:endParaRPr>
          </a:p>
          <a:p>
            <a:r>
              <a:rPr lang="en-US" sz="1200" b="0" i="0" kern="1200" dirty="0">
                <a:solidFill>
                  <a:schemeClr val="tx1"/>
                </a:solidFill>
                <a:effectLst/>
                <a:latin typeface="+mn-lt"/>
                <a:ea typeface="+mn-ea"/>
                <a:cs typeface="+mn-cs"/>
              </a:rPr>
              <a:t>The human body affects </a:t>
            </a:r>
            <a:r>
              <a:rPr lang="en-US" sz="1200" b="0" i="0" kern="1200" dirty="0">
                <a:solidFill>
                  <a:schemeClr val="tx1"/>
                </a:solidFill>
                <a:effectLst/>
                <a:latin typeface="+mn-lt"/>
                <a:ea typeface="+mn-ea"/>
                <a:cs typeface="+mn-cs"/>
                <a:hlinkClick r:id="rId6"/>
              </a:rPr>
              <a:t>dipole antennas</a:t>
            </a:r>
            <a:r>
              <a:rPr lang="en-US" sz="1200" b="0" i="0" kern="1200" dirty="0">
                <a:solidFill>
                  <a:schemeClr val="tx1"/>
                </a:solidFill>
                <a:effectLst/>
                <a:latin typeface="+mn-lt"/>
                <a:ea typeface="+mn-ea"/>
                <a:cs typeface="+mn-cs"/>
              </a:rPr>
              <a:t> particularly strongly. This is because in the near field (very close to the antenna), the </a:t>
            </a:r>
            <a:r>
              <a:rPr lang="en-US" sz="1200" b="0" i="0" kern="1200" dirty="0">
                <a:solidFill>
                  <a:schemeClr val="tx1"/>
                </a:solidFill>
                <a:effectLst/>
                <a:latin typeface="+mn-lt"/>
                <a:ea typeface="+mn-ea"/>
                <a:cs typeface="+mn-cs"/>
                <a:hlinkClick r:id="rId7"/>
              </a:rPr>
              <a:t>Electric Fields</a:t>
            </a:r>
            <a:r>
              <a:rPr lang="en-US" sz="1200" b="0" i="0" kern="1200" dirty="0">
                <a:solidFill>
                  <a:schemeClr val="tx1"/>
                </a:solidFill>
                <a:effectLst/>
                <a:latin typeface="+mn-lt"/>
                <a:ea typeface="+mn-ea"/>
                <a:cs typeface="+mn-cs"/>
              </a:rPr>
              <a:t> are particularly strong. The interesting thing though, is the body isn't really magnetic. Hence, the </a:t>
            </a:r>
            <a:r>
              <a:rPr lang="en-US" sz="1200" b="0" i="0" kern="1200" dirty="0">
                <a:solidFill>
                  <a:schemeClr val="tx1"/>
                </a:solidFill>
                <a:effectLst/>
                <a:latin typeface="+mn-lt"/>
                <a:ea typeface="+mn-ea"/>
                <a:cs typeface="+mn-cs"/>
                <a:hlinkClick r:id="rId8"/>
              </a:rPr>
              <a:t>magnetic fields</a:t>
            </a:r>
            <a:r>
              <a:rPr lang="en-US" sz="1200" b="0" i="0" kern="1200" dirty="0">
                <a:solidFill>
                  <a:schemeClr val="tx1"/>
                </a:solidFill>
                <a:effectLst/>
                <a:latin typeface="+mn-lt"/>
                <a:ea typeface="+mn-ea"/>
                <a:cs typeface="+mn-cs"/>
              </a:rPr>
              <a:t> don't really see the body as much, and hence aren't affected like the electric fields are. And because the loop antenna is somewhat the "dual" of the dipole as discussed earlier, the magnetic fields are strong in the near field of the loop antenna. These magnetic fields ultimately give rise to the antenna radiation, and since they are somewhat immune to the human body, loop antennas tend to be much more robust in terms of performance when they are placed near a human. As a result, antennas in hearing aids and other "wearable antennas" are often loop antennas. This property makes loop antennas </a:t>
            </a:r>
            <a:r>
              <a:rPr lang="en-US" sz="1200" b="0" i="0" kern="1200" dirty="0" err="1">
                <a:solidFill>
                  <a:schemeClr val="tx1"/>
                </a:solidFill>
                <a:effectLst/>
                <a:latin typeface="+mn-lt"/>
                <a:ea typeface="+mn-ea"/>
                <a:cs typeface="+mn-cs"/>
              </a:rPr>
              <a:t>extremeley</a:t>
            </a:r>
            <a:r>
              <a:rPr lang="en-US" sz="1200" b="0" i="0" kern="1200" dirty="0">
                <a:solidFill>
                  <a:schemeClr val="tx1"/>
                </a:solidFill>
                <a:effectLst/>
                <a:latin typeface="+mn-lt"/>
                <a:ea typeface="+mn-ea"/>
                <a:cs typeface="+mn-cs"/>
              </a:rPr>
              <a:t> useful.</a:t>
            </a:r>
          </a:p>
          <a:p>
            <a:br>
              <a:rPr lang="en-US"/>
            </a:br>
            <a:endParaRPr lang="en-US" dirty="0"/>
          </a:p>
        </p:txBody>
      </p:sp>
      <p:sp>
        <p:nvSpPr>
          <p:cNvPr id="4" name="Slide Number Placeholder 3"/>
          <p:cNvSpPr>
            <a:spLocks noGrp="1"/>
          </p:cNvSpPr>
          <p:nvPr>
            <p:ph type="sldNum" sz="quarter" idx="5"/>
          </p:nvPr>
        </p:nvSpPr>
        <p:spPr/>
        <p:txBody>
          <a:bodyPr/>
          <a:lstStyle/>
          <a:p>
            <a:fld id="{22DC92B4-932A-8C4E-9391-5DCB89C14D78}" type="slidenum">
              <a:rPr lang="en-US" smtClean="0"/>
              <a:t>36</a:t>
            </a:fld>
            <a:endParaRPr lang="en-US"/>
          </a:p>
        </p:txBody>
      </p:sp>
    </p:spTree>
    <p:extLst>
      <p:ext uri="{BB962C8B-B14F-4D97-AF65-F5344CB8AC3E}">
        <p14:creationId xmlns:p14="http://schemas.microsoft.com/office/powerpoint/2010/main" val="3739420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fundamental concept behind the </a:t>
            </a:r>
            <a:r>
              <a:rPr lang="en-US" dirty="0" err="1"/>
              <a:t>MoM</a:t>
            </a:r>
            <a:r>
              <a:rPr lang="en-US" dirty="0"/>
              <a:t> employs orthogonal expansions and linear algebra to reduce the integral equation problem to a system of simultaneous linear equations.</a:t>
            </a:r>
          </a:p>
          <a:p>
            <a:endParaRPr lang="en-US" dirty="0"/>
          </a:p>
        </p:txBody>
      </p:sp>
      <p:sp>
        <p:nvSpPr>
          <p:cNvPr id="4" name="Slide Number Placeholder 3"/>
          <p:cNvSpPr>
            <a:spLocks noGrp="1"/>
          </p:cNvSpPr>
          <p:nvPr>
            <p:ph type="sldNum" sz="quarter" idx="5"/>
          </p:nvPr>
        </p:nvSpPr>
        <p:spPr/>
        <p:txBody>
          <a:bodyPr/>
          <a:lstStyle/>
          <a:p>
            <a:fld id="{22DC92B4-932A-8C4E-9391-5DCB89C14D78}" type="slidenum">
              <a:rPr lang="en-US" smtClean="0"/>
              <a:t>40</a:t>
            </a:fld>
            <a:endParaRPr lang="en-US"/>
          </a:p>
        </p:txBody>
      </p:sp>
    </p:spTree>
    <p:extLst>
      <p:ext uri="{BB962C8B-B14F-4D97-AF65-F5344CB8AC3E}">
        <p14:creationId xmlns:p14="http://schemas.microsoft.com/office/powerpoint/2010/main" val="2582993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high dielectric permeability of the tissue changes the capacitance of the coil and greatly reduces readability </a:t>
            </a:r>
            <a:endParaRPr lang="en-US" dirty="0"/>
          </a:p>
          <a:p>
            <a:endParaRPr lang="en-US" dirty="0"/>
          </a:p>
        </p:txBody>
      </p:sp>
      <p:sp>
        <p:nvSpPr>
          <p:cNvPr id="4" name="Slide Number Placeholder 3"/>
          <p:cNvSpPr>
            <a:spLocks noGrp="1"/>
          </p:cNvSpPr>
          <p:nvPr>
            <p:ph type="sldNum" sz="quarter" idx="5"/>
          </p:nvPr>
        </p:nvSpPr>
        <p:spPr/>
        <p:txBody>
          <a:bodyPr/>
          <a:lstStyle/>
          <a:p>
            <a:fld id="{22DC92B4-932A-8C4E-9391-5DCB89C14D78}" type="slidenum">
              <a:rPr lang="en-US" smtClean="0"/>
              <a:t>46</a:t>
            </a:fld>
            <a:endParaRPr lang="en-US"/>
          </a:p>
        </p:txBody>
      </p:sp>
    </p:spTree>
    <p:extLst>
      <p:ext uri="{BB962C8B-B14F-4D97-AF65-F5344CB8AC3E}">
        <p14:creationId xmlns:p14="http://schemas.microsoft.com/office/powerpoint/2010/main" val="3531487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Micro-chips having high-impedance phase angle</a:t>
            </a:r>
          </a:p>
        </p:txBody>
      </p:sp>
      <p:sp>
        <p:nvSpPr>
          <p:cNvPr id="4" name="Slide Number Placeholder 3"/>
          <p:cNvSpPr>
            <a:spLocks noGrp="1"/>
          </p:cNvSpPr>
          <p:nvPr>
            <p:ph type="sldNum" sz="quarter" idx="5"/>
          </p:nvPr>
        </p:nvSpPr>
        <p:spPr/>
        <p:txBody>
          <a:bodyPr/>
          <a:lstStyle/>
          <a:p>
            <a:fld id="{22DC92B4-932A-8C4E-9391-5DCB89C14D78}" type="slidenum">
              <a:rPr lang="en-US" smtClean="0"/>
              <a:t>58</a:t>
            </a:fld>
            <a:endParaRPr lang="en-US"/>
          </a:p>
        </p:txBody>
      </p:sp>
    </p:spTree>
    <p:extLst>
      <p:ext uri="{BB962C8B-B14F-4D97-AF65-F5344CB8AC3E}">
        <p14:creationId xmlns:p14="http://schemas.microsoft.com/office/powerpoint/2010/main" val="4217824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C92B4-932A-8C4E-9391-5DCB89C14D78}" type="slidenum">
              <a:rPr lang="en-US" smtClean="0"/>
              <a:t>80</a:t>
            </a:fld>
            <a:endParaRPr lang="en-US"/>
          </a:p>
        </p:txBody>
      </p:sp>
    </p:spTree>
    <p:extLst>
      <p:ext uri="{BB962C8B-B14F-4D97-AF65-F5344CB8AC3E}">
        <p14:creationId xmlns:p14="http://schemas.microsoft.com/office/powerpoint/2010/main" val="1677346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www.maxwells-equations.com</a:t>
            </a:r>
            <a:r>
              <a:rPr lang="en-US" dirty="0"/>
              <a:t>/</a:t>
            </a:r>
            <a:r>
              <a:rPr lang="en-US" dirty="0" err="1"/>
              <a:t>forms.php</a:t>
            </a:r>
            <a:endParaRPr lang="en-US" dirty="0"/>
          </a:p>
          <a:p>
            <a:r>
              <a:rPr lang="en-US" dirty="0"/>
              <a:t>https://</a:t>
            </a:r>
            <a:r>
              <a:rPr lang="en-US" dirty="0" err="1"/>
              <a:t>www.cv.nrao.edu</a:t>
            </a:r>
            <a:r>
              <a:rPr lang="en-US" dirty="0"/>
              <a:t>/course/astr534/</a:t>
            </a:r>
            <a:r>
              <a:rPr lang="en-US" dirty="0" err="1"/>
              <a:t>AntennaTheory.html</a:t>
            </a:r>
            <a:endParaRPr lang="en-US" dirty="0"/>
          </a:p>
        </p:txBody>
      </p:sp>
      <p:sp>
        <p:nvSpPr>
          <p:cNvPr id="4" name="Slide Number Placeholder 3"/>
          <p:cNvSpPr>
            <a:spLocks noGrp="1"/>
          </p:cNvSpPr>
          <p:nvPr>
            <p:ph type="sldNum" sz="quarter" idx="5"/>
          </p:nvPr>
        </p:nvSpPr>
        <p:spPr/>
        <p:txBody>
          <a:bodyPr/>
          <a:lstStyle/>
          <a:p>
            <a:fld id="{22DC92B4-932A-8C4E-9391-5DCB89C14D78}" type="slidenum">
              <a:rPr lang="en-US" smtClean="0"/>
              <a:t>87</a:t>
            </a:fld>
            <a:endParaRPr lang="en-US"/>
          </a:p>
        </p:txBody>
      </p:sp>
    </p:spTree>
    <p:extLst>
      <p:ext uri="{BB962C8B-B14F-4D97-AF65-F5344CB8AC3E}">
        <p14:creationId xmlns:p14="http://schemas.microsoft.com/office/powerpoint/2010/main" val="1911445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www.maxwells-equations.com</a:t>
            </a:r>
            <a:r>
              <a:rPr lang="en-US" dirty="0"/>
              <a:t>/</a:t>
            </a:r>
            <a:r>
              <a:rPr lang="en-US" dirty="0" err="1"/>
              <a:t>forms.php</a:t>
            </a:r>
            <a:endParaRPr lang="en-US" dirty="0"/>
          </a:p>
          <a:p>
            <a:r>
              <a:rPr lang="en-US" dirty="0"/>
              <a:t>https://</a:t>
            </a:r>
            <a:r>
              <a:rPr lang="en-US" dirty="0" err="1"/>
              <a:t>www.cv.nrao.edu</a:t>
            </a:r>
            <a:r>
              <a:rPr lang="en-US" dirty="0"/>
              <a:t>/course/astr534/</a:t>
            </a:r>
            <a:r>
              <a:rPr lang="en-US" dirty="0" err="1"/>
              <a:t>AntennaTheory.html</a:t>
            </a:r>
            <a:endParaRPr lang="en-US" dirty="0"/>
          </a:p>
        </p:txBody>
      </p:sp>
      <p:sp>
        <p:nvSpPr>
          <p:cNvPr id="4" name="Slide Number Placeholder 3"/>
          <p:cNvSpPr>
            <a:spLocks noGrp="1"/>
          </p:cNvSpPr>
          <p:nvPr>
            <p:ph type="sldNum" sz="quarter" idx="5"/>
          </p:nvPr>
        </p:nvSpPr>
        <p:spPr/>
        <p:txBody>
          <a:bodyPr/>
          <a:lstStyle/>
          <a:p>
            <a:fld id="{22DC92B4-932A-8C4E-9391-5DCB89C14D78}" type="slidenum">
              <a:rPr lang="en-US" smtClean="0"/>
              <a:t>88</a:t>
            </a:fld>
            <a:endParaRPr lang="en-US"/>
          </a:p>
        </p:txBody>
      </p:sp>
    </p:spTree>
    <p:extLst>
      <p:ext uri="{BB962C8B-B14F-4D97-AF65-F5344CB8AC3E}">
        <p14:creationId xmlns:p14="http://schemas.microsoft.com/office/powerpoint/2010/main" val="685016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C92B4-932A-8C4E-9391-5DCB89C14D78}" type="slidenum">
              <a:rPr lang="en-US" smtClean="0"/>
              <a:t>95</a:t>
            </a:fld>
            <a:endParaRPr lang="en-US"/>
          </a:p>
        </p:txBody>
      </p:sp>
    </p:spTree>
    <p:extLst>
      <p:ext uri="{BB962C8B-B14F-4D97-AF65-F5344CB8AC3E}">
        <p14:creationId xmlns:p14="http://schemas.microsoft.com/office/powerpoint/2010/main" val="3015415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Flux leaved the closed surface and - Flux enters the closed surface.</a:t>
            </a:r>
          </a:p>
          <a:p>
            <a:endParaRPr lang="en-US" i="1" dirty="0"/>
          </a:p>
          <a:p>
            <a:r>
              <a:rPr lang="en-US" i="1" dirty="0"/>
              <a:t>Total flux = (Field Strength * </a:t>
            </a:r>
            <a:r>
              <a:rPr lang="en-US" i="1" dirty="0" err="1"/>
              <a:t>dS</a:t>
            </a:r>
            <a:r>
              <a:rPr lang="en-US" i="1" dirty="0"/>
              <a:t> * Orientation) for every </a:t>
            </a:r>
            <a:r>
              <a:rPr lang="en-US" i="1" dirty="0" err="1"/>
              <a:t>dS</a:t>
            </a:r>
            <a:r>
              <a:rPr lang="en-US" i="1" dirty="0"/>
              <a:t>.</a:t>
            </a:r>
          </a:p>
          <a:p>
            <a:r>
              <a:rPr lang="en-US" i="1" dirty="0"/>
              <a:t>Total flux = Integral (Field Strength * Orientation * </a:t>
            </a:r>
            <a:r>
              <a:rPr lang="en-US" i="1" dirty="0" err="1"/>
              <a:t>dS</a:t>
            </a:r>
            <a:r>
              <a:rPr lang="en-US" i="1" dirty="0"/>
              <a:t>)</a:t>
            </a:r>
            <a:endParaRPr lang="en-US" dirty="0"/>
          </a:p>
        </p:txBody>
      </p:sp>
      <p:sp>
        <p:nvSpPr>
          <p:cNvPr id="4" name="Slide Number Placeholder 3"/>
          <p:cNvSpPr>
            <a:spLocks noGrp="1"/>
          </p:cNvSpPr>
          <p:nvPr>
            <p:ph type="sldNum" sz="quarter" idx="5"/>
          </p:nvPr>
        </p:nvSpPr>
        <p:spPr/>
        <p:txBody>
          <a:bodyPr/>
          <a:lstStyle/>
          <a:p>
            <a:fld id="{22DC92B4-932A-8C4E-9391-5DCB89C14D78}" type="slidenum">
              <a:rPr lang="en-US" smtClean="0"/>
              <a:t>96</a:t>
            </a:fld>
            <a:endParaRPr lang="en-US"/>
          </a:p>
        </p:txBody>
      </p:sp>
    </p:spTree>
    <p:extLst>
      <p:ext uri="{BB962C8B-B14F-4D97-AF65-F5344CB8AC3E}">
        <p14:creationId xmlns:p14="http://schemas.microsoft.com/office/powerpoint/2010/main" val="700793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Wireless Power Transfer – even in RFID – Started with Nicola Tesla</a:t>
            </a:r>
          </a:p>
        </p:txBody>
      </p:sp>
      <p:sp>
        <p:nvSpPr>
          <p:cNvPr id="4" name="Slide Number Placeholder 3"/>
          <p:cNvSpPr>
            <a:spLocks noGrp="1"/>
          </p:cNvSpPr>
          <p:nvPr>
            <p:ph type="sldNum" sz="quarter" idx="5"/>
          </p:nvPr>
        </p:nvSpPr>
        <p:spPr/>
        <p:txBody>
          <a:bodyPr/>
          <a:lstStyle/>
          <a:p>
            <a:fld id="{22DC92B4-932A-8C4E-9391-5DCB89C14D78}" type="slidenum">
              <a:rPr lang="en-US" smtClean="0"/>
              <a:t>11</a:t>
            </a:fld>
            <a:endParaRPr lang="en-US"/>
          </a:p>
        </p:txBody>
      </p:sp>
    </p:spTree>
    <p:extLst>
      <p:ext uri="{BB962C8B-B14F-4D97-AF65-F5344CB8AC3E}">
        <p14:creationId xmlns:p14="http://schemas.microsoft.com/office/powerpoint/2010/main" val="3285314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www.isu.edu.tw</a:t>
            </a:r>
            <a:r>
              <a:rPr lang="en-US" dirty="0"/>
              <a:t>/upload/52/35/files/dept_35_lv_2_7895.pdf</a:t>
            </a:r>
          </a:p>
        </p:txBody>
      </p:sp>
      <p:sp>
        <p:nvSpPr>
          <p:cNvPr id="4" name="Slide Number Placeholder 3"/>
          <p:cNvSpPr>
            <a:spLocks noGrp="1"/>
          </p:cNvSpPr>
          <p:nvPr>
            <p:ph type="sldNum" sz="quarter" idx="5"/>
          </p:nvPr>
        </p:nvSpPr>
        <p:spPr/>
        <p:txBody>
          <a:bodyPr/>
          <a:lstStyle/>
          <a:p>
            <a:fld id="{22DC92B4-932A-8C4E-9391-5DCB89C14D78}" type="slidenum">
              <a:rPr lang="en-US" smtClean="0"/>
              <a:t>97</a:t>
            </a:fld>
            <a:endParaRPr lang="en-US"/>
          </a:p>
        </p:txBody>
      </p:sp>
    </p:spTree>
    <p:extLst>
      <p:ext uri="{BB962C8B-B14F-4D97-AF65-F5344CB8AC3E}">
        <p14:creationId xmlns:p14="http://schemas.microsoft.com/office/powerpoint/2010/main" val="3819435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betterexplained.com</a:t>
            </a:r>
            <a:r>
              <a:rPr lang="en-US" dirty="0"/>
              <a:t>/articles/flux/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betterexplained.com</a:t>
            </a:r>
            <a:r>
              <a:rPr lang="en-US" dirty="0"/>
              <a:t>/articles/divergence/</a:t>
            </a:r>
          </a:p>
          <a:p>
            <a:r>
              <a:rPr lang="en-US" dirty="0"/>
              <a:t>https://</a:t>
            </a:r>
            <a:r>
              <a:rPr lang="en-US" dirty="0" err="1"/>
              <a:t>betterexplained.com</a:t>
            </a:r>
            <a:r>
              <a:rPr lang="en-US" dirty="0"/>
              <a:t>/articles/vector-calculus-understanding-circulation-and-curl/</a:t>
            </a:r>
          </a:p>
          <a:p>
            <a:endParaRPr lang="en-US" dirty="0"/>
          </a:p>
        </p:txBody>
      </p:sp>
      <p:sp>
        <p:nvSpPr>
          <p:cNvPr id="4" name="Slide Number Placeholder 3"/>
          <p:cNvSpPr>
            <a:spLocks noGrp="1"/>
          </p:cNvSpPr>
          <p:nvPr>
            <p:ph type="sldNum" sz="quarter" idx="5"/>
          </p:nvPr>
        </p:nvSpPr>
        <p:spPr/>
        <p:txBody>
          <a:bodyPr/>
          <a:lstStyle/>
          <a:p>
            <a:fld id="{22DC92B4-932A-8C4E-9391-5DCB89C14D78}" type="slidenum">
              <a:rPr lang="en-US" smtClean="0"/>
              <a:t>98</a:t>
            </a:fld>
            <a:endParaRPr lang="en-US"/>
          </a:p>
        </p:txBody>
      </p:sp>
    </p:spTree>
    <p:extLst>
      <p:ext uri="{BB962C8B-B14F-4D97-AF65-F5344CB8AC3E}">
        <p14:creationId xmlns:p14="http://schemas.microsoft.com/office/powerpoint/2010/main" val="1326851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www.cv.nrao.edu</a:t>
            </a:r>
            <a:r>
              <a:rPr lang="en-US" dirty="0"/>
              <a:t>/course/astr534/</a:t>
            </a:r>
            <a:r>
              <a:rPr lang="en-US" dirty="0" err="1"/>
              <a:t>AntennaTheory.html</a:t>
            </a:r>
            <a:endParaRPr lang="en-US" dirty="0"/>
          </a:p>
          <a:p>
            <a:endParaRPr lang="en-US" dirty="0"/>
          </a:p>
          <a:p>
            <a:r>
              <a:rPr lang="en-US" sz="1200" b="0" i="0" kern="1200" dirty="0">
                <a:solidFill>
                  <a:schemeClr val="tx1"/>
                </a:solidFill>
                <a:effectLst/>
                <a:latin typeface="+mn-lt"/>
                <a:ea typeface="+mn-ea"/>
                <a:cs typeface="+mn-cs"/>
              </a:rPr>
              <a:t>The above equations are known as "point form" because each equality is true at every point in space.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 – Magnetic Field, H is the Magnetic field Strength, Km is the relative Permeability</a:t>
            </a:r>
            <a:endParaRPr lang="en-US" dirty="0"/>
          </a:p>
        </p:txBody>
      </p:sp>
      <p:sp>
        <p:nvSpPr>
          <p:cNvPr id="4" name="Slide Number Placeholder 3"/>
          <p:cNvSpPr>
            <a:spLocks noGrp="1"/>
          </p:cNvSpPr>
          <p:nvPr>
            <p:ph type="sldNum" sz="quarter" idx="5"/>
          </p:nvPr>
        </p:nvSpPr>
        <p:spPr/>
        <p:txBody>
          <a:bodyPr/>
          <a:lstStyle/>
          <a:p>
            <a:fld id="{22DC92B4-932A-8C4E-9391-5DCB89C14D78}" type="slidenum">
              <a:rPr lang="en-US" smtClean="0"/>
              <a:t>101</a:t>
            </a:fld>
            <a:endParaRPr lang="en-US"/>
          </a:p>
        </p:txBody>
      </p:sp>
    </p:spTree>
    <p:extLst>
      <p:ext uri="{BB962C8B-B14F-4D97-AF65-F5344CB8AC3E}">
        <p14:creationId xmlns:p14="http://schemas.microsoft.com/office/powerpoint/2010/main" val="2604050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www.isu.edu.tw</a:t>
            </a:r>
            <a:r>
              <a:rPr lang="en-US" dirty="0"/>
              <a:t>/upload/52/35/files/dept_35_lv_2_7895.pdf</a:t>
            </a:r>
          </a:p>
          <a:p>
            <a:r>
              <a:rPr lang="en-US" dirty="0"/>
              <a:t>http://</a:t>
            </a:r>
            <a:r>
              <a:rPr lang="en-US" dirty="0" err="1"/>
              <a:t>jenko.eu</a:t>
            </a:r>
            <a:r>
              <a:rPr lang="en-US" dirty="0"/>
              <a:t>/</a:t>
            </a:r>
            <a:r>
              <a:rPr lang="en-US" dirty="0" err="1"/>
              <a:t>marjan</a:t>
            </a:r>
            <a:r>
              <a:rPr lang="en-US" dirty="0"/>
              <a:t>/</a:t>
            </a:r>
            <a:r>
              <a:rPr lang="en-US" dirty="0" err="1"/>
              <a:t>fpp_izredni</a:t>
            </a:r>
            <a:r>
              <a:rPr lang="en-US" dirty="0"/>
              <a:t>/</a:t>
            </a:r>
            <a:r>
              <a:rPr lang="en-US" dirty="0" err="1"/>
              <a:t>Knjiga_PoEE</a:t>
            </a:r>
            <a:r>
              <a:rPr lang="en-US" dirty="0"/>
              <a:t>/PoEC_10__Magnetism_and_Electromagnetism.pdf</a:t>
            </a:r>
          </a:p>
        </p:txBody>
      </p:sp>
      <p:sp>
        <p:nvSpPr>
          <p:cNvPr id="4" name="Slide Number Placeholder 3"/>
          <p:cNvSpPr>
            <a:spLocks noGrp="1"/>
          </p:cNvSpPr>
          <p:nvPr>
            <p:ph type="sldNum" sz="quarter" idx="5"/>
          </p:nvPr>
        </p:nvSpPr>
        <p:spPr/>
        <p:txBody>
          <a:bodyPr/>
          <a:lstStyle/>
          <a:p>
            <a:fld id="{22DC92B4-932A-8C4E-9391-5DCB89C14D78}" type="slidenum">
              <a:rPr lang="en-US" smtClean="0"/>
              <a:t>103</a:t>
            </a:fld>
            <a:endParaRPr lang="en-US"/>
          </a:p>
        </p:txBody>
      </p:sp>
    </p:spTree>
    <p:extLst>
      <p:ext uri="{BB962C8B-B14F-4D97-AF65-F5344CB8AC3E}">
        <p14:creationId xmlns:p14="http://schemas.microsoft.com/office/powerpoint/2010/main" val="590261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Friis</a:t>
            </a:r>
            <a:r>
              <a:rPr lang="en-US" dirty="0"/>
              <a:t> Equation: http://</a:t>
            </a:r>
            <a:r>
              <a:rPr lang="en-US" dirty="0" err="1"/>
              <a:t>www.antenna-theory.com</a:t>
            </a:r>
            <a:r>
              <a:rPr lang="en-US" dirty="0"/>
              <a:t>/basics/</a:t>
            </a:r>
            <a:r>
              <a:rPr lang="en-US"/>
              <a:t>friis.php</a:t>
            </a:r>
          </a:p>
        </p:txBody>
      </p:sp>
      <p:sp>
        <p:nvSpPr>
          <p:cNvPr id="4" name="Slide Number Placeholder 3"/>
          <p:cNvSpPr>
            <a:spLocks noGrp="1"/>
          </p:cNvSpPr>
          <p:nvPr>
            <p:ph type="sldNum" sz="quarter" idx="5"/>
          </p:nvPr>
        </p:nvSpPr>
        <p:spPr/>
        <p:txBody>
          <a:bodyPr/>
          <a:lstStyle/>
          <a:p>
            <a:fld id="{22DC92B4-932A-8C4E-9391-5DCB89C14D78}" type="slidenum">
              <a:rPr lang="en-US" smtClean="0"/>
              <a:t>105</a:t>
            </a:fld>
            <a:endParaRPr lang="en-US"/>
          </a:p>
        </p:txBody>
      </p:sp>
    </p:spTree>
    <p:extLst>
      <p:ext uri="{BB962C8B-B14F-4D97-AF65-F5344CB8AC3E}">
        <p14:creationId xmlns:p14="http://schemas.microsoft.com/office/powerpoint/2010/main" val="3317141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Physics Formulae:</a:t>
            </a:r>
          </a:p>
          <a:p>
            <a:r>
              <a:rPr lang="en-US" dirty="0"/>
              <a:t>http://</a:t>
            </a:r>
            <a:r>
              <a:rPr lang="en-US" dirty="0" err="1"/>
              <a:t>www.concepts</a:t>
            </a:r>
            <a:r>
              <a:rPr lang="en-US" dirty="0"/>
              <a:t>-of-</a:t>
            </a:r>
            <a:r>
              <a:rPr lang="en-US" dirty="0" err="1"/>
              <a:t>physics.com</a:t>
            </a:r>
            <a:r>
              <a:rPr lang="en-US" dirty="0"/>
              <a:t>/resources/general/image/formulae-sheets-for-physics-2017-1.pdf</a:t>
            </a:r>
          </a:p>
          <a:p>
            <a:r>
              <a:rPr lang="en-US" dirty="0"/>
              <a:t>https://</a:t>
            </a:r>
            <a:r>
              <a:rPr lang="en-US" dirty="0" err="1"/>
              <a:t>www.farmingdale.edu</a:t>
            </a:r>
            <a:r>
              <a:rPr lang="en-US" dirty="0"/>
              <a:t>/faculty/peter-</a:t>
            </a:r>
            <a:r>
              <a:rPr lang="en-US" dirty="0" err="1"/>
              <a:t>nolan</a:t>
            </a:r>
            <a:r>
              <a:rPr lang="en-US" dirty="0"/>
              <a:t>/pdf/UPCh29.pdf</a:t>
            </a:r>
          </a:p>
          <a:p>
            <a:endParaRPr lang="en-US" dirty="0"/>
          </a:p>
        </p:txBody>
      </p:sp>
      <p:sp>
        <p:nvSpPr>
          <p:cNvPr id="4" name="Slide Number Placeholder 3"/>
          <p:cNvSpPr>
            <a:spLocks noGrp="1"/>
          </p:cNvSpPr>
          <p:nvPr>
            <p:ph type="sldNum" sz="quarter" idx="5"/>
          </p:nvPr>
        </p:nvSpPr>
        <p:spPr/>
        <p:txBody>
          <a:bodyPr/>
          <a:lstStyle/>
          <a:p>
            <a:fld id="{22DC92B4-932A-8C4E-9391-5DCB89C14D78}" type="slidenum">
              <a:rPr lang="en-US" smtClean="0"/>
              <a:t>107</a:t>
            </a:fld>
            <a:endParaRPr lang="en-US"/>
          </a:p>
        </p:txBody>
      </p:sp>
    </p:spTree>
    <p:extLst>
      <p:ext uri="{BB962C8B-B14F-4D97-AF65-F5344CB8AC3E}">
        <p14:creationId xmlns:p14="http://schemas.microsoft.com/office/powerpoint/2010/main" val="3196277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 order harmonics</a:t>
            </a:r>
          </a:p>
        </p:txBody>
      </p:sp>
      <p:sp>
        <p:nvSpPr>
          <p:cNvPr id="4" name="Slide Number Placeholder 3"/>
          <p:cNvSpPr>
            <a:spLocks noGrp="1"/>
          </p:cNvSpPr>
          <p:nvPr>
            <p:ph type="sldNum" sz="quarter" idx="5"/>
          </p:nvPr>
        </p:nvSpPr>
        <p:spPr/>
        <p:txBody>
          <a:bodyPr/>
          <a:lstStyle/>
          <a:p>
            <a:fld id="{22DC92B4-932A-8C4E-9391-5DCB89C14D78}" type="slidenum">
              <a:rPr lang="en-US" smtClean="0"/>
              <a:t>110</a:t>
            </a:fld>
            <a:endParaRPr lang="en-US"/>
          </a:p>
        </p:txBody>
      </p:sp>
    </p:spTree>
    <p:extLst>
      <p:ext uri="{BB962C8B-B14F-4D97-AF65-F5344CB8AC3E}">
        <p14:creationId xmlns:p14="http://schemas.microsoft.com/office/powerpoint/2010/main" val="2555607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Forces (Gravity, Nuclear, Electric, Magnetic )</a:t>
            </a:r>
          </a:p>
          <a:p>
            <a:r>
              <a:rPr lang="en-US" dirty="0"/>
              <a:t>Electromagnetism (EM) = Electric + magnetic</a:t>
            </a:r>
          </a:p>
          <a:p>
            <a:r>
              <a:rPr lang="en-US" dirty="0"/>
              <a:t>Gravity uses ‘mass’ (+) property and EM uses ‘charge’ (+/-) property</a:t>
            </a:r>
          </a:p>
          <a:p>
            <a:endParaRPr lang="en-US" dirty="0"/>
          </a:p>
        </p:txBody>
      </p:sp>
      <p:sp>
        <p:nvSpPr>
          <p:cNvPr id="4" name="Slide Number Placeholder 3"/>
          <p:cNvSpPr>
            <a:spLocks noGrp="1"/>
          </p:cNvSpPr>
          <p:nvPr>
            <p:ph type="sldNum" sz="quarter" idx="5"/>
          </p:nvPr>
        </p:nvSpPr>
        <p:spPr/>
        <p:txBody>
          <a:bodyPr/>
          <a:lstStyle/>
          <a:p>
            <a:fld id="{22DC92B4-932A-8C4E-9391-5DCB89C14D78}" type="slidenum">
              <a:rPr lang="en-US" smtClean="0"/>
              <a:t>12</a:t>
            </a:fld>
            <a:endParaRPr lang="en-US"/>
          </a:p>
        </p:txBody>
      </p:sp>
    </p:spTree>
    <p:extLst>
      <p:ext uri="{BB962C8B-B14F-4D97-AF65-F5344CB8AC3E}">
        <p14:creationId xmlns:p14="http://schemas.microsoft.com/office/powerpoint/2010/main" val="3558741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=Dvh28I7bx1w</a:t>
            </a:r>
          </a:p>
        </p:txBody>
      </p:sp>
      <p:sp>
        <p:nvSpPr>
          <p:cNvPr id="4" name="Slide Number Placeholder 3"/>
          <p:cNvSpPr>
            <a:spLocks noGrp="1"/>
          </p:cNvSpPr>
          <p:nvPr>
            <p:ph type="sldNum" sz="quarter" idx="5"/>
          </p:nvPr>
        </p:nvSpPr>
        <p:spPr/>
        <p:txBody>
          <a:bodyPr/>
          <a:lstStyle/>
          <a:p>
            <a:fld id="{22DC92B4-932A-8C4E-9391-5DCB89C14D78}" type="slidenum">
              <a:rPr lang="en-US" smtClean="0"/>
              <a:t>13</a:t>
            </a:fld>
            <a:endParaRPr lang="en-US"/>
          </a:p>
        </p:txBody>
      </p:sp>
    </p:spTree>
    <p:extLst>
      <p:ext uri="{BB962C8B-B14F-4D97-AF65-F5344CB8AC3E}">
        <p14:creationId xmlns:p14="http://schemas.microsoft.com/office/powerpoint/2010/main" val="459742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cwi.unik.no</a:t>
            </a:r>
            <a:r>
              <a:rPr lang="en-US" dirty="0"/>
              <a:t>/images/2/2b/</a:t>
            </a:r>
            <a:r>
              <a:rPr lang="en-US" dirty="0" err="1"/>
              <a:t>RadiationPattern.pdf</a:t>
            </a:r>
            <a:endParaRPr lang="en-US" dirty="0"/>
          </a:p>
        </p:txBody>
      </p:sp>
      <p:sp>
        <p:nvSpPr>
          <p:cNvPr id="4" name="Slide Number Placeholder 3"/>
          <p:cNvSpPr>
            <a:spLocks noGrp="1"/>
          </p:cNvSpPr>
          <p:nvPr>
            <p:ph type="sldNum" sz="quarter" idx="5"/>
          </p:nvPr>
        </p:nvSpPr>
        <p:spPr/>
        <p:txBody>
          <a:bodyPr/>
          <a:lstStyle/>
          <a:p>
            <a:fld id="{22DC92B4-932A-8C4E-9391-5DCB89C14D78}" type="slidenum">
              <a:rPr lang="en-US" smtClean="0"/>
              <a:t>14</a:t>
            </a:fld>
            <a:endParaRPr lang="en-US"/>
          </a:p>
        </p:txBody>
      </p:sp>
    </p:spTree>
    <p:extLst>
      <p:ext uri="{BB962C8B-B14F-4D97-AF65-F5344CB8AC3E}">
        <p14:creationId xmlns:p14="http://schemas.microsoft.com/office/powerpoint/2010/main" val="2991689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fields still die off as 1/R, and the power density dies off as 1/R^2. Reactive fields meaning that E and H fields are out of phase. But in far-field they are in-phase.</a:t>
            </a:r>
            <a:endParaRPr lang="en-US" dirty="0"/>
          </a:p>
        </p:txBody>
      </p:sp>
      <p:sp>
        <p:nvSpPr>
          <p:cNvPr id="4" name="Slide Number Placeholder 3"/>
          <p:cNvSpPr>
            <a:spLocks noGrp="1"/>
          </p:cNvSpPr>
          <p:nvPr>
            <p:ph type="sldNum" sz="quarter" idx="5"/>
          </p:nvPr>
        </p:nvSpPr>
        <p:spPr/>
        <p:txBody>
          <a:bodyPr/>
          <a:lstStyle/>
          <a:p>
            <a:fld id="{22DC92B4-932A-8C4E-9391-5DCB89C14D78}" type="slidenum">
              <a:rPr lang="en-US" smtClean="0"/>
              <a:t>22</a:t>
            </a:fld>
            <a:endParaRPr lang="en-US"/>
          </a:p>
        </p:txBody>
      </p:sp>
    </p:spTree>
    <p:extLst>
      <p:ext uri="{BB962C8B-B14F-4D97-AF65-F5344CB8AC3E}">
        <p14:creationId xmlns:p14="http://schemas.microsoft.com/office/powerpoint/2010/main" val="4054662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An antenna that radiates equally in all directions would have effectively</a:t>
            </a:r>
          </a:p>
          <a:p>
            <a:r>
              <a:rPr lang="en-US" sz="1200" dirty="0"/>
              <a:t> zero directionality, and the directivity of this type of antenna would be 1 (or 0 dB).</a:t>
            </a:r>
          </a:p>
          <a:p>
            <a:endParaRPr lang="en-US" dirty="0"/>
          </a:p>
        </p:txBody>
      </p:sp>
      <p:sp>
        <p:nvSpPr>
          <p:cNvPr id="4" name="Slide Number Placeholder 3"/>
          <p:cNvSpPr>
            <a:spLocks noGrp="1"/>
          </p:cNvSpPr>
          <p:nvPr>
            <p:ph type="sldNum" sz="quarter" idx="5"/>
          </p:nvPr>
        </p:nvSpPr>
        <p:spPr/>
        <p:txBody>
          <a:bodyPr/>
          <a:lstStyle/>
          <a:p>
            <a:fld id="{22DC92B4-932A-8C4E-9391-5DCB89C14D78}" type="slidenum">
              <a:rPr lang="en-US" smtClean="0"/>
              <a:t>23</a:t>
            </a:fld>
            <a:endParaRPr lang="en-US"/>
          </a:p>
        </p:txBody>
      </p:sp>
    </p:spTree>
    <p:extLst>
      <p:ext uri="{BB962C8B-B14F-4D97-AF65-F5344CB8AC3E}">
        <p14:creationId xmlns:p14="http://schemas.microsoft.com/office/powerpoint/2010/main" val="3188686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As a result, small antennas have broad radiation patterns (low directivity), and antennas with large uniform voltage or current distributions have very directional patterns (and thus, a high directivity).</a:t>
            </a:r>
            <a:endParaRPr lang="en-US" dirty="0"/>
          </a:p>
        </p:txBody>
      </p:sp>
      <p:sp>
        <p:nvSpPr>
          <p:cNvPr id="4" name="Slide Number Placeholder 3"/>
          <p:cNvSpPr>
            <a:spLocks noGrp="1"/>
          </p:cNvSpPr>
          <p:nvPr>
            <p:ph type="sldNum" sz="quarter" idx="5"/>
          </p:nvPr>
        </p:nvSpPr>
        <p:spPr/>
        <p:txBody>
          <a:bodyPr/>
          <a:lstStyle/>
          <a:p>
            <a:fld id="{22DC92B4-932A-8C4E-9391-5DCB89C14D78}" type="slidenum">
              <a:rPr lang="en-US" smtClean="0"/>
              <a:t>24</a:t>
            </a:fld>
            <a:endParaRPr lang="en-US"/>
          </a:p>
        </p:txBody>
      </p:sp>
    </p:spTree>
    <p:extLst>
      <p:ext uri="{BB962C8B-B14F-4D97-AF65-F5344CB8AC3E}">
        <p14:creationId xmlns:p14="http://schemas.microsoft.com/office/powerpoint/2010/main" val="2902605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know the direction always use low gain antenna.</a:t>
            </a:r>
          </a:p>
        </p:txBody>
      </p:sp>
      <p:sp>
        <p:nvSpPr>
          <p:cNvPr id="4" name="Slide Number Placeholder 3"/>
          <p:cNvSpPr>
            <a:spLocks noGrp="1"/>
          </p:cNvSpPr>
          <p:nvPr>
            <p:ph type="sldNum" sz="quarter" idx="5"/>
          </p:nvPr>
        </p:nvSpPr>
        <p:spPr/>
        <p:txBody>
          <a:bodyPr/>
          <a:lstStyle/>
          <a:p>
            <a:fld id="{22DC92B4-932A-8C4E-9391-5DCB89C14D78}" type="slidenum">
              <a:rPr lang="en-US" smtClean="0"/>
              <a:t>25</a:t>
            </a:fld>
            <a:endParaRPr lang="en-US"/>
          </a:p>
        </p:txBody>
      </p:sp>
    </p:spTree>
    <p:extLst>
      <p:ext uri="{BB962C8B-B14F-4D97-AF65-F5344CB8AC3E}">
        <p14:creationId xmlns:p14="http://schemas.microsoft.com/office/powerpoint/2010/main" val="4126289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077C2-782E-A743-9321-7FC93F4DDE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DC813F-3A65-8F4F-BDC9-E522A210EF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6286A6-54DA-1044-BB80-A09613F9C0A8}"/>
              </a:ext>
            </a:extLst>
          </p:cNvPr>
          <p:cNvSpPr>
            <a:spLocks noGrp="1"/>
          </p:cNvSpPr>
          <p:nvPr>
            <p:ph type="dt" sz="half" idx="10"/>
          </p:nvPr>
        </p:nvSpPr>
        <p:spPr/>
        <p:txBody>
          <a:bodyPr/>
          <a:lstStyle/>
          <a:p>
            <a:fld id="{7A780ED1-EF39-0D45-BD3B-6CCC33B1461C}" type="datetimeFigureOut">
              <a:rPr lang="en-US" smtClean="0"/>
              <a:t>9/4/18</a:t>
            </a:fld>
            <a:endParaRPr lang="en-US"/>
          </a:p>
        </p:txBody>
      </p:sp>
      <p:sp>
        <p:nvSpPr>
          <p:cNvPr id="5" name="Footer Placeholder 4">
            <a:extLst>
              <a:ext uri="{FF2B5EF4-FFF2-40B4-BE49-F238E27FC236}">
                <a16:creationId xmlns:a16="http://schemas.microsoft.com/office/drawing/2014/main" id="{57B4034F-CE0E-5447-8D51-5FB978883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92106-2B24-8544-AA88-88859EF54F2B}"/>
              </a:ext>
            </a:extLst>
          </p:cNvPr>
          <p:cNvSpPr>
            <a:spLocks noGrp="1"/>
          </p:cNvSpPr>
          <p:nvPr>
            <p:ph type="sldNum" sz="quarter" idx="12"/>
          </p:nvPr>
        </p:nvSpPr>
        <p:spPr/>
        <p:txBody>
          <a:bodyPr/>
          <a:lstStyle/>
          <a:p>
            <a:fld id="{A0566C95-E594-2449-9974-0432ADF94A68}" type="slidenum">
              <a:rPr lang="en-US" smtClean="0"/>
              <a:t>‹#›</a:t>
            </a:fld>
            <a:endParaRPr lang="en-US"/>
          </a:p>
        </p:txBody>
      </p:sp>
    </p:spTree>
    <p:extLst>
      <p:ext uri="{BB962C8B-B14F-4D97-AF65-F5344CB8AC3E}">
        <p14:creationId xmlns:p14="http://schemas.microsoft.com/office/powerpoint/2010/main" val="2414409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68852-D09D-1E46-867C-972C7A71A1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FFEFD5-F6D0-4B47-A753-F3057072859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D6ACC-8D3C-184C-8CED-79CB836F2333}"/>
              </a:ext>
            </a:extLst>
          </p:cNvPr>
          <p:cNvSpPr>
            <a:spLocks noGrp="1"/>
          </p:cNvSpPr>
          <p:nvPr>
            <p:ph type="dt" sz="half" idx="10"/>
          </p:nvPr>
        </p:nvSpPr>
        <p:spPr/>
        <p:txBody>
          <a:bodyPr/>
          <a:lstStyle/>
          <a:p>
            <a:fld id="{7A780ED1-EF39-0D45-BD3B-6CCC33B1461C}" type="datetimeFigureOut">
              <a:rPr lang="en-US" smtClean="0"/>
              <a:t>9/4/18</a:t>
            </a:fld>
            <a:endParaRPr lang="en-US"/>
          </a:p>
        </p:txBody>
      </p:sp>
      <p:sp>
        <p:nvSpPr>
          <p:cNvPr id="5" name="Footer Placeholder 4">
            <a:extLst>
              <a:ext uri="{FF2B5EF4-FFF2-40B4-BE49-F238E27FC236}">
                <a16:creationId xmlns:a16="http://schemas.microsoft.com/office/drawing/2014/main" id="{9C570A0D-A46B-C34A-8035-CE5E0595C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26A010-63C6-EE40-9E7E-FD2A46B47A18}"/>
              </a:ext>
            </a:extLst>
          </p:cNvPr>
          <p:cNvSpPr>
            <a:spLocks noGrp="1"/>
          </p:cNvSpPr>
          <p:nvPr>
            <p:ph type="sldNum" sz="quarter" idx="12"/>
          </p:nvPr>
        </p:nvSpPr>
        <p:spPr/>
        <p:txBody>
          <a:bodyPr/>
          <a:lstStyle/>
          <a:p>
            <a:fld id="{A0566C95-E594-2449-9974-0432ADF94A68}" type="slidenum">
              <a:rPr lang="en-US" smtClean="0"/>
              <a:t>‹#›</a:t>
            </a:fld>
            <a:endParaRPr lang="en-US"/>
          </a:p>
        </p:txBody>
      </p:sp>
    </p:spTree>
    <p:extLst>
      <p:ext uri="{BB962C8B-B14F-4D97-AF65-F5344CB8AC3E}">
        <p14:creationId xmlns:p14="http://schemas.microsoft.com/office/powerpoint/2010/main" val="3331898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A0EEA6-76AF-6040-AE54-4CF7566780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D9F323-9230-2B49-BDCE-169BC01D4B8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DBE3FE-0149-D84C-AB69-877D86BEE183}"/>
              </a:ext>
            </a:extLst>
          </p:cNvPr>
          <p:cNvSpPr>
            <a:spLocks noGrp="1"/>
          </p:cNvSpPr>
          <p:nvPr>
            <p:ph type="dt" sz="half" idx="10"/>
          </p:nvPr>
        </p:nvSpPr>
        <p:spPr/>
        <p:txBody>
          <a:bodyPr/>
          <a:lstStyle/>
          <a:p>
            <a:fld id="{7A780ED1-EF39-0D45-BD3B-6CCC33B1461C}" type="datetimeFigureOut">
              <a:rPr lang="en-US" smtClean="0"/>
              <a:t>9/4/18</a:t>
            </a:fld>
            <a:endParaRPr lang="en-US"/>
          </a:p>
        </p:txBody>
      </p:sp>
      <p:sp>
        <p:nvSpPr>
          <p:cNvPr id="5" name="Footer Placeholder 4">
            <a:extLst>
              <a:ext uri="{FF2B5EF4-FFF2-40B4-BE49-F238E27FC236}">
                <a16:creationId xmlns:a16="http://schemas.microsoft.com/office/drawing/2014/main" id="{E4D48F6F-1E7E-6942-9183-4C969B160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4A9F2E-E37D-054E-9E09-056D959AD992}"/>
              </a:ext>
            </a:extLst>
          </p:cNvPr>
          <p:cNvSpPr>
            <a:spLocks noGrp="1"/>
          </p:cNvSpPr>
          <p:nvPr>
            <p:ph type="sldNum" sz="quarter" idx="12"/>
          </p:nvPr>
        </p:nvSpPr>
        <p:spPr/>
        <p:txBody>
          <a:bodyPr/>
          <a:lstStyle/>
          <a:p>
            <a:fld id="{A0566C95-E594-2449-9974-0432ADF94A68}" type="slidenum">
              <a:rPr lang="en-US" smtClean="0"/>
              <a:t>‹#›</a:t>
            </a:fld>
            <a:endParaRPr lang="en-US"/>
          </a:p>
        </p:txBody>
      </p:sp>
    </p:spTree>
    <p:extLst>
      <p:ext uri="{BB962C8B-B14F-4D97-AF65-F5344CB8AC3E}">
        <p14:creationId xmlns:p14="http://schemas.microsoft.com/office/powerpoint/2010/main" val="1435592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0B0CF-8EA7-E342-9330-88BB297FCF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8E4388-93BC-004C-80E6-9A710BED4EC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57A95-430A-C941-8F6D-F71585995E23}"/>
              </a:ext>
            </a:extLst>
          </p:cNvPr>
          <p:cNvSpPr>
            <a:spLocks noGrp="1"/>
          </p:cNvSpPr>
          <p:nvPr>
            <p:ph type="dt" sz="half" idx="10"/>
          </p:nvPr>
        </p:nvSpPr>
        <p:spPr/>
        <p:txBody>
          <a:bodyPr/>
          <a:lstStyle/>
          <a:p>
            <a:fld id="{7A780ED1-EF39-0D45-BD3B-6CCC33B1461C}" type="datetimeFigureOut">
              <a:rPr lang="en-US" smtClean="0"/>
              <a:t>9/4/18</a:t>
            </a:fld>
            <a:endParaRPr lang="en-US"/>
          </a:p>
        </p:txBody>
      </p:sp>
      <p:sp>
        <p:nvSpPr>
          <p:cNvPr id="5" name="Footer Placeholder 4">
            <a:extLst>
              <a:ext uri="{FF2B5EF4-FFF2-40B4-BE49-F238E27FC236}">
                <a16:creationId xmlns:a16="http://schemas.microsoft.com/office/drawing/2014/main" id="{A8D7F48E-357C-4040-B4CB-BD5F0C4C2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00FE1-AD6B-574B-A953-2E243528DF64}"/>
              </a:ext>
            </a:extLst>
          </p:cNvPr>
          <p:cNvSpPr>
            <a:spLocks noGrp="1"/>
          </p:cNvSpPr>
          <p:nvPr>
            <p:ph type="sldNum" sz="quarter" idx="12"/>
          </p:nvPr>
        </p:nvSpPr>
        <p:spPr/>
        <p:txBody>
          <a:bodyPr/>
          <a:lstStyle/>
          <a:p>
            <a:fld id="{A0566C95-E594-2449-9974-0432ADF94A68}" type="slidenum">
              <a:rPr lang="en-US" smtClean="0"/>
              <a:t>‹#›</a:t>
            </a:fld>
            <a:endParaRPr lang="en-US"/>
          </a:p>
        </p:txBody>
      </p:sp>
    </p:spTree>
    <p:extLst>
      <p:ext uri="{BB962C8B-B14F-4D97-AF65-F5344CB8AC3E}">
        <p14:creationId xmlns:p14="http://schemas.microsoft.com/office/powerpoint/2010/main" val="1721833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4875C-C02C-F443-A75B-2BADB5F0C9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4B4000-7458-B04D-82D0-6D768038C4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005F19-76A7-EA4F-953B-7CBC8F6A9CE0}"/>
              </a:ext>
            </a:extLst>
          </p:cNvPr>
          <p:cNvSpPr>
            <a:spLocks noGrp="1"/>
          </p:cNvSpPr>
          <p:nvPr>
            <p:ph type="dt" sz="half" idx="10"/>
          </p:nvPr>
        </p:nvSpPr>
        <p:spPr/>
        <p:txBody>
          <a:bodyPr/>
          <a:lstStyle/>
          <a:p>
            <a:fld id="{7A780ED1-EF39-0D45-BD3B-6CCC33B1461C}" type="datetimeFigureOut">
              <a:rPr lang="en-US" smtClean="0"/>
              <a:t>9/4/18</a:t>
            </a:fld>
            <a:endParaRPr lang="en-US"/>
          </a:p>
        </p:txBody>
      </p:sp>
      <p:sp>
        <p:nvSpPr>
          <p:cNvPr id="5" name="Footer Placeholder 4">
            <a:extLst>
              <a:ext uri="{FF2B5EF4-FFF2-40B4-BE49-F238E27FC236}">
                <a16:creationId xmlns:a16="http://schemas.microsoft.com/office/drawing/2014/main" id="{A80340DC-640F-6444-AAD6-B75B574270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3D90E-E71D-4D43-B8D1-3C7E2D3120F0}"/>
              </a:ext>
            </a:extLst>
          </p:cNvPr>
          <p:cNvSpPr>
            <a:spLocks noGrp="1"/>
          </p:cNvSpPr>
          <p:nvPr>
            <p:ph type="sldNum" sz="quarter" idx="12"/>
          </p:nvPr>
        </p:nvSpPr>
        <p:spPr/>
        <p:txBody>
          <a:bodyPr/>
          <a:lstStyle/>
          <a:p>
            <a:fld id="{A0566C95-E594-2449-9974-0432ADF94A68}" type="slidenum">
              <a:rPr lang="en-US" smtClean="0"/>
              <a:t>‹#›</a:t>
            </a:fld>
            <a:endParaRPr lang="en-US"/>
          </a:p>
        </p:txBody>
      </p:sp>
    </p:spTree>
    <p:extLst>
      <p:ext uri="{BB962C8B-B14F-4D97-AF65-F5344CB8AC3E}">
        <p14:creationId xmlns:p14="http://schemas.microsoft.com/office/powerpoint/2010/main" val="3785205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4D76C-7C7D-564E-A0D4-4629E5D40D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BBAB20-5309-EA44-B9A1-8A38E331A1D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B4C901-C28C-BC4D-A1E3-907CE98B216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BAB992-B149-A74B-ADB5-8DF4308EACA5}"/>
              </a:ext>
            </a:extLst>
          </p:cNvPr>
          <p:cNvSpPr>
            <a:spLocks noGrp="1"/>
          </p:cNvSpPr>
          <p:nvPr>
            <p:ph type="dt" sz="half" idx="10"/>
          </p:nvPr>
        </p:nvSpPr>
        <p:spPr/>
        <p:txBody>
          <a:bodyPr/>
          <a:lstStyle/>
          <a:p>
            <a:fld id="{7A780ED1-EF39-0D45-BD3B-6CCC33B1461C}" type="datetimeFigureOut">
              <a:rPr lang="en-US" smtClean="0"/>
              <a:t>9/4/18</a:t>
            </a:fld>
            <a:endParaRPr lang="en-US"/>
          </a:p>
        </p:txBody>
      </p:sp>
      <p:sp>
        <p:nvSpPr>
          <p:cNvPr id="6" name="Footer Placeholder 5">
            <a:extLst>
              <a:ext uri="{FF2B5EF4-FFF2-40B4-BE49-F238E27FC236}">
                <a16:creationId xmlns:a16="http://schemas.microsoft.com/office/drawing/2014/main" id="{86022AC2-911B-494A-930F-8D45EF0B55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F9937-EE28-F849-A3F4-1A981C6FB4DF}"/>
              </a:ext>
            </a:extLst>
          </p:cNvPr>
          <p:cNvSpPr>
            <a:spLocks noGrp="1"/>
          </p:cNvSpPr>
          <p:nvPr>
            <p:ph type="sldNum" sz="quarter" idx="12"/>
          </p:nvPr>
        </p:nvSpPr>
        <p:spPr/>
        <p:txBody>
          <a:bodyPr/>
          <a:lstStyle/>
          <a:p>
            <a:fld id="{A0566C95-E594-2449-9974-0432ADF94A68}" type="slidenum">
              <a:rPr lang="en-US" smtClean="0"/>
              <a:t>‹#›</a:t>
            </a:fld>
            <a:endParaRPr lang="en-US"/>
          </a:p>
        </p:txBody>
      </p:sp>
    </p:spTree>
    <p:extLst>
      <p:ext uri="{BB962C8B-B14F-4D97-AF65-F5344CB8AC3E}">
        <p14:creationId xmlns:p14="http://schemas.microsoft.com/office/powerpoint/2010/main" val="3088453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A3F3D-5654-8B40-86A6-471C34AEAF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3B8ACB-2479-D649-BDAD-0932746019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FF71EFE-CC37-9F48-87C4-C4F2DB861FB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774095-C732-2E47-8CDF-254DE34CEE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7090A7-5751-D84C-8ACD-6C74904DE84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D37A37-0A39-084E-A8AC-DD4427899432}"/>
              </a:ext>
            </a:extLst>
          </p:cNvPr>
          <p:cNvSpPr>
            <a:spLocks noGrp="1"/>
          </p:cNvSpPr>
          <p:nvPr>
            <p:ph type="dt" sz="half" idx="10"/>
          </p:nvPr>
        </p:nvSpPr>
        <p:spPr/>
        <p:txBody>
          <a:bodyPr/>
          <a:lstStyle/>
          <a:p>
            <a:fld id="{7A780ED1-EF39-0D45-BD3B-6CCC33B1461C}" type="datetimeFigureOut">
              <a:rPr lang="en-US" smtClean="0"/>
              <a:t>9/4/18</a:t>
            </a:fld>
            <a:endParaRPr lang="en-US"/>
          </a:p>
        </p:txBody>
      </p:sp>
      <p:sp>
        <p:nvSpPr>
          <p:cNvPr id="8" name="Footer Placeholder 7">
            <a:extLst>
              <a:ext uri="{FF2B5EF4-FFF2-40B4-BE49-F238E27FC236}">
                <a16:creationId xmlns:a16="http://schemas.microsoft.com/office/drawing/2014/main" id="{2FC7C5C0-FB55-F848-A1EF-98B93BA761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5B41C6-D42B-5A41-9341-91797781C173}"/>
              </a:ext>
            </a:extLst>
          </p:cNvPr>
          <p:cNvSpPr>
            <a:spLocks noGrp="1"/>
          </p:cNvSpPr>
          <p:nvPr>
            <p:ph type="sldNum" sz="quarter" idx="12"/>
          </p:nvPr>
        </p:nvSpPr>
        <p:spPr/>
        <p:txBody>
          <a:bodyPr/>
          <a:lstStyle/>
          <a:p>
            <a:fld id="{A0566C95-E594-2449-9974-0432ADF94A68}" type="slidenum">
              <a:rPr lang="en-US" smtClean="0"/>
              <a:t>‹#›</a:t>
            </a:fld>
            <a:endParaRPr lang="en-US"/>
          </a:p>
        </p:txBody>
      </p:sp>
    </p:spTree>
    <p:extLst>
      <p:ext uri="{BB962C8B-B14F-4D97-AF65-F5344CB8AC3E}">
        <p14:creationId xmlns:p14="http://schemas.microsoft.com/office/powerpoint/2010/main" val="2027486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659CB-BA79-1141-887A-E8ADE08624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F955F7-37BF-154C-A079-3D00004539A9}"/>
              </a:ext>
            </a:extLst>
          </p:cNvPr>
          <p:cNvSpPr>
            <a:spLocks noGrp="1"/>
          </p:cNvSpPr>
          <p:nvPr>
            <p:ph type="dt" sz="half" idx="10"/>
          </p:nvPr>
        </p:nvSpPr>
        <p:spPr/>
        <p:txBody>
          <a:bodyPr/>
          <a:lstStyle/>
          <a:p>
            <a:fld id="{7A780ED1-EF39-0D45-BD3B-6CCC33B1461C}" type="datetimeFigureOut">
              <a:rPr lang="en-US" smtClean="0"/>
              <a:t>9/4/18</a:t>
            </a:fld>
            <a:endParaRPr lang="en-US"/>
          </a:p>
        </p:txBody>
      </p:sp>
      <p:sp>
        <p:nvSpPr>
          <p:cNvPr id="4" name="Footer Placeholder 3">
            <a:extLst>
              <a:ext uri="{FF2B5EF4-FFF2-40B4-BE49-F238E27FC236}">
                <a16:creationId xmlns:a16="http://schemas.microsoft.com/office/drawing/2014/main" id="{022DCFAF-EF4D-A242-9A34-2AF5D0E336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F3BA4E-6DB8-1040-A420-E1D87C5496E4}"/>
              </a:ext>
            </a:extLst>
          </p:cNvPr>
          <p:cNvSpPr>
            <a:spLocks noGrp="1"/>
          </p:cNvSpPr>
          <p:nvPr>
            <p:ph type="sldNum" sz="quarter" idx="12"/>
          </p:nvPr>
        </p:nvSpPr>
        <p:spPr/>
        <p:txBody>
          <a:bodyPr/>
          <a:lstStyle/>
          <a:p>
            <a:fld id="{A0566C95-E594-2449-9974-0432ADF94A68}" type="slidenum">
              <a:rPr lang="en-US" smtClean="0"/>
              <a:t>‹#›</a:t>
            </a:fld>
            <a:endParaRPr lang="en-US"/>
          </a:p>
        </p:txBody>
      </p:sp>
    </p:spTree>
    <p:extLst>
      <p:ext uri="{BB962C8B-B14F-4D97-AF65-F5344CB8AC3E}">
        <p14:creationId xmlns:p14="http://schemas.microsoft.com/office/powerpoint/2010/main" val="3888161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9FBCD7-E51C-7F47-942E-012F8D6B8136}"/>
              </a:ext>
            </a:extLst>
          </p:cNvPr>
          <p:cNvSpPr>
            <a:spLocks noGrp="1"/>
          </p:cNvSpPr>
          <p:nvPr>
            <p:ph type="dt" sz="half" idx="10"/>
          </p:nvPr>
        </p:nvSpPr>
        <p:spPr/>
        <p:txBody>
          <a:bodyPr/>
          <a:lstStyle/>
          <a:p>
            <a:fld id="{7A780ED1-EF39-0D45-BD3B-6CCC33B1461C}" type="datetimeFigureOut">
              <a:rPr lang="en-US" smtClean="0"/>
              <a:t>9/4/18</a:t>
            </a:fld>
            <a:endParaRPr lang="en-US"/>
          </a:p>
        </p:txBody>
      </p:sp>
      <p:sp>
        <p:nvSpPr>
          <p:cNvPr id="3" name="Footer Placeholder 2">
            <a:extLst>
              <a:ext uri="{FF2B5EF4-FFF2-40B4-BE49-F238E27FC236}">
                <a16:creationId xmlns:a16="http://schemas.microsoft.com/office/drawing/2014/main" id="{62F245FE-AEE0-084E-9BC1-7C6C039D46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5EED75-A154-CD40-862A-DF2023274DB1}"/>
              </a:ext>
            </a:extLst>
          </p:cNvPr>
          <p:cNvSpPr>
            <a:spLocks noGrp="1"/>
          </p:cNvSpPr>
          <p:nvPr>
            <p:ph type="sldNum" sz="quarter" idx="12"/>
          </p:nvPr>
        </p:nvSpPr>
        <p:spPr/>
        <p:txBody>
          <a:bodyPr/>
          <a:lstStyle/>
          <a:p>
            <a:fld id="{A0566C95-E594-2449-9974-0432ADF94A68}" type="slidenum">
              <a:rPr lang="en-US" smtClean="0"/>
              <a:t>‹#›</a:t>
            </a:fld>
            <a:endParaRPr lang="en-US"/>
          </a:p>
        </p:txBody>
      </p:sp>
    </p:spTree>
    <p:extLst>
      <p:ext uri="{BB962C8B-B14F-4D97-AF65-F5344CB8AC3E}">
        <p14:creationId xmlns:p14="http://schemas.microsoft.com/office/powerpoint/2010/main" val="2228887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C3D86-9C51-1346-B5EB-DAA908209D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D1EE03-B29D-E14F-8010-9CFADA919C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59BD9D-7649-EE47-98D3-9B04132222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AA4622-D9CF-E24B-B410-8028C2383C8D}"/>
              </a:ext>
            </a:extLst>
          </p:cNvPr>
          <p:cNvSpPr>
            <a:spLocks noGrp="1"/>
          </p:cNvSpPr>
          <p:nvPr>
            <p:ph type="dt" sz="half" idx="10"/>
          </p:nvPr>
        </p:nvSpPr>
        <p:spPr/>
        <p:txBody>
          <a:bodyPr/>
          <a:lstStyle/>
          <a:p>
            <a:fld id="{7A780ED1-EF39-0D45-BD3B-6CCC33B1461C}" type="datetimeFigureOut">
              <a:rPr lang="en-US" smtClean="0"/>
              <a:t>9/4/18</a:t>
            </a:fld>
            <a:endParaRPr lang="en-US"/>
          </a:p>
        </p:txBody>
      </p:sp>
      <p:sp>
        <p:nvSpPr>
          <p:cNvPr id="6" name="Footer Placeholder 5">
            <a:extLst>
              <a:ext uri="{FF2B5EF4-FFF2-40B4-BE49-F238E27FC236}">
                <a16:creationId xmlns:a16="http://schemas.microsoft.com/office/drawing/2014/main" id="{EB906C0F-7FC4-D94C-8FF4-FA031B0AA1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1A36AE-A714-0140-968C-494110E1EC55}"/>
              </a:ext>
            </a:extLst>
          </p:cNvPr>
          <p:cNvSpPr>
            <a:spLocks noGrp="1"/>
          </p:cNvSpPr>
          <p:nvPr>
            <p:ph type="sldNum" sz="quarter" idx="12"/>
          </p:nvPr>
        </p:nvSpPr>
        <p:spPr/>
        <p:txBody>
          <a:bodyPr/>
          <a:lstStyle/>
          <a:p>
            <a:fld id="{A0566C95-E594-2449-9974-0432ADF94A68}" type="slidenum">
              <a:rPr lang="en-US" smtClean="0"/>
              <a:t>‹#›</a:t>
            </a:fld>
            <a:endParaRPr lang="en-US"/>
          </a:p>
        </p:txBody>
      </p:sp>
    </p:spTree>
    <p:extLst>
      <p:ext uri="{BB962C8B-B14F-4D97-AF65-F5344CB8AC3E}">
        <p14:creationId xmlns:p14="http://schemas.microsoft.com/office/powerpoint/2010/main" val="3413799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E6289-C8FD-2444-8B19-B195C32580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5CA3A4-6981-ED45-A774-898973D7F8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518227-FF70-354C-91C4-598C2CC45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B28DC1-5C3F-9242-8DEA-29CC08DEA0ED}"/>
              </a:ext>
            </a:extLst>
          </p:cNvPr>
          <p:cNvSpPr>
            <a:spLocks noGrp="1"/>
          </p:cNvSpPr>
          <p:nvPr>
            <p:ph type="dt" sz="half" idx="10"/>
          </p:nvPr>
        </p:nvSpPr>
        <p:spPr/>
        <p:txBody>
          <a:bodyPr/>
          <a:lstStyle/>
          <a:p>
            <a:fld id="{7A780ED1-EF39-0D45-BD3B-6CCC33B1461C}" type="datetimeFigureOut">
              <a:rPr lang="en-US" smtClean="0"/>
              <a:t>9/4/18</a:t>
            </a:fld>
            <a:endParaRPr lang="en-US"/>
          </a:p>
        </p:txBody>
      </p:sp>
      <p:sp>
        <p:nvSpPr>
          <p:cNvPr id="6" name="Footer Placeholder 5">
            <a:extLst>
              <a:ext uri="{FF2B5EF4-FFF2-40B4-BE49-F238E27FC236}">
                <a16:creationId xmlns:a16="http://schemas.microsoft.com/office/drawing/2014/main" id="{99F60680-D562-784B-B6EF-D9B7F1D4FF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866CB7-5D37-B34A-836C-040BFFAEBE0D}"/>
              </a:ext>
            </a:extLst>
          </p:cNvPr>
          <p:cNvSpPr>
            <a:spLocks noGrp="1"/>
          </p:cNvSpPr>
          <p:nvPr>
            <p:ph type="sldNum" sz="quarter" idx="12"/>
          </p:nvPr>
        </p:nvSpPr>
        <p:spPr/>
        <p:txBody>
          <a:bodyPr/>
          <a:lstStyle/>
          <a:p>
            <a:fld id="{A0566C95-E594-2449-9974-0432ADF94A68}" type="slidenum">
              <a:rPr lang="en-US" smtClean="0"/>
              <a:t>‹#›</a:t>
            </a:fld>
            <a:endParaRPr lang="en-US"/>
          </a:p>
        </p:txBody>
      </p:sp>
    </p:spTree>
    <p:extLst>
      <p:ext uri="{BB962C8B-B14F-4D97-AF65-F5344CB8AC3E}">
        <p14:creationId xmlns:p14="http://schemas.microsoft.com/office/powerpoint/2010/main" val="3581319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D66340-BA61-6947-AC23-5BEAB2C83A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6645B3-A69B-F24B-B926-88B3702E7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D1BAD0-6C90-5A49-98EB-84C74AFADF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80ED1-EF39-0D45-BD3B-6CCC33B1461C}" type="datetimeFigureOut">
              <a:rPr lang="en-US" smtClean="0"/>
              <a:t>9/4/18</a:t>
            </a:fld>
            <a:endParaRPr lang="en-US"/>
          </a:p>
        </p:txBody>
      </p:sp>
      <p:sp>
        <p:nvSpPr>
          <p:cNvPr id="5" name="Footer Placeholder 4">
            <a:extLst>
              <a:ext uri="{FF2B5EF4-FFF2-40B4-BE49-F238E27FC236}">
                <a16:creationId xmlns:a16="http://schemas.microsoft.com/office/drawing/2014/main" id="{244D7351-A8FB-884B-8527-A3EB5AE34C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33EA3D-8D07-0C48-83FD-2302DA81BB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566C95-E594-2449-9974-0432ADF94A68}" type="slidenum">
              <a:rPr lang="en-US" smtClean="0"/>
              <a:t>‹#›</a:t>
            </a:fld>
            <a:endParaRPr lang="en-US"/>
          </a:p>
        </p:txBody>
      </p:sp>
    </p:spTree>
    <p:extLst>
      <p:ext uri="{BB962C8B-B14F-4D97-AF65-F5344CB8AC3E}">
        <p14:creationId xmlns:p14="http://schemas.microsoft.com/office/powerpoint/2010/main" val="3456156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00.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image" Target="../media/image242.png"/><Relationship Id="rId2" Type="http://schemas.openxmlformats.org/officeDocument/2006/relationships/image" Target="../media/image237.png"/><Relationship Id="rId1" Type="http://schemas.openxmlformats.org/officeDocument/2006/relationships/slideLayout" Target="../slideLayouts/slideLayout2.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39.png"/></Relationships>
</file>

<file path=ppt/slides/_rels/slide101.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243.png"/><Relationship Id="rId7" Type="http://schemas.openxmlformats.org/officeDocument/2006/relationships/image" Target="../media/image24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02.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249.gif"/><Relationship Id="rId4" Type="http://schemas.openxmlformats.org/officeDocument/2006/relationships/image" Target="../media/image248.png"/></Relationships>
</file>

<file path=ppt/slides/_rels/slide103.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105.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8.png"/></Relationships>
</file>

<file path=ppt/slides/_rels/slide106.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2.xml"/><Relationship Id="rId4" Type="http://schemas.openxmlformats.org/officeDocument/2006/relationships/image" Target="../media/image264.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67.jpg"/><Relationship Id="rId2" Type="http://schemas.openxmlformats.org/officeDocument/2006/relationships/image" Target="../media/image266.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9.gif"/></Relationships>
</file>

<file path=ppt/slides/_rels/slide2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1.jpg"/><Relationship Id="rId7"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4.jpg"/><Relationship Id="rId5" Type="http://schemas.openxmlformats.org/officeDocument/2006/relationships/image" Target="../media/image83.pn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image" Target="../media/image88.gif"/><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svg"/><Relationship Id="rId3" Type="http://schemas.openxmlformats.org/officeDocument/2006/relationships/image" Target="../media/image96.svg"/><Relationship Id="rId7" Type="http://schemas.openxmlformats.org/officeDocument/2006/relationships/image" Target="../media/image100.svg"/><Relationship Id="rId12" Type="http://schemas.openxmlformats.org/officeDocument/2006/relationships/image" Target="../media/image105.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4.svg"/><Relationship Id="rId5" Type="http://schemas.openxmlformats.org/officeDocument/2006/relationships/image" Target="../media/image98.svg"/><Relationship Id="rId15" Type="http://schemas.openxmlformats.org/officeDocument/2006/relationships/image" Target="../media/image108.sv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svg"/><Relationship Id="rId14" Type="http://schemas.openxmlformats.org/officeDocument/2006/relationships/image" Target="../media/image107.png"/></Relationships>
</file>

<file path=ppt/slides/_rels/slide32.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2.xml"/><Relationship Id="rId5" Type="http://schemas.openxmlformats.org/officeDocument/2006/relationships/image" Target="../media/image112.jpg"/><Relationship Id="rId4" Type="http://schemas.openxmlformats.org/officeDocument/2006/relationships/image" Target="../media/image111.jpg"/></Relationships>
</file>

<file path=ppt/slides/_rels/slide3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117.jpg"/><Relationship Id="rId1" Type="http://schemas.openxmlformats.org/officeDocument/2006/relationships/slideLayout" Target="../slideLayouts/slideLayout2.xml"/><Relationship Id="rId6" Type="http://schemas.openxmlformats.org/officeDocument/2006/relationships/image" Target="../media/image121.jpg"/><Relationship Id="rId5" Type="http://schemas.openxmlformats.org/officeDocument/2006/relationships/image" Target="../media/image120.jpg"/><Relationship Id="rId4" Type="http://schemas.openxmlformats.org/officeDocument/2006/relationships/image" Target="../media/image119.jpg"/></Relationships>
</file>

<file path=ppt/slides/_rels/slide36.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3.jpg"/></Relationships>
</file>

<file path=ppt/slides/_rels/slide37.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image" Target="../media/image124.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2.xml"/><Relationship Id="rId5" Type="http://schemas.openxmlformats.org/officeDocument/2006/relationships/image" Target="../media/image129.jpg"/><Relationship Id="rId4" Type="http://schemas.openxmlformats.org/officeDocument/2006/relationships/image" Target="../media/image128.jpg"/></Relationships>
</file>

<file path=ppt/slides/_rels/slide39.xml.rels><?xml version="1.0" encoding="UTF-8" standalone="yes"?>
<Relationships xmlns="http://schemas.openxmlformats.org/package/2006/relationships"><Relationship Id="rId2" Type="http://schemas.openxmlformats.org/officeDocument/2006/relationships/image" Target="../media/image130.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4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4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5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5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5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5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s/_rels/slide6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6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81.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01.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02.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s>
</file>

<file path=ppt/slides/_rels/slide8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s>
</file>

<file path=ppt/slides/_rels/slide89.xml.rels><?xml version="1.0" encoding="UTF-8" standalone="yes"?>
<Relationships xmlns="http://schemas.openxmlformats.org/package/2006/relationships"><Relationship Id="rId3" Type="http://schemas.openxmlformats.org/officeDocument/2006/relationships/image" Target="../media/image208.svg"/><Relationship Id="rId2" Type="http://schemas.openxmlformats.org/officeDocument/2006/relationships/image" Target="../media/image207.png"/><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209.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0.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2.svg"/><Relationship Id="rId7" Type="http://schemas.openxmlformats.org/officeDocument/2006/relationships/image" Target="../media/image216.svg"/><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15.png"/><Relationship Id="rId5" Type="http://schemas.openxmlformats.org/officeDocument/2006/relationships/image" Target="../media/image214.svg"/><Relationship Id="rId4" Type="http://schemas.openxmlformats.org/officeDocument/2006/relationships/image" Target="../media/image213.png"/></Relationships>
</file>

<file path=ppt/slides/_rels/slide91.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xml"/><Relationship Id="rId4" Type="http://schemas.openxmlformats.org/officeDocument/2006/relationships/image" Target="../media/image221.png"/></Relationships>
</file>

<file path=ppt/slides/_rels/slide93.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25.png"/></Relationships>
</file>

<file path=ppt/slides/_rels/slide96.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8.png"/></Relationships>
</file>

<file path=ppt/slides/_rels/slide9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9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9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F8F29-B0D4-2642-949C-25D7070F3B38}"/>
              </a:ext>
            </a:extLst>
          </p:cNvPr>
          <p:cNvSpPr>
            <a:spLocks noGrp="1"/>
          </p:cNvSpPr>
          <p:nvPr>
            <p:ph type="ctrTitle"/>
          </p:nvPr>
        </p:nvSpPr>
        <p:spPr>
          <a:xfrm>
            <a:off x="900545" y="1025236"/>
            <a:ext cx="9767455" cy="2484727"/>
          </a:xfrm>
        </p:spPr>
        <p:txBody>
          <a:bodyPr/>
          <a:lstStyle/>
          <a:p>
            <a:r>
              <a:rPr lang="en-US" dirty="0"/>
              <a:t>RFID Tag based Sensing</a:t>
            </a:r>
          </a:p>
        </p:txBody>
      </p:sp>
      <p:sp>
        <p:nvSpPr>
          <p:cNvPr id="3" name="Subtitle 2">
            <a:extLst>
              <a:ext uri="{FF2B5EF4-FFF2-40B4-BE49-F238E27FC236}">
                <a16:creationId xmlns:a16="http://schemas.microsoft.com/office/drawing/2014/main" id="{EA4AD31D-7E08-784B-B2D2-23D6DE96A1B7}"/>
              </a:ext>
            </a:extLst>
          </p:cNvPr>
          <p:cNvSpPr>
            <a:spLocks noGrp="1"/>
          </p:cNvSpPr>
          <p:nvPr>
            <p:ph type="subTitle" idx="1"/>
          </p:nvPr>
        </p:nvSpPr>
        <p:spPr/>
        <p:txBody>
          <a:bodyPr>
            <a:normAutofit lnSpcReduction="10000"/>
          </a:bodyPr>
          <a:lstStyle/>
          <a:p>
            <a:endParaRPr lang="en-US" dirty="0"/>
          </a:p>
          <a:p>
            <a:endParaRPr lang="en-US" dirty="0"/>
          </a:p>
          <a:p>
            <a:r>
              <a:rPr lang="en-US" dirty="0"/>
              <a:t>Swadhin Pradhan</a:t>
            </a:r>
          </a:p>
          <a:p>
            <a:r>
              <a:rPr lang="en-US" dirty="0"/>
              <a:t>09/05/2018</a:t>
            </a:r>
          </a:p>
        </p:txBody>
      </p:sp>
    </p:spTree>
    <p:extLst>
      <p:ext uri="{BB962C8B-B14F-4D97-AF65-F5344CB8AC3E}">
        <p14:creationId xmlns:p14="http://schemas.microsoft.com/office/powerpoint/2010/main" val="4049974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F384A-281C-0746-92FC-902ADF459B1B}"/>
              </a:ext>
            </a:extLst>
          </p:cNvPr>
          <p:cNvSpPr>
            <a:spLocks noGrp="1"/>
          </p:cNvSpPr>
          <p:nvPr>
            <p:ph type="title"/>
          </p:nvPr>
        </p:nvSpPr>
        <p:spPr/>
        <p:txBody>
          <a:bodyPr/>
          <a:lstStyle/>
          <a:p>
            <a:r>
              <a:rPr lang="en-US" dirty="0"/>
              <a:t>Maximum Power Transfer Theorem</a:t>
            </a:r>
          </a:p>
        </p:txBody>
      </p:sp>
      <p:pic>
        <p:nvPicPr>
          <p:cNvPr id="5" name="Content Placeholder 4">
            <a:extLst>
              <a:ext uri="{FF2B5EF4-FFF2-40B4-BE49-F238E27FC236}">
                <a16:creationId xmlns:a16="http://schemas.microsoft.com/office/drawing/2014/main" id="{93FBA6CF-BDB8-594F-BE3C-BD7632575770}"/>
              </a:ext>
            </a:extLst>
          </p:cNvPr>
          <p:cNvPicPr>
            <a:picLocks noGrp="1" noChangeAspect="1"/>
          </p:cNvPicPr>
          <p:nvPr>
            <p:ph idx="1"/>
          </p:nvPr>
        </p:nvPicPr>
        <p:blipFill rotWithShape="1">
          <a:blip r:embed="rId2"/>
          <a:srcRect r="1264" b="22848"/>
          <a:stretch/>
        </p:blipFill>
        <p:spPr>
          <a:xfrm>
            <a:off x="468745" y="4779819"/>
            <a:ext cx="11269599" cy="1387065"/>
          </a:xfrm>
        </p:spPr>
      </p:pic>
      <p:pic>
        <p:nvPicPr>
          <p:cNvPr id="7" name="Picture 6">
            <a:extLst>
              <a:ext uri="{FF2B5EF4-FFF2-40B4-BE49-F238E27FC236}">
                <a16:creationId xmlns:a16="http://schemas.microsoft.com/office/drawing/2014/main" id="{5B740C37-EE82-B043-80C1-91F22A15F739}"/>
              </a:ext>
            </a:extLst>
          </p:cNvPr>
          <p:cNvPicPr>
            <a:picLocks noChangeAspect="1"/>
          </p:cNvPicPr>
          <p:nvPr/>
        </p:nvPicPr>
        <p:blipFill rotWithShape="1">
          <a:blip r:embed="rId3"/>
          <a:srcRect r="28574" b="-3706"/>
          <a:stretch/>
        </p:blipFill>
        <p:spPr>
          <a:xfrm>
            <a:off x="468744" y="1466852"/>
            <a:ext cx="4592353" cy="3230215"/>
          </a:xfrm>
          <a:prstGeom prst="rect">
            <a:avLst/>
          </a:prstGeom>
        </p:spPr>
      </p:pic>
      <p:pic>
        <p:nvPicPr>
          <p:cNvPr id="9" name="Picture 8">
            <a:extLst>
              <a:ext uri="{FF2B5EF4-FFF2-40B4-BE49-F238E27FC236}">
                <a16:creationId xmlns:a16="http://schemas.microsoft.com/office/drawing/2014/main" id="{088FC26D-C197-964D-9953-6CC112E3C64F}"/>
              </a:ext>
            </a:extLst>
          </p:cNvPr>
          <p:cNvPicPr>
            <a:picLocks noChangeAspect="1"/>
          </p:cNvPicPr>
          <p:nvPr/>
        </p:nvPicPr>
        <p:blipFill>
          <a:blip r:embed="rId4"/>
          <a:stretch>
            <a:fillRect/>
          </a:stretch>
        </p:blipFill>
        <p:spPr>
          <a:xfrm>
            <a:off x="6245893" y="2410782"/>
            <a:ext cx="3591196" cy="1374408"/>
          </a:xfrm>
          <a:prstGeom prst="rect">
            <a:avLst/>
          </a:prstGeom>
        </p:spPr>
      </p:pic>
      <p:pic>
        <p:nvPicPr>
          <p:cNvPr id="11" name="Picture 10">
            <a:extLst>
              <a:ext uri="{FF2B5EF4-FFF2-40B4-BE49-F238E27FC236}">
                <a16:creationId xmlns:a16="http://schemas.microsoft.com/office/drawing/2014/main" id="{1B882F4A-8E3C-D942-B25E-8C40B9289070}"/>
              </a:ext>
            </a:extLst>
          </p:cNvPr>
          <p:cNvPicPr>
            <a:picLocks noChangeAspect="1"/>
          </p:cNvPicPr>
          <p:nvPr/>
        </p:nvPicPr>
        <p:blipFill>
          <a:blip r:embed="rId5"/>
          <a:stretch>
            <a:fillRect/>
          </a:stretch>
        </p:blipFill>
        <p:spPr>
          <a:xfrm>
            <a:off x="4766036" y="5966665"/>
            <a:ext cx="1329964" cy="565942"/>
          </a:xfrm>
          <a:prstGeom prst="rect">
            <a:avLst/>
          </a:prstGeom>
        </p:spPr>
      </p:pic>
    </p:spTree>
    <p:extLst>
      <p:ext uri="{BB962C8B-B14F-4D97-AF65-F5344CB8AC3E}">
        <p14:creationId xmlns:p14="http://schemas.microsoft.com/office/powerpoint/2010/main" val="250183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par>
                                <p:cTn id="18" presetID="9"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D1FC5-9E9D-0D48-86B5-BDE0AB4EDA54}"/>
              </a:ext>
            </a:extLst>
          </p:cNvPr>
          <p:cNvSpPr>
            <a:spLocks noGrp="1"/>
          </p:cNvSpPr>
          <p:nvPr>
            <p:ph type="title"/>
          </p:nvPr>
        </p:nvSpPr>
        <p:spPr/>
        <p:txBody>
          <a:bodyPr/>
          <a:lstStyle/>
          <a:p>
            <a:r>
              <a:rPr lang="en-US" dirty="0"/>
              <a:t>Curl</a:t>
            </a:r>
          </a:p>
        </p:txBody>
      </p:sp>
      <p:sp>
        <p:nvSpPr>
          <p:cNvPr id="3" name="Content Placeholder 2">
            <a:extLst>
              <a:ext uri="{FF2B5EF4-FFF2-40B4-BE49-F238E27FC236}">
                <a16:creationId xmlns:a16="http://schemas.microsoft.com/office/drawing/2014/main" id="{5DC11DAE-F647-9E42-98CC-A6E883711792}"/>
              </a:ext>
            </a:extLst>
          </p:cNvPr>
          <p:cNvSpPr>
            <a:spLocks noGrp="1"/>
          </p:cNvSpPr>
          <p:nvPr>
            <p:ph idx="1"/>
          </p:nvPr>
        </p:nvSpPr>
        <p:spPr/>
        <p:txBody>
          <a:bodyPr/>
          <a:lstStyle/>
          <a:p>
            <a:r>
              <a:rPr lang="en-US" dirty="0"/>
              <a:t>Circulation is the amount of "pushing" force along a path. Curl is the amount of pushing, twisting, or turning force when you shrink the path down to a single point.</a:t>
            </a:r>
          </a:p>
          <a:p>
            <a:endParaRPr lang="en-US" dirty="0"/>
          </a:p>
        </p:txBody>
      </p:sp>
      <p:grpSp>
        <p:nvGrpSpPr>
          <p:cNvPr id="15" name="Group 14">
            <a:extLst>
              <a:ext uri="{FF2B5EF4-FFF2-40B4-BE49-F238E27FC236}">
                <a16:creationId xmlns:a16="http://schemas.microsoft.com/office/drawing/2014/main" id="{788C76FF-57C1-AC46-936E-6830EFF32A3D}"/>
              </a:ext>
            </a:extLst>
          </p:cNvPr>
          <p:cNvGrpSpPr/>
          <p:nvPr/>
        </p:nvGrpSpPr>
        <p:grpSpPr>
          <a:xfrm>
            <a:off x="1191491" y="4328246"/>
            <a:ext cx="9169398" cy="2529754"/>
            <a:chOff x="1097395" y="3772694"/>
            <a:chExt cx="10635095" cy="2975769"/>
          </a:xfrm>
        </p:grpSpPr>
        <p:pic>
          <p:nvPicPr>
            <p:cNvPr id="5" name="Picture 4">
              <a:extLst>
                <a:ext uri="{FF2B5EF4-FFF2-40B4-BE49-F238E27FC236}">
                  <a16:creationId xmlns:a16="http://schemas.microsoft.com/office/drawing/2014/main" id="{649E090E-FE82-DE4A-A2A6-EB83C948840B}"/>
                </a:ext>
              </a:extLst>
            </p:cNvPr>
            <p:cNvPicPr>
              <a:picLocks noChangeAspect="1"/>
            </p:cNvPicPr>
            <p:nvPr/>
          </p:nvPicPr>
          <p:blipFill>
            <a:blip r:embed="rId2"/>
            <a:stretch>
              <a:fillRect/>
            </a:stretch>
          </p:blipFill>
          <p:spPr>
            <a:xfrm>
              <a:off x="1097395" y="3772694"/>
              <a:ext cx="5397500" cy="457200"/>
            </a:xfrm>
            <a:prstGeom prst="rect">
              <a:avLst/>
            </a:prstGeom>
          </p:spPr>
        </p:pic>
        <p:pic>
          <p:nvPicPr>
            <p:cNvPr id="7" name="Picture 6">
              <a:extLst>
                <a:ext uri="{FF2B5EF4-FFF2-40B4-BE49-F238E27FC236}">
                  <a16:creationId xmlns:a16="http://schemas.microsoft.com/office/drawing/2014/main" id="{C342308E-9ABC-E742-A783-B06C56ED9246}"/>
                </a:ext>
              </a:extLst>
            </p:cNvPr>
            <p:cNvPicPr>
              <a:picLocks noChangeAspect="1"/>
            </p:cNvPicPr>
            <p:nvPr/>
          </p:nvPicPr>
          <p:blipFill>
            <a:blip r:embed="rId3"/>
            <a:stretch>
              <a:fillRect/>
            </a:stretch>
          </p:blipFill>
          <p:spPr>
            <a:xfrm>
              <a:off x="1097395" y="4364831"/>
              <a:ext cx="5727700" cy="406400"/>
            </a:xfrm>
            <a:prstGeom prst="rect">
              <a:avLst/>
            </a:prstGeom>
          </p:spPr>
        </p:pic>
        <p:pic>
          <p:nvPicPr>
            <p:cNvPr id="9" name="Picture 8">
              <a:extLst>
                <a:ext uri="{FF2B5EF4-FFF2-40B4-BE49-F238E27FC236}">
                  <a16:creationId xmlns:a16="http://schemas.microsoft.com/office/drawing/2014/main" id="{CD7A3261-0B95-214B-8ED5-8700CF74201B}"/>
                </a:ext>
              </a:extLst>
            </p:cNvPr>
            <p:cNvPicPr>
              <a:picLocks noChangeAspect="1"/>
            </p:cNvPicPr>
            <p:nvPr/>
          </p:nvPicPr>
          <p:blipFill>
            <a:blip r:embed="rId4"/>
            <a:stretch>
              <a:fillRect/>
            </a:stretch>
          </p:blipFill>
          <p:spPr>
            <a:xfrm>
              <a:off x="1097395" y="4603821"/>
              <a:ext cx="9842500" cy="1028700"/>
            </a:xfrm>
            <a:prstGeom prst="rect">
              <a:avLst/>
            </a:prstGeom>
          </p:spPr>
        </p:pic>
        <p:pic>
          <p:nvPicPr>
            <p:cNvPr id="11" name="Picture 10">
              <a:extLst>
                <a:ext uri="{FF2B5EF4-FFF2-40B4-BE49-F238E27FC236}">
                  <a16:creationId xmlns:a16="http://schemas.microsoft.com/office/drawing/2014/main" id="{401D4F7A-C0DA-D542-BE6D-2A7AB430F0FE}"/>
                </a:ext>
              </a:extLst>
            </p:cNvPr>
            <p:cNvPicPr>
              <a:picLocks noChangeAspect="1"/>
            </p:cNvPicPr>
            <p:nvPr/>
          </p:nvPicPr>
          <p:blipFill>
            <a:blip r:embed="rId5"/>
            <a:stretch>
              <a:fillRect/>
            </a:stretch>
          </p:blipFill>
          <p:spPr>
            <a:xfrm>
              <a:off x="1097395" y="5605463"/>
              <a:ext cx="6756400" cy="1143000"/>
            </a:xfrm>
            <a:prstGeom prst="rect">
              <a:avLst/>
            </a:prstGeom>
          </p:spPr>
        </p:pic>
        <p:pic>
          <p:nvPicPr>
            <p:cNvPr id="13" name="Picture 12">
              <a:extLst>
                <a:ext uri="{FF2B5EF4-FFF2-40B4-BE49-F238E27FC236}">
                  <a16:creationId xmlns:a16="http://schemas.microsoft.com/office/drawing/2014/main" id="{FB9C7732-09FD-864C-8426-6080EBA7B65A}"/>
                </a:ext>
              </a:extLst>
            </p:cNvPr>
            <p:cNvPicPr>
              <a:picLocks noChangeAspect="1"/>
            </p:cNvPicPr>
            <p:nvPr/>
          </p:nvPicPr>
          <p:blipFill>
            <a:blip r:embed="rId6"/>
            <a:stretch>
              <a:fillRect/>
            </a:stretch>
          </p:blipFill>
          <p:spPr>
            <a:xfrm>
              <a:off x="8112990" y="5872305"/>
              <a:ext cx="3619500" cy="457200"/>
            </a:xfrm>
            <a:prstGeom prst="rect">
              <a:avLst/>
            </a:prstGeom>
          </p:spPr>
        </p:pic>
      </p:grpSp>
      <p:pic>
        <p:nvPicPr>
          <p:cNvPr id="14" name="Picture 13">
            <a:extLst>
              <a:ext uri="{FF2B5EF4-FFF2-40B4-BE49-F238E27FC236}">
                <a16:creationId xmlns:a16="http://schemas.microsoft.com/office/drawing/2014/main" id="{C80034A4-6E2D-5B48-BA7C-D45FA8FC71A4}"/>
              </a:ext>
            </a:extLst>
          </p:cNvPr>
          <p:cNvPicPr>
            <a:picLocks noChangeAspect="1"/>
          </p:cNvPicPr>
          <p:nvPr/>
        </p:nvPicPr>
        <p:blipFill>
          <a:blip r:embed="rId6"/>
          <a:stretch>
            <a:fillRect/>
          </a:stretch>
        </p:blipFill>
        <p:spPr>
          <a:xfrm>
            <a:off x="2476500" y="799306"/>
            <a:ext cx="3619500" cy="457200"/>
          </a:xfrm>
          <a:prstGeom prst="rect">
            <a:avLst/>
          </a:prstGeom>
        </p:spPr>
      </p:pic>
      <p:pic>
        <p:nvPicPr>
          <p:cNvPr id="17" name="Picture 16">
            <a:extLst>
              <a:ext uri="{FF2B5EF4-FFF2-40B4-BE49-F238E27FC236}">
                <a16:creationId xmlns:a16="http://schemas.microsoft.com/office/drawing/2014/main" id="{284B3017-3116-034C-89B5-1CD5E5E7F7CA}"/>
              </a:ext>
            </a:extLst>
          </p:cNvPr>
          <p:cNvPicPr>
            <a:picLocks noChangeAspect="1"/>
          </p:cNvPicPr>
          <p:nvPr/>
        </p:nvPicPr>
        <p:blipFill>
          <a:blip r:embed="rId7"/>
          <a:stretch>
            <a:fillRect/>
          </a:stretch>
        </p:blipFill>
        <p:spPr>
          <a:xfrm>
            <a:off x="7118562" y="2687034"/>
            <a:ext cx="2961800" cy="2347768"/>
          </a:xfrm>
          <a:prstGeom prst="rect">
            <a:avLst/>
          </a:prstGeom>
        </p:spPr>
      </p:pic>
    </p:spTree>
    <p:extLst>
      <p:ext uri="{BB962C8B-B14F-4D97-AF65-F5344CB8AC3E}">
        <p14:creationId xmlns:p14="http://schemas.microsoft.com/office/powerpoint/2010/main" val="559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7DD40-185A-754C-9701-CF02F4893E78}"/>
              </a:ext>
            </a:extLst>
          </p:cNvPr>
          <p:cNvSpPr>
            <a:spLocks noGrp="1"/>
          </p:cNvSpPr>
          <p:nvPr>
            <p:ph type="title"/>
          </p:nvPr>
        </p:nvSpPr>
        <p:spPr/>
        <p:txBody>
          <a:bodyPr/>
          <a:lstStyle/>
          <a:p>
            <a:r>
              <a:rPr lang="en-US" dirty="0"/>
              <a:t>Maxwell’s Equations (Point form)</a:t>
            </a:r>
          </a:p>
        </p:txBody>
      </p:sp>
      <p:pic>
        <p:nvPicPr>
          <p:cNvPr id="5" name="Content Placeholder 4">
            <a:extLst>
              <a:ext uri="{FF2B5EF4-FFF2-40B4-BE49-F238E27FC236}">
                <a16:creationId xmlns:a16="http://schemas.microsoft.com/office/drawing/2014/main" id="{A79C8F10-A298-6C49-B30E-D0FFE19C0931}"/>
              </a:ext>
            </a:extLst>
          </p:cNvPr>
          <p:cNvPicPr>
            <a:picLocks noGrp="1" noChangeAspect="1"/>
          </p:cNvPicPr>
          <p:nvPr>
            <p:ph idx="1"/>
          </p:nvPr>
        </p:nvPicPr>
        <p:blipFill>
          <a:blip r:embed="rId3"/>
          <a:stretch>
            <a:fillRect/>
          </a:stretch>
        </p:blipFill>
        <p:spPr>
          <a:xfrm>
            <a:off x="295833" y="1556817"/>
            <a:ext cx="4890654" cy="5301183"/>
          </a:xfrm>
        </p:spPr>
      </p:pic>
      <p:pic>
        <p:nvPicPr>
          <p:cNvPr id="7" name="Picture 6">
            <a:extLst>
              <a:ext uri="{FF2B5EF4-FFF2-40B4-BE49-F238E27FC236}">
                <a16:creationId xmlns:a16="http://schemas.microsoft.com/office/drawing/2014/main" id="{CF420B78-C223-9647-821B-E30BF886109D}"/>
              </a:ext>
            </a:extLst>
          </p:cNvPr>
          <p:cNvPicPr>
            <a:picLocks noChangeAspect="1"/>
          </p:cNvPicPr>
          <p:nvPr/>
        </p:nvPicPr>
        <p:blipFill>
          <a:blip r:embed="rId4"/>
          <a:stretch>
            <a:fillRect/>
          </a:stretch>
        </p:blipFill>
        <p:spPr>
          <a:xfrm>
            <a:off x="4810682" y="2111490"/>
            <a:ext cx="5420869" cy="1227723"/>
          </a:xfrm>
          <a:prstGeom prst="rect">
            <a:avLst/>
          </a:prstGeom>
        </p:spPr>
      </p:pic>
      <p:pic>
        <p:nvPicPr>
          <p:cNvPr id="9" name="Picture 8">
            <a:extLst>
              <a:ext uri="{FF2B5EF4-FFF2-40B4-BE49-F238E27FC236}">
                <a16:creationId xmlns:a16="http://schemas.microsoft.com/office/drawing/2014/main" id="{5D3D6868-7DF6-C747-8B4E-2F7366288542}"/>
              </a:ext>
            </a:extLst>
          </p:cNvPr>
          <p:cNvPicPr>
            <a:picLocks noChangeAspect="1"/>
          </p:cNvPicPr>
          <p:nvPr/>
        </p:nvPicPr>
        <p:blipFill>
          <a:blip r:embed="rId5"/>
          <a:stretch>
            <a:fillRect/>
          </a:stretch>
        </p:blipFill>
        <p:spPr>
          <a:xfrm>
            <a:off x="4810682" y="4023034"/>
            <a:ext cx="4390499" cy="1504808"/>
          </a:xfrm>
          <a:prstGeom prst="rect">
            <a:avLst/>
          </a:prstGeom>
        </p:spPr>
      </p:pic>
      <p:sp>
        <p:nvSpPr>
          <p:cNvPr id="11" name="TextBox 10">
            <a:extLst>
              <a:ext uri="{FF2B5EF4-FFF2-40B4-BE49-F238E27FC236}">
                <a16:creationId xmlns:a16="http://schemas.microsoft.com/office/drawing/2014/main" id="{FAB12357-6750-AD43-B588-B1262C94F48A}"/>
              </a:ext>
            </a:extLst>
          </p:cNvPr>
          <p:cNvSpPr txBox="1"/>
          <p:nvPr/>
        </p:nvSpPr>
        <p:spPr>
          <a:xfrm>
            <a:off x="4810682" y="1715091"/>
            <a:ext cx="5436168" cy="400110"/>
          </a:xfrm>
          <a:prstGeom prst="rect">
            <a:avLst/>
          </a:prstGeom>
          <a:noFill/>
        </p:spPr>
        <p:txBody>
          <a:bodyPr wrap="none" rtlCol="0">
            <a:spAutoFit/>
          </a:bodyPr>
          <a:lstStyle/>
          <a:p>
            <a:r>
              <a:rPr lang="en-US" sz="2000" dirty="0"/>
              <a:t>Electric constant or Electric Permittivity in Vacuum</a:t>
            </a:r>
          </a:p>
        </p:txBody>
      </p:sp>
      <p:pic>
        <p:nvPicPr>
          <p:cNvPr id="12" name="Picture 11">
            <a:extLst>
              <a:ext uri="{FF2B5EF4-FFF2-40B4-BE49-F238E27FC236}">
                <a16:creationId xmlns:a16="http://schemas.microsoft.com/office/drawing/2014/main" id="{037D9F78-9199-8B49-9EFC-4756534DB1EF}"/>
              </a:ext>
            </a:extLst>
          </p:cNvPr>
          <p:cNvPicPr>
            <a:picLocks noChangeAspect="1"/>
          </p:cNvPicPr>
          <p:nvPr/>
        </p:nvPicPr>
        <p:blipFill>
          <a:blip r:embed="rId6"/>
          <a:stretch>
            <a:fillRect/>
          </a:stretch>
        </p:blipFill>
        <p:spPr>
          <a:xfrm>
            <a:off x="5044562" y="5439483"/>
            <a:ext cx="1961369" cy="1280051"/>
          </a:xfrm>
          <a:prstGeom prst="rect">
            <a:avLst/>
          </a:prstGeom>
        </p:spPr>
      </p:pic>
      <p:sp>
        <p:nvSpPr>
          <p:cNvPr id="13" name="TextBox 12">
            <a:extLst>
              <a:ext uri="{FF2B5EF4-FFF2-40B4-BE49-F238E27FC236}">
                <a16:creationId xmlns:a16="http://schemas.microsoft.com/office/drawing/2014/main" id="{9B88CB11-8AC2-1E44-A2CC-FBC8AF6CECCB}"/>
              </a:ext>
            </a:extLst>
          </p:cNvPr>
          <p:cNvSpPr txBox="1"/>
          <p:nvPr/>
        </p:nvSpPr>
        <p:spPr>
          <a:xfrm>
            <a:off x="4810682" y="3339213"/>
            <a:ext cx="5623854" cy="646331"/>
          </a:xfrm>
          <a:prstGeom prst="rect">
            <a:avLst/>
          </a:prstGeom>
          <a:noFill/>
        </p:spPr>
        <p:txBody>
          <a:bodyPr wrap="square" rtlCol="0">
            <a:spAutoFit/>
          </a:bodyPr>
          <a:lstStyle/>
          <a:p>
            <a:r>
              <a:rPr lang="en-US" dirty="0"/>
              <a:t>Magnetic permeability constant means how easily </a:t>
            </a:r>
          </a:p>
          <a:p>
            <a:r>
              <a:rPr lang="en-US" dirty="0"/>
              <a:t>magnetic field can go through</a:t>
            </a:r>
          </a:p>
        </p:txBody>
      </p:sp>
      <p:pic>
        <p:nvPicPr>
          <p:cNvPr id="15" name="Picture 14">
            <a:extLst>
              <a:ext uri="{FF2B5EF4-FFF2-40B4-BE49-F238E27FC236}">
                <a16:creationId xmlns:a16="http://schemas.microsoft.com/office/drawing/2014/main" id="{AF1F271B-DD00-B248-869D-86B973EC284D}"/>
              </a:ext>
            </a:extLst>
          </p:cNvPr>
          <p:cNvPicPr>
            <a:picLocks noChangeAspect="1"/>
          </p:cNvPicPr>
          <p:nvPr/>
        </p:nvPicPr>
        <p:blipFill>
          <a:blip r:embed="rId7"/>
          <a:stretch>
            <a:fillRect/>
          </a:stretch>
        </p:blipFill>
        <p:spPr>
          <a:xfrm>
            <a:off x="7622609" y="6235597"/>
            <a:ext cx="2886940" cy="483938"/>
          </a:xfrm>
          <a:prstGeom prst="rect">
            <a:avLst/>
          </a:prstGeom>
        </p:spPr>
      </p:pic>
      <p:pic>
        <p:nvPicPr>
          <p:cNvPr id="17" name="Picture 16">
            <a:extLst>
              <a:ext uri="{FF2B5EF4-FFF2-40B4-BE49-F238E27FC236}">
                <a16:creationId xmlns:a16="http://schemas.microsoft.com/office/drawing/2014/main" id="{0EFC1D57-57B2-5A49-A43F-D6E67CC0C538}"/>
              </a:ext>
            </a:extLst>
          </p:cNvPr>
          <p:cNvPicPr>
            <a:picLocks noChangeAspect="1"/>
          </p:cNvPicPr>
          <p:nvPr/>
        </p:nvPicPr>
        <p:blipFill>
          <a:blip r:embed="rId8"/>
          <a:stretch>
            <a:fillRect/>
          </a:stretch>
        </p:blipFill>
        <p:spPr>
          <a:xfrm>
            <a:off x="7622609" y="5634069"/>
            <a:ext cx="1676400" cy="495300"/>
          </a:xfrm>
          <a:prstGeom prst="rect">
            <a:avLst/>
          </a:prstGeom>
        </p:spPr>
      </p:pic>
    </p:spTree>
    <p:extLst>
      <p:ext uri="{BB962C8B-B14F-4D97-AF65-F5344CB8AC3E}">
        <p14:creationId xmlns:p14="http://schemas.microsoft.com/office/powerpoint/2010/main" val="16194335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883BD-754C-0145-B16F-20DE815B5ED0}"/>
              </a:ext>
            </a:extLst>
          </p:cNvPr>
          <p:cNvSpPr>
            <a:spLocks noGrp="1"/>
          </p:cNvSpPr>
          <p:nvPr>
            <p:ph type="title"/>
          </p:nvPr>
        </p:nvSpPr>
        <p:spPr/>
        <p:txBody>
          <a:bodyPr/>
          <a:lstStyle/>
          <a:p>
            <a:r>
              <a:rPr lang="en-US" dirty="0"/>
              <a:t>Some Other Terms</a:t>
            </a:r>
          </a:p>
        </p:txBody>
      </p:sp>
      <p:sp>
        <p:nvSpPr>
          <p:cNvPr id="7" name="Content Placeholder 6">
            <a:extLst>
              <a:ext uri="{FF2B5EF4-FFF2-40B4-BE49-F238E27FC236}">
                <a16:creationId xmlns:a16="http://schemas.microsoft.com/office/drawing/2014/main" id="{DF2B49C2-FEB9-4249-A870-A6AA8207E118}"/>
              </a:ext>
            </a:extLst>
          </p:cNvPr>
          <p:cNvSpPr>
            <a:spLocks noGrp="1"/>
          </p:cNvSpPr>
          <p:nvPr>
            <p:ph idx="1"/>
          </p:nvPr>
        </p:nvSpPr>
        <p:spPr/>
        <p:txBody>
          <a:bodyPr/>
          <a:lstStyle/>
          <a:p>
            <a:r>
              <a:rPr lang="en-US" dirty="0"/>
              <a:t>Field is dynamical quantity depending upon space and time: Three dimensional electric field E(</a:t>
            </a:r>
            <a:r>
              <a:rPr lang="en-US" dirty="0" err="1"/>
              <a:t>x,t</a:t>
            </a:r>
            <a:r>
              <a:rPr lang="en-US" dirty="0"/>
              <a:t>) and Magnetic Field B(</a:t>
            </a:r>
            <a:r>
              <a:rPr lang="en-US" dirty="0" err="1"/>
              <a:t>x,t</a:t>
            </a:r>
            <a:r>
              <a:rPr lang="en-US" dirty="0"/>
              <a:t>)</a:t>
            </a:r>
          </a:p>
          <a:p>
            <a:r>
              <a:rPr lang="en-US" dirty="0"/>
              <a:t>Electric charge is locally conserved. Charge density can change if there is a compensating current flow in the region.</a:t>
            </a:r>
          </a:p>
          <a:p>
            <a:endParaRPr lang="en-US" dirty="0"/>
          </a:p>
          <a:p>
            <a:endParaRPr lang="en-US" dirty="0"/>
          </a:p>
          <a:p>
            <a:r>
              <a:rPr lang="en-US" dirty="0"/>
              <a:t>Lorenz force law:</a:t>
            </a:r>
          </a:p>
          <a:p>
            <a:endParaRPr lang="en-US" dirty="0"/>
          </a:p>
        </p:txBody>
      </p:sp>
      <p:pic>
        <p:nvPicPr>
          <p:cNvPr id="11" name="Picture 10">
            <a:extLst>
              <a:ext uri="{FF2B5EF4-FFF2-40B4-BE49-F238E27FC236}">
                <a16:creationId xmlns:a16="http://schemas.microsoft.com/office/drawing/2014/main" id="{EDDFF3FA-1D88-934F-A7D0-BD78430881D8}"/>
              </a:ext>
            </a:extLst>
          </p:cNvPr>
          <p:cNvPicPr>
            <a:picLocks noChangeAspect="1"/>
          </p:cNvPicPr>
          <p:nvPr/>
        </p:nvPicPr>
        <p:blipFill>
          <a:blip r:embed="rId2"/>
          <a:stretch>
            <a:fillRect/>
          </a:stretch>
        </p:blipFill>
        <p:spPr>
          <a:xfrm>
            <a:off x="3031717" y="3602181"/>
            <a:ext cx="2277687" cy="997527"/>
          </a:xfrm>
          <a:prstGeom prst="rect">
            <a:avLst/>
          </a:prstGeom>
        </p:spPr>
      </p:pic>
      <p:pic>
        <p:nvPicPr>
          <p:cNvPr id="13" name="Picture 12">
            <a:extLst>
              <a:ext uri="{FF2B5EF4-FFF2-40B4-BE49-F238E27FC236}">
                <a16:creationId xmlns:a16="http://schemas.microsoft.com/office/drawing/2014/main" id="{18726F99-8E6D-8C40-BB02-17D9870756C5}"/>
              </a:ext>
            </a:extLst>
          </p:cNvPr>
          <p:cNvPicPr>
            <a:picLocks noChangeAspect="1"/>
          </p:cNvPicPr>
          <p:nvPr/>
        </p:nvPicPr>
        <p:blipFill>
          <a:blip r:embed="rId3"/>
          <a:stretch>
            <a:fillRect/>
          </a:stretch>
        </p:blipFill>
        <p:spPr>
          <a:xfrm>
            <a:off x="2684636" y="5084618"/>
            <a:ext cx="2971848" cy="903720"/>
          </a:xfrm>
          <a:prstGeom prst="rect">
            <a:avLst/>
          </a:prstGeom>
        </p:spPr>
      </p:pic>
      <p:pic>
        <p:nvPicPr>
          <p:cNvPr id="15" name="Picture 14">
            <a:extLst>
              <a:ext uri="{FF2B5EF4-FFF2-40B4-BE49-F238E27FC236}">
                <a16:creationId xmlns:a16="http://schemas.microsoft.com/office/drawing/2014/main" id="{0173DEA7-7E96-0D40-9166-9523D3ECB762}"/>
              </a:ext>
            </a:extLst>
          </p:cNvPr>
          <p:cNvPicPr>
            <a:picLocks noChangeAspect="1"/>
          </p:cNvPicPr>
          <p:nvPr/>
        </p:nvPicPr>
        <p:blipFill rotWithShape="1">
          <a:blip r:embed="rId4"/>
          <a:srcRect b="7739"/>
          <a:stretch/>
        </p:blipFill>
        <p:spPr>
          <a:xfrm>
            <a:off x="6409478" y="4331998"/>
            <a:ext cx="3032810" cy="2114839"/>
          </a:xfrm>
          <a:prstGeom prst="rect">
            <a:avLst/>
          </a:prstGeom>
        </p:spPr>
      </p:pic>
      <p:pic>
        <p:nvPicPr>
          <p:cNvPr id="17" name="Picture 16">
            <a:extLst>
              <a:ext uri="{FF2B5EF4-FFF2-40B4-BE49-F238E27FC236}">
                <a16:creationId xmlns:a16="http://schemas.microsoft.com/office/drawing/2014/main" id="{ACE1A19E-F3D0-784F-AF62-27EDC05596A9}"/>
              </a:ext>
            </a:extLst>
          </p:cNvPr>
          <p:cNvPicPr>
            <a:picLocks noChangeAspect="1"/>
          </p:cNvPicPr>
          <p:nvPr/>
        </p:nvPicPr>
        <p:blipFill>
          <a:blip r:embed="rId5"/>
          <a:stretch>
            <a:fillRect/>
          </a:stretch>
        </p:blipFill>
        <p:spPr>
          <a:xfrm>
            <a:off x="9809018" y="4056218"/>
            <a:ext cx="2041995" cy="2297245"/>
          </a:xfrm>
          <a:prstGeom prst="rect">
            <a:avLst/>
          </a:prstGeom>
        </p:spPr>
      </p:pic>
      <p:pic>
        <p:nvPicPr>
          <p:cNvPr id="19" name="Picture 18">
            <a:extLst>
              <a:ext uri="{FF2B5EF4-FFF2-40B4-BE49-F238E27FC236}">
                <a16:creationId xmlns:a16="http://schemas.microsoft.com/office/drawing/2014/main" id="{E9E32815-43F7-C54D-B6DC-FE20DE76C852}"/>
              </a:ext>
            </a:extLst>
          </p:cNvPr>
          <p:cNvPicPr>
            <a:picLocks noChangeAspect="1"/>
          </p:cNvPicPr>
          <p:nvPr/>
        </p:nvPicPr>
        <p:blipFill>
          <a:blip r:embed="rId6"/>
          <a:stretch>
            <a:fillRect/>
          </a:stretch>
        </p:blipFill>
        <p:spPr>
          <a:xfrm>
            <a:off x="2795476" y="5862164"/>
            <a:ext cx="2416292" cy="629597"/>
          </a:xfrm>
          <a:prstGeom prst="rect">
            <a:avLst/>
          </a:prstGeom>
        </p:spPr>
      </p:pic>
    </p:spTree>
    <p:extLst>
      <p:ext uri="{BB962C8B-B14F-4D97-AF65-F5344CB8AC3E}">
        <p14:creationId xmlns:p14="http://schemas.microsoft.com/office/powerpoint/2010/main" val="143787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37ED4-ED59-EB42-B0DF-9DFBA09B2639}"/>
              </a:ext>
            </a:extLst>
          </p:cNvPr>
          <p:cNvSpPr>
            <a:spLocks noGrp="1"/>
          </p:cNvSpPr>
          <p:nvPr>
            <p:ph type="title"/>
          </p:nvPr>
        </p:nvSpPr>
        <p:spPr/>
        <p:txBody>
          <a:bodyPr/>
          <a:lstStyle/>
          <a:p>
            <a:r>
              <a:rPr lang="en-US" dirty="0"/>
              <a:t>Polarity of Induced Voltage</a:t>
            </a:r>
          </a:p>
        </p:txBody>
      </p:sp>
      <p:pic>
        <p:nvPicPr>
          <p:cNvPr id="5" name="Content Placeholder 4">
            <a:extLst>
              <a:ext uri="{FF2B5EF4-FFF2-40B4-BE49-F238E27FC236}">
                <a16:creationId xmlns:a16="http://schemas.microsoft.com/office/drawing/2014/main" id="{9D3A1319-97DB-3F46-AEAE-6559E71A5469}"/>
              </a:ext>
            </a:extLst>
          </p:cNvPr>
          <p:cNvPicPr>
            <a:picLocks noGrp="1" noChangeAspect="1"/>
          </p:cNvPicPr>
          <p:nvPr>
            <p:ph idx="1"/>
          </p:nvPr>
        </p:nvPicPr>
        <p:blipFill>
          <a:blip r:embed="rId3"/>
          <a:stretch>
            <a:fillRect/>
          </a:stretch>
        </p:blipFill>
        <p:spPr>
          <a:xfrm>
            <a:off x="838200" y="1936990"/>
            <a:ext cx="10515600" cy="4128608"/>
          </a:xfrm>
        </p:spPr>
      </p:pic>
    </p:spTree>
    <p:extLst>
      <p:ext uri="{BB962C8B-B14F-4D97-AF65-F5344CB8AC3E}">
        <p14:creationId xmlns:p14="http://schemas.microsoft.com/office/powerpoint/2010/main" val="32388359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3A46E-F383-8943-80CB-40BEFA397CD2}"/>
              </a:ext>
            </a:extLst>
          </p:cNvPr>
          <p:cNvSpPr>
            <a:spLocks noGrp="1"/>
          </p:cNvSpPr>
          <p:nvPr>
            <p:ph type="title"/>
          </p:nvPr>
        </p:nvSpPr>
        <p:spPr/>
        <p:txBody>
          <a:bodyPr/>
          <a:lstStyle/>
          <a:p>
            <a:r>
              <a:rPr lang="en-US" dirty="0"/>
              <a:t>RFID : a Primer</a:t>
            </a:r>
          </a:p>
        </p:txBody>
      </p:sp>
      <p:pic>
        <p:nvPicPr>
          <p:cNvPr id="5" name="Content Placeholder 4">
            <a:extLst>
              <a:ext uri="{FF2B5EF4-FFF2-40B4-BE49-F238E27FC236}">
                <a16:creationId xmlns:a16="http://schemas.microsoft.com/office/drawing/2014/main" id="{F52737D9-F903-A043-8059-0F1448255DC9}"/>
              </a:ext>
            </a:extLst>
          </p:cNvPr>
          <p:cNvPicPr>
            <a:picLocks noGrp="1" noChangeAspect="1"/>
          </p:cNvPicPr>
          <p:nvPr>
            <p:ph idx="1"/>
          </p:nvPr>
        </p:nvPicPr>
        <p:blipFill>
          <a:blip r:embed="rId2"/>
          <a:stretch>
            <a:fillRect/>
          </a:stretch>
        </p:blipFill>
        <p:spPr>
          <a:xfrm>
            <a:off x="1444693" y="3398451"/>
            <a:ext cx="7785100" cy="1244600"/>
          </a:xfrm>
        </p:spPr>
      </p:pic>
      <p:pic>
        <p:nvPicPr>
          <p:cNvPr id="9" name="Picture 8">
            <a:extLst>
              <a:ext uri="{FF2B5EF4-FFF2-40B4-BE49-F238E27FC236}">
                <a16:creationId xmlns:a16="http://schemas.microsoft.com/office/drawing/2014/main" id="{6E9DEB33-EB2A-AD41-8D37-8B7B85049E7C}"/>
              </a:ext>
            </a:extLst>
          </p:cNvPr>
          <p:cNvPicPr>
            <a:picLocks noChangeAspect="1"/>
          </p:cNvPicPr>
          <p:nvPr/>
        </p:nvPicPr>
        <p:blipFill>
          <a:blip r:embed="rId3"/>
          <a:stretch>
            <a:fillRect/>
          </a:stretch>
        </p:blipFill>
        <p:spPr>
          <a:xfrm>
            <a:off x="1393893" y="5874159"/>
            <a:ext cx="7835900" cy="914400"/>
          </a:xfrm>
          <a:prstGeom prst="rect">
            <a:avLst/>
          </a:prstGeom>
        </p:spPr>
      </p:pic>
      <p:pic>
        <p:nvPicPr>
          <p:cNvPr id="11" name="Picture 10">
            <a:extLst>
              <a:ext uri="{FF2B5EF4-FFF2-40B4-BE49-F238E27FC236}">
                <a16:creationId xmlns:a16="http://schemas.microsoft.com/office/drawing/2014/main" id="{187E06AC-7AC4-A542-AFBE-70F3ACAA7DC4}"/>
              </a:ext>
            </a:extLst>
          </p:cNvPr>
          <p:cNvPicPr>
            <a:picLocks noChangeAspect="1"/>
          </p:cNvPicPr>
          <p:nvPr/>
        </p:nvPicPr>
        <p:blipFill>
          <a:blip r:embed="rId4"/>
          <a:stretch>
            <a:fillRect/>
          </a:stretch>
        </p:blipFill>
        <p:spPr>
          <a:xfrm>
            <a:off x="1602663" y="4643051"/>
            <a:ext cx="4267200" cy="1181100"/>
          </a:xfrm>
          <a:prstGeom prst="rect">
            <a:avLst/>
          </a:prstGeom>
        </p:spPr>
      </p:pic>
      <p:pic>
        <p:nvPicPr>
          <p:cNvPr id="13" name="Picture 12">
            <a:extLst>
              <a:ext uri="{FF2B5EF4-FFF2-40B4-BE49-F238E27FC236}">
                <a16:creationId xmlns:a16="http://schemas.microsoft.com/office/drawing/2014/main" id="{AA376522-90BE-474B-A61E-4CB3C6DF7FE6}"/>
              </a:ext>
            </a:extLst>
          </p:cNvPr>
          <p:cNvPicPr>
            <a:picLocks noChangeAspect="1"/>
          </p:cNvPicPr>
          <p:nvPr/>
        </p:nvPicPr>
        <p:blipFill>
          <a:blip r:embed="rId5"/>
          <a:stretch>
            <a:fillRect/>
          </a:stretch>
        </p:blipFill>
        <p:spPr>
          <a:xfrm>
            <a:off x="1250949" y="1429552"/>
            <a:ext cx="5638323" cy="1753381"/>
          </a:xfrm>
          <a:prstGeom prst="rect">
            <a:avLst/>
          </a:prstGeom>
        </p:spPr>
      </p:pic>
      <p:pic>
        <p:nvPicPr>
          <p:cNvPr id="15" name="Picture 14">
            <a:extLst>
              <a:ext uri="{FF2B5EF4-FFF2-40B4-BE49-F238E27FC236}">
                <a16:creationId xmlns:a16="http://schemas.microsoft.com/office/drawing/2014/main" id="{29B45092-91EC-6742-8BB5-882EAB3CE5A7}"/>
              </a:ext>
            </a:extLst>
          </p:cNvPr>
          <p:cNvPicPr>
            <a:picLocks noChangeAspect="1"/>
          </p:cNvPicPr>
          <p:nvPr/>
        </p:nvPicPr>
        <p:blipFill>
          <a:blip r:embed="rId6"/>
          <a:stretch>
            <a:fillRect/>
          </a:stretch>
        </p:blipFill>
        <p:spPr>
          <a:xfrm>
            <a:off x="6889272" y="1861626"/>
            <a:ext cx="4828071" cy="1060170"/>
          </a:xfrm>
          <a:prstGeom prst="rect">
            <a:avLst/>
          </a:prstGeom>
        </p:spPr>
      </p:pic>
    </p:spTree>
    <p:extLst>
      <p:ext uri="{BB962C8B-B14F-4D97-AF65-F5344CB8AC3E}">
        <p14:creationId xmlns:p14="http://schemas.microsoft.com/office/powerpoint/2010/main" val="22089232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C97C72-8248-2942-B280-8D3A99E34933}"/>
              </a:ext>
            </a:extLst>
          </p:cNvPr>
          <p:cNvPicPr>
            <a:picLocks noGrp="1" noChangeAspect="1"/>
          </p:cNvPicPr>
          <p:nvPr>
            <p:ph idx="1"/>
          </p:nvPr>
        </p:nvPicPr>
        <p:blipFill rotWithShape="1">
          <a:blip r:embed="rId3"/>
          <a:srcRect t="-3447" b="-1"/>
          <a:stretch/>
        </p:blipFill>
        <p:spPr>
          <a:xfrm>
            <a:off x="2664218" y="5836595"/>
            <a:ext cx="4821668" cy="661481"/>
          </a:xfrm>
        </p:spPr>
      </p:pic>
      <p:pic>
        <p:nvPicPr>
          <p:cNvPr id="7" name="Picture 6">
            <a:extLst>
              <a:ext uri="{FF2B5EF4-FFF2-40B4-BE49-F238E27FC236}">
                <a16:creationId xmlns:a16="http://schemas.microsoft.com/office/drawing/2014/main" id="{1C49D627-52E1-3241-AAA3-BB8F7C7EB966}"/>
              </a:ext>
            </a:extLst>
          </p:cNvPr>
          <p:cNvPicPr>
            <a:picLocks noChangeAspect="1"/>
          </p:cNvPicPr>
          <p:nvPr/>
        </p:nvPicPr>
        <p:blipFill>
          <a:blip r:embed="rId4"/>
          <a:stretch>
            <a:fillRect/>
          </a:stretch>
        </p:blipFill>
        <p:spPr>
          <a:xfrm>
            <a:off x="1473032" y="0"/>
            <a:ext cx="7204040" cy="5583409"/>
          </a:xfrm>
          <a:prstGeom prst="rect">
            <a:avLst/>
          </a:prstGeom>
        </p:spPr>
      </p:pic>
    </p:spTree>
    <p:extLst>
      <p:ext uri="{BB962C8B-B14F-4D97-AF65-F5344CB8AC3E}">
        <p14:creationId xmlns:p14="http://schemas.microsoft.com/office/powerpoint/2010/main" val="4003847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58537-1EAF-D64A-878D-32C0FA391BFB}"/>
              </a:ext>
            </a:extLst>
          </p:cNvPr>
          <p:cNvSpPr>
            <a:spLocks noGrp="1"/>
          </p:cNvSpPr>
          <p:nvPr>
            <p:ph type="title"/>
          </p:nvPr>
        </p:nvSpPr>
        <p:spPr/>
        <p:txBody>
          <a:bodyPr/>
          <a:lstStyle/>
          <a:p>
            <a:r>
              <a:rPr lang="en-US" dirty="0"/>
              <a:t>Radio Cross Section of a Tag</a:t>
            </a:r>
          </a:p>
        </p:txBody>
      </p:sp>
      <p:pic>
        <p:nvPicPr>
          <p:cNvPr id="5" name="Content Placeholder 4">
            <a:extLst>
              <a:ext uri="{FF2B5EF4-FFF2-40B4-BE49-F238E27FC236}">
                <a16:creationId xmlns:a16="http://schemas.microsoft.com/office/drawing/2014/main" id="{504606D7-3E35-014B-8E4E-F46F4FB008DB}"/>
              </a:ext>
            </a:extLst>
          </p:cNvPr>
          <p:cNvPicPr>
            <a:picLocks noGrp="1" noChangeAspect="1"/>
          </p:cNvPicPr>
          <p:nvPr>
            <p:ph idx="1"/>
          </p:nvPr>
        </p:nvPicPr>
        <p:blipFill>
          <a:blip r:embed="rId2"/>
          <a:stretch>
            <a:fillRect/>
          </a:stretch>
        </p:blipFill>
        <p:spPr>
          <a:xfrm>
            <a:off x="2917328" y="2508517"/>
            <a:ext cx="5234450" cy="2352189"/>
          </a:xfrm>
        </p:spPr>
      </p:pic>
    </p:spTree>
    <p:extLst>
      <p:ext uri="{BB962C8B-B14F-4D97-AF65-F5344CB8AC3E}">
        <p14:creationId xmlns:p14="http://schemas.microsoft.com/office/powerpoint/2010/main" val="5097445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F64E-340F-4445-8B93-DE9B665CF705}"/>
              </a:ext>
            </a:extLst>
          </p:cNvPr>
          <p:cNvSpPr>
            <a:spLocks noGrp="1"/>
          </p:cNvSpPr>
          <p:nvPr>
            <p:ph type="title"/>
          </p:nvPr>
        </p:nvSpPr>
        <p:spPr/>
        <p:txBody>
          <a:bodyPr/>
          <a:lstStyle/>
          <a:p>
            <a:r>
              <a:rPr lang="en-US" dirty="0"/>
              <a:t>Electromagnetic Induction</a:t>
            </a:r>
          </a:p>
        </p:txBody>
      </p:sp>
      <p:sp>
        <p:nvSpPr>
          <p:cNvPr id="7" name="Content Placeholder 6">
            <a:extLst>
              <a:ext uri="{FF2B5EF4-FFF2-40B4-BE49-F238E27FC236}">
                <a16:creationId xmlns:a16="http://schemas.microsoft.com/office/drawing/2014/main" id="{F3E4B6AD-C521-4D41-8684-B99E19AC3AC0}"/>
              </a:ext>
            </a:extLst>
          </p:cNvPr>
          <p:cNvSpPr>
            <a:spLocks noGrp="1"/>
          </p:cNvSpPr>
          <p:nvPr>
            <p:ph idx="1"/>
          </p:nvPr>
        </p:nvSpPr>
        <p:spPr/>
        <p:txBody>
          <a:bodyPr/>
          <a:lstStyle/>
          <a:p>
            <a:r>
              <a:rPr lang="en-US" dirty="0"/>
              <a:t>When a conductor is moved through a magnetic field, a voltage is induced across the conductor : This is electromagnetic induction.</a:t>
            </a:r>
          </a:p>
          <a:p>
            <a:r>
              <a:rPr lang="en-US" dirty="0"/>
              <a:t>The faster the movement, the greater the induced voltage.</a:t>
            </a:r>
          </a:p>
          <a:p>
            <a:endParaRPr lang="en-US" dirty="0"/>
          </a:p>
          <a:p>
            <a:pPr marL="0" indent="0">
              <a:buNone/>
            </a:pPr>
            <a:endParaRPr lang="en-US" dirty="0"/>
          </a:p>
        </p:txBody>
      </p:sp>
      <p:pic>
        <p:nvPicPr>
          <p:cNvPr id="9" name="Picture 8">
            <a:extLst>
              <a:ext uri="{FF2B5EF4-FFF2-40B4-BE49-F238E27FC236}">
                <a16:creationId xmlns:a16="http://schemas.microsoft.com/office/drawing/2014/main" id="{9A4B67D1-7F9B-C647-959B-5BB2D909FE38}"/>
              </a:ext>
            </a:extLst>
          </p:cNvPr>
          <p:cNvPicPr>
            <a:picLocks noChangeAspect="1"/>
          </p:cNvPicPr>
          <p:nvPr/>
        </p:nvPicPr>
        <p:blipFill>
          <a:blip r:embed="rId3"/>
          <a:stretch>
            <a:fillRect/>
          </a:stretch>
        </p:blipFill>
        <p:spPr>
          <a:xfrm>
            <a:off x="3075708" y="3228800"/>
            <a:ext cx="5237595" cy="3629200"/>
          </a:xfrm>
          <a:prstGeom prst="rect">
            <a:avLst/>
          </a:prstGeom>
        </p:spPr>
      </p:pic>
    </p:spTree>
    <p:extLst>
      <p:ext uri="{BB962C8B-B14F-4D97-AF65-F5344CB8AC3E}">
        <p14:creationId xmlns:p14="http://schemas.microsoft.com/office/powerpoint/2010/main" val="7371898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8523C-089D-344F-9580-F037A7632E37}"/>
              </a:ext>
            </a:extLst>
          </p:cNvPr>
          <p:cNvSpPr>
            <a:spLocks noGrp="1"/>
          </p:cNvSpPr>
          <p:nvPr>
            <p:ph type="title"/>
          </p:nvPr>
        </p:nvSpPr>
        <p:spPr/>
        <p:txBody>
          <a:bodyPr/>
          <a:lstStyle/>
          <a:p>
            <a:r>
              <a:rPr lang="en-US" dirty="0"/>
              <a:t>Ideal Hertz Dipole</a:t>
            </a:r>
          </a:p>
        </p:txBody>
      </p:sp>
      <p:pic>
        <p:nvPicPr>
          <p:cNvPr id="5" name="Content Placeholder 4">
            <a:extLst>
              <a:ext uri="{FF2B5EF4-FFF2-40B4-BE49-F238E27FC236}">
                <a16:creationId xmlns:a16="http://schemas.microsoft.com/office/drawing/2014/main" id="{E9161B1D-34C9-A34A-9479-448A7E329729}"/>
              </a:ext>
            </a:extLst>
          </p:cNvPr>
          <p:cNvPicPr>
            <a:picLocks noGrp="1" noChangeAspect="1"/>
          </p:cNvPicPr>
          <p:nvPr>
            <p:ph idx="1"/>
          </p:nvPr>
        </p:nvPicPr>
        <p:blipFill>
          <a:blip r:embed="rId2"/>
          <a:stretch>
            <a:fillRect/>
          </a:stretch>
        </p:blipFill>
        <p:spPr>
          <a:xfrm>
            <a:off x="1357744" y="5063198"/>
            <a:ext cx="7836052" cy="1666287"/>
          </a:xfrm>
        </p:spPr>
      </p:pic>
      <p:pic>
        <p:nvPicPr>
          <p:cNvPr id="11" name="Picture 10">
            <a:extLst>
              <a:ext uri="{FF2B5EF4-FFF2-40B4-BE49-F238E27FC236}">
                <a16:creationId xmlns:a16="http://schemas.microsoft.com/office/drawing/2014/main" id="{CCF4EFB3-2DD5-F740-B16F-9B7A1A0A5B21}"/>
              </a:ext>
            </a:extLst>
          </p:cNvPr>
          <p:cNvPicPr>
            <a:picLocks noChangeAspect="1"/>
          </p:cNvPicPr>
          <p:nvPr/>
        </p:nvPicPr>
        <p:blipFill>
          <a:blip r:embed="rId3"/>
          <a:stretch>
            <a:fillRect/>
          </a:stretch>
        </p:blipFill>
        <p:spPr>
          <a:xfrm>
            <a:off x="1219196" y="1265652"/>
            <a:ext cx="5818911" cy="3941413"/>
          </a:xfrm>
          <a:prstGeom prst="rect">
            <a:avLst/>
          </a:prstGeom>
        </p:spPr>
      </p:pic>
    </p:spTree>
    <p:extLst>
      <p:ext uri="{BB962C8B-B14F-4D97-AF65-F5344CB8AC3E}">
        <p14:creationId xmlns:p14="http://schemas.microsoft.com/office/powerpoint/2010/main" val="14855814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426C8-8405-224B-AE67-F1C970CE742E}"/>
              </a:ext>
            </a:extLst>
          </p:cNvPr>
          <p:cNvSpPr>
            <a:spLocks noGrp="1"/>
          </p:cNvSpPr>
          <p:nvPr>
            <p:ph type="title"/>
          </p:nvPr>
        </p:nvSpPr>
        <p:spPr/>
        <p:txBody>
          <a:bodyPr/>
          <a:lstStyle/>
          <a:p>
            <a:r>
              <a:rPr lang="en-US" dirty="0"/>
              <a:t>Half-Wave Dipole Antenna and Standing Wave</a:t>
            </a:r>
          </a:p>
        </p:txBody>
      </p:sp>
      <p:pic>
        <p:nvPicPr>
          <p:cNvPr id="7" name="Picture 6">
            <a:extLst>
              <a:ext uri="{FF2B5EF4-FFF2-40B4-BE49-F238E27FC236}">
                <a16:creationId xmlns:a16="http://schemas.microsoft.com/office/drawing/2014/main" id="{566FF212-F92E-384C-A0EF-A6FFFDA86316}"/>
              </a:ext>
            </a:extLst>
          </p:cNvPr>
          <p:cNvPicPr>
            <a:picLocks noChangeAspect="1"/>
          </p:cNvPicPr>
          <p:nvPr/>
        </p:nvPicPr>
        <p:blipFill>
          <a:blip r:embed="rId2"/>
          <a:stretch>
            <a:fillRect/>
          </a:stretch>
        </p:blipFill>
        <p:spPr>
          <a:xfrm>
            <a:off x="3693268" y="2904348"/>
            <a:ext cx="4805464" cy="3990360"/>
          </a:xfrm>
          <a:prstGeom prst="rect">
            <a:avLst/>
          </a:prstGeom>
        </p:spPr>
      </p:pic>
      <p:pic>
        <p:nvPicPr>
          <p:cNvPr id="9" name="Picture 8">
            <a:extLst>
              <a:ext uri="{FF2B5EF4-FFF2-40B4-BE49-F238E27FC236}">
                <a16:creationId xmlns:a16="http://schemas.microsoft.com/office/drawing/2014/main" id="{482A7D87-F328-294D-B78D-B4B0FCE26B4B}"/>
              </a:ext>
            </a:extLst>
          </p:cNvPr>
          <p:cNvPicPr>
            <a:picLocks noChangeAspect="1"/>
          </p:cNvPicPr>
          <p:nvPr/>
        </p:nvPicPr>
        <p:blipFill>
          <a:blip r:embed="rId3"/>
          <a:stretch>
            <a:fillRect/>
          </a:stretch>
        </p:blipFill>
        <p:spPr>
          <a:xfrm>
            <a:off x="6619942" y="1419663"/>
            <a:ext cx="4889500" cy="2349500"/>
          </a:xfrm>
          <a:prstGeom prst="rect">
            <a:avLst/>
          </a:prstGeom>
        </p:spPr>
      </p:pic>
      <p:pic>
        <p:nvPicPr>
          <p:cNvPr id="17" name="Content Placeholder 16">
            <a:extLst>
              <a:ext uri="{FF2B5EF4-FFF2-40B4-BE49-F238E27FC236}">
                <a16:creationId xmlns:a16="http://schemas.microsoft.com/office/drawing/2014/main" id="{D70714FD-1039-EE4F-88E3-E73CE9B1F5BF}"/>
              </a:ext>
            </a:extLst>
          </p:cNvPr>
          <p:cNvPicPr>
            <a:picLocks noGrp="1" noChangeAspect="1"/>
          </p:cNvPicPr>
          <p:nvPr>
            <p:ph idx="1"/>
          </p:nvPr>
        </p:nvPicPr>
        <p:blipFill>
          <a:blip r:embed="rId4"/>
          <a:stretch>
            <a:fillRect/>
          </a:stretch>
        </p:blipFill>
        <p:spPr>
          <a:xfrm>
            <a:off x="139700" y="1362108"/>
            <a:ext cx="5956300" cy="2387600"/>
          </a:xfrm>
        </p:spPr>
      </p:pic>
      <p:sp>
        <p:nvSpPr>
          <p:cNvPr id="18" name="Right Arrow 17">
            <a:extLst>
              <a:ext uri="{FF2B5EF4-FFF2-40B4-BE49-F238E27FC236}">
                <a16:creationId xmlns:a16="http://schemas.microsoft.com/office/drawing/2014/main" id="{49BA9565-3728-A444-8494-BF7F71D6FB36}"/>
              </a:ext>
            </a:extLst>
          </p:cNvPr>
          <p:cNvSpPr/>
          <p:nvPr/>
        </p:nvSpPr>
        <p:spPr>
          <a:xfrm>
            <a:off x="5778230" y="2497138"/>
            <a:ext cx="822257" cy="3099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AC39689B-E1D2-724A-A52A-0D9B4A28E7A1}"/>
              </a:ext>
            </a:extLst>
          </p:cNvPr>
          <p:cNvSpPr/>
          <p:nvPr/>
        </p:nvSpPr>
        <p:spPr>
          <a:xfrm rot="8148692">
            <a:off x="8162311" y="3730251"/>
            <a:ext cx="1264678" cy="3154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0172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971B8-B3E7-864F-9710-F2E138A3BC50}"/>
              </a:ext>
            </a:extLst>
          </p:cNvPr>
          <p:cNvSpPr>
            <a:spLocks noGrp="1"/>
          </p:cNvSpPr>
          <p:nvPr>
            <p:ph type="title"/>
          </p:nvPr>
        </p:nvSpPr>
        <p:spPr/>
        <p:txBody>
          <a:bodyPr/>
          <a:lstStyle/>
          <a:p>
            <a:r>
              <a:rPr lang="en-US" dirty="0"/>
              <a:t>Inductive Resonant Coupling</a:t>
            </a:r>
          </a:p>
        </p:txBody>
      </p:sp>
      <p:sp>
        <p:nvSpPr>
          <p:cNvPr id="3" name="Content Placeholder 2">
            <a:extLst>
              <a:ext uri="{FF2B5EF4-FFF2-40B4-BE49-F238E27FC236}">
                <a16:creationId xmlns:a16="http://schemas.microsoft.com/office/drawing/2014/main" id="{5AEB8838-0C1C-E544-8E8F-DAA14EF5A9AD}"/>
              </a:ext>
            </a:extLst>
          </p:cNvPr>
          <p:cNvSpPr>
            <a:spLocks noGrp="1"/>
          </p:cNvSpPr>
          <p:nvPr>
            <p:ph idx="1"/>
          </p:nvPr>
        </p:nvSpPr>
        <p:spPr/>
        <p:txBody>
          <a:bodyPr/>
          <a:lstStyle/>
          <a:p>
            <a:r>
              <a:rPr lang="en-US" b="1" dirty="0"/>
              <a:t>Inductive resonant coupling</a:t>
            </a:r>
            <a:r>
              <a:rPr lang="en-US" dirty="0"/>
              <a:t> or </a:t>
            </a:r>
            <a:r>
              <a:rPr lang="en-US" b="1" dirty="0"/>
              <a:t>magnetic phase synchronous coupling</a:t>
            </a:r>
            <a:r>
              <a:rPr lang="en-US" b="1" baseline="30000" dirty="0"/>
              <a:t> </a:t>
            </a:r>
            <a:r>
              <a:rPr lang="en-US" dirty="0"/>
              <a:t>is a phenomenon with inductive where the coupling becomes stronger when the "secondary" (load-bearing) side of the loosely coupled coil resonates.</a:t>
            </a:r>
          </a:p>
          <a:p>
            <a:endParaRPr lang="en-US" dirty="0"/>
          </a:p>
          <a:p>
            <a:pPr marL="0" indent="0">
              <a:buNone/>
            </a:pPr>
            <a:endParaRPr lang="en-US" dirty="0"/>
          </a:p>
        </p:txBody>
      </p:sp>
      <p:pic>
        <p:nvPicPr>
          <p:cNvPr id="5" name="Picture 4">
            <a:extLst>
              <a:ext uri="{FF2B5EF4-FFF2-40B4-BE49-F238E27FC236}">
                <a16:creationId xmlns:a16="http://schemas.microsoft.com/office/drawing/2014/main" id="{84C7B838-FD27-A445-9870-CB09DD82F68F}"/>
              </a:ext>
            </a:extLst>
          </p:cNvPr>
          <p:cNvPicPr>
            <a:picLocks noChangeAspect="1"/>
          </p:cNvPicPr>
          <p:nvPr/>
        </p:nvPicPr>
        <p:blipFill>
          <a:blip r:embed="rId3"/>
          <a:stretch>
            <a:fillRect/>
          </a:stretch>
        </p:blipFill>
        <p:spPr>
          <a:xfrm>
            <a:off x="2573079" y="3745789"/>
            <a:ext cx="6911163" cy="2633713"/>
          </a:xfrm>
          <a:prstGeom prst="rect">
            <a:avLst/>
          </a:prstGeom>
        </p:spPr>
      </p:pic>
    </p:spTree>
    <p:extLst>
      <p:ext uri="{BB962C8B-B14F-4D97-AF65-F5344CB8AC3E}">
        <p14:creationId xmlns:p14="http://schemas.microsoft.com/office/powerpoint/2010/main" val="31566460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E0B98-EEF2-8044-A26F-4B0E6BFC4F4F}"/>
              </a:ext>
            </a:extLst>
          </p:cNvPr>
          <p:cNvSpPr>
            <a:spLocks noGrp="1"/>
          </p:cNvSpPr>
          <p:nvPr>
            <p:ph type="title"/>
          </p:nvPr>
        </p:nvSpPr>
        <p:spPr/>
        <p:txBody>
          <a:bodyPr/>
          <a:lstStyle/>
          <a:p>
            <a:r>
              <a:rPr lang="en-US" dirty="0"/>
              <a:t>Dual-band and Dual Polarization Tags</a:t>
            </a:r>
          </a:p>
        </p:txBody>
      </p:sp>
      <p:pic>
        <p:nvPicPr>
          <p:cNvPr id="5" name="Content Placeholder 4">
            <a:extLst>
              <a:ext uri="{FF2B5EF4-FFF2-40B4-BE49-F238E27FC236}">
                <a16:creationId xmlns:a16="http://schemas.microsoft.com/office/drawing/2014/main" id="{AD5A6D71-7FA2-2043-8164-2474F375DBF4}"/>
              </a:ext>
            </a:extLst>
          </p:cNvPr>
          <p:cNvPicPr>
            <a:picLocks noGrp="1" noChangeAspect="1"/>
          </p:cNvPicPr>
          <p:nvPr>
            <p:ph idx="1"/>
          </p:nvPr>
        </p:nvPicPr>
        <p:blipFill>
          <a:blip r:embed="rId3"/>
          <a:stretch>
            <a:fillRect/>
          </a:stretch>
        </p:blipFill>
        <p:spPr>
          <a:xfrm>
            <a:off x="2334638" y="1690688"/>
            <a:ext cx="6426876" cy="3842701"/>
          </a:xfrm>
        </p:spPr>
      </p:pic>
    </p:spTree>
    <p:extLst>
      <p:ext uri="{BB962C8B-B14F-4D97-AF65-F5344CB8AC3E}">
        <p14:creationId xmlns:p14="http://schemas.microsoft.com/office/powerpoint/2010/main" val="314493258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57B4E-84C2-534C-BC73-11AC93DDB350}"/>
              </a:ext>
            </a:extLst>
          </p:cNvPr>
          <p:cNvSpPr>
            <a:spLocks noGrp="1"/>
          </p:cNvSpPr>
          <p:nvPr>
            <p:ph type="title"/>
          </p:nvPr>
        </p:nvSpPr>
        <p:spPr/>
        <p:txBody>
          <a:bodyPr/>
          <a:lstStyle/>
          <a:p>
            <a:r>
              <a:rPr lang="en-US" dirty="0"/>
              <a:t>Slotted Wave-guide Antenna</a:t>
            </a:r>
          </a:p>
        </p:txBody>
      </p:sp>
      <p:pic>
        <p:nvPicPr>
          <p:cNvPr id="5" name="Content Placeholder 4">
            <a:extLst>
              <a:ext uri="{FF2B5EF4-FFF2-40B4-BE49-F238E27FC236}">
                <a16:creationId xmlns:a16="http://schemas.microsoft.com/office/drawing/2014/main" id="{2C526C58-CA19-F043-8E7D-ED628B9843D6}"/>
              </a:ext>
            </a:extLst>
          </p:cNvPr>
          <p:cNvPicPr>
            <a:picLocks noGrp="1" noChangeAspect="1"/>
          </p:cNvPicPr>
          <p:nvPr>
            <p:ph idx="1"/>
          </p:nvPr>
        </p:nvPicPr>
        <p:blipFill>
          <a:blip r:embed="rId2"/>
          <a:stretch>
            <a:fillRect/>
          </a:stretch>
        </p:blipFill>
        <p:spPr>
          <a:xfrm>
            <a:off x="6613451" y="2535797"/>
            <a:ext cx="4740349" cy="3765191"/>
          </a:xfrm>
        </p:spPr>
      </p:pic>
      <p:pic>
        <p:nvPicPr>
          <p:cNvPr id="7" name="Picture 6">
            <a:extLst>
              <a:ext uri="{FF2B5EF4-FFF2-40B4-BE49-F238E27FC236}">
                <a16:creationId xmlns:a16="http://schemas.microsoft.com/office/drawing/2014/main" id="{ED2256E0-A2B2-3C49-80B4-3D9239DBD70D}"/>
              </a:ext>
            </a:extLst>
          </p:cNvPr>
          <p:cNvPicPr>
            <a:picLocks noChangeAspect="1"/>
          </p:cNvPicPr>
          <p:nvPr/>
        </p:nvPicPr>
        <p:blipFill>
          <a:blip r:embed="rId3"/>
          <a:stretch>
            <a:fillRect/>
          </a:stretch>
        </p:blipFill>
        <p:spPr>
          <a:xfrm>
            <a:off x="1203509" y="2337354"/>
            <a:ext cx="4538072" cy="3483772"/>
          </a:xfrm>
          <a:prstGeom prst="rect">
            <a:avLst/>
          </a:prstGeom>
        </p:spPr>
      </p:pic>
    </p:spTree>
    <p:extLst>
      <p:ext uri="{BB962C8B-B14F-4D97-AF65-F5344CB8AC3E}">
        <p14:creationId xmlns:p14="http://schemas.microsoft.com/office/powerpoint/2010/main" val="15085662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4C9F2-6904-2F4D-907F-D9002B3FEFE0}"/>
              </a:ext>
            </a:extLst>
          </p:cNvPr>
          <p:cNvSpPr>
            <a:spLocks noGrp="1"/>
          </p:cNvSpPr>
          <p:nvPr>
            <p:ph type="title"/>
          </p:nvPr>
        </p:nvSpPr>
        <p:spPr/>
        <p:txBody>
          <a:bodyPr/>
          <a:lstStyle/>
          <a:p>
            <a:r>
              <a:rPr lang="en-US" dirty="0"/>
              <a:t>Tag Bandwidth Issues for Size Reduction</a:t>
            </a:r>
          </a:p>
        </p:txBody>
      </p:sp>
      <p:pic>
        <p:nvPicPr>
          <p:cNvPr id="5" name="Content Placeholder 4">
            <a:extLst>
              <a:ext uri="{FF2B5EF4-FFF2-40B4-BE49-F238E27FC236}">
                <a16:creationId xmlns:a16="http://schemas.microsoft.com/office/drawing/2014/main" id="{4C629464-0A60-764F-8246-344A3916A3B9}"/>
              </a:ext>
            </a:extLst>
          </p:cNvPr>
          <p:cNvPicPr>
            <a:picLocks noGrp="1" noChangeAspect="1"/>
          </p:cNvPicPr>
          <p:nvPr>
            <p:ph idx="1"/>
          </p:nvPr>
        </p:nvPicPr>
        <p:blipFill>
          <a:blip r:embed="rId2"/>
          <a:stretch>
            <a:fillRect/>
          </a:stretch>
        </p:blipFill>
        <p:spPr>
          <a:xfrm>
            <a:off x="2396448" y="3521407"/>
            <a:ext cx="6166098" cy="1478605"/>
          </a:xfrm>
        </p:spPr>
      </p:pic>
      <p:pic>
        <p:nvPicPr>
          <p:cNvPr id="7" name="Picture 6">
            <a:extLst>
              <a:ext uri="{FF2B5EF4-FFF2-40B4-BE49-F238E27FC236}">
                <a16:creationId xmlns:a16="http://schemas.microsoft.com/office/drawing/2014/main" id="{05FAA96B-1E94-EF40-B7DF-4EDC1C96916A}"/>
              </a:ext>
            </a:extLst>
          </p:cNvPr>
          <p:cNvPicPr>
            <a:picLocks noChangeAspect="1"/>
          </p:cNvPicPr>
          <p:nvPr/>
        </p:nvPicPr>
        <p:blipFill>
          <a:blip r:embed="rId3"/>
          <a:stretch>
            <a:fillRect/>
          </a:stretch>
        </p:blipFill>
        <p:spPr>
          <a:xfrm>
            <a:off x="513070" y="2062262"/>
            <a:ext cx="11333637" cy="1087571"/>
          </a:xfrm>
          <a:prstGeom prst="rect">
            <a:avLst/>
          </a:prstGeom>
        </p:spPr>
      </p:pic>
    </p:spTree>
    <p:extLst>
      <p:ext uri="{BB962C8B-B14F-4D97-AF65-F5344CB8AC3E}">
        <p14:creationId xmlns:p14="http://schemas.microsoft.com/office/powerpoint/2010/main" val="27709056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9C2F3-033D-4B47-B127-8A25883F6BB6}"/>
              </a:ext>
            </a:extLst>
          </p:cNvPr>
          <p:cNvSpPr>
            <a:spLocks noGrp="1"/>
          </p:cNvSpPr>
          <p:nvPr>
            <p:ph type="title"/>
          </p:nvPr>
        </p:nvSpPr>
        <p:spPr/>
        <p:txBody>
          <a:bodyPr/>
          <a:lstStyle/>
          <a:p>
            <a:r>
              <a:rPr lang="en-US" dirty="0"/>
              <a:t>Antenna Radiation Pattern Calculation</a:t>
            </a:r>
          </a:p>
        </p:txBody>
      </p:sp>
      <p:pic>
        <p:nvPicPr>
          <p:cNvPr id="4" name="Content Placeholder 3">
            <a:extLst>
              <a:ext uri="{FF2B5EF4-FFF2-40B4-BE49-F238E27FC236}">
                <a16:creationId xmlns:a16="http://schemas.microsoft.com/office/drawing/2014/main" id="{88EF83A3-04FB-2848-AA60-51B814C702BB}"/>
              </a:ext>
            </a:extLst>
          </p:cNvPr>
          <p:cNvPicPr>
            <a:picLocks noGrp="1" noChangeAspect="1"/>
          </p:cNvPicPr>
          <p:nvPr>
            <p:ph idx="1"/>
          </p:nvPr>
        </p:nvPicPr>
        <p:blipFill>
          <a:blip r:embed="rId2"/>
          <a:stretch>
            <a:fillRect/>
          </a:stretch>
        </p:blipFill>
        <p:spPr>
          <a:xfrm>
            <a:off x="1867711" y="1690688"/>
            <a:ext cx="7879404" cy="4829312"/>
          </a:xfrm>
          <a:prstGeom prst="rect">
            <a:avLst/>
          </a:prstGeom>
        </p:spPr>
      </p:pic>
    </p:spTree>
    <p:extLst>
      <p:ext uri="{BB962C8B-B14F-4D97-AF65-F5344CB8AC3E}">
        <p14:creationId xmlns:p14="http://schemas.microsoft.com/office/powerpoint/2010/main" val="4040783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3CA2F-A544-FB48-BA7E-865E3026EE02}"/>
              </a:ext>
            </a:extLst>
          </p:cNvPr>
          <p:cNvSpPr>
            <a:spLocks noGrp="1"/>
          </p:cNvSpPr>
          <p:nvPr>
            <p:ph type="title"/>
          </p:nvPr>
        </p:nvSpPr>
        <p:spPr/>
        <p:txBody>
          <a:bodyPr/>
          <a:lstStyle/>
          <a:p>
            <a:r>
              <a:rPr lang="en-US" dirty="0"/>
              <a:t>Some Other Terms</a:t>
            </a:r>
          </a:p>
        </p:txBody>
      </p:sp>
      <p:sp>
        <p:nvSpPr>
          <p:cNvPr id="3" name="Content Placeholder 2">
            <a:extLst>
              <a:ext uri="{FF2B5EF4-FFF2-40B4-BE49-F238E27FC236}">
                <a16:creationId xmlns:a16="http://schemas.microsoft.com/office/drawing/2014/main" id="{E1CC7B6C-F4BC-4C43-95B2-BD12F59B931A}"/>
              </a:ext>
            </a:extLst>
          </p:cNvPr>
          <p:cNvSpPr>
            <a:spLocks noGrp="1"/>
          </p:cNvSpPr>
          <p:nvPr>
            <p:ph idx="1"/>
          </p:nvPr>
        </p:nvSpPr>
        <p:spPr>
          <a:xfrm>
            <a:off x="838199" y="1825624"/>
            <a:ext cx="10965873" cy="4838411"/>
          </a:xfrm>
        </p:spPr>
        <p:txBody>
          <a:bodyPr>
            <a:normAutofit/>
          </a:bodyPr>
          <a:lstStyle/>
          <a:p>
            <a:r>
              <a:rPr lang="en-US" dirty="0"/>
              <a:t>Charge Density</a:t>
            </a:r>
          </a:p>
          <a:p>
            <a:pPr lvl="1"/>
            <a:endParaRPr lang="en-US" dirty="0"/>
          </a:p>
          <a:p>
            <a:pPr lvl="1"/>
            <a:r>
              <a:rPr lang="en-US" dirty="0"/>
              <a:t>Charge per unit volume (Unit is Coulomb/m^3)</a:t>
            </a:r>
          </a:p>
          <a:p>
            <a:r>
              <a:rPr lang="en-US" dirty="0"/>
              <a:t>Current Density</a:t>
            </a:r>
          </a:p>
          <a:p>
            <a:endParaRPr lang="en-US" dirty="0"/>
          </a:p>
          <a:p>
            <a:pPr lvl="1"/>
            <a:r>
              <a:rPr lang="en-US" dirty="0"/>
              <a:t>Density of current in a surface volume, where v is the velocity at point x.</a:t>
            </a:r>
          </a:p>
          <a:p>
            <a:pPr lvl="1"/>
            <a:endParaRPr lang="en-US" dirty="0"/>
          </a:p>
          <a:p>
            <a:r>
              <a:rPr lang="en-US" dirty="0"/>
              <a:t>Current  </a:t>
            </a:r>
          </a:p>
        </p:txBody>
      </p:sp>
      <p:pic>
        <p:nvPicPr>
          <p:cNvPr id="5" name="Picture 4">
            <a:extLst>
              <a:ext uri="{FF2B5EF4-FFF2-40B4-BE49-F238E27FC236}">
                <a16:creationId xmlns:a16="http://schemas.microsoft.com/office/drawing/2014/main" id="{57ABE562-0678-ED42-9D2B-29F374985A94}"/>
              </a:ext>
            </a:extLst>
          </p:cNvPr>
          <p:cNvPicPr>
            <a:picLocks noChangeAspect="1"/>
          </p:cNvPicPr>
          <p:nvPr/>
        </p:nvPicPr>
        <p:blipFill>
          <a:blip r:embed="rId3"/>
          <a:stretch>
            <a:fillRect/>
          </a:stretch>
        </p:blipFill>
        <p:spPr>
          <a:xfrm>
            <a:off x="3413991" y="3294628"/>
            <a:ext cx="1379682" cy="706666"/>
          </a:xfrm>
          <a:prstGeom prst="rect">
            <a:avLst/>
          </a:prstGeom>
        </p:spPr>
      </p:pic>
      <p:pic>
        <p:nvPicPr>
          <p:cNvPr id="7" name="Picture 6">
            <a:extLst>
              <a:ext uri="{FF2B5EF4-FFF2-40B4-BE49-F238E27FC236}">
                <a16:creationId xmlns:a16="http://schemas.microsoft.com/office/drawing/2014/main" id="{E410E371-644F-3F49-AB7E-45AC827142A5}"/>
              </a:ext>
            </a:extLst>
          </p:cNvPr>
          <p:cNvPicPr>
            <a:picLocks noChangeAspect="1"/>
          </p:cNvPicPr>
          <p:nvPr/>
        </p:nvPicPr>
        <p:blipFill>
          <a:blip r:embed="rId4"/>
          <a:stretch>
            <a:fillRect/>
          </a:stretch>
        </p:blipFill>
        <p:spPr>
          <a:xfrm>
            <a:off x="3525982" y="4447308"/>
            <a:ext cx="1267691" cy="585088"/>
          </a:xfrm>
          <a:prstGeom prst="rect">
            <a:avLst/>
          </a:prstGeom>
        </p:spPr>
      </p:pic>
      <p:pic>
        <p:nvPicPr>
          <p:cNvPr id="9" name="Picture 8">
            <a:extLst>
              <a:ext uri="{FF2B5EF4-FFF2-40B4-BE49-F238E27FC236}">
                <a16:creationId xmlns:a16="http://schemas.microsoft.com/office/drawing/2014/main" id="{2685BA71-34DB-D046-93FD-4CE80E0B5EA8}"/>
              </a:ext>
            </a:extLst>
          </p:cNvPr>
          <p:cNvPicPr>
            <a:picLocks noChangeAspect="1"/>
          </p:cNvPicPr>
          <p:nvPr/>
        </p:nvPicPr>
        <p:blipFill>
          <a:blip r:embed="rId5"/>
          <a:stretch>
            <a:fillRect/>
          </a:stretch>
        </p:blipFill>
        <p:spPr>
          <a:xfrm>
            <a:off x="3413991" y="5965535"/>
            <a:ext cx="1625600" cy="698500"/>
          </a:xfrm>
          <a:prstGeom prst="rect">
            <a:avLst/>
          </a:prstGeom>
        </p:spPr>
      </p:pic>
      <p:pic>
        <p:nvPicPr>
          <p:cNvPr id="11" name="Picture 10">
            <a:extLst>
              <a:ext uri="{FF2B5EF4-FFF2-40B4-BE49-F238E27FC236}">
                <a16:creationId xmlns:a16="http://schemas.microsoft.com/office/drawing/2014/main" id="{EAB96C64-C210-714A-A761-16A1109F7B7F}"/>
              </a:ext>
            </a:extLst>
          </p:cNvPr>
          <p:cNvPicPr>
            <a:picLocks noChangeAspect="1"/>
          </p:cNvPicPr>
          <p:nvPr/>
        </p:nvPicPr>
        <p:blipFill>
          <a:blip r:embed="rId6"/>
          <a:stretch>
            <a:fillRect/>
          </a:stretch>
        </p:blipFill>
        <p:spPr>
          <a:xfrm>
            <a:off x="8534398" y="3156656"/>
            <a:ext cx="2294659" cy="2046879"/>
          </a:xfrm>
          <a:prstGeom prst="rect">
            <a:avLst/>
          </a:prstGeom>
        </p:spPr>
      </p:pic>
    </p:spTree>
    <p:extLst>
      <p:ext uri="{BB962C8B-B14F-4D97-AF65-F5344CB8AC3E}">
        <p14:creationId xmlns:p14="http://schemas.microsoft.com/office/powerpoint/2010/main" val="138871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B2BCF-0A01-1D4F-800D-D2E771845F5E}"/>
              </a:ext>
            </a:extLst>
          </p:cNvPr>
          <p:cNvSpPr>
            <a:spLocks noGrp="1"/>
          </p:cNvSpPr>
          <p:nvPr>
            <p:ph type="title"/>
          </p:nvPr>
        </p:nvSpPr>
        <p:spPr>
          <a:xfrm>
            <a:off x="838199" y="365126"/>
            <a:ext cx="11087911" cy="1269122"/>
          </a:xfrm>
        </p:spPr>
        <p:txBody>
          <a:bodyPr/>
          <a:lstStyle/>
          <a:p>
            <a:r>
              <a:rPr lang="en-US" dirty="0"/>
              <a:t>Maxwell’s Equations (Instantaneous Point Form)</a:t>
            </a:r>
          </a:p>
        </p:txBody>
      </p:sp>
      <p:pic>
        <p:nvPicPr>
          <p:cNvPr id="5" name="Content Placeholder 4">
            <a:extLst>
              <a:ext uri="{FF2B5EF4-FFF2-40B4-BE49-F238E27FC236}">
                <a16:creationId xmlns:a16="http://schemas.microsoft.com/office/drawing/2014/main" id="{8FBD37D4-5006-6C45-A30F-DA266D8CE648}"/>
              </a:ext>
            </a:extLst>
          </p:cNvPr>
          <p:cNvPicPr>
            <a:picLocks noGrp="1" noChangeAspect="1"/>
          </p:cNvPicPr>
          <p:nvPr>
            <p:ph idx="1"/>
          </p:nvPr>
        </p:nvPicPr>
        <p:blipFill>
          <a:blip r:embed="rId3"/>
          <a:stretch>
            <a:fillRect/>
          </a:stretch>
        </p:blipFill>
        <p:spPr>
          <a:xfrm>
            <a:off x="1493021" y="1634248"/>
            <a:ext cx="8199126" cy="4960471"/>
          </a:xfrm>
        </p:spPr>
      </p:pic>
      <p:pic>
        <p:nvPicPr>
          <p:cNvPr id="6" name="Picture 5">
            <a:extLst>
              <a:ext uri="{FF2B5EF4-FFF2-40B4-BE49-F238E27FC236}">
                <a16:creationId xmlns:a16="http://schemas.microsoft.com/office/drawing/2014/main" id="{83172BEC-337B-B742-870B-E657F129801F}"/>
              </a:ext>
            </a:extLst>
          </p:cNvPr>
          <p:cNvPicPr>
            <a:picLocks noChangeAspect="1"/>
          </p:cNvPicPr>
          <p:nvPr/>
        </p:nvPicPr>
        <p:blipFill>
          <a:blip r:embed="rId4"/>
          <a:stretch>
            <a:fillRect/>
          </a:stretch>
        </p:blipFill>
        <p:spPr>
          <a:xfrm>
            <a:off x="5301648" y="1391643"/>
            <a:ext cx="5420869" cy="1227723"/>
          </a:xfrm>
          <a:prstGeom prst="rect">
            <a:avLst/>
          </a:prstGeom>
        </p:spPr>
      </p:pic>
      <p:pic>
        <p:nvPicPr>
          <p:cNvPr id="7" name="Picture 6">
            <a:extLst>
              <a:ext uri="{FF2B5EF4-FFF2-40B4-BE49-F238E27FC236}">
                <a16:creationId xmlns:a16="http://schemas.microsoft.com/office/drawing/2014/main" id="{5E49A95B-12E2-3449-827E-E868B974406F}"/>
              </a:ext>
            </a:extLst>
          </p:cNvPr>
          <p:cNvPicPr>
            <a:picLocks noChangeAspect="1"/>
          </p:cNvPicPr>
          <p:nvPr/>
        </p:nvPicPr>
        <p:blipFill>
          <a:blip r:embed="rId5"/>
          <a:stretch>
            <a:fillRect/>
          </a:stretch>
        </p:blipFill>
        <p:spPr>
          <a:xfrm>
            <a:off x="5350562" y="2136571"/>
            <a:ext cx="4390499" cy="1504808"/>
          </a:xfrm>
          <a:prstGeom prst="rect">
            <a:avLst/>
          </a:prstGeom>
        </p:spPr>
      </p:pic>
      <p:pic>
        <p:nvPicPr>
          <p:cNvPr id="8" name="Picture 7">
            <a:extLst>
              <a:ext uri="{FF2B5EF4-FFF2-40B4-BE49-F238E27FC236}">
                <a16:creationId xmlns:a16="http://schemas.microsoft.com/office/drawing/2014/main" id="{460F2EA1-E0F0-3A49-B959-D66EEC04B46B}"/>
              </a:ext>
            </a:extLst>
          </p:cNvPr>
          <p:cNvPicPr>
            <a:picLocks noChangeAspect="1"/>
          </p:cNvPicPr>
          <p:nvPr/>
        </p:nvPicPr>
        <p:blipFill>
          <a:blip r:embed="rId6"/>
          <a:stretch>
            <a:fillRect/>
          </a:stretch>
        </p:blipFill>
        <p:spPr>
          <a:xfrm>
            <a:off x="5584442" y="3263413"/>
            <a:ext cx="1961369" cy="1280051"/>
          </a:xfrm>
          <a:prstGeom prst="rect">
            <a:avLst/>
          </a:prstGeom>
        </p:spPr>
      </p:pic>
      <p:pic>
        <p:nvPicPr>
          <p:cNvPr id="12" name="Picture 11">
            <a:extLst>
              <a:ext uri="{FF2B5EF4-FFF2-40B4-BE49-F238E27FC236}">
                <a16:creationId xmlns:a16="http://schemas.microsoft.com/office/drawing/2014/main" id="{FCD84ABA-19CC-814F-8352-C1537A494681}"/>
              </a:ext>
            </a:extLst>
          </p:cNvPr>
          <p:cNvPicPr>
            <a:picLocks noChangeAspect="1"/>
          </p:cNvPicPr>
          <p:nvPr/>
        </p:nvPicPr>
        <p:blipFill>
          <a:blip r:embed="rId7"/>
          <a:stretch>
            <a:fillRect/>
          </a:stretch>
        </p:blipFill>
        <p:spPr>
          <a:xfrm>
            <a:off x="5584442" y="4487619"/>
            <a:ext cx="3086100" cy="596900"/>
          </a:xfrm>
          <a:prstGeom prst="rect">
            <a:avLst/>
          </a:prstGeom>
        </p:spPr>
      </p:pic>
    </p:spTree>
    <p:extLst>
      <p:ext uri="{BB962C8B-B14F-4D97-AF65-F5344CB8AC3E}">
        <p14:creationId xmlns:p14="http://schemas.microsoft.com/office/powerpoint/2010/main" val="285636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7F5B-6178-FC44-9651-255E0265B04B}"/>
              </a:ext>
            </a:extLst>
          </p:cNvPr>
          <p:cNvSpPr>
            <a:spLocks noGrp="1"/>
          </p:cNvSpPr>
          <p:nvPr>
            <p:ph type="title"/>
          </p:nvPr>
        </p:nvSpPr>
        <p:spPr/>
        <p:txBody>
          <a:bodyPr/>
          <a:lstStyle/>
          <a:p>
            <a:r>
              <a:rPr lang="en-US" dirty="0"/>
              <a:t>Maxwell’s Equations (Phasor/Time-Harmonic)</a:t>
            </a:r>
          </a:p>
        </p:txBody>
      </p:sp>
      <p:pic>
        <p:nvPicPr>
          <p:cNvPr id="5" name="Content Placeholder 4">
            <a:extLst>
              <a:ext uri="{FF2B5EF4-FFF2-40B4-BE49-F238E27FC236}">
                <a16:creationId xmlns:a16="http://schemas.microsoft.com/office/drawing/2014/main" id="{946DCEBF-8853-9D4C-A389-3BCA7A81A9F3}"/>
              </a:ext>
            </a:extLst>
          </p:cNvPr>
          <p:cNvPicPr>
            <a:picLocks noGrp="1" noChangeAspect="1"/>
          </p:cNvPicPr>
          <p:nvPr>
            <p:ph idx="1"/>
          </p:nvPr>
        </p:nvPicPr>
        <p:blipFill>
          <a:blip r:embed="rId3"/>
          <a:stretch>
            <a:fillRect/>
          </a:stretch>
        </p:blipFill>
        <p:spPr>
          <a:xfrm>
            <a:off x="1558047" y="5638800"/>
            <a:ext cx="7874000" cy="1219200"/>
          </a:xfrm>
        </p:spPr>
      </p:pic>
      <p:pic>
        <p:nvPicPr>
          <p:cNvPr id="7" name="Picture 6">
            <a:extLst>
              <a:ext uri="{FF2B5EF4-FFF2-40B4-BE49-F238E27FC236}">
                <a16:creationId xmlns:a16="http://schemas.microsoft.com/office/drawing/2014/main" id="{C92E8E1D-5178-8241-A188-177932F5318F}"/>
              </a:ext>
            </a:extLst>
          </p:cNvPr>
          <p:cNvPicPr>
            <a:picLocks noChangeAspect="1"/>
          </p:cNvPicPr>
          <p:nvPr/>
        </p:nvPicPr>
        <p:blipFill>
          <a:blip r:embed="rId4"/>
          <a:stretch>
            <a:fillRect/>
          </a:stretch>
        </p:blipFill>
        <p:spPr>
          <a:xfrm>
            <a:off x="838200" y="1493928"/>
            <a:ext cx="8381460" cy="4240875"/>
          </a:xfrm>
          <a:prstGeom prst="rect">
            <a:avLst/>
          </a:prstGeom>
        </p:spPr>
      </p:pic>
    </p:spTree>
    <p:extLst>
      <p:ext uri="{BB962C8B-B14F-4D97-AF65-F5344CB8AC3E}">
        <p14:creationId xmlns:p14="http://schemas.microsoft.com/office/powerpoint/2010/main" val="162285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99768-94AE-B74D-B0AB-477AA75EC785}"/>
              </a:ext>
            </a:extLst>
          </p:cNvPr>
          <p:cNvSpPr>
            <a:spLocks noGrp="1"/>
          </p:cNvSpPr>
          <p:nvPr>
            <p:ph type="title"/>
          </p:nvPr>
        </p:nvSpPr>
        <p:spPr/>
        <p:txBody>
          <a:bodyPr/>
          <a:lstStyle/>
          <a:p>
            <a:r>
              <a:rPr lang="en-US" dirty="0"/>
              <a:t>Poynting Vector</a:t>
            </a:r>
          </a:p>
        </p:txBody>
      </p:sp>
      <p:pic>
        <p:nvPicPr>
          <p:cNvPr id="5" name="Content Placeholder 4">
            <a:extLst>
              <a:ext uri="{FF2B5EF4-FFF2-40B4-BE49-F238E27FC236}">
                <a16:creationId xmlns:a16="http://schemas.microsoft.com/office/drawing/2014/main" id="{F1B5F328-2939-FE48-9BAE-364F724C509D}"/>
              </a:ext>
            </a:extLst>
          </p:cNvPr>
          <p:cNvPicPr>
            <a:picLocks noGrp="1" noChangeAspect="1"/>
          </p:cNvPicPr>
          <p:nvPr>
            <p:ph idx="1"/>
          </p:nvPr>
        </p:nvPicPr>
        <p:blipFill>
          <a:blip r:embed="rId2"/>
          <a:stretch>
            <a:fillRect/>
          </a:stretch>
        </p:blipFill>
        <p:spPr>
          <a:xfrm>
            <a:off x="19455" y="1437770"/>
            <a:ext cx="10646394" cy="2025278"/>
          </a:xfrm>
        </p:spPr>
      </p:pic>
      <p:pic>
        <p:nvPicPr>
          <p:cNvPr id="7" name="Picture 6">
            <a:extLst>
              <a:ext uri="{FF2B5EF4-FFF2-40B4-BE49-F238E27FC236}">
                <a16:creationId xmlns:a16="http://schemas.microsoft.com/office/drawing/2014/main" id="{4C9CDEED-056F-A94F-916E-2AD583EF0A30}"/>
              </a:ext>
            </a:extLst>
          </p:cNvPr>
          <p:cNvPicPr>
            <a:picLocks noChangeAspect="1"/>
          </p:cNvPicPr>
          <p:nvPr/>
        </p:nvPicPr>
        <p:blipFill>
          <a:blip r:embed="rId3"/>
          <a:stretch>
            <a:fillRect/>
          </a:stretch>
        </p:blipFill>
        <p:spPr>
          <a:xfrm>
            <a:off x="178685" y="4457705"/>
            <a:ext cx="7646483" cy="2151918"/>
          </a:xfrm>
          <a:prstGeom prst="rect">
            <a:avLst/>
          </a:prstGeom>
        </p:spPr>
      </p:pic>
      <p:pic>
        <p:nvPicPr>
          <p:cNvPr id="9" name="Picture 8">
            <a:extLst>
              <a:ext uri="{FF2B5EF4-FFF2-40B4-BE49-F238E27FC236}">
                <a16:creationId xmlns:a16="http://schemas.microsoft.com/office/drawing/2014/main" id="{BA56C5B3-10E0-0945-85F0-3F0FC2E6FD54}"/>
              </a:ext>
            </a:extLst>
          </p:cNvPr>
          <p:cNvPicPr>
            <a:picLocks noChangeAspect="1"/>
          </p:cNvPicPr>
          <p:nvPr/>
        </p:nvPicPr>
        <p:blipFill>
          <a:blip r:embed="rId4"/>
          <a:stretch>
            <a:fillRect/>
          </a:stretch>
        </p:blipFill>
        <p:spPr>
          <a:xfrm>
            <a:off x="7708438" y="3356334"/>
            <a:ext cx="3645362" cy="3501666"/>
          </a:xfrm>
          <a:prstGeom prst="rect">
            <a:avLst/>
          </a:prstGeom>
        </p:spPr>
      </p:pic>
    </p:spTree>
    <p:extLst>
      <p:ext uri="{BB962C8B-B14F-4D97-AF65-F5344CB8AC3E}">
        <p14:creationId xmlns:p14="http://schemas.microsoft.com/office/powerpoint/2010/main" val="349713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2D26D-84AE-C34A-AAB9-8A9B524623CD}"/>
              </a:ext>
            </a:extLst>
          </p:cNvPr>
          <p:cNvSpPr>
            <a:spLocks noGrp="1"/>
          </p:cNvSpPr>
          <p:nvPr>
            <p:ph type="title"/>
          </p:nvPr>
        </p:nvSpPr>
        <p:spPr/>
        <p:txBody>
          <a:bodyPr/>
          <a:lstStyle/>
          <a:p>
            <a:r>
              <a:rPr lang="en-US" dirty="0"/>
              <a:t>Poynting Vector and Radiated Power </a:t>
            </a:r>
          </a:p>
        </p:txBody>
      </p:sp>
      <p:pic>
        <p:nvPicPr>
          <p:cNvPr id="5" name="Content Placeholder 4">
            <a:extLst>
              <a:ext uri="{FF2B5EF4-FFF2-40B4-BE49-F238E27FC236}">
                <a16:creationId xmlns:a16="http://schemas.microsoft.com/office/drawing/2014/main" id="{B4811FDC-1C6C-384A-88DF-7CF9FE11FA86}"/>
              </a:ext>
            </a:extLst>
          </p:cNvPr>
          <p:cNvPicPr>
            <a:picLocks noGrp="1" noChangeAspect="1"/>
          </p:cNvPicPr>
          <p:nvPr>
            <p:ph idx="1"/>
          </p:nvPr>
        </p:nvPicPr>
        <p:blipFill>
          <a:blip r:embed="rId2"/>
          <a:stretch>
            <a:fillRect/>
          </a:stretch>
        </p:blipFill>
        <p:spPr>
          <a:xfrm>
            <a:off x="2785624" y="3534540"/>
            <a:ext cx="4179380" cy="2982992"/>
          </a:xfrm>
        </p:spPr>
      </p:pic>
      <p:pic>
        <p:nvPicPr>
          <p:cNvPr id="7" name="Picture 6">
            <a:extLst>
              <a:ext uri="{FF2B5EF4-FFF2-40B4-BE49-F238E27FC236}">
                <a16:creationId xmlns:a16="http://schemas.microsoft.com/office/drawing/2014/main" id="{2BCA1A0F-AD73-394D-94CD-4CDC34744F01}"/>
              </a:ext>
            </a:extLst>
          </p:cNvPr>
          <p:cNvPicPr>
            <a:picLocks noChangeAspect="1"/>
          </p:cNvPicPr>
          <p:nvPr/>
        </p:nvPicPr>
        <p:blipFill>
          <a:blip r:embed="rId3"/>
          <a:stretch>
            <a:fillRect/>
          </a:stretch>
        </p:blipFill>
        <p:spPr>
          <a:xfrm>
            <a:off x="405215" y="1690688"/>
            <a:ext cx="9969500" cy="1714500"/>
          </a:xfrm>
          <a:prstGeom prst="rect">
            <a:avLst/>
          </a:prstGeom>
        </p:spPr>
      </p:pic>
    </p:spTree>
    <p:extLst>
      <p:ext uri="{BB962C8B-B14F-4D97-AF65-F5344CB8AC3E}">
        <p14:creationId xmlns:p14="http://schemas.microsoft.com/office/powerpoint/2010/main" val="292089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F8DB2-05C5-C644-97A7-726035FED8EC}"/>
              </a:ext>
            </a:extLst>
          </p:cNvPr>
          <p:cNvSpPr>
            <a:spLocks noGrp="1"/>
          </p:cNvSpPr>
          <p:nvPr>
            <p:ph type="title"/>
          </p:nvPr>
        </p:nvSpPr>
        <p:spPr/>
        <p:txBody>
          <a:bodyPr/>
          <a:lstStyle/>
          <a:p>
            <a:r>
              <a:rPr lang="en-US" dirty="0"/>
              <a:t>Electromagnetic Wave</a:t>
            </a:r>
          </a:p>
        </p:txBody>
      </p:sp>
      <p:sp>
        <p:nvSpPr>
          <p:cNvPr id="3" name="Content Placeholder 2">
            <a:extLst>
              <a:ext uri="{FF2B5EF4-FFF2-40B4-BE49-F238E27FC236}">
                <a16:creationId xmlns:a16="http://schemas.microsoft.com/office/drawing/2014/main" id="{CDDAD2BE-69B2-014E-984E-0924321B4D5A}"/>
              </a:ext>
            </a:extLst>
          </p:cNvPr>
          <p:cNvSpPr>
            <a:spLocks noGrp="1"/>
          </p:cNvSpPr>
          <p:nvPr>
            <p:ph idx="1"/>
          </p:nvPr>
        </p:nvSpPr>
        <p:spPr>
          <a:xfrm>
            <a:off x="838199" y="1825625"/>
            <a:ext cx="10854447" cy="4419532"/>
          </a:xfrm>
        </p:spPr>
        <p:txBody>
          <a:bodyPr/>
          <a:lstStyle/>
          <a:p>
            <a:r>
              <a:rPr lang="en-US" dirty="0"/>
              <a:t>This is a synchronized oscillations of electric and magnetic fields that propagate at the speed of light through a vacuum.</a:t>
            </a:r>
          </a:p>
          <a:p>
            <a:r>
              <a:rPr lang="en-US" dirty="0"/>
              <a:t>EM waves are emitted </a:t>
            </a:r>
            <a:r>
              <a:rPr lang="en-US" b="1" dirty="0"/>
              <a:t>by electrically charged particles undergoing acceleration</a:t>
            </a:r>
            <a:r>
              <a:rPr lang="en-US" dirty="0"/>
              <a:t>. They carry energy, momentum, and angular momentum.</a:t>
            </a:r>
          </a:p>
          <a:p>
            <a:endParaRPr lang="en-US" dirty="0"/>
          </a:p>
          <a:p>
            <a:pPr marL="0" indent="0">
              <a:buNone/>
            </a:pPr>
            <a:endParaRPr lang="en-US" dirty="0"/>
          </a:p>
          <a:p>
            <a:endParaRPr lang="en-US" dirty="0"/>
          </a:p>
        </p:txBody>
      </p:sp>
      <p:pic>
        <p:nvPicPr>
          <p:cNvPr id="5" name="Picture 4">
            <a:extLst>
              <a:ext uri="{FF2B5EF4-FFF2-40B4-BE49-F238E27FC236}">
                <a16:creationId xmlns:a16="http://schemas.microsoft.com/office/drawing/2014/main" id="{23EDAF13-CC55-EE44-8173-E6259AAB406D}"/>
              </a:ext>
            </a:extLst>
          </p:cNvPr>
          <p:cNvPicPr>
            <a:picLocks noChangeAspect="1"/>
          </p:cNvPicPr>
          <p:nvPr/>
        </p:nvPicPr>
        <p:blipFill>
          <a:blip r:embed="rId2"/>
          <a:stretch>
            <a:fillRect/>
          </a:stretch>
        </p:blipFill>
        <p:spPr>
          <a:xfrm>
            <a:off x="838199" y="4035391"/>
            <a:ext cx="10160000" cy="2501900"/>
          </a:xfrm>
          <a:prstGeom prst="rect">
            <a:avLst/>
          </a:prstGeom>
        </p:spPr>
      </p:pic>
    </p:spTree>
    <p:extLst>
      <p:ext uri="{BB962C8B-B14F-4D97-AF65-F5344CB8AC3E}">
        <p14:creationId xmlns:p14="http://schemas.microsoft.com/office/powerpoint/2010/main" val="48542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F8F29-B0D4-2642-949C-25D7070F3B38}"/>
              </a:ext>
            </a:extLst>
          </p:cNvPr>
          <p:cNvSpPr>
            <a:spLocks noGrp="1"/>
          </p:cNvSpPr>
          <p:nvPr>
            <p:ph type="ctrTitle"/>
          </p:nvPr>
        </p:nvSpPr>
        <p:spPr>
          <a:xfrm>
            <a:off x="900545" y="1025236"/>
            <a:ext cx="9767455" cy="2484727"/>
          </a:xfrm>
        </p:spPr>
        <p:txBody>
          <a:bodyPr/>
          <a:lstStyle/>
          <a:p>
            <a:r>
              <a:rPr lang="en-US" dirty="0"/>
              <a:t>Antenna Theory</a:t>
            </a:r>
          </a:p>
        </p:txBody>
      </p:sp>
      <p:sp>
        <p:nvSpPr>
          <p:cNvPr id="3" name="Subtitle 2">
            <a:extLst>
              <a:ext uri="{FF2B5EF4-FFF2-40B4-BE49-F238E27FC236}">
                <a16:creationId xmlns:a16="http://schemas.microsoft.com/office/drawing/2014/main" id="{EA4AD31D-7E08-784B-B2D2-23D6DE96A1B7}"/>
              </a:ext>
            </a:extLst>
          </p:cNvPr>
          <p:cNvSpPr>
            <a:spLocks noGrp="1"/>
          </p:cNvSpPr>
          <p:nvPr>
            <p:ph type="subTitle" idx="1"/>
          </p:nvPr>
        </p:nvSpPr>
        <p:spPr/>
        <p:txBody>
          <a:bodyPr>
            <a:normAutofit/>
          </a:bodyPr>
          <a:lstStyle/>
          <a:p>
            <a:endParaRPr lang="en-US" dirty="0"/>
          </a:p>
          <a:p>
            <a:endParaRPr lang="en-US" dirty="0"/>
          </a:p>
        </p:txBody>
      </p:sp>
    </p:spTree>
    <p:extLst>
      <p:ext uri="{BB962C8B-B14F-4D97-AF65-F5344CB8AC3E}">
        <p14:creationId xmlns:p14="http://schemas.microsoft.com/office/powerpoint/2010/main" val="3110244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D7CB4-9CB2-B748-AC2D-94C5BFAE1258}"/>
              </a:ext>
            </a:extLst>
          </p:cNvPr>
          <p:cNvSpPr>
            <a:spLocks noGrp="1"/>
          </p:cNvSpPr>
          <p:nvPr>
            <p:ph type="title"/>
          </p:nvPr>
        </p:nvSpPr>
        <p:spPr/>
        <p:txBody>
          <a:bodyPr/>
          <a:lstStyle/>
          <a:p>
            <a:r>
              <a:rPr lang="en-US" dirty="0"/>
              <a:t>Antenna Radiation</a:t>
            </a:r>
          </a:p>
        </p:txBody>
      </p:sp>
      <p:sp>
        <p:nvSpPr>
          <p:cNvPr id="3" name="Content Placeholder 2">
            <a:extLst>
              <a:ext uri="{FF2B5EF4-FFF2-40B4-BE49-F238E27FC236}">
                <a16:creationId xmlns:a16="http://schemas.microsoft.com/office/drawing/2014/main" id="{742A5A18-3B09-0E49-9F74-9BB9865E206D}"/>
              </a:ext>
            </a:extLst>
          </p:cNvPr>
          <p:cNvSpPr>
            <a:spLocks noGrp="1"/>
          </p:cNvSpPr>
          <p:nvPr>
            <p:ph idx="1"/>
          </p:nvPr>
        </p:nvSpPr>
        <p:spPr/>
        <p:txBody>
          <a:bodyPr/>
          <a:lstStyle/>
          <a:p>
            <a:r>
              <a:rPr lang="en-US" dirty="0"/>
              <a:t>All radiation is caused by accelerating charges which produce changing electric fields. And due to Maxwell’s equations, changing electric fields give rise to changing magnetic fields, and hence we have electromagnetic radiation.</a:t>
            </a:r>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F6E89F6F-08ED-E248-95D8-3C018127E1E6}"/>
              </a:ext>
            </a:extLst>
          </p:cNvPr>
          <p:cNvPicPr>
            <a:picLocks noChangeAspect="1"/>
          </p:cNvPicPr>
          <p:nvPr/>
        </p:nvPicPr>
        <p:blipFill>
          <a:blip r:embed="rId2"/>
          <a:stretch>
            <a:fillRect/>
          </a:stretch>
        </p:blipFill>
        <p:spPr>
          <a:xfrm>
            <a:off x="3555557" y="3778080"/>
            <a:ext cx="4333801" cy="2533820"/>
          </a:xfrm>
          <a:prstGeom prst="rect">
            <a:avLst/>
          </a:prstGeom>
        </p:spPr>
      </p:pic>
    </p:spTree>
    <p:extLst>
      <p:ext uri="{BB962C8B-B14F-4D97-AF65-F5344CB8AC3E}">
        <p14:creationId xmlns:p14="http://schemas.microsoft.com/office/powerpoint/2010/main" val="383584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1FF7-F15E-934C-AF83-CA1841CFD40D}"/>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0F44E6B-AD6E-1C4D-A06B-4E7A394F67EA}"/>
              </a:ext>
            </a:extLst>
          </p:cNvPr>
          <p:cNvSpPr>
            <a:spLocks noGrp="1"/>
          </p:cNvSpPr>
          <p:nvPr>
            <p:ph idx="1"/>
          </p:nvPr>
        </p:nvSpPr>
        <p:spPr/>
        <p:txBody>
          <a:bodyPr/>
          <a:lstStyle/>
          <a:p>
            <a:r>
              <a:rPr lang="en-US" dirty="0"/>
              <a:t>Physics Refresher</a:t>
            </a:r>
          </a:p>
          <a:p>
            <a:pPr lvl="1"/>
            <a:r>
              <a:rPr lang="en-US" dirty="0"/>
              <a:t>Basics of Electromagnetism</a:t>
            </a:r>
          </a:p>
          <a:p>
            <a:pPr lvl="1"/>
            <a:r>
              <a:rPr lang="en-US" dirty="0"/>
              <a:t>Basics of Antenna Theory</a:t>
            </a:r>
          </a:p>
          <a:p>
            <a:pPr lvl="1"/>
            <a:r>
              <a:rPr lang="en-US" dirty="0"/>
              <a:t>Method of Moments</a:t>
            </a:r>
          </a:p>
          <a:p>
            <a:r>
              <a:rPr lang="en-US" dirty="0"/>
              <a:t>Primer on RFID Tags</a:t>
            </a:r>
          </a:p>
          <a:p>
            <a:r>
              <a:rPr lang="en-US" dirty="0"/>
              <a:t>RFID Tag based Sensing</a:t>
            </a:r>
          </a:p>
          <a:p>
            <a:pPr lvl="1"/>
            <a:r>
              <a:rPr lang="en-US" dirty="0"/>
              <a:t>Active</a:t>
            </a:r>
          </a:p>
          <a:p>
            <a:pPr lvl="1"/>
            <a:r>
              <a:rPr lang="en-US" dirty="0"/>
              <a:t>Passive</a:t>
            </a:r>
          </a:p>
          <a:p>
            <a:r>
              <a:rPr lang="en-US" dirty="0"/>
              <a:t>Conclusion</a:t>
            </a:r>
          </a:p>
        </p:txBody>
      </p:sp>
    </p:spTree>
    <p:extLst>
      <p:ext uri="{BB962C8B-B14F-4D97-AF65-F5344CB8AC3E}">
        <p14:creationId xmlns:p14="http://schemas.microsoft.com/office/powerpoint/2010/main" val="1340955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59660-EBBE-D248-8354-456061EF9BCA}"/>
              </a:ext>
            </a:extLst>
          </p:cNvPr>
          <p:cNvSpPr>
            <a:spLocks noGrp="1"/>
          </p:cNvSpPr>
          <p:nvPr>
            <p:ph type="title"/>
          </p:nvPr>
        </p:nvSpPr>
        <p:spPr/>
        <p:txBody>
          <a:bodyPr/>
          <a:lstStyle/>
          <a:p>
            <a:r>
              <a:rPr lang="en-US" dirty="0"/>
              <a:t>Antenna Radiation Pattern</a:t>
            </a:r>
          </a:p>
        </p:txBody>
      </p:sp>
      <p:sp>
        <p:nvSpPr>
          <p:cNvPr id="3" name="Content Placeholder 2">
            <a:extLst>
              <a:ext uri="{FF2B5EF4-FFF2-40B4-BE49-F238E27FC236}">
                <a16:creationId xmlns:a16="http://schemas.microsoft.com/office/drawing/2014/main" id="{E256CD00-57ED-F54D-80B0-7585E494FF4A}"/>
              </a:ext>
            </a:extLst>
          </p:cNvPr>
          <p:cNvSpPr>
            <a:spLocks noGrp="1"/>
          </p:cNvSpPr>
          <p:nvPr>
            <p:ph idx="1"/>
          </p:nvPr>
        </p:nvSpPr>
        <p:spPr/>
        <p:txBody>
          <a:bodyPr/>
          <a:lstStyle/>
          <a:p>
            <a:r>
              <a:rPr lang="en-US" dirty="0"/>
              <a:t>A </a:t>
            </a:r>
            <a:r>
              <a:rPr lang="en-US" b="1" dirty="0"/>
              <a:t>radiation pattern</a:t>
            </a:r>
            <a:r>
              <a:rPr lang="en-US" dirty="0"/>
              <a:t> defines the variation of the power radiated by an antenna as a function of the direction away from the antenna. </a:t>
            </a:r>
          </a:p>
          <a:p>
            <a:r>
              <a:rPr lang="en-US" dirty="0"/>
              <a:t>This power variation as a function of the arrival angle is </a:t>
            </a:r>
            <a:r>
              <a:rPr lang="en-US" b="1" dirty="0"/>
              <a:t>observed in the antenna’s far field.</a:t>
            </a:r>
          </a:p>
          <a:p>
            <a:endParaRPr lang="en-US" b="1" dirty="0"/>
          </a:p>
          <a:p>
            <a:pPr marL="0" indent="0">
              <a:buNone/>
            </a:pPr>
            <a:endParaRPr lang="en-US" b="1" dirty="0"/>
          </a:p>
        </p:txBody>
      </p:sp>
      <p:pic>
        <p:nvPicPr>
          <p:cNvPr id="5" name="Picture 4">
            <a:extLst>
              <a:ext uri="{FF2B5EF4-FFF2-40B4-BE49-F238E27FC236}">
                <a16:creationId xmlns:a16="http://schemas.microsoft.com/office/drawing/2014/main" id="{DF459A8F-69E1-2544-92E6-528DDB14F554}"/>
              </a:ext>
            </a:extLst>
          </p:cNvPr>
          <p:cNvPicPr>
            <a:picLocks noChangeAspect="1"/>
          </p:cNvPicPr>
          <p:nvPr/>
        </p:nvPicPr>
        <p:blipFill>
          <a:blip r:embed="rId2"/>
          <a:stretch>
            <a:fillRect/>
          </a:stretch>
        </p:blipFill>
        <p:spPr>
          <a:xfrm>
            <a:off x="1197933" y="3529922"/>
            <a:ext cx="3459127" cy="3160571"/>
          </a:xfrm>
          <a:prstGeom prst="rect">
            <a:avLst/>
          </a:prstGeom>
        </p:spPr>
      </p:pic>
      <p:pic>
        <p:nvPicPr>
          <p:cNvPr id="7" name="Picture 6">
            <a:extLst>
              <a:ext uri="{FF2B5EF4-FFF2-40B4-BE49-F238E27FC236}">
                <a16:creationId xmlns:a16="http://schemas.microsoft.com/office/drawing/2014/main" id="{38C106D1-1383-B142-ADFB-26AFA2C18BDC}"/>
              </a:ext>
            </a:extLst>
          </p:cNvPr>
          <p:cNvPicPr>
            <a:picLocks noChangeAspect="1"/>
          </p:cNvPicPr>
          <p:nvPr/>
        </p:nvPicPr>
        <p:blipFill>
          <a:blip r:embed="rId3"/>
          <a:stretch>
            <a:fillRect/>
          </a:stretch>
        </p:blipFill>
        <p:spPr>
          <a:xfrm>
            <a:off x="4657060" y="3913033"/>
            <a:ext cx="7166937" cy="2777460"/>
          </a:xfrm>
          <a:prstGeom prst="rect">
            <a:avLst/>
          </a:prstGeom>
        </p:spPr>
      </p:pic>
    </p:spTree>
    <p:extLst>
      <p:ext uri="{BB962C8B-B14F-4D97-AF65-F5344CB8AC3E}">
        <p14:creationId xmlns:p14="http://schemas.microsoft.com/office/powerpoint/2010/main" val="148419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91514-46C5-F744-8ED7-5AF47D3D7000}"/>
              </a:ext>
            </a:extLst>
          </p:cNvPr>
          <p:cNvSpPr>
            <a:spLocks noGrp="1"/>
          </p:cNvSpPr>
          <p:nvPr>
            <p:ph type="title"/>
          </p:nvPr>
        </p:nvSpPr>
        <p:spPr/>
        <p:txBody>
          <a:bodyPr/>
          <a:lstStyle/>
          <a:p>
            <a:r>
              <a:rPr lang="en-US" dirty="0"/>
              <a:t>Directional Radiation Pattern</a:t>
            </a:r>
          </a:p>
        </p:txBody>
      </p:sp>
      <p:pic>
        <p:nvPicPr>
          <p:cNvPr id="5" name="Content Placeholder 4">
            <a:extLst>
              <a:ext uri="{FF2B5EF4-FFF2-40B4-BE49-F238E27FC236}">
                <a16:creationId xmlns:a16="http://schemas.microsoft.com/office/drawing/2014/main" id="{4CA0D6C5-2E64-3F40-B66D-817E6F7E2DC5}"/>
              </a:ext>
            </a:extLst>
          </p:cNvPr>
          <p:cNvPicPr>
            <a:picLocks noGrp="1" noChangeAspect="1"/>
          </p:cNvPicPr>
          <p:nvPr>
            <p:ph idx="1"/>
          </p:nvPr>
        </p:nvPicPr>
        <p:blipFill>
          <a:blip r:embed="rId2"/>
          <a:stretch>
            <a:fillRect/>
          </a:stretch>
        </p:blipFill>
        <p:spPr>
          <a:xfrm>
            <a:off x="508591" y="1913860"/>
            <a:ext cx="4114800" cy="4279900"/>
          </a:xfrm>
        </p:spPr>
      </p:pic>
      <p:pic>
        <p:nvPicPr>
          <p:cNvPr id="7" name="Picture 6">
            <a:extLst>
              <a:ext uri="{FF2B5EF4-FFF2-40B4-BE49-F238E27FC236}">
                <a16:creationId xmlns:a16="http://schemas.microsoft.com/office/drawing/2014/main" id="{0198EA94-C2AC-1344-AD8A-ABBA3B90EBD3}"/>
              </a:ext>
            </a:extLst>
          </p:cNvPr>
          <p:cNvPicPr>
            <a:picLocks noChangeAspect="1"/>
          </p:cNvPicPr>
          <p:nvPr/>
        </p:nvPicPr>
        <p:blipFill>
          <a:blip r:embed="rId3"/>
          <a:stretch>
            <a:fillRect/>
          </a:stretch>
        </p:blipFill>
        <p:spPr>
          <a:xfrm>
            <a:off x="5095878" y="1690688"/>
            <a:ext cx="6257922" cy="4650383"/>
          </a:xfrm>
          <a:prstGeom prst="rect">
            <a:avLst/>
          </a:prstGeom>
        </p:spPr>
      </p:pic>
    </p:spTree>
    <p:extLst>
      <p:ext uri="{BB962C8B-B14F-4D97-AF65-F5344CB8AC3E}">
        <p14:creationId xmlns:p14="http://schemas.microsoft.com/office/powerpoint/2010/main" val="3137969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616D8-FD35-2443-BB79-85BB3DB7D74D}"/>
              </a:ext>
            </a:extLst>
          </p:cNvPr>
          <p:cNvSpPr>
            <a:spLocks noGrp="1"/>
          </p:cNvSpPr>
          <p:nvPr>
            <p:ph type="title"/>
          </p:nvPr>
        </p:nvSpPr>
        <p:spPr>
          <a:xfrm>
            <a:off x="209145" y="0"/>
            <a:ext cx="10515600" cy="1325563"/>
          </a:xfrm>
        </p:spPr>
        <p:txBody>
          <a:bodyPr/>
          <a:lstStyle/>
          <a:p>
            <a:r>
              <a:rPr lang="en-US" dirty="0"/>
              <a:t>Antenna Radiation Pattern</a:t>
            </a:r>
          </a:p>
        </p:txBody>
      </p:sp>
      <p:pic>
        <p:nvPicPr>
          <p:cNvPr id="5" name="Content Placeholder 4">
            <a:extLst>
              <a:ext uri="{FF2B5EF4-FFF2-40B4-BE49-F238E27FC236}">
                <a16:creationId xmlns:a16="http://schemas.microsoft.com/office/drawing/2014/main" id="{E10F9166-CA35-084E-93F2-2AF8AC7F7067}"/>
              </a:ext>
            </a:extLst>
          </p:cNvPr>
          <p:cNvPicPr>
            <a:picLocks noGrp="1" noChangeAspect="1"/>
          </p:cNvPicPr>
          <p:nvPr>
            <p:ph idx="1"/>
          </p:nvPr>
        </p:nvPicPr>
        <p:blipFill>
          <a:blip r:embed="rId3"/>
          <a:stretch>
            <a:fillRect/>
          </a:stretch>
        </p:blipFill>
        <p:spPr>
          <a:xfrm>
            <a:off x="2684834" y="894945"/>
            <a:ext cx="6235590" cy="5963055"/>
          </a:xfrm>
        </p:spPr>
      </p:pic>
    </p:spTree>
    <p:extLst>
      <p:ext uri="{BB962C8B-B14F-4D97-AF65-F5344CB8AC3E}">
        <p14:creationId xmlns:p14="http://schemas.microsoft.com/office/powerpoint/2010/main" val="669835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73883-777F-1648-BDB5-74F7ADC333B9}"/>
              </a:ext>
            </a:extLst>
          </p:cNvPr>
          <p:cNvSpPr>
            <a:spLocks noGrp="1"/>
          </p:cNvSpPr>
          <p:nvPr>
            <p:ph type="title"/>
          </p:nvPr>
        </p:nvSpPr>
        <p:spPr/>
        <p:txBody>
          <a:bodyPr/>
          <a:lstStyle/>
          <a:p>
            <a:r>
              <a:rPr lang="en-US" dirty="0"/>
              <a:t>Directivity of Antenna</a:t>
            </a:r>
          </a:p>
        </p:txBody>
      </p:sp>
      <p:pic>
        <p:nvPicPr>
          <p:cNvPr id="5" name="Content Placeholder 4">
            <a:extLst>
              <a:ext uri="{FF2B5EF4-FFF2-40B4-BE49-F238E27FC236}">
                <a16:creationId xmlns:a16="http://schemas.microsoft.com/office/drawing/2014/main" id="{446E8CA6-DB76-9444-9D53-DACBF5FDA453}"/>
              </a:ext>
            </a:extLst>
          </p:cNvPr>
          <p:cNvPicPr>
            <a:picLocks noGrp="1" noChangeAspect="1"/>
          </p:cNvPicPr>
          <p:nvPr>
            <p:ph idx="1"/>
          </p:nvPr>
        </p:nvPicPr>
        <p:blipFill>
          <a:blip r:embed="rId3"/>
          <a:stretch>
            <a:fillRect/>
          </a:stretch>
        </p:blipFill>
        <p:spPr>
          <a:xfrm>
            <a:off x="1264998" y="4026268"/>
            <a:ext cx="7689242" cy="2831732"/>
          </a:xfrm>
        </p:spPr>
      </p:pic>
      <p:pic>
        <p:nvPicPr>
          <p:cNvPr id="7" name="Picture 6">
            <a:extLst>
              <a:ext uri="{FF2B5EF4-FFF2-40B4-BE49-F238E27FC236}">
                <a16:creationId xmlns:a16="http://schemas.microsoft.com/office/drawing/2014/main" id="{10D3892B-EF93-6E4A-92BB-B96C00F34DC7}"/>
              </a:ext>
            </a:extLst>
          </p:cNvPr>
          <p:cNvPicPr>
            <a:picLocks noChangeAspect="1"/>
          </p:cNvPicPr>
          <p:nvPr/>
        </p:nvPicPr>
        <p:blipFill>
          <a:blip r:embed="rId4"/>
          <a:stretch>
            <a:fillRect/>
          </a:stretch>
        </p:blipFill>
        <p:spPr>
          <a:xfrm>
            <a:off x="1264998" y="3349367"/>
            <a:ext cx="2073627" cy="954527"/>
          </a:xfrm>
          <a:prstGeom prst="rect">
            <a:avLst/>
          </a:prstGeom>
        </p:spPr>
      </p:pic>
      <p:sp>
        <p:nvSpPr>
          <p:cNvPr id="8" name="TextBox 7">
            <a:extLst>
              <a:ext uri="{FF2B5EF4-FFF2-40B4-BE49-F238E27FC236}">
                <a16:creationId xmlns:a16="http://schemas.microsoft.com/office/drawing/2014/main" id="{6338E4D6-7E98-B542-973C-750F176BB64B}"/>
              </a:ext>
            </a:extLst>
          </p:cNvPr>
          <p:cNvSpPr txBox="1"/>
          <p:nvPr/>
        </p:nvSpPr>
        <p:spPr>
          <a:xfrm>
            <a:off x="838199" y="1596697"/>
            <a:ext cx="10793819" cy="2246769"/>
          </a:xfrm>
          <a:prstGeom prst="rect">
            <a:avLst/>
          </a:prstGeom>
          <a:noFill/>
        </p:spPr>
        <p:txBody>
          <a:bodyPr wrap="square" rtlCol="0">
            <a:spAutoFit/>
          </a:bodyPr>
          <a:lstStyle/>
          <a:p>
            <a:r>
              <a:rPr lang="en-US" dirty="0"/>
              <a:t> </a:t>
            </a:r>
            <a:r>
              <a:rPr lang="en-US" sz="2800" dirty="0"/>
              <a:t>It is a measure of how 'directional' an antenna's radiation pattern is. Higher the value, the antenna is more directional.</a:t>
            </a:r>
          </a:p>
          <a:p>
            <a:endParaRPr lang="en-US" sz="2800" dirty="0"/>
          </a:p>
          <a:p>
            <a:r>
              <a:rPr lang="en-US" sz="2800" dirty="0"/>
              <a:t>Normalized radiation pattern:</a:t>
            </a:r>
          </a:p>
          <a:p>
            <a:r>
              <a:rPr lang="en-US" sz="2800" dirty="0"/>
              <a:t> </a:t>
            </a:r>
          </a:p>
        </p:txBody>
      </p:sp>
    </p:spTree>
    <p:extLst>
      <p:ext uri="{BB962C8B-B14F-4D97-AF65-F5344CB8AC3E}">
        <p14:creationId xmlns:p14="http://schemas.microsoft.com/office/powerpoint/2010/main" val="4124394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1532F-00A3-3345-8381-A04B8E82D259}"/>
              </a:ext>
            </a:extLst>
          </p:cNvPr>
          <p:cNvSpPr>
            <a:spLocks noGrp="1"/>
          </p:cNvSpPr>
          <p:nvPr>
            <p:ph type="title"/>
          </p:nvPr>
        </p:nvSpPr>
        <p:spPr/>
        <p:txBody>
          <a:bodyPr/>
          <a:lstStyle/>
          <a:p>
            <a:r>
              <a:rPr lang="en-US" dirty="0"/>
              <a:t>Directivity of Antenna</a:t>
            </a:r>
          </a:p>
        </p:txBody>
      </p:sp>
      <p:pic>
        <p:nvPicPr>
          <p:cNvPr id="5" name="Content Placeholder 4">
            <a:extLst>
              <a:ext uri="{FF2B5EF4-FFF2-40B4-BE49-F238E27FC236}">
                <a16:creationId xmlns:a16="http://schemas.microsoft.com/office/drawing/2014/main" id="{3B726F6F-7A62-CE48-9CF3-E9714F86A2C9}"/>
              </a:ext>
            </a:extLst>
          </p:cNvPr>
          <p:cNvPicPr>
            <a:picLocks noGrp="1" noChangeAspect="1"/>
          </p:cNvPicPr>
          <p:nvPr>
            <p:ph idx="1"/>
          </p:nvPr>
        </p:nvPicPr>
        <p:blipFill>
          <a:blip r:embed="rId3"/>
          <a:stretch>
            <a:fillRect/>
          </a:stretch>
        </p:blipFill>
        <p:spPr>
          <a:xfrm>
            <a:off x="512331" y="2721934"/>
            <a:ext cx="11499520" cy="2977116"/>
          </a:xfrm>
        </p:spPr>
      </p:pic>
    </p:spTree>
    <p:extLst>
      <p:ext uri="{BB962C8B-B14F-4D97-AF65-F5344CB8AC3E}">
        <p14:creationId xmlns:p14="http://schemas.microsoft.com/office/powerpoint/2010/main" val="3853667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8D2A2-14AA-2B4F-B048-02ECB149187D}"/>
              </a:ext>
            </a:extLst>
          </p:cNvPr>
          <p:cNvSpPr>
            <a:spLocks noGrp="1"/>
          </p:cNvSpPr>
          <p:nvPr>
            <p:ph type="title"/>
          </p:nvPr>
        </p:nvSpPr>
        <p:spPr>
          <a:xfrm>
            <a:off x="148856" y="318977"/>
            <a:ext cx="11823404" cy="1506648"/>
          </a:xfrm>
        </p:spPr>
        <p:txBody>
          <a:bodyPr/>
          <a:lstStyle/>
          <a:p>
            <a:r>
              <a:rPr lang="en-US" dirty="0"/>
              <a:t>Efficiency, Reciprocity, Gain, Impedance, Bandwidth</a:t>
            </a:r>
          </a:p>
        </p:txBody>
      </p:sp>
      <p:sp>
        <p:nvSpPr>
          <p:cNvPr id="3" name="Content Placeholder 2">
            <a:extLst>
              <a:ext uri="{FF2B5EF4-FFF2-40B4-BE49-F238E27FC236}">
                <a16:creationId xmlns:a16="http://schemas.microsoft.com/office/drawing/2014/main" id="{F068E235-61A3-8B46-A17B-6BF5BD51800D}"/>
              </a:ext>
            </a:extLst>
          </p:cNvPr>
          <p:cNvSpPr>
            <a:spLocks noGrp="1"/>
          </p:cNvSpPr>
          <p:nvPr>
            <p:ph idx="1"/>
          </p:nvPr>
        </p:nvSpPr>
        <p:spPr>
          <a:xfrm>
            <a:off x="838199" y="1825624"/>
            <a:ext cx="10730023" cy="5032375"/>
          </a:xfrm>
        </p:spPr>
        <p:txBody>
          <a:bodyPr>
            <a:normAutofit lnSpcReduction="10000"/>
          </a:bodyPr>
          <a:lstStyle/>
          <a:p>
            <a:r>
              <a:rPr lang="en-US" dirty="0"/>
              <a:t>The </a:t>
            </a:r>
            <a:r>
              <a:rPr lang="en-US" b="1" dirty="0"/>
              <a:t>efficiency</a:t>
            </a:r>
            <a:r>
              <a:rPr lang="en-US" dirty="0"/>
              <a:t> of an antenna is a ratio of the power delivered to the antenna relative to the power radiated from the antenna.</a:t>
            </a:r>
          </a:p>
          <a:p>
            <a:pPr marL="0" indent="0">
              <a:buNone/>
            </a:pPr>
            <a:endParaRPr lang="en-US" dirty="0"/>
          </a:p>
          <a:p>
            <a:endParaRPr lang="en-US" dirty="0"/>
          </a:p>
          <a:p>
            <a:r>
              <a:rPr lang="en-US" dirty="0"/>
              <a:t>The efficiency is the same whether we are using the antenna as a transmit or receive antenna. (Antenna Reciprocity)</a:t>
            </a:r>
          </a:p>
          <a:p>
            <a:r>
              <a:rPr lang="en-US" dirty="0"/>
              <a:t>The term </a:t>
            </a:r>
            <a:r>
              <a:rPr lang="en-US" b="1" dirty="0"/>
              <a:t>antenna gain</a:t>
            </a:r>
            <a:r>
              <a:rPr lang="en-US" dirty="0"/>
              <a:t> describes how much power is transmitted in the direction of peak radiation to that of an isotropic source. </a:t>
            </a:r>
          </a:p>
          <a:p>
            <a:r>
              <a:rPr lang="en-US" dirty="0"/>
              <a:t>Antenna </a:t>
            </a:r>
            <a:r>
              <a:rPr lang="en-US" b="1" dirty="0"/>
              <a:t>impedance</a:t>
            </a:r>
            <a:r>
              <a:rPr lang="en-US" dirty="0"/>
              <a:t> relates the voltage to the current at the input to the antenna.</a:t>
            </a:r>
          </a:p>
          <a:p>
            <a:r>
              <a:rPr lang="en-US" dirty="0"/>
              <a:t>Bandwidth describes the range of frequencies over which the antenna can properly radiate or receive energy. (VSWR)</a:t>
            </a:r>
          </a:p>
          <a:p>
            <a:endParaRPr lang="en-US" dirty="0"/>
          </a:p>
        </p:txBody>
      </p:sp>
      <p:pic>
        <p:nvPicPr>
          <p:cNvPr id="5" name="Picture 4">
            <a:extLst>
              <a:ext uri="{FF2B5EF4-FFF2-40B4-BE49-F238E27FC236}">
                <a16:creationId xmlns:a16="http://schemas.microsoft.com/office/drawing/2014/main" id="{F99E26C6-5CB4-104C-859F-8C2485D82768}"/>
              </a:ext>
            </a:extLst>
          </p:cNvPr>
          <p:cNvPicPr>
            <a:picLocks noChangeAspect="1"/>
          </p:cNvPicPr>
          <p:nvPr/>
        </p:nvPicPr>
        <p:blipFill>
          <a:blip r:embed="rId3"/>
          <a:stretch>
            <a:fillRect/>
          </a:stretch>
        </p:blipFill>
        <p:spPr>
          <a:xfrm>
            <a:off x="4210496" y="2685901"/>
            <a:ext cx="1900570" cy="1007879"/>
          </a:xfrm>
          <a:prstGeom prst="rect">
            <a:avLst/>
          </a:prstGeom>
        </p:spPr>
      </p:pic>
      <p:pic>
        <p:nvPicPr>
          <p:cNvPr id="7" name="Picture 6">
            <a:extLst>
              <a:ext uri="{FF2B5EF4-FFF2-40B4-BE49-F238E27FC236}">
                <a16:creationId xmlns:a16="http://schemas.microsoft.com/office/drawing/2014/main" id="{85BBAF19-EBC8-0243-BF47-2BCB23472634}"/>
              </a:ext>
            </a:extLst>
          </p:cNvPr>
          <p:cNvPicPr>
            <a:picLocks noChangeAspect="1"/>
          </p:cNvPicPr>
          <p:nvPr/>
        </p:nvPicPr>
        <p:blipFill>
          <a:blip r:embed="rId4"/>
          <a:stretch>
            <a:fillRect/>
          </a:stretch>
        </p:blipFill>
        <p:spPr>
          <a:xfrm>
            <a:off x="10185991" y="4657854"/>
            <a:ext cx="1786269" cy="617075"/>
          </a:xfrm>
          <a:prstGeom prst="rect">
            <a:avLst/>
          </a:prstGeom>
        </p:spPr>
      </p:pic>
    </p:spTree>
    <p:extLst>
      <p:ext uri="{BB962C8B-B14F-4D97-AF65-F5344CB8AC3E}">
        <p14:creationId xmlns:p14="http://schemas.microsoft.com/office/powerpoint/2010/main" val="1718424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52E8B-9E6F-F546-A085-2D346315E606}"/>
              </a:ext>
            </a:extLst>
          </p:cNvPr>
          <p:cNvSpPr>
            <a:spLocks noGrp="1"/>
          </p:cNvSpPr>
          <p:nvPr>
            <p:ph type="title"/>
          </p:nvPr>
        </p:nvSpPr>
        <p:spPr>
          <a:xfrm>
            <a:off x="176719" y="0"/>
            <a:ext cx="10515600" cy="1325563"/>
          </a:xfrm>
        </p:spPr>
        <p:txBody>
          <a:bodyPr/>
          <a:lstStyle/>
          <a:p>
            <a:r>
              <a:rPr lang="en-US" dirty="0"/>
              <a:t>Antenna Pattern Parameters</a:t>
            </a:r>
          </a:p>
        </p:txBody>
      </p:sp>
      <p:pic>
        <p:nvPicPr>
          <p:cNvPr id="5" name="Content Placeholder 4">
            <a:extLst>
              <a:ext uri="{FF2B5EF4-FFF2-40B4-BE49-F238E27FC236}">
                <a16:creationId xmlns:a16="http://schemas.microsoft.com/office/drawing/2014/main" id="{CFDF3406-39C3-4741-B144-24712A22BB4D}"/>
              </a:ext>
            </a:extLst>
          </p:cNvPr>
          <p:cNvPicPr>
            <a:picLocks noGrp="1" noChangeAspect="1"/>
          </p:cNvPicPr>
          <p:nvPr>
            <p:ph idx="1"/>
          </p:nvPr>
        </p:nvPicPr>
        <p:blipFill>
          <a:blip r:embed="rId2"/>
          <a:stretch>
            <a:fillRect/>
          </a:stretch>
        </p:blipFill>
        <p:spPr>
          <a:xfrm>
            <a:off x="2977116" y="887713"/>
            <a:ext cx="6147429" cy="5974609"/>
          </a:xfrm>
        </p:spPr>
      </p:pic>
    </p:spTree>
    <p:extLst>
      <p:ext uri="{BB962C8B-B14F-4D97-AF65-F5344CB8AC3E}">
        <p14:creationId xmlns:p14="http://schemas.microsoft.com/office/powerpoint/2010/main" val="534713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FD801-60E5-DC48-A8D5-31108FD1D098}"/>
              </a:ext>
            </a:extLst>
          </p:cNvPr>
          <p:cNvSpPr>
            <a:spLocks noGrp="1"/>
          </p:cNvSpPr>
          <p:nvPr>
            <p:ph type="title"/>
          </p:nvPr>
        </p:nvSpPr>
        <p:spPr/>
        <p:txBody>
          <a:bodyPr/>
          <a:lstStyle/>
          <a:p>
            <a:r>
              <a:rPr lang="en-US" dirty="0"/>
              <a:t>Antenna Polarization</a:t>
            </a:r>
          </a:p>
        </p:txBody>
      </p:sp>
      <p:sp>
        <p:nvSpPr>
          <p:cNvPr id="3" name="Content Placeholder 2">
            <a:extLst>
              <a:ext uri="{FF2B5EF4-FFF2-40B4-BE49-F238E27FC236}">
                <a16:creationId xmlns:a16="http://schemas.microsoft.com/office/drawing/2014/main" id="{269EBC9A-877D-994B-AFDD-EC000C92FF79}"/>
              </a:ext>
            </a:extLst>
          </p:cNvPr>
          <p:cNvSpPr>
            <a:spLocks noGrp="1"/>
          </p:cNvSpPr>
          <p:nvPr>
            <p:ph idx="1"/>
          </p:nvPr>
        </p:nvSpPr>
        <p:spPr/>
        <p:txBody>
          <a:bodyPr/>
          <a:lstStyle/>
          <a:p>
            <a:r>
              <a:rPr lang="en-US" dirty="0"/>
              <a:t>The polarization of an antenna is the polarization of the radiated fields produced by an antenna, evaluated in the far field.</a:t>
            </a:r>
          </a:p>
        </p:txBody>
      </p:sp>
      <p:pic>
        <p:nvPicPr>
          <p:cNvPr id="5" name="Picture 4">
            <a:extLst>
              <a:ext uri="{FF2B5EF4-FFF2-40B4-BE49-F238E27FC236}">
                <a16:creationId xmlns:a16="http://schemas.microsoft.com/office/drawing/2014/main" id="{8607B707-8E15-0641-BF2A-846ABA1636D1}"/>
              </a:ext>
            </a:extLst>
          </p:cNvPr>
          <p:cNvPicPr>
            <a:picLocks noChangeAspect="1"/>
          </p:cNvPicPr>
          <p:nvPr/>
        </p:nvPicPr>
        <p:blipFill>
          <a:blip r:embed="rId3"/>
          <a:stretch>
            <a:fillRect/>
          </a:stretch>
        </p:blipFill>
        <p:spPr>
          <a:xfrm>
            <a:off x="6251380" y="2583276"/>
            <a:ext cx="4132705" cy="3633586"/>
          </a:xfrm>
          <a:prstGeom prst="rect">
            <a:avLst/>
          </a:prstGeom>
        </p:spPr>
      </p:pic>
      <p:pic>
        <p:nvPicPr>
          <p:cNvPr id="7" name="Picture 6">
            <a:extLst>
              <a:ext uri="{FF2B5EF4-FFF2-40B4-BE49-F238E27FC236}">
                <a16:creationId xmlns:a16="http://schemas.microsoft.com/office/drawing/2014/main" id="{C58227DE-5217-1D46-979A-9E3E29B098D5}"/>
              </a:ext>
            </a:extLst>
          </p:cNvPr>
          <p:cNvPicPr>
            <a:picLocks noChangeAspect="1"/>
          </p:cNvPicPr>
          <p:nvPr/>
        </p:nvPicPr>
        <p:blipFill rotWithShape="1">
          <a:blip r:embed="rId4"/>
          <a:srcRect r="14923" b="-36750"/>
          <a:stretch/>
        </p:blipFill>
        <p:spPr>
          <a:xfrm>
            <a:off x="6862643" y="6094559"/>
            <a:ext cx="3639740" cy="843544"/>
          </a:xfrm>
          <a:prstGeom prst="rect">
            <a:avLst/>
          </a:prstGeom>
        </p:spPr>
      </p:pic>
      <p:pic>
        <p:nvPicPr>
          <p:cNvPr id="9" name="Picture 8">
            <a:extLst>
              <a:ext uri="{FF2B5EF4-FFF2-40B4-BE49-F238E27FC236}">
                <a16:creationId xmlns:a16="http://schemas.microsoft.com/office/drawing/2014/main" id="{8B86CAD8-68EA-FB47-8809-4AA8BEFF6214}"/>
              </a:ext>
            </a:extLst>
          </p:cNvPr>
          <p:cNvPicPr>
            <a:picLocks noChangeAspect="1"/>
          </p:cNvPicPr>
          <p:nvPr/>
        </p:nvPicPr>
        <p:blipFill rotWithShape="1">
          <a:blip r:embed="rId5"/>
          <a:srcRect r="26985"/>
          <a:stretch/>
        </p:blipFill>
        <p:spPr>
          <a:xfrm>
            <a:off x="1184405" y="6127842"/>
            <a:ext cx="2728508" cy="667303"/>
          </a:xfrm>
          <a:prstGeom prst="rect">
            <a:avLst/>
          </a:prstGeom>
        </p:spPr>
      </p:pic>
      <p:pic>
        <p:nvPicPr>
          <p:cNvPr id="11" name="Picture 10">
            <a:extLst>
              <a:ext uri="{FF2B5EF4-FFF2-40B4-BE49-F238E27FC236}">
                <a16:creationId xmlns:a16="http://schemas.microsoft.com/office/drawing/2014/main" id="{81EFEF63-39AA-B443-AA84-1BE9996C0A5E}"/>
              </a:ext>
            </a:extLst>
          </p:cNvPr>
          <p:cNvPicPr>
            <a:picLocks noChangeAspect="1"/>
          </p:cNvPicPr>
          <p:nvPr/>
        </p:nvPicPr>
        <p:blipFill>
          <a:blip r:embed="rId6"/>
          <a:stretch>
            <a:fillRect/>
          </a:stretch>
        </p:blipFill>
        <p:spPr>
          <a:xfrm>
            <a:off x="1138976" y="2826722"/>
            <a:ext cx="3458313" cy="3350241"/>
          </a:xfrm>
          <a:prstGeom prst="rect">
            <a:avLst/>
          </a:prstGeom>
        </p:spPr>
      </p:pic>
      <p:pic>
        <p:nvPicPr>
          <p:cNvPr id="13" name="Picture 12">
            <a:extLst>
              <a:ext uri="{FF2B5EF4-FFF2-40B4-BE49-F238E27FC236}">
                <a16:creationId xmlns:a16="http://schemas.microsoft.com/office/drawing/2014/main" id="{4260BA9F-6C48-5E4C-B852-029E081D489B}"/>
              </a:ext>
            </a:extLst>
          </p:cNvPr>
          <p:cNvPicPr>
            <a:picLocks noChangeAspect="1"/>
          </p:cNvPicPr>
          <p:nvPr/>
        </p:nvPicPr>
        <p:blipFill>
          <a:blip r:embed="rId7"/>
          <a:stretch>
            <a:fillRect/>
          </a:stretch>
        </p:blipFill>
        <p:spPr>
          <a:xfrm>
            <a:off x="4098438" y="2691785"/>
            <a:ext cx="2366453" cy="717107"/>
          </a:xfrm>
          <a:prstGeom prst="rect">
            <a:avLst/>
          </a:prstGeom>
        </p:spPr>
      </p:pic>
    </p:spTree>
    <p:extLst>
      <p:ext uri="{BB962C8B-B14F-4D97-AF65-F5344CB8AC3E}">
        <p14:creationId xmlns:p14="http://schemas.microsoft.com/office/powerpoint/2010/main" val="180657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F5774-40B6-D947-9D53-62A834BC81FE}"/>
              </a:ext>
            </a:extLst>
          </p:cNvPr>
          <p:cNvSpPr>
            <a:spLocks noGrp="1"/>
          </p:cNvSpPr>
          <p:nvPr>
            <p:ph type="title"/>
          </p:nvPr>
        </p:nvSpPr>
        <p:spPr/>
        <p:txBody>
          <a:bodyPr/>
          <a:lstStyle/>
          <a:p>
            <a:r>
              <a:rPr lang="en-US" dirty="0"/>
              <a:t>Effective Aperture of an antenna</a:t>
            </a:r>
          </a:p>
        </p:txBody>
      </p:sp>
      <p:sp>
        <p:nvSpPr>
          <p:cNvPr id="3" name="Content Placeholder 2">
            <a:extLst>
              <a:ext uri="{FF2B5EF4-FFF2-40B4-BE49-F238E27FC236}">
                <a16:creationId xmlns:a16="http://schemas.microsoft.com/office/drawing/2014/main" id="{D2A53A94-81C5-D344-B2D9-9C99A642535D}"/>
              </a:ext>
            </a:extLst>
          </p:cNvPr>
          <p:cNvSpPr>
            <a:spLocks noGrp="1"/>
          </p:cNvSpPr>
          <p:nvPr>
            <p:ph idx="1"/>
          </p:nvPr>
        </p:nvSpPr>
        <p:spPr/>
        <p:txBody>
          <a:bodyPr/>
          <a:lstStyle/>
          <a:p>
            <a:r>
              <a:rPr lang="en-US" dirty="0"/>
              <a:t>Then the </a:t>
            </a:r>
            <a:r>
              <a:rPr lang="en-US" i="1" dirty="0"/>
              <a:t>effective aperture</a:t>
            </a:r>
            <a:r>
              <a:rPr lang="en-US" dirty="0"/>
              <a:t> parameter describes how much power is captured from a given plane wave. </a:t>
            </a:r>
          </a:p>
        </p:txBody>
      </p:sp>
      <p:pic>
        <p:nvPicPr>
          <p:cNvPr id="5" name="Picture 4">
            <a:extLst>
              <a:ext uri="{FF2B5EF4-FFF2-40B4-BE49-F238E27FC236}">
                <a16:creationId xmlns:a16="http://schemas.microsoft.com/office/drawing/2014/main" id="{E64FE183-FBEE-EB42-8CEF-B3638E0F7D71}"/>
              </a:ext>
            </a:extLst>
          </p:cNvPr>
          <p:cNvPicPr>
            <a:picLocks noChangeAspect="1"/>
          </p:cNvPicPr>
          <p:nvPr/>
        </p:nvPicPr>
        <p:blipFill>
          <a:blip r:embed="rId2"/>
          <a:stretch>
            <a:fillRect/>
          </a:stretch>
        </p:blipFill>
        <p:spPr>
          <a:xfrm>
            <a:off x="3348222" y="4283333"/>
            <a:ext cx="2946252" cy="2028567"/>
          </a:xfrm>
          <a:prstGeom prst="rect">
            <a:avLst/>
          </a:prstGeom>
        </p:spPr>
      </p:pic>
      <p:pic>
        <p:nvPicPr>
          <p:cNvPr id="7" name="Picture 6">
            <a:extLst>
              <a:ext uri="{FF2B5EF4-FFF2-40B4-BE49-F238E27FC236}">
                <a16:creationId xmlns:a16="http://schemas.microsoft.com/office/drawing/2014/main" id="{4E101D47-B5A1-D647-9A97-A5CABB5F7511}"/>
              </a:ext>
            </a:extLst>
          </p:cNvPr>
          <p:cNvPicPr>
            <a:picLocks noChangeAspect="1"/>
          </p:cNvPicPr>
          <p:nvPr/>
        </p:nvPicPr>
        <p:blipFill>
          <a:blip r:embed="rId3"/>
          <a:stretch>
            <a:fillRect/>
          </a:stretch>
        </p:blipFill>
        <p:spPr>
          <a:xfrm>
            <a:off x="3526133" y="3086100"/>
            <a:ext cx="2406834" cy="928350"/>
          </a:xfrm>
          <a:prstGeom prst="rect">
            <a:avLst/>
          </a:prstGeom>
        </p:spPr>
      </p:pic>
    </p:spTree>
    <p:extLst>
      <p:ext uri="{BB962C8B-B14F-4D97-AF65-F5344CB8AC3E}">
        <p14:creationId xmlns:p14="http://schemas.microsoft.com/office/powerpoint/2010/main" val="284754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70635-8669-1345-93BB-707D234D3292}"/>
              </a:ext>
            </a:extLst>
          </p:cNvPr>
          <p:cNvSpPr>
            <a:spLocks noGrp="1"/>
          </p:cNvSpPr>
          <p:nvPr>
            <p:ph type="title"/>
          </p:nvPr>
        </p:nvSpPr>
        <p:spPr/>
        <p:txBody>
          <a:bodyPr/>
          <a:lstStyle/>
          <a:p>
            <a:r>
              <a:rPr lang="en-US" dirty="0" err="1"/>
              <a:t>Friis</a:t>
            </a:r>
            <a:r>
              <a:rPr lang="en-US" dirty="0"/>
              <a:t> Equation Antenna</a:t>
            </a:r>
          </a:p>
        </p:txBody>
      </p:sp>
      <p:pic>
        <p:nvPicPr>
          <p:cNvPr id="5" name="Content Placeholder 4">
            <a:extLst>
              <a:ext uri="{FF2B5EF4-FFF2-40B4-BE49-F238E27FC236}">
                <a16:creationId xmlns:a16="http://schemas.microsoft.com/office/drawing/2014/main" id="{E1B88D99-C763-FD4E-9162-0E2688C19177}"/>
              </a:ext>
            </a:extLst>
          </p:cNvPr>
          <p:cNvPicPr>
            <a:picLocks noGrp="1" noChangeAspect="1"/>
          </p:cNvPicPr>
          <p:nvPr>
            <p:ph idx="1"/>
          </p:nvPr>
        </p:nvPicPr>
        <p:blipFill>
          <a:blip r:embed="rId2"/>
          <a:stretch>
            <a:fillRect/>
          </a:stretch>
        </p:blipFill>
        <p:spPr>
          <a:xfrm>
            <a:off x="3780392" y="5576219"/>
            <a:ext cx="3259914" cy="1034893"/>
          </a:xfrm>
        </p:spPr>
      </p:pic>
      <p:pic>
        <p:nvPicPr>
          <p:cNvPr id="7" name="Picture 6">
            <a:extLst>
              <a:ext uri="{FF2B5EF4-FFF2-40B4-BE49-F238E27FC236}">
                <a16:creationId xmlns:a16="http://schemas.microsoft.com/office/drawing/2014/main" id="{88218B7A-87C7-3D44-A210-186DE8373818}"/>
              </a:ext>
            </a:extLst>
          </p:cNvPr>
          <p:cNvPicPr>
            <a:picLocks noChangeAspect="1"/>
          </p:cNvPicPr>
          <p:nvPr/>
        </p:nvPicPr>
        <p:blipFill>
          <a:blip r:embed="rId3"/>
          <a:stretch>
            <a:fillRect/>
          </a:stretch>
        </p:blipFill>
        <p:spPr>
          <a:xfrm>
            <a:off x="4019992" y="4865549"/>
            <a:ext cx="1737194" cy="710670"/>
          </a:xfrm>
          <a:prstGeom prst="rect">
            <a:avLst/>
          </a:prstGeom>
        </p:spPr>
      </p:pic>
      <p:pic>
        <p:nvPicPr>
          <p:cNvPr id="9" name="Picture 8">
            <a:extLst>
              <a:ext uri="{FF2B5EF4-FFF2-40B4-BE49-F238E27FC236}">
                <a16:creationId xmlns:a16="http://schemas.microsoft.com/office/drawing/2014/main" id="{7CF10224-71EF-2D49-8F8A-2894E6C73BA3}"/>
              </a:ext>
            </a:extLst>
          </p:cNvPr>
          <p:cNvPicPr>
            <a:picLocks noChangeAspect="1"/>
          </p:cNvPicPr>
          <p:nvPr/>
        </p:nvPicPr>
        <p:blipFill>
          <a:blip r:embed="rId4"/>
          <a:stretch>
            <a:fillRect/>
          </a:stretch>
        </p:blipFill>
        <p:spPr>
          <a:xfrm>
            <a:off x="7845483" y="3241182"/>
            <a:ext cx="1884806" cy="1297735"/>
          </a:xfrm>
          <a:prstGeom prst="rect">
            <a:avLst/>
          </a:prstGeom>
        </p:spPr>
      </p:pic>
      <p:pic>
        <p:nvPicPr>
          <p:cNvPr id="11" name="Picture 10">
            <a:extLst>
              <a:ext uri="{FF2B5EF4-FFF2-40B4-BE49-F238E27FC236}">
                <a16:creationId xmlns:a16="http://schemas.microsoft.com/office/drawing/2014/main" id="{4F4C31CC-A0A5-9E4C-99C1-CC4DB74F04BA}"/>
              </a:ext>
            </a:extLst>
          </p:cNvPr>
          <p:cNvPicPr>
            <a:picLocks noChangeAspect="1"/>
          </p:cNvPicPr>
          <p:nvPr/>
        </p:nvPicPr>
        <p:blipFill>
          <a:blip r:embed="rId5"/>
          <a:stretch>
            <a:fillRect/>
          </a:stretch>
        </p:blipFill>
        <p:spPr>
          <a:xfrm>
            <a:off x="3995855" y="3524100"/>
            <a:ext cx="3044451" cy="1014817"/>
          </a:xfrm>
          <a:prstGeom prst="rect">
            <a:avLst/>
          </a:prstGeom>
        </p:spPr>
      </p:pic>
      <p:pic>
        <p:nvPicPr>
          <p:cNvPr id="13" name="Picture 12">
            <a:extLst>
              <a:ext uri="{FF2B5EF4-FFF2-40B4-BE49-F238E27FC236}">
                <a16:creationId xmlns:a16="http://schemas.microsoft.com/office/drawing/2014/main" id="{764F2170-C16F-184B-827E-10E0DBE02C54}"/>
              </a:ext>
            </a:extLst>
          </p:cNvPr>
          <p:cNvPicPr>
            <a:picLocks noChangeAspect="1"/>
          </p:cNvPicPr>
          <p:nvPr/>
        </p:nvPicPr>
        <p:blipFill>
          <a:blip r:embed="rId6"/>
          <a:stretch>
            <a:fillRect/>
          </a:stretch>
        </p:blipFill>
        <p:spPr>
          <a:xfrm>
            <a:off x="7675930" y="1948707"/>
            <a:ext cx="2223912" cy="1070772"/>
          </a:xfrm>
          <a:prstGeom prst="rect">
            <a:avLst/>
          </a:prstGeom>
        </p:spPr>
      </p:pic>
      <p:pic>
        <p:nvPicPr>
          <p:cNvPr id="15" name="Picture 14">
            <a:extLst>
              <a:ext uri="{FF2B5EF4-FFF2-40B4-BE49-F238E27FC236}">
                <a16:creationId xmlns:a16="http://schemas.microsoft.com/office/drawing/2014/main" id="{6EFC874A-B28A-0A44-8227-729A505F5340}"/>
              </a:ext>
            </a:extLst>
          </p:cNvPr>
          <p:cNvPicPr>
            <a:picLocks noChangeAspect="1"/>
          </p:cNvPicPr>
          <p:nvPr/>
        </p:nvPicPr>
        <p:blipFill>
          <a:blip r:embed="rId7"/>
          <a:stretch>
            <a:fillRect/>
          </a:stretch>
        </p:blipFill>
        <p:spPr>
          <a:xfrm>
            <a:off x="4858192" y="1948707"/>
            <a:ext cx="1797989" cy="1118748"/>
          </a:xfrm>
          <a:prstGeom prst="rect">
            <a:avLst/>
          </a:prstGeom>
        </p:spPr>
      </p:pic>
      <p:pic>
        <p:nvPicPr>
          <p:cNvPr id="17" name="Picture 16">
            <a:extLst>
              <a:ext uri="{FF2B5EF4-FFF2-40B4-BE49-F238E27FC236}">
                <a16:creationId xmlns:a16="http://schemas.microsoft.com/office/drawing/2014/main" id="{25CD1A62-3E42-3243-B98B-ECC011AEF0B4}"/>
              </a:ext>
            </a:extLst>
          </p:cNvPr>
          <p:cNvPicPr>
            <a:picLocks noChangeAspect="1"/>
          </p:cNvPicPr>
          <p:nvPr/>
        </p:nvPicPr>
        <p:blipFill>
          <a:blip r:embed="rId8"/>
          <a:stretch>
            <a:fillRect/>
          </a:stretch>
        </p:blipFill>
        <p:spPr>
          <a:xfrm>
            <a:off x="817950" y="1629550"/>
            <a:ext cx="3162300" cy="1778000"/>
          </a:xfrm>
          <a:prstGeom prst="rect">
            <a:avLst/>
          </a:prstGeom>
        </p:spPr>
      </p:pic>
    </p:spTree>
    <p:extLst>
      <p:ext uri="{BB962C8B-B14F-4D97-AF65-F5344CB8AC3E}">
        <p14:creationId xmlns:p14="http://schemas.microsoft.com/office/powerpoint/2010/main" val="159484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F8F29-B0D4-2642-949C-25D7070F3B38}"/>
              </a:ext>
            </a:extLst>
          </p:cNvPr>
          <p:cNvSpPr>
            <a:spLocks noGrp="1"/>
          </p:cNvSpPr>
          <p:nvPr>
            <p:ph type="ctrTitle"/>
          </p:nvPr>
        </p:nvSpPr>
        <p:spPr>
          <a:xfrm>
            <a:off x="900545" y="1025236"/>
            <a:ext cx="9767455" cy="2484727"/>
          </a:xfrm>
        </p:spPr>
        <p:txBody>
          <a:bodyPr/>
          <a:lstStyle/>
          <a:p>
            <a:r>
              <a:rPr lang="en-US" dirty="0"/>
              <a:t>Physics Refresher</a:t>
            </a:r>
          </a:p>
        </p:txBody>
      </p:sp>
      <p:sp>
        <p:nvSpPr>
          <p:cNvPr id="3" name="Subtitle 2">
            <a:extLst>
              <a:ext uri="{FF2B5EF4-FFF2-40B4-BE49-F238E27FC236}">
                <a16:creationId xmlns:a16="http://schemas.microsoft.com/office/drawing/2014/main" id="{EA4AD31D-7E08-784B-B2D2-23D6DE96A1B7}"/>
              </a:ext>
            </a:extLst>
          </p:cNvPr>
          <p:cNvSpPr>
            <a:spLocks noGrp="1"/>
          </p:cNvSpPr>
          <p:nvPr>
            <p:ph type="subTitle" idx="1"/>
          </p:nvPr>
        </p:nvSpPr>
        <p:spPr/>
        <p:txBody>
          <a:bodyPr>
            <a:normAutofit/>
          </a:bodyPr>
          <a:lstStyle/>
          <a:p>
            <a:endParaRPr lang="en-US" dirty="0"/>
          </a:p>
          <a:p>
            <a:endParaRPr lang="en-US" dirty="0"/>
          </a:p>
        </p:txBody>
      </p:sp>
    </p:spTree>
    <p:extLst>
      <p:ext uri="{BB962C8B-B14F-4D97-AF65-F5344CB8AC3E}">
        <p14:creationId xmlns:p14="http://schemas.microsoft.com/office/powerpoint/2010/main" val="2691231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47076-6B49-2148-A556-D0F5D603E525}"/>
              </a:ext>
            </a:extLst>
          </p:cNvPr>
          <p:cNvSpPr>
            <a:spLocks noGrp="1"/>
          </p:cNvSpPr>
          <p:nvPr>
            <p:ph type="title"/>
          </p:nvPr>
        </p:nvSpPr>
        <p:spPr/>
        <p:txBody>
          <a:bodyPr/>
          <a:lstStyle/>
          <a:p>
            <a:r>
              <a:rPr lang="en-US" dirty="0" err="1"/>
              <a:t>Herzian</a:t>
            </a:r>
            <a:r>
              <a:rPr lang="en-US" dirty="0"/>
              <a:t> Dipole</a:t>
            </a:r>
          </a:p>
        </p:txBody>
      </p:sp>
      <p:sp>
        <p:nvSpPr>
          <p:cNvPr id="3" name="Content Placeholder 2">
            <a:extLst>
              <a:ext uri="{FF2B5EF4-FFF2-40B4-BE49-F238E27FC236}">
                <a16:creationId xmlns:a16="http://schemas.microsoft.com/office/drawing/2014/main" id="{A73ED0EA-2153-1448-815B-133045AB7ABE}"/>
              </a:ext>
            </a:extLst>
          </p:cNvPr>
          <p:cNvSpPr>
            <a:spLocks noGrp="1"/>
          </p:cNvSpPr>
          <p:nvPr>
            <p:ph idx="1"/>
          </p:nvPr>
        </p:nvSpPr>
        <p:spPr/>
        <p:txBody>
          <a:bodyPr/>
          <a:lstStyle/>
          <a:p>
            <a:r>
              <a:rPr lang="en-US" dirty="0"/>
              <a:t>The </a:t>
            </a:r>
            <a:r>
              <a:rPr lang="en-US" i="1" dirty="0"/>
              <a:t>Hertzian dipole</a:t>
            </a:r>
            <a:r>
              <a:rPr lang="en-US" dirty="0"/>
              <a:t> or </a:t>
            </a:r>
            <a:r>
              <a:rPr lang="en-US" i="1" dirty="0"/>
              <a:t>elementary doublet</a:t>
            </a:r>
            <a:r>
              <a:rPr lang="en-US" dirty="0"/>
              <a:t> refers to an idealized tiny segment of conductor carrying a RF current with constant amplitude and direction along its entire (short) length.</a:t>
            </a:r>
          </a:p>
          <a:p>
            <a:r>
              <a:rPr lang="en-US" dirty="0"/>
              <a:t> A real antenna can be modeled as the combination of many Hertzian dipoles laid end-to-end.</a:t>
            </a:r>
          </a:p>
        </p:txBody>
      </p:sp>
      <p:pic>
        <p:nvPicPr>
          <p:cNvPr id="4" name="Picture 3">
            <a:extLst>
              <a:ext uri="{FF2B5EF4-FFF2-40B4-BE49-F238E27FC236}">
                <a16:creationId xmlns:a16="http://schemas.microsoft.com/office/drawing/2014/main" id="{E745171A-FA14-3F49-A360-CDD5A1ED5D47}"/>
              </a:ext>
            </a:extLst>
          </p:cNvPr>
          <p:cNvPicPr>
            <a:picLocks noChangeAspect="1"/>
          </p:cNvPicPr>
          <p:nvPr/>
        </p:nvPicPr>
        <p:blipFill>
          <a:blip r:embed="rId2"/>
          <a:stretch>
            <a:fillRect/>
          </a:stretch>
        </p:blipFill>
        <p:spPr>
          <a:xfrm>
            <a:off x="3912781" y="3848036"/>
            <a:ext cx="4443763" cy="3009963"/>
          </a:xfrm>
          <a:prstGeom prst="rect">
            <a:avLst/>
          </a:prstGeom>
        </p:spPr>
      </p:pic>
    </p:spTree>
    <p:extLst>
      <p:ext uri="{BB962C8B-B14F-4D97-AF65-F5344CB8AC3E}">
        <p14:creationId xmlns:p14="http://schemas.microsoft.com/office/powerpoint/2010/main" val="1393282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93006-95A7-0F4E-9877-201165AD6401}"/>
              </a:ext>
            </a:extLst>
          </p:cNvPr>
          <p:cNvSpPr>
            <a:spLocks noGrp="1"/>
          </p:cNvSpPr>
          <p:nvPr>
            <p:ph type="title"/>
          </p:nvPr>
        </p:nvSpPr>
        <p:spPr/>
        <p:txBody>
          <a:bodyPr/>
          <a:lstStyle/>
          <a:p>
            <a:r>
              <a:rPr lang="en-US" dirty="0" err="1"/>
              <a:t>Herzian</a:t>
            </a:r>
            <a:r>
              <a:rPr lang="en-US" dirty="0"/>
              <a:t> Dipole</a:t>
            </a:r>
          </a:p>
        </p:txBody>
      </p:sp>
      <p:pic>
        <p:nvPicPr>
          <p:cNvPr id="5" name="Content Placeholder 4">
            <a:extLst>
              <a:ext uri="{FF2B5EF4-FFF2-40B4-BE49-F238E27FC236}">
                <a16:creationId xmlns:a16="http://schemas.microsoft.com/office/drawing/2014/main" id="{1CF85B0A-891C-A543-B24A-A168BB7E03FB}"/>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7343593" y="3543468"/>
            <a:ext cx="4010208" cy="1578822"/>
          </a:xfrm>
        </p:spPr>
      </p:pic>
      <p:pic>
        <p:nvPicPr>
          <p:cNvPr id="7" name="Graphic 6">
            <a:extLst>
              <a:ext uri="{FF2B5EF4-FFF2-40B4-BE49-F238E27FC236}">
                <a16:creationId xmlns:a16="http://schemas.microsoft.com/office/drawing/2014/main" id="{33B52F5F-410D-014E-8DAC-558A10D67E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4615042"/>
            <a:ext cx="5329718" cy="1455923"/>
          </a:xfrm>
          <a:prstGeom prst="rect">
            <a:avLst/>
          </a:prstGeom>
        </p:spPr>
      </p:pic>
      <p:pic>
        <p:nvPicPr>
          <p:cNvPr id="9" name="Graphic 8">
            <a:extLst>
              <a:ext uri="{FF2B5EF4-FFF2-40B4-BE49-F238E27FC236}">
                <a16:creationId xmlns:a16="http://schemas.microsoft.com/office/drawing/2014/main" id="{4AEA42CC-9D4D-6943-AA72-63A703C306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0706" y="3202208"/>
            <a:ext cx="4264098" cy="710683"/>
          </a:xfrm>
          <a:prstGeom prst="rect">
            <a:avLst/>
          </a:prstGeom>
        </p:spPr>
      </p:pic>
      <p:pic>
        <p:nvPicPr>
          <p:cNvPr id="11" name="Graphic 10">
            <a:extLst>
              <a:ext uri="{FF2B5EF4-FFF2-40B4-BE49-F238E27FC236}">
                <a16:creationId xmlns:a16="http://schemas.microsoft.com/office/drawing/2014/main" id="{40873BE3-0007-804C-A228-94C0066783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76379" y="2181574"/>
            <a:ext cx="1969751" cy="759084"/>
          </a:xfrm>
          <a:prstGeom prst="rect">
            <a:avLst/>
          </a:prstGeom>
        </p:spPr>
      </p:pic>
      <p:pic>
        <p:nvPicPr>
          <p:cNvPr id="13" name="Graphic 12">
            <a:extLst>
              <a:ext uri="{FF2B5EF4-FFF2-40B4-BE49-F238E27FC236}">
                <a16:creationId xmlns:a16="http://schemas.microsoft.com/office/drawing/2014/main" id="{362CFA10-7889-B64C-97E8-D98FC27E20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43671" y="2293498"/>
            <a:ext cx="3106997" cy="454682"/>
          </a:xfrm>
          <a:prstGeom prst="rect">
            <a:avLst/>
          </a:prstGeom>
        </p:spPr>
      </p:pic>
      <p:pic>
        <p:nvPicPr>
          <p:cNvPr id="15" name="Graphic 14">
            <a:extLst>
              <a:ext uri="{FF2B5EF4-FFF2-40B4-BE49-F238E27FC236}">
                <a16:creationId xmlns:a16="http://schemas.microsoft.com/office/drawing/2014/main" id="{44FDF1EF-A6C3-9C4C-ABAC-3B52D41BBDC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60706" y="2153572"/>
            <a:ext cx="3657254" cy="738484"/>
          </a:xfrm>
          <a:prstGeom prst="rect">
            <a:avLst/>
          </a:prstGeom>
        </p:spPr>
      </p:pic>
      <p:sp>
        <p:nvSpPr>
          <p:cNvPr id="16" name="Rectangle 15">
            <a:extLst>
              <a:ext uri="{FF2B5EF4-FFF2-40B4-BE49-F238E27FC236}">
                <a16:creationId xmlns:a16="http://schemas.microsoft.com/office/drawing/2014/main" id="{DF61C81C-5477-E94E-8C00-015326D4D7F5}"/>
              </a:ext>
            </a:extLst>
          </p:cNvPr>
          <p:cNvSpPr/>
          <p:nvPr/>
        </p:nvSpPr>
        <p:spPr>
          <a:xfrm>
            <a:off x="838200" y="6294474"/>
            <a:ext cx="1656987" cy="369332"/>
          </a:xfrm>
          <a:prstGeom prst="rect">
            <a:avLst/>
          </a:prstGeom>
        </p:spPr>
        <p:txBody>
          <a:bodyPr wrap="square">
            <a:spAutoFit/>
          </a:bodyPr>
          <a:lstStyle/>
          <a:p>
            <a:r>
              <a:rPr lang="el-GR" i="1" dirty="0">
                <a:solidFill>
                  <a:srgbClr val="222222"/>
                </a:solidFill>
                <a:latin typeface="Arial" panose="020B0604020202020204" pitchFamily="34" charset="0"/>
              </a:rPr>
              <a:t>ζ</a:t>
            </a:r>
            <a:r>
              <a:rPr lang="el-GR" baseline="-25000" dirty="0">
                <a:solidFill>
                  <a:srgbClr val="222222"/>
                </a:solidFill>
                <a:latin typeface="Arial" panose="020B0604020202020204" pitchFamily="34" charset="0"/>
              </a:rPr>
              <a:t>0</a:t>
            </a:r>
            <a:r>
              <a:rPr lang="el-GR" dirty="0">
                <a:solidFill>
                  <a:srgbClr val="222222"/>
                </a:solidFill>
                <a:latin typeface="Arial" panose="020B0604020202020204" pitchFamily="34" charset="0"/>
              </a:rPr>
              <a:t> = √​</a:t>
            </a:r>
            <a:r>
              <a:rPr lang="el-GR" i="1" baseline="30000" dirty="0">
                <a:solidFill>
                  <a:srgbClr val="222222"/>
                </a:solidFill>
                <a:latin typeface="Arial" panose="020B0604020202020204" pitchFamily="34" charset="0"/>
              </a:rPr>
              <a:t>μ</a:t>
            </a:r>
            <a:r>
              <a:rPr lang="el-GR" baseline="-25000" dirty="0">
                <a:solidFill>
                  <a:srgbClr val="222222"/>
                </a:solidFill>
                <a:latin typeface="Arial" panose="020B0604020202020204" pitchFamily="34" charset="0"/>
              </a:rPr>
              <a:t>0</a:t>
            </a:r>
            <a:r>
              <a:rPr lang="el-GR" dirty="0">
                <a:solidFill>
                  <a:srgbClr val="222222"/>
                </a:solidFill>
                <a:latin typeface="Arial" panose="020B0604020202020204" pitchFamily="34" charset="0"/>
              </a:rPr>
              <a:t>⁄</a:t>
            </a:r>
            <a:r>
              <a:rPr lang="el-GR" i="1" baseline="-25000" dirty="0">
                <a:solidFill>
                  <a:srgbClr val="222222"/>
                </a:solidFill>
                <a:latin typeface="Arial" panose="020B0604020202020204" pitchFamily="34" charset="0"/>
              </a:rPr>
              <a:t>ε</a:t>
            </a:r>
            <a:r>
              <a:rPr lang="el-GR" baseline="-25000" dirty="0">
                <a:solidFill>
                  <a:srgbClr val="222222"/>
                </a:solidFill>
                <a:latin typeface="Arial" panose="020B0604020202020204" pitchFamily="34" charset="0"/>
              </a:rPr>
              <a:t>0</a:t>
            </a:r>
            <a:r>
              <a:rPr lang="el-GR" dirty="0">
                <a:solidFill>
                  <a:srgbClr val="222222"/>
                </a:solidFill>
                <a:latin typeface="Arial" panose="020B0604020202020204" pitchFamily="34" charset="0"/>
              </a:rPr>
              <a:t>  </a:t>
            </a:r>
            <a:endParaRPr lang="en-US" dirty="0"/>
          </a:p>
        </p:txBody>
      </p:sp>
      <p:pic>
        <p:nvPicPr>
          <p:cNvPr id="18" name="Graphic 17">
            <a:extLst>
              <a:ext uri="{FF2B5EF4-FFF2-40B4-BE49-F238E27FC236}">
                <a16:creationId xmlns:a16="http://schemas.microsoft.com/office/drawing/2014/main" id="{319B60E2-712D-6E4C-8D66-AF011851169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07228" y="5479013"/>
            <a:ext cx="1841469" cy="526134"/>
          </a:xfrm>
          <a:prstGeom prst="rect">
            <a:avLst/>
          </a:prstGeom>
        </p:spPr>
      </p:pic>
    </p:spTree>
    <p:extLst>
      <p:ext uri="{BB962C8B-B14F-4D97-AF65-F5344CB8AC3E}">
        <p14:creationId xmlns:p14="http://schemas.microsoft.com/office/powerpoint/2010/main" val="184075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par>
                                <p:cTn id="28" presetID="9"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par>
                                <p:cTn id="36" presetID="9"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dissolv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963E5-9615-644A-AFCE-451878E7BF4D}"/>
              </a:ext>
            </a:extLst>
          </p:cNvPr>
          <p:cNvSpPr>
            <a:spLocks noGrp="1"/>
          </p:cNvSpPr>
          <p:nvPr>
            <p:ph type="title"/>
          </p:nvPr>
        </p:nvSpPr>
        <p:spPr/>
        <p:txBody>
          <a:bodyPr/>
          <a:lstStyle/>
          <a:p>
            <a:r>
              <a:rPr lang="en-US" dirty="0"/>
              <a:t>Types of Antenna : Short Dipole Antenna</a:t>
            </a:r>
          </a:p>
        </p:txBody>
      </p:sp>
      <p:pic>
        <p:nvPicPr>
          <p:cNvPr id="5" name="Content Placeholder 4">
            <a:extLst>
              <a:ext uri="{FF2B5EF4-FFF2-40B4-BE49-F238E27FC236}">
                <a16:creationId xmlns:a16="http://schemas.microsoft.com/office/drawing/2014/main" id="{9A77B4C7-BB93-8F45-B8E8-5774D6E65C4C}"/>
              </a:ext>
            </a:extLst>
          </p:cNvPr>
          <p:cNvPicPr>
            <a:picLocks noGrp="1" noChangeAspect="1"/>
          </p:cNvPicPr>
          <p:nvPr>
            <p:ph idx="1"/>
          </p:nvPr>
        </p:nvPicPr>
        <p:blipFill>
          <a:blip r:embed="rId2"/>
          <a:stretch>
            <a:fillRect/>
          </a:stretch>
        </p:blipFill>
        <p:spPr>
          <a:xfrm>
            <a:off x="4167963" y="4146779"/>
            <a:ext cx="3390087" cy="2519409"/>
          </a:xfrm>
        </p:spPr>
      </p:pic>
      <p:pic>
        <p:nvPicPr>
          <p:cNvPr id="7" name="Picture 6">
            <a:extLst>
              <a:ext uri="{FF2B5EF4-FFF2-40B4-BE49-F238E27FC236}">
                <a16:creationId xmlns:a16="http://schemas.microsoft.com/office/drawing/2014/main" id="{913BAF9E-010F-3749-9F81-989A275868B3}"/>
              </a:ext>
            </a:extLst>
          </p:cNvPr>
          <p:cNvPicPr>
            <a:picLocks noChangeAspect="1"/>
          </p:cNvPicPr>
          <p:nvPr/>
        </p:nvPicPr>
        <p:blipFill>
          <a:blip r:embed="rId3"/>
          <a:stretch>
            <a:fillRect/>
          </a:stretch>
        </p:blipFill>
        <p:spPr>
          <a:xfrm>
            <a:off x="7309699" y="1458357"/>
            <a:ext cx="4044101" cy="2668556"/>
          </a:xfrm>
          <a:prstGeom prst="rect">
            <a:avLst/>
          </a:prstGeom>
        </p:spPr>
      </p:pic>
      <p:pic>
        <p:nvPicPr>
          <p:cNvPr id="9" name="Picture 8">
            <a:extLst>
              <a:ext uri="{FF2B5EF4-FFF2-40B4-BE49-F238E27FC236}">
                <a16:creationId xmlns:a16="http://schemas.microsoft.com/office/drawing/2014/main" id="{994811A3-3938-FD44-AD91-9F4884A048DC}"/>
              </a:ext>
            </a:extLst>
          </p:cNvPr>
          <p:cNvPicPr>
            <a:picLocks noChangeAspect="1"/>
          </p:cNvPicPr>
          <p:nvPr/>
        </p:nvPicPr>
        <p:blipFill>
          <a:blip r:embed="rId4"/>
          <a:stretch>
            <a:fillRect/>
          </a:stretch>
        </p:blipFill>
        <p:spPr>
          <a:xfrm>
            <a:off x="3646819" y="1992274"/>
            <a:ext cx="1806428" cy="1322563"/>
          </a:xfrm>
          <a:prstGeom prst="rect">
            <a:avLst/>
          </a:prstGeom>
        </p:spPr>
      </p:pic>
      <p:pic>
        <p:nvPicPr>
          <p:cNvPr id="11" name="Picture 10">
            <a:extLst>
              <a:ext uri="{FF2B5EF4-FFF2-40B4-BE49-F238E27FC236}">
                <a16:creationId xmlns:a16="http://schemas.microsoft.com/office/drawing/2014/main" id="{329C2791-0659-694C-8259-455F9F60B81B}"/>
              </a:ext>
            </a:extLst>
          </p:cNvPr>
          <p:cNvPicPr>
            <a:picLocks noChangeAspect="1"/>
          </p:cNvPicPr>
          <p:nvPr/>
        </p:nvPicPr>
        <p:blipFill>
          <a:blip r:embed="rId5"/>
          <a:stretch>
            <a:fillRect/>
          </a:stretch>
        </p:blipFill>
        <p:spPr>
          <a:xfrm>
            <a:off x="838200" y="1690688"/>
            <a:ext cx="2603612" cy="2736449"/>
          </a:xfrm>
          <a:prstGeom prst="rect">
            <a:avLst/>
          </a:prstGeom>
        </p:spPr>
      </p:pic>
    </p:spTree>
    <p:extLst>
      <p:ext uri="{BB962C8B-B14F-4D97-AF65-F5344CB8AC3E}">
        <p14:creationId xmlns:p14="http://schemas.microsoft.com/office/powerpoint/2010/main" val="3585666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B383-CFB0-5548-B69E-93DF803F85FD}"/>
              </a:ext>
            </a:extLst>
          </p:cNvPr>
          <p:cNvSpPr>
            <a:spLocks noGrp="1"/>
          </p:cNvSpPr>
          <p:nvPr>
            <p:ph type="title"/>
          </p:nvPr>
        </p:nvSpPr>
        <p:spPr/>
        <p:txBody>
          <a:bodyPr/>
          <a:lstStyle/>
          <a:p>
            <a:r>
              <a:rPr lang="en-US" dirty="0"/>
              <a:t>Dipole Antenna</a:t>
            </a:r>
          </a:p>
        </p:txBody>
      </p:sp>
      <p:pic>
        <p:nvPicPr>
          <p:cNvPr id="5" name="Content Placeholder 4">
            <a:extLst>
              <a:ext uri="{FF2B5EF4-FFF2-40B4-BE49-F238E27FC236}">
                <a16:creationId xmlns:a16="http://schemas.microsoft.com/office/drawing/2014/main" id="{C27CAE7F-82F8-024E-BAAD-1204844A3A7F}"/>
              </a:ext>
            </a:extLst>
          </p:cNvPr>
          <p:cNvPicPr>
            <a:picLocks noGrp="1" noChangeAspect="1"/>
          </p:cNvPicPr>
          <p:nvPr>
            <p:ph idx="1"/>
          </p:nvPr>
        </p:nvPicPr>
        <p:blipFill>
          <a:blip r:embed="rId2"/>
          <a:stretch>
            <a:fillRect/>
          </a:stretch>
        </p:blipFill>
        <p:spPr>
          <a:xfrm>
            <a:off x="2126363" y="4005219"/>
            <a:ext cx="6124501" cy="2852781"/>
          </a:xfrm>
        </p:spPr>
      </p:pic>
      <p:pic>
        <p:nvPicPr>
          <p:cNvPr id="7" name="Picture 6">
            <a:extLst>
              <a:ext uri="{FF2B5EF4-FFF2-40B4-BE49-F238E27FC236}">
                <a16:creationId xmlns:a16="http://schemas.microsoft.com/office/drawing/2014/main" id="{A1C5CBBB-C784-B44F-BDE5-FDED275C716D}"/>
              </a:ext>
            </a:extLst>
          </p:cNvPr>
          <p:cNvPicPr>
            <a:picLocks noChangeAspect="1"/>
          </p:cNvPicPr>
          <p:nvPr/>
        </p:nvPicPr>
        <p:blipFill>
          <a:blip r:embed="rId3"/>
          <a:stretch>
            <a:fillRect/>
          </a:stretch>
        </p:blipFill>
        <p:spPr>
          <a:xfrm>
            <a:off x="1941585" y="1690688"/>
            <a:ext cx="5892477" cy="2006858"/>
          </a:xfrm>
          <a:prstGeom prst="rect">
            <a:avLst/>
          </a:prstGeom>
        </p:spPr>
      </p:pic>
    </p:spTree>
    <p:extLst>
      <p:ext uri="{BB962C8B-B14F-4D97-AF65-F5344CB8AC3E}">
        <p14:creationId xmlns:p14="http://schemas.microsoft.com/office/powerpoint/2010/main" val="2734121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4A305-AFEE-1F4F-8CEB-721D74367424}"/>
              </a:ext>
            </a:extLst>
          </p:cNvPr>
          <p:cNvSpPr>
            <a:spLocks noGrp="1"/>
          </p:cNvSpPr>
          <p:nvPr>
            <p:ph type="title"/>
          </p:nvPr>
        </p:nvSpPr>
        <p:spPr/>
        <p:txBody>
          <a:bodyPr/>
          <a:lstStyle/>
          <a:p>
            <a:r>
              <a:rPr lang="en-US" dirty="0"/>
              <a:t>Half-wave Dipole Antenna</a:t>
            </a:r>
          </a:p>
        </p:txBody>
      </p:sp>
      <p:pic>
        <p:nvPicPr>
          <p:cNvPr id="5" name="Content Placeholder 4">
            <a:extLst>
              <a:ext uri="{FF2B5EF4-FFF2-40B4-BE49-F238E27FC236}">
                <a16:creationId xmlns:a16="http://schemas.microsoft.com/office/drawing/2014/main" id="{37E3381D-4E09-5640-AFFA-339D36529BD6}"/>
              </a:ext>
            </a:extLst>
          </p:cNvPr>
          <p:cNvPicPr>
            <a:picLocks noGrp="1" noChangeAspect="1"/>
          </p:cNvPicPr>
          <p:nvPr>
            <p:ph idx="1"/>
          </p:nvPr>
        </p:nvPicPr>
        <p:blipFill>
          <a:blip r:embed="rId2"/>
          <a:stretch>
            <a:fillRect/>
          </a:stretch>
        </p:blipFill>
        <p:spPr>
          <a:xfrm>
            <a:off x="3763925" y="4211601"/>
            <a:ext cx="3495325" cy="2229776"/>
          </a:xfrm>
        </p:spPr>
      </p:pic>
      <p:pic>
        <p:nvPicPr>
          <p:cNvPr id="7" name="Picture 6">
            <a:extLst>
              <a:ext uri="{FF2B5EF4-FFF2-40B4-BE49-F238E27FC236}">
                <a16:creationId xmlns:a16="http://schemas.microsoft.com/office/drawing/2014/main" id="{DD8CA2A5-A34E-2145-90C5-8BEAD119C653}"/>
              </a:ext>
            </a:extLst>
          </p:cNvPr>
          <p:cNvPicPr>
            <a:picLocks noChangeAspect="1"/>
          </p:cNvPicPr>
          <p:nvPr/>
        </p:nvPicPr>
        <p:blipFill>
          <a:blip r:embed="rId3"/>
          <a:stretch>
            <a:fillRect/>
          </a:stretch>
        </p:blipFill>
        <p:spPr>
          <a:xfrm>
            <a:off x="2598774" y="1513155"/>
            <a:ext cx="4822752" cy="2698445"/>
          </a:xfrm>
          <a:prstGeom prst="rect">
            <a:avLst/>
          </a:prstGeom>
        </p:spPr>
      </p:pic>
    </p:spTree>
    <p:extLst>
      <p:ext uri="{BB962C8B-B14F-4D97-AF65-F5344CB8AC3E}">
        <p14:creationId xmlns:p14="http://schemas.microsoft.com/office/powerpoint/2010/main" val="3316251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F5A6A-D80D-074F-B35F-E2DEC9E70C94}"/>
              </a:ext>
            </a:extLst>
          </p:cNvPr>
          <p:cNvSpPr>
            <a:spLocks noGrp="1"/>
          </p:cNvSpPr>
          <p:nvPr>
            <p:ph type="title"/>
          </p:nvPr>
        </p:nvSpPr>
        <p:spPr/>
        <p:txBody>
          <a:bodyPr/>
          <a:lstStyle/>
          <a:p>
            <a:r>
              <a:rPr lang="en-US" dirty="0"/>
              <a:t>Wideband Dipole, Monopole</a:t>
            </a:r>
          </a:p>
        </p:txBody>
      </p:sp>
      <p:sp>
        <p:nvSpPr>
          <p:cNvPr id="3" name="Content Placeholder 2">
            <a:extLst>
              <a:ext uri="{FF2B5EF4-FFF2-40B4-BE49-F238E27FC236}">
                <a16:creationId xmlns:a16="http://schemas.microsoft.com/office/drawing/2014/main" id="{1F56B000-32FA-4742-BB9F-AB2B26A9C043}"/>
              </a:ext>
            </a:extLst>
          </p:cNvPr>
          <p:cNvSpPr>
            <a:spLocks noGrp="1"/>
          </p:cNvSpPr>
          <p:nvPr>
            <p:ph idx="1"/>
          </p:nvPr>
        </p:nvSpPr>
        <p:spPr/>
        <p:txBody>
          <a:bodyPr/>
          <a:lstStyle/>
          <a:p>
            <a:r>
              <a:rPr lang="en-US" dirty="0"/>
              <a:t>More area Dipole</a:t>
            </a:r>
          </a:p>
          <a:p>
            <a:r>
              <a:rPr lang="en-US" dirty="0"/>
              <a:t>Ground Half-wave Antenna</a:t>
            </a:r>
          </a:p>
          <a:p>
            <a:r>
              <a:rPr lang="en-US" dirty="0"/>
              <a:t>Folded Dipole</a:t>
            </a:r>
          </a:p>
        </p:txBody>
      </p:sp>
      <p:pic>
        <p:nvPicPr>
          <p:cNvPr id="6" name="Picture 5">
            <a:extLst>
              <a:ext uri="{FF2B5EF4-FFF2-40B4-BE49-F238E27FC236}">
                <a16:creationId xmlns:a16="http://schemas.microsoft.com/office/drawing/2014/main" id="{04362EB1-0E3B-3D4A-8EA5-9E825B781658}"/>
              </a:ext>
            </a:extLst>
          </p:cNvPr>
          <p:cNvPicPr>
            <a:picLocks noChangeAspect="1"/>
          </p:cNvPicPr>
          <p:nvPr/>
        </p:nvPicPr>
        <p:blipFill>
          <a:blip r:embed="rId2"/>
          <a:stretch>
            <a:fillRect/>
          </a:stretch>
        </p:blipFill>
        <p:spPr>
          <a:xfrm>
            <a:off x="838200" y="4001167"/>
            <a:ext cx="4961270" cy="2835011"/>
          </a:xfrm>
          <a:prstGeom prst="rect">
            <a:avLst/>
          </a:prstGeom>
        </p:spPr>
      </p:pic>
      <p:pic>
        <p:nvPicPr>
          <p:cNvPr id="8" name="Picture 7">
            <a:extLst>
              <a:ext uri="{FF2B5EF4-FFF2-40B4-BE49-F238E27FC236}">
                <a16:creationId xmlns:a16="http://schemas.microsoft.com/office/drawing/2014/main" id="{C585A502-451C-4245-89C1-6E791BF828E9}"/>
              </a:ext>
            </a:extLst>
          </p:cNvPr>
          <p:cNvPicPr>
            <a:picLocks noChangeAspect="1"/>
          </p:cNvPicPr>
          <p:nvPr/>
        </p:nvPicPr>
        <p:blipFill>
          <a:blip r:embed="rId3"/>
          <a:stretch>
            <a:fillRect/>
          </a:stretch>
        </p:blipFill>
        <p:spPr>
          <a:xfrm>
            <a:off x="6843325" y="4017414"/>
            <a:ext cx="2917363" cy="2457259"/>
          </a:xfrm>
          <a:prstGeom prst="rect">
            <a:avLst/>
          </a:prstGeom>
        </p:spPr>
      </p:pic>
      <p:pic>
        <p:nvPicPr>
          <p:cNvPr id="10" name="Picture 9">
            <a:extLst>
              <a:ext uri="{FF2B5EF4-FFF2-40B4-BE49-F238E27FC236}">
                <a16:creationId xmlns:a16="http://schemas.microsoft.com/office/drawing/2014/main" id="{765D09E8-6ED0-D042-9F14-CE343ADE88DF}"/>
              </a:ext>
            </a:extLst>
          </p:cNvPr>
          <p:cNvPicPr>
            <a:picLocks noChangeAspect="1"/>
          </p:cNvPicPr>
          <p:nvPr/>
        </p:nvPicPr>
        <p:blipFill>
          <a:blip r:embed="rId4"/>
          <a:stretch>
            <a:fillRect/>
          </a:stretch>
        </p:blipFill>
        <p:spPr>
          <a:xfrm>
            <a:off x="7282157" y="2870371"/>
            <a:ext cx="1798047" cy="692825"/>
          </a:xfrm>
          <a:prstGeom prst="rect">
            <a:avLst/>
          </a:prstGeom>
        </p:spPr>
      </p:pic>
      <p:pic>
        <p:nvPicPr>
          <p:cNvPr id="12" name="Picture 11">
            <a:extLst>
              <a:ext uri="{FF2B5EF4-FFF2-40B4-BE49-F238E27FC236}">
                <a16:creationId xmlns:a16="http://schemas.microsoft.com/office/drawing/2014/main" id="{2B5E42A2-F3E7-014E-9F6F-3AD35827D752}"/>
              </a:ext>
            </a:extLst>
          </p:cNvPr>
          <p:cNvPicPr>
            <a:picLocks noChangeAspect="1"/>
          </p:cNvPicPr>
          <p:nvPr/>
        </p:nvPicPr>
        <p:blipFill>
          <a:blip r:embed="rId5"/>
          <a:stretch>
            <a:fillRect/>
          </a:stretch>
        </p:blipFill>
        <p:spPr>
          <a:xfrm>
            <a:off x="9612300" y="2776187"/>
            <a:ext cx="1741500" cy="802456"/>
          </a:xfrm>
          <a:prstGeom prst="rect">
            <a:avLst/>
          </a:prstGeom>
        </p:spPr>
      </p:pic>
      <p:pic>
        <p:nvPicPr>
          <p:cNvPr id="14" name="Picture 13">
            <a:extLst>
              <a:ext uri="{FF2B5EF4-FFF2-40B4-BE49-F238E27FC236}">
                <a16:creationId xmlns:a16="http://schemas.microsoft.com/office/drawing/2014/main" id="{EB3FA632-5037-9443-85BF-ADB50C71412E}"/>
              </a:ext>
            </a:extLst>
          </p:cNvPr>
          <p:cNvPicPr>
            <a:picLocks noChangeAspect="1"/>
          </p:cNvPicPr>
          <p:nvPr/>
        </p:nvPicPr>
        <p:blipFill>
          <a:blip r:embed="rId6"/>
          <a:stretch>
            <a:fillRect/>
          </a:stretch>
        </p:blipFill>
        <p:spPr>
          <a:xfrm rot="16200000">
            <a:off x="7687450" y="409888"/>
            <a:ext cx="1562100" cy="3149600"/>
          </a:xfrm>
          <a:prstGeom prst="rect">
            <a:avLst/>
          </a:prstGeom>
        </p:spPr>
      </p:pic>
    </p:spTree>
    <p:extLst>
      <p:ext uri="{BB962C8B-B14F-4D97-AF65-F5344CB8AC3E}">
        <p14:creationId xmlns:p14="http://schemas.microsoft.com/office/powerpoint/2010/main" val="2369509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4BED6-41A5-6546-B27F-B682E12D7838}"/>
              </a:ext>
            </a:extLst>
          </p:cNvPr>
          <p:cNvSpPr>
            <a:spLocks noGrp="1"/>
          </p:cNvSpPr>
          <p:nvPr>
            <p:ph type="title"/>
          </p:nvPr>
        </p:nvSpPr>
        <p:spPr/>
        <p:txBody>
          <a:bodyPr/>
          <a:lstStyle/>
          <a:p>
            <a:r>
              <a:rPr lang="en-US" dirty="0"/>
              <a:t>Loop Antenna</a:t>
            </a:r>
          </a:p>
        </p:txBody>
      </p:sp>
      <p:pic>
        <p:nvPicPr>
          <p:cNvPr id="5" name="Content Placeholder 4">
            <a:extLst>
              <a:ext uri="{FF2B5EF4-FFF2-40B4-BE49-F238E27FC236}">
                <a16:creationId xmlns:a16="http://schemas.microsoft.com/office/drawing/2014/main" id="{2502C9D9-D983-A94A-982F-E49DDC79DBE7}"/>
              </a:ext>
            </a:extLst>
          </p:cNvPr>
          <p:cNvPicPr>
            <a:picLocks noGrp="1" noChangeAspect="1"/>
          </p:cNvPicPr>
          <p:nvPr>
            <p:ph idx="1"/>
          </p:nvPr>
        </p:nvPicPr>
        <p:blipFill>
          <a:blip r:embed="rId3"/>
          <a:stretch>
            <a:fillRect/>
          </a:stretch>
        </p:blipFill>
        <p:spPr>
          <a:xfrm>
            <a:off x="5785439" y="1988343"/>
            <a:ext cx="4379285" cy="2590563"/>
          </a:xfrm>
        </p:spPr>
      </p:pic>
      <p:pic>
        <p:nvPicPr>
          <p:cNvPr id="7" name="Picture 6">
            <a:extLst>
              <a:ext uri="{FF2B5EF4-FFF2-40B4-BE49-F238E27FC236}">
                <a16:creationId xmlns:a16="http://schemas.microsoft.com/office/drawing/2014/main" id="{BC5B776B-6C06-3043-9574-9F8209EE9349}"/>
              </a:ext>
            </a:extLst>
          </p:cNvPr>
          <p:cNvPicPr>
            <a:picLocks noChangeAspect="1"/>
          </p:cNvPicPr>
          <p:nvPr/>
        </p:nvPicPr>
        <p:blipFill>
          <a:blip r:embed="rId4"/>
          <a:stretch>
            <a:fillRect/>
          </a:stretch>
        </p:blipFill>
        <p:spPr>
          <a:xfrm>
            <a:off x="1367280" y="1988343"/>
            <a:ext cx="3055864" cy="2933015"/>
          </a:xfrm>
          <a:prstGeom prst="rect">
            <a:avLst/>
          </a:prstGeom>
        </p:spPr>
      </p:pic>
      <p:sp>
        <p:nvSpPr>
          <p:cNvPr id="8" name="Rectangle 7">
            <a:extLst>
              <a:ext uri="{FF2B5EF4-FFF2-40B4-BE49-F238E27FC236}">
                <a16:creationId xmlns:a16="http://schemas.microsoft.com/office/drawing/2014/main" id="{38B83C76-1DBA-9843-8594-767CA47B1F54}"/>
              </a:ext>
            </a:extLst>
          </p:cNvPr>
          <p:cNvSpPr/>
          <p:nvPr/>
        </p:nvSpPr>
        <p:spPr>
          <a:xfrm>
            <a:off x="949842" y="5323941"/>
            <a:ext cx="10292315" cy="707886"/>
          </a:xfrm>
          <a:prstGeom prst="rect">
            <a:avLst/>
          </a:prstGeom>
        </p:spPr>
        <p:txBody>
          <a:bodyPr wrap="square">
            <a:spAutoFit/>
          </a:bodyPr>
          <a:lstStyle/>
          <a:p>
            <a:r>
              <a:rPr lang="en-US" sz="2000" dirty="0">
                <a:solidFill>
                  <a:srgbClr val="000000"/>
                </a:solidFill>
                <a:latin typeface="Helvetica Neue" panose="02000503000000020004" pitchFamily="2" charset="0"/>
              </a:rPr>
              <a:t>Loop antennas have a very desirable property related to robustness in performance near the human body. </a:t>
            </a:r>
            <a:endParaRPr lang="en-US" sz="2000" dirty="0"/>
          </a:p>
        </p:txBody>
      </p:sp>
    </p:spTree>
    <p:extLst>
      <p:ext uri="{BB962C8B-B14F-4D97-AF65-F5344CB8AC3E}">
        <p14:creationId xmlns:p14="http://schemas.microsoft.com/office/powerpoint/2010/main" val="1453932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55370-C340-7C47-A0DB-3A0887DEB837}"/>
              </a:ext>
            </a:extLst>
          </p:cNvPr>
          <p:cNvSpPr>
            <a:spLocks noGrp="1"/>
          </p:cNvSpPr>
          <p:nvPr>
            <p:ph type="title"/>
          </p:nvPr>
        </p:nvSpPr>
        <p:spPr/>
        <p:txBody>
          <a:bodyPr/>
          <a:lstStyle/>
          <a:p>
            <a:r>
              <a:rPr lang="en-US" dirty="0"/>
              <a:t>Cloverleaf Antenna</a:t>
            </a:r>
          </a:p>
        </p:txBody>
      </p:sp>
      <p:pic>
        <p:nvPicPr>
          <p:cNvPr id="5" name="Content Placeholder 4">
            <a:extLst>
              <a:ext uri="{FF2B5EF4-FFF2-40B4-BE49-F238E27FC236}">
                <a16:creationId xmlns:a16="http://schemas.microsoft.com/office/drawing/2014/main" id="{1B36D9C7-6C6D-654D-8A39-93E5E11B1659}"/>
              </a:ext>
            </a:extLst>
          </p:cNvPr>
          <p:cNvPicPr>
            <a:picLocks noGrp="1" noChangeAspect="1"/>
          </p:cNvPicPr>
          <p:nvPr>
            <p:ph idx="1"/>
          </p:nvPr>
        </p:nvPicPr>
        <p:blipFill>
          <a:blip r:embed="rId2"/>
          <a:stretch>
            <a:fillRect/>
          </a:stretch>
        </p:blipFill>
        <p:spPr>
          <a:xfrm>
            <a:off x="7098926" y="1994343"/>
            <a:ext cx="4231445" cy="3317838"/>
          </a:xfrm>
        </p:spPr>
      </p:pic>
      <p:pic>
        <p:nvPicPr>
          <p:cNvPr id="7" name="Picture 6">
            <a:extLst>
              <a:ext uri="{FF2B5EF4-FFF2-40B4-BE49-F238E27FC236}">
                <a16:creationId xmlns:a16="http://schemas.microsoft.com/office/drawing/2014/main" id="{F7765F92-5C75-CB48-A59D-D02DE35A1BB8}"/>
              </a:ext>
            </a:extLst>
          </p:cNvPr>
          <p:cNvPicPr>
            <a:picLocks noChangeAspect="1"/>
          </p:cNvPicPr>
          <p:nvPr/>
        </p:nvPicPr>
        <p:blipFill>
          <a:blip r:embed="rId3"/>
          <a:stretch>
            <a:fillRect/>
          </a:stretch>
        </p:blipFill>
        <p:spPr>
          <a:xfrm>
            <a:off x="838200" y="1994343"/>
            <a:ext cx="5334248" cy="3317838"/>
          </a:xfrm>
          <a:prstGeom prst="rect">
            <a:avLst/>
          </a:prstGeom>
        </p:spPr>
      </p:pic>
    </p:spTree>
    <p:extLst>
      <p:ext uri="{BB962C8B-B14F-4D97-AF65-F5344CB8AC3E}">
        <p14:creationId xmlns:p14="http://schemas.microsoft.com/office/powerpoint/2010/main" val="2451398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3AB0-FD24-A746-9412-6406E9BA607D}"/>
              </a:ext>
            </a:extLst>
          </p:cNvPr>
          <p:cNvSpPr>
            <a:spLocks noGrp="1"/>
          </p:cNvSpPr>
          <p:nvPr>
            <p:ph type="title"/>
          </p:nvPr>
        </p:nvSpPr>
        <p:spPr/>
        <p:txBody>
          <a:bodyPr/>
          <a:lstStyle/>
          <a:p>
            <a:r>
              <a:rPr lang="en-US" dirty="0"/>
              <a:t>Slot Antenna</a:t>
            </a:r>
          </a:p>
        </p:txBody>
      </p:sp>
      <p:pic>
        <p:nvPicPr>
          <p:cNvPr id="5" name="Content Placeholder 4">
            <a:extLst>
              <a:ext uri="{FF2B5EF4-FFF2-40B4-BE49-F238E27FC236}">
                <a16:creationId xmlns:a16="http://schemas.microsoft.com/office/drawing/2014/main" id="{2B70A8C4-5516-E94C-8CBD-6A2CE234C842}"/>
              </a:ext>
            </a:extLst>
          </p:cNvPr>
          <p:cNvPicPr>
            <a:picLocks noGrp="1" noChangeAspect="1"/>
          </p:cNvPicPr>
          <p:nvPr>
            <p:ph idx="1"/>
          </p:nvPr>
        </p:nvPicPr>
        <p:blipFill>
          <a:blip r:embed="rId2"/>
          <a:stretch>
            <a:fillRect/>
          </a:stretch>
        </p:blipFill>
        <p:spPr>
          <a:xfrm>
            <a:off x="8229601" y="3527901"/>
            <a:ext cx="1887244" cy="3200109"/>
          </a:xfrm>
        </p:spPr>
      </p:pic>
      <p:pic>
        <p:nvPicPr>
          <p:cNvPr id="7" name="Picture 6">
            <a:extLst>
              <a:ext uri="{FF2B5EF4-FFF2-40B4-BE49-F238E27FC236}">
                <a16:creationId xmlns:a16="http://schemas.microsoft.com/office/drawing/2014/main" id="{6DD4DE54-F5D9-A249-9CC8-538FC576DDEB}"/>
              </a:ext>
            </a:extLst>
          </p:cNvPr>
          <p:cNvPicPr>
            <a:picLocks noChangeAspect="1"/>
          </p:cNvPicPr>
          <p:nvPr/>
        </p:nvPicPr>
        <p:blipFill>
          <a:blip r:embed="rId3"/>
          <a:stretch>
            <a:fillRect/>
          </a:stretch>
        </p:blipFill>
        <p:spPr>
          <a:xfrm>
            <a:off x="3370485" y="4635716"/>
            <a:ext cx="2328566" cy="1314955"/>
          </a:xfrm>
          <a:prstGeom prst="rect">
            <a:avLst/>
          </a:prstGeom>
        </p:spPr>
      </p:pic>
      <p:pic>
        <p:nvPicPr>
          <p:cNvPr id="9" name="Picture 8">
            <a:extLst>
              <a:ext uri="{FF2B5EF4-FFF2-40B4-BE49-F238E27FC236}">
                <a16:creationId xmlns:a16="http://schemas.microsoft.com/office/drawing/2014/main" id="{7E2224D2-BC83-5547-BEE1-EC57ABF8324C}"/>
              </a:ext>
            </a:extLst>
          </p:cNvPr>
          <p:cNvPicPr>
            <a:picLocks noChangeAspect="1"/>
          </p:cNvPicPr>
          <p:nvPr/>
        </p:nvPicPr>
        <p:blipFill>
          <a:blip r:embed="rId4"/>
          <a:stretch>
            <a:fillRect/>
          </a:stretch>
        </p:blipFill>
        <p:spPr>
          <a:xfrm>
            <a:off x="6599274" y="1305700"/>
            <a:ext cx="4140200" cy="2273300"/>
          </a:xfrm>
          <a:prstGeom prst="rect">
            <a:avLst/>
          </a:prstGeom>
        </p:spPr>
      </p:pic>
      <p:pic>
        <p:nvPicPr>
          <p:cNvPr id="11" name="Picture 10">
            <a:extLst>
              <a:ext uri="{FF2B5EF4-FFF2-40B4-BE49-F238E27FC236}">
                <a16:creationId xmlns:a16="http://schemas.microsoft.com/office/drawing/2014/main" id="{308BB5D1-1313-9649-AFA2-C46768F0DF89}"/>
              </a:ext>
            </a:extLst>
          </p:cNvPr>
          <p:cNvPicPr>
            <a:picLocks noChangeAspect="1"/>
          </p:cNvPicPr>
          <p:nvPr/>
        </p:nvPicPr>
        <p:blipFill>
          <a:blip r:embed="rId5"/>
          <a:stretch>
            <a:fillRect/>
          </a:stretch>
        </p:blipFill>
        <p:spPr>
          <a:xfrm>
            <a:off x="838200" y="1442851"/>
            <a:ext cx="3611785" cy="3135686"/>
          </a:xfrm>
          <a:prstGeom prst="rect">
            <a:avLst/>
          </a:prstGeom>
        </p:spPr>
      </p:pic>
    </p:spTree>
    <p:extLst>
      <p:ext uri="{BB962C8B-B14F-4D97-AF65-F5344CB8AC3E}">
        <p14:creationId xmlns:p14="http://schemas.microsoft.com/office/powerpoint/2010/main" val="40035945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EA98A-7DFD-934E-9941-C5416A8E30B1}"/>
              </a:ext>
            </a:extLst>
          </p:cNvPr>
          <p:cNvSpPr>
            <a:spLocks noGrp="1"/>
          </p:cNvSpPr>
          <p:nvPr>
            <p:ph type="title"/>
          </p:nvPr>
        </p:nvSpPr>
        <p:spPr/>
        <p:txBody>
          <a:bodyPr/>
          <a:lstStyle/>
          <a:p>
            <a:r>
              <a:rPr lang="en-US" dirty="0"/>
              <a:t>Bow-Tie Antenna</a:t>
            </a:r>
          </a:p>
        </p:txBody>
      </p:sp>
      <p:pic>
        <p:nvPicPr>
          <p:cNvPr id="5" name="Content Placeholder 4">
            <a:extLst>
              <a:ext uri="{FF2B5EF4-FFF2-40B4-BE49-F238E27FC236}">
                <a16:creationId xmlns:a16="http://schemas.microsoft.com/office/drawing/2014/main" id="{6803730E-23F1-8442-9598-1342BB808F96}"/>
              </a:ext>
            </a:extLst>
          </p:cNvPr>
          <p:cNvPicPr>
            <a:picLocks noGrp="1" noChangeAspect="1"/>
          </p:cNvPicPr>
          <p:nvPr>
            <p:ph idx="1"/>
          </p:nvPr>
        </p:nvPicPr>
        <p:blipFill>
          <a:blip r:embed="rId2"/>
          <a:stretch>
            <a:fillRect/>
          </a:stretch>
        </p:blipFill>
        <p:spPr>
          <a:xfrm rot="16200000">
            <a:off x="3240166" y="1108661"/>
            <a:ext cx="3897047" cy="5061100"/>
          </a:xfrm>
        </p:spPr>
      </p:pic>
    </p:spTree>
    <p:extLst>
      <p:ext uri="{BB962C8B-B14F-4D97-AF65-F5344CB8AC3E}">
        <p14:creationId xmlns:p14="http://schemas.microsoft.com/office/powerpoint/2010/main" val="1892149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F7FFF-F2B0-C94E-BB9E-5D97B409EB8E}"/>
              </a:ext>
            </a:extLst>
          </p:cNvPr>
          <p:cNvSpPr>
            <a:spLocks noGrp="1"/>
          </p:cNvSpPr>
          <p:nvPr>
            <p:ph type="title"/>
          </p:nvPr>
        </p:nvSpPr>
        <p:spPr>
          <a:xfrm>
            <a:off x="166255" y="318655"/>
            <a:ext cx="11734800" cy="1182679"/>
          </a:xfrm>
        </p:spPr>
        <p:txBody>
          <a:bodyPr/>
          <a:lstStyle/>
          <a:p>
            <a:r>
              <a:rPr lang="en-US" dirty="0"/>
              <a:t>Resistance, Conductance, Impedance, Admittance</a:t>
            </a:r>
          </a:p>
        </p:txBody>
      </p:sp>
      <p:pic>
        <p:nvPicPr>
          <p:cNvPr id="5" name="Content Placeholder 4">
            <a:extLst>
              <a:ext uri="{FF2B5EF4-FFF2-40B4-BE49-F238E27FC236}">
                <a16:creationId xmlns:a16="http://schemas.microsoft.com/office/drawing/2014/main" id="{2FF31395-0741-7042-B596-59A582ED2C14}"/>
              </a:ext>
            </a:extLst>
          </p:cNvPr>
          <p:cNvPicPr>
            <a:picLocks noGrp="1" noChangeAspect="1"/>
          </p:cNvPicPr>
          <p:nvPr>
            <p:ph idx="1"/>
          </p:nvPr>
        </p:nvPicPr>
        <p:blipFill>
          <a:blip r:embed="rId2"/>
          <a:stretch>
            <a:fillRect/>
          </a:stretch>
        </p:blipFill>
        <p:spPr>
          <a:xfrm>
            <a:off x="765735" y="2434948"/>
            <a:ext cx="2023341" cy="828838"/>
          </a:xfrm>
        </p:spPr>
      </p:pic>
      <p:pic>
        <p:nvPicPr>
          <p:cNvPr id="7" name="Picture 6">
            <a:extLst>
              <a:ext uri="{FF2B5EF4-FFF2-40B4-BE49-F238E27FC236}">
                <a16:creationId xmlns:a16="http://schemas.microsoft.com/office/drawing/2014/main" id="{E022ADAE-D251-F241-8613-B203DF2DDE50}"/>
              </a:ext>
            </a:extLst>
          </p:cNvPr>
          <p:cNvPicPr>
            <a:picLocks noChangeAspect="1"/>
          </p:cNvPicPr>
          <p:nvPr/>
        </p:nvPicPr>
        <p:blipFill>
          <a:blip r:embed="rId3"/>
          <a:stretch>
            <a:fillRect/>
          </a:stretch>
        </p:blipFill>
        <p:spPr>
          <a:xfrm>
            <a:off x="824345" y="6114672"/>
            <a:ext cx="6903308" cy="544998"/>
          </a:xfrm>
          <a:prstGeom prst="rect">
            <a:avLst/>
          </a:prstGeom>
        </p:spPr>
      </p:pic>
      <p:pic>
        <p:nvPicPr>
          <p:cNvPr id="9" name="Graphic 8">
            <a:extLst>
              <a:ext uri="{FF2B5EF4-FFF2-40B4-BE49-F238E27FC236}">
                <a16:creationId xmlns:a16="http://schemas.microsoft.com/office/drawing/2014/main" id="{63BF45B8-A67C-D449-BAA8-78E22DDC60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5482075"/>
            <a:ext cx="5447936" cy="589354"/>
          </a:xfrm>
          <a:prstGeom prst="rect">
            <a:avLst/>
          </a:prstGeom>
        </p:spPr>
      </p:pic>
      <p:pic>
        <p:nvPicPr>
          <p:cNvPr id="11" name="Graphic 10">
            <a:extLst>
              <a:ext uri="{FF2B5EF4-FFF2-40B4-BE49-F238E27FC236}">
                <a16:creationId xmlns:a16="http://schemas.microsoft.com/office/drawing/2014/main" id="{BCD4AD6A-3BEF-0343-8107-585D0105E3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4345" y="3818032"/>
            <a:ext cx="10077421" cy="949324"/>
          </a:xfrm>
          <a:prstGeom prst="rect">
            <a:avLst/>
          </a:prstGeom>
        </p:spPr>
      </p:pic>
      <p:pic>
        <p:nvPicPr>
          <p:cNvPr id="13" name="Picture 12">
            <a:extLst>
              <a:ext uri="{FF2B5EF4-FFF2-40B4-BE49-F238E27FC236}">
                <a16:creationId xmlns:a16="http://schemas.microsoft.com/office/drawing/2014/main" id="{7121624A-82E7-C144-A2A9-D71F91EAA70D}"/>
              </a:ext>
            </a:extLst>
          </p:cNvPr>
          <p:cNvPicPr>
            <a:picLocks noChangeAspect="1"/>
          </p:cNvPicPr>
          <p:nvPr/>
        </p:nvPicPr>
        <p:blipFill>
          <a:blip r:embed="rId8"/>
          <a:stretch>
            <a:fillRect/>
          </a:stretch>
        </p:blipFill>
        <p:spPr>
          <a:xfrm>
            <a:off x="9167599" y="1301044"/>
            <a:ext cx="2599269" cy="2339343"/>
          </a:xfrm>
          <a:prstGeom prst="rect">
            <a:avLst/>
          </a:prstGeom>
        </p:spPr>
      </p:pic>
      <p:pic>
        <p:nvPicPr>
          <p:cNvPr id="15" name="Graphic 14">
            <a:extLst>
              <a:ext uri="{FF2B5EF4-FFF2-40B4-BE49-F238E27FC236}">
                <a16:creationId xmlns:a16="http://schemas.microsoft.com/office/drawing/2014/main" id="{ACD761A9-36FA-6745-B7C1-31EB2FCB88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86092" y="1446101"/>
            <a:ext cx="1956007" cy="2173340"/>
          </a:xfrm>
          <a:prstGeom prst="rect">
            <a:avLst/>
          </a:prstGeom>
        </p:spPr>
      </p:pic>
      <p:pic>
        <p:nvPicPr>
          <p:cNvPr id="17" name="Graphic 16">
            <a:extLst>
              <a:ext uri="{FF2B5EF4-FFF2-40B4-BE49-F238E27FC236}">
                <a16:creationId xmlns:a16="http://schemas.microsoft.com/office/drawing/2014/main" id="{8D6B0899-365B-9746-A4F8-4D3F40C211B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1607" y="1571591"/>
            <a:ext cx="4424113" cy="899819"/>
          </a:xfrm>
          <a:prstGeom prst="rect">
            <a:avLst/>
          </a:prstGeom>
        </p:spPr>
      </p:pic>
      <p:pic>
        <p:nvPicPr>
          <p:cNvPr id="19" name="Picture 18">
            <a:extLst>
              <a:ext uri="{FF2B5EF4-FFF2-40B4-BE49-F238E27FC236}">
                <a16:creationId xmlns:a16="http://schemas.microsoft.com/office/drawing/2014/main" id="{CC866A46-5F79-A94F-874D-4624AF5AA5E6}"/>
              </a:ext>
            </a:extLst>
          </p:cNvPr>
          <p:cNvPicPr>
            <a:picLocks noChangeAspect="1"/>
          </p:cNvPicPr>
          <p:nvPr/>
        </p:nvPicPr>
        <p:blipFill>
          <a:blip r:embed="rId13"/>
          <a:stretch>
            <a:fillRect/>
          </a:stretch>
        </p:blipFill>
        <p:spPr>
          <a:xfrm>
            <a:off x="8463517" y="4767356"/>
            <a:ext cx="2743200" cy="2057400"/>
          </a:xfrm>
          <a:prstGeom prst="rect">
            <a:avLst/>
          </a:prstGeom>
        </p:spPr>
      </p:pic>
    </p:spTree>
    <p:extLst>
      <p:ext uri="{BB962C8B-B14F-4D97-AF65-F5344CB8AC3E}">
        <p14:creationId xmlns:p14="http://schemas.microsoft.com/office/powerpoint/2010/main" val="242378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9"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par>
                                <p:cTn id="26" presetID="9"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dissolv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par>
                                <p:cTn id="34" presetID="9"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966BF-B11C-FA42-B8EB-CDE3615F3496}"/>
              </a:ext>
            </a:extLst>
          </p:cNvPr>
          <p:cNvSpPr>
            <a:spLocks noGrp="1"/>
          </p:cNvSpPr>
          <p:nvPr>
            <p:ph type="title"/>
          </p:nvPr>
        </p:nvSpPr>
        <p:spPr/>
        <p:txBody>
          <a:bodyPr/>
          <a:lstStyle/>
          <a:p>
            <a:r>
              <a:rPr lang="en-US" dirty="0"/>
              <a:t>Method of Moments</a:t>
            </a:r>
          </a:p>
        </p:txBody>
      </p:sp>
      <p:sp>
        <p:nvSpPr>
          <p:cNvPr id="3" name="Content Placeholder 2">
            <a:extLst>
              <a:ext uri="{FF2B5EF4-FFF2-40B4-BE49-F238E27FC236}">
                <a16:creationId xmlns:a16="http://schemas.microsoft.com/office/drawing/2014/main" id="{9BE229B3-4E7A-8B4C-AC67-7565BA7A5204}"/>
              </a:ext>
            </a:extLst>
          </p:cNvPr>
          <p:cNvSpPr>
            <a:spLocks noGrp="1"/>
          </p:cNvSpPr>
          <p:nvPr>
            <p:ph idx="1"/>
          </p:nvPr>
        </p:nvSpPr>
        <p:spPr/>
        <p:txBody>
          <a:bodyPr/>
          <a:lstStyle/>
          <a:p>
            <a:r>
              <a:rPr lang="en-US" dirty="0"/>
              <a:t>This is accomplished by defining the unknown current distribution </a:t>
            </a:r>
            <a:r>
              <a:rPr lang="en-US" dirty="0" err="1"/>
              <a:t>Iz</a:t>
            </a:r>
            <a:r>
              <a:rPr lang="en-US" dirty="0"/>
              <a:t>(z′) in terms of an orthogonal set of “basis” functions and invoking the boundary conditions.</a:t>
            </a:r>
          </a:p>
        </p:txBody>
      </p:sp>
      <p:pic>
        <p:nvPicPr>
          <p:cNvPr id="5" name="Picture 4">
            <a:extLst>
              <a:ext uri="{FF2B5EF4-FFF2-40B4-BE49-F238E27FC236}">
                <a16:creationId xmlns:a16="http://schemas.microsoft.com/office/drawing/2014/main" id="{25F4D893-5F13-BD49-888C-09BAE83A3EC6}"/>
              </a:ext>
            </a:extLst>
          </p:cNvPr>
          <p:cNvPicPr>
            <a:picLocks noChangeAspect="1"/>
          </p:cNvPicPr>
          <p:nvPr/>
        </p:nvPicPr>
        <p:blipFill>
          <a:blip r:embed="rId3"/>
          <a:stretch>
            <a:fillRect/>
          </a:stretch>
        </p:blipFill>
        <p:spPr>
          <a:xfrm>
            <a:off x="505694" y="3638681"/>
            <a:ext cx="6112362" cy="2673219"/>
          </a:xfrm>
          <a:prstGeom prst="rect">
            <a:avLst/>
          </a:prstGeom>
        </p:spPr>
      </p:pic>
      <p:pic>
        <p:nvPicPr>
          <p:cNvPr id="7" name="Picture 6">
            <a:extLst>
              <a:ext uri="{FF2B5EF4-FFF2-40B4-BE49-F238E27FC236}">
                <a16:creationId xmlns:a16="http://schemas.microsoft.com/office/drawing/2014/main" id="{3D9B0C4B-7486-5743-A6A1-D589D1F749EB}"/>
              </a:ext>
            </a:extLst>
          </p:cNvPr>
          <p:cNvPicPr>
            <a:picLocks noChangeAspect="1"/>
          </p:cNvPicPr>
          <p:nvPr/>
        </p:nvPicPr>
        <p:blipFill>
          <a:blip r:embed="rId4"/>
          <a:stretch>
            <a:fillRect/>
          </a:stretch>
        </p:blipFill>
        <p:spPr>
          <a:xfrm>
            <a:off x="6618055" y="3232515"/>
            <a:ext cx="3759321" cy="3492030"/>
          </a:xfrm>
          <a:prstGeom prst="rect">
            <a:avLst/>
          </a:prstGeom>
        </p:spPr>
      </p:pic>
    </p:spTree>
    <p:extLst>
      <p:ext uri="{BB962C8B-B14F-4D97-AF65-F5344CB8AC3E}">
        <p14:creationId xmlns:p14="http://schemas.microsoft.com/office/powerpoint/2010/main" val="453067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DE93E-E5B6-3947-90E9-99C4D5CE0386}"/>
              </a:ext>
            </a:extLst>
          </p:cNvPr>
          <p:cNvSpPr>
            <a:spLocks noGrp="1"/>
          </p:cNvSpPr>
          <p:nvPr>
            <p:ph type="title"/>
          </p:nvPr>
        </p:nvSpPr>
        <p:spPr/>
        <p:txBody>
          <a:bodyPr/>
          <a:lstStyle/>
          <a:p>
            <a:r>
              <a:rPr lang="en-US" dirty="0"/>
              <a:t>Method of Moments</a:t>
            </a:r>
          </a:p>
        </p:txBody>
      </p:sp>
      <p:sp>
        <p:nvSpPr>
          <p:cNvPr id="3" name="Content Placeholder 2">
            <a:extLst>
              <a:ext uri="{FF2B5EF4-FFF2-40B4-BE49-F238E27FC236}">
                <a16:creationId xmlns:a16="http://schemas.microsoft.com/office/drawing/2014/main" id="{84CD956D-40D6-7443-A242-4BA8131441C5}"/>
              </a:ext>
            </a:extLst>
          </p:cNvPr>
          <p:cNvSpPr>
            <a:spLocks noGrp="1"/>
          </p:cNvSpPr>
          <p:nvPr>
            <p:ph idx="1"/>
          </p:nvPr>
        </p:nvSpPr>
        <p:spPr/>
        <p:txBody>
          <a:bodyPr/>
          <a:lstStyle/>
          <a:p>
            <a:r>
              <a:rPr lang="en-US" dirty="0"/>
              <a:t>The solution procedure begins by defining the unknown current distribution </a:t>
            </a:r>
            <a:r>
              <a:rPr lang="en-US" dirty="0" err="1"/>
              <a:t>Iz</a:t>
            </a:r>
            <a:r>
              <a:rPr lang="en-US" dirty="0"/>
              <a:t>(z′) in terms of an orthogonal set of basis functions.</a:t>
            </a:r>
          </a:p>
          <a:p>
            <a:r>
              <a:rPr lang="en-US" dirty="0"/>
              <a:t>Testing in boundary conditions with known values: feed gap and surface of the antenna.</a:t>
            </a:r>
          </a:p>
        </p:txBody>
      </p:sp>
      <p:pic>
        <p:nvPicPr>
          <p:cNvPr id="5" name="Picture 4">
            <a:extLst>
              <a:ext uri="{FF2B5EF4-FFF2-40B4-BE49-F238E27FC236}">
                <a16:creationId xmlns:a16="http://schemas.microsoft.com/office/drawing/2014/main" id="{AABC8B1C-EB1E-C64C-8021-53511E077703}"/>
              </a:ext>
            </a:extLst>
          </p:cNvPr>
          <p:cNvPicPr>
            <a:picLocks noChangeAspect="1"/>
          </p:cNvPicPr>
          <p:nvPr/>
        </p:nvPicPr>
        <p:blipFill>
          <a:blip r:embed="rId2"/>
          <a:stretch>
            <a:fillRect/>
          </a:stretch>
        </p:blipFill>
        <p:spPr>
          <a:xfrm>
            <a:off x="5886893" y="3166930"/>
            <a:ext cx="4320363" cy="3144970"/>
          </a:xfrm>
          <a:prstGeom prst="rect">
            <a:avLst/>
          </a:prstGeom>
        </p:spPr>
      </p:pic>
      <p:pic>
        <p:nvPicPr>
          <p:cNvPr id="7" name="Picture 6">
            <a:extLst>
              <a:ext uri="{FF2B5EF4-FFF2-40B4-BE49-F238E27FC236}">
                <a16:creationId xmlns:a16="http://schemas.microsoft.com/office/drawing/2014/main" id="{967A9399-B374-A549-A6A9-C822919EF904}"/>
              </a:ext>
            </a:extLst>
          </p:cNvPr>
          <p:cNvPicPr>
            <a:picLocks noChangeAspect="1"/>
          </p:cNvPicPr>
          <p:nvPr/>
        </p:nvPicPr>
        <p:blipFill>
          <a:blip r:embed="rId3"/>
          <a:stretch>
            <a:fillRect/>
          </a:stretch>
        </p:blipFill>
        <p:spPr>
          <a:xfrm>
            <a:off x="1369828" y="3914634"/>
            <a:ext cx="3600265" cy="2262329"/>
          </a:xfrm>
          <a:prstGeom prst="rect">
            <a:avLst/>
          </a:prstGeom>
        </p:spPr>
      </p:pic>
    </p:spTree>
    <p:extLst>
      <p:ext uri="{BB962C8B-B14F-4D97-AF65-F5344CB8AC3E}">
        <p14:creationId xmlns:p14="http://schemas.microsoft.com/office/powerpoint/2010/main" val="4063781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F8F29-B0D4-2642-949C-25D7070F3B38}"/>
              </a:ext>
            </a:extLst>
          </p:cNvPr>
          <p:cNvSpPr>
            <a:spLocks noGrp="1"/>
          </p:cNvSpPr>
          <p:nvPr>
            <p:ph type="ctrTitle"/>
          </p:nvPr>
        </p:nvSpPr>
        <p:spPr>
          <a:xfrm>
            <a:off x="900545" y="1025236"/>
            <a:ext cx="9767455" cy="2484727"/>
          </a:xfrm>
        </p:spPr>
        <p:txBody>
          <a:bodyPr/>
          <a:lstStyle/>
          <a:p>
            <a:r>
              <a:rPr lang="en-US" dirty="0"/>
              <a:t>RFID</a:t>
            </a:r>
          </a:p>
        </p:txBody>
      </p:sp>
      <p:sp>
        <p:nvSpPr>
          <p:cNvPr id="3" name="Subtitle 2">
            <a:extLst>
              <a:ext uri="{FF2B5EF4-FFF2-40B4-BE49-F238E27FC236}">
                <a16:creationId xmlns:a16="http://schemas.microsoft.com/office/drawing/2014/main" id="{EA4AD31D-7E08-784B-B2D2-23D6DE96A1B7}"/>
              </a:ext>
            </a:extLst>
          </p:cNvPr>
          <p:cNvSpPr>
            <a:spLocks noGrp="1"/>
          </p:cNvSpPr>
          <p:nvPr>
            <p:ph type="subTitle" idx="1"/>
          </p:nvPr>
        </p:nvSpPr>
        <p:spPr/>
        <p:txBody>
          <a:bodyPr>
            <a:normAutofit/>
          </a:bodyPr>
          <a:lstStyle/>
          <a:p>
            <a:endParaRPr lang="en-US" dirty="0"/>
          </a:p>
          <a:p>
            <a:endParaRPr lang="en-US" dirty="0"/>
          </a:p>
        </p:txBody>
      </p:sp>
    </p:spTree>
    <p:extLst>
      <p:ext uri="{BB962C8B-B14F-4D97-AF65-F5344CB8AC3E}">
        <p14:creationId xmlns:p14="http://schemas.microsoft.com/office/powerpoint/2010/main" val="4198082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AFCD0-3EDC-EA4D-94E2-DBA9FAC323B2}"/>
              </a:ext>
            </a:extLst>
          </p:cNvPr>
          <p:cNvSpPr>
            <a:spLocks noGrp="1"/>
          </p:cNvSpPr>
          <p:nvPr>
            <p:ph type="title"/>
          </p:nvPr>
        </p:nvSpPr>
        <p:spPr/>
        <p:txBody>
          <a:bodyPr/>
          <a:lstStyle/>
          <a:p>
            <a:r>
              <a:rPr lang="en-US" dirty="0"/>
              <a:t>RFID: a Primer</a:t>
            </a:r>
          </a:p>
        </p:txBody>
      </p:sp>
      <p:pic>
        <p:nvPicPr>
          <p:cNvPr id="13" name="Content Placeholder 12">
            <a:extLst>
              <a:ext uri="{FF2B5EF4-FFF2-40B4-BE49-F238E27FC236}">
                <a16:creationId xmlns:a16="http://schemas.microsoft.com/office/drawing/2014/main" id="{50A4A486-B708-8544-B13D-56512718B5B8}"/>
              </a:ext>
            </a:extLst>
          </p:cNvPr>
          <p:cNvPicPr>
            <a:picLocks noGrp="1" noChangeAspect="1"/>
          </p:cNvPicPr>
          <p:nvPr>
            <p:ph idx="1"/>
          </p:nvPr>
        </p:nvPicPr>
        <p:blipFill>
          <a:blip r:embed="rId2"/>
          <a:stretch>
            <a:fillRect/>
          </a:stretch>
        </p:blipFill>
        <p:spPr>
          <a:xfrm>
            <a:off x="719780" y="1690688"/>
            <a:ext cx="10752440" cy="4278458"/>
          </a:xfrm>
        </p:spPr>
      </p:pic>
    </p:spTree>
    <p:extLst>
      <p:ext uri="{BB962C8B-B14F-4D97-AF65-F5344CB8AC3E}">
        <p14:creationId xmlns:p14="http://schemas.microsoft.com/office/powerpoint/2010/main" val="9744982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CA651-DAC3-6040-92CF-8722A7B38617}"/>
              </a:ext>
            </a:extLst>
          </p:cNvPr>
          <p:cNvSpPr>
            <a:spLocks noGrp="1"/>
          </p:cNvSpPr>
          <p:nvPr>
            <p:ph type="title"/>
          </p:nvPr>
        </p:nvSpPr>
        <p:spPr/>
        <p:txBody>
          <a:bodyPr/>
          <a:lstStyle/>
          <a:p>
            <a:r>
              <a:rPr lang="en-US" dirty="0"/>
              <a:t>Inductive and Radiating Coupling</a:t>
            </a:r>
          </a:p>
        </p:txBody>
      </p:sp>
      <p:pic>
        <p:nvPicPr>
          <p:cNvPr id="5" name="Content Placeholder 4">
            <a:extLst>
              <a:ext uri="{FF2B5EF4-FFF2-40B4-BE49-F238E27FC236}">
                <a16:creationId xmlns:a16="http://schemas.microsoft.com/office/drawing/2014/main" id="{9A8A2C6A-CA8A-0A48-BAC5-FE18CBFCD6EA}"/>
              </a:ext>
            </a:extLst>
          </p:cNvPr>
          <p:cNvPicPr>
            <a:picLocks noGrp="1" noChangeAspect="1"/>
          </p:cNvPicPr>
          <p:nvPr>
            <p:ph idx="1"/>
          </p:nvPr>
        </p:nvPicPr>
        <p:blipFill>
          <a:blip r:embed="rId2"/>
          <a:stretch>
            <a:fillRect/>
          </a:stretch>
        </p:blipFill>
        <p:spPr>
          <a:xfrm>
            <a:off x="2418735" y="1514255"/>
            <a:ext cx="6894147" cy="4662708"/>
          </a:xfrm>
        </p:spPr>
      </p:pic>
    </p:spTree>
    <p:extLst>
      <p:ext uri="{BB962C8B-B14F-4D97-AF65-F5344CB8AC3E}">
        <p14:creationId xmlns:p14="http://schemas.microsoft.com/office/powerpoint/2010/main" val="13686994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A62D0-D762-034D-8D84-ECF103F09346}"/>
              </a:ext>
            </a:extLst>
          </p:cNvPr>
          <p:cNvSpPr>
            <a:spLocks noGrp="1"/>
          </p:cNvSpPr>
          <p:nvPr>
            <p:ph type="title"/>
          </p:nvPr>
        </p:nvSpPr>
        <p:spPr/>
        <p:txBody>
          <a:bodyPr/>
          <a:lstStyle/>
          <a:p>
            <a:r>
              <a:rPr lang="en-US" dirty="0"/>
              <a:t>Skin Depth – Extent of Penetration of Signal</a:t>
            </a:r>
          </a:p>
        </p:txBody>
      </p:sp>
      <p:pic>
        <p:nvPicPr>
          <p:cNvPr id="5" name="Content Placeholder 4">
            <a:extLst>
              <a:ext uri="{FF2B5EF4-FFF2-40B4-BE49-F238E27FC236}">
                <a16:creationId xmlns:a16="http://schemas.microsoft.com/office/drawing/2014/main" id="{967AD309-0FAF-7146-BB74-1D58BAC2A249}"/>
              </a:ext>
            </a:extLst>
          </p:cNvPr>
          <p:cNvPicPr>
            <a:picLocks noGrp="1" noChangeAspect="1"/>
          </p:cNvPicPr>
          <p:nvPr>
            <p:ph idx="1"/>
          </p:nvPr>
        </p:nvPicPr>
        <p:blipFill>
          <a:blip r:embed="rId2"/>
          <a:stretch>
            <a:fillRect/>
          </a:stretch>
        </p:blipFill>
        <p:spPr>
          <a:xfrm>
            <a:off x="838200" y="1828799"/>
            <a:ext cx="10574595" cy="3524865"/>
          </a:xfrm>
        </p:spPr>
      </p:pic>
    </p:spTree>
    <p:extLst>
      <p:ext uri="{BB962C8B-B14F-4D97-AF65-F5344CB8AC3E}">
        <p14:creationId xmlns:p14="http://schemas.microsoft.com/office/powerpoint/2010/main" val="29773749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055A6-5375-074D-A0D3-27D2F4A51C21}"/>
              </a:ext>
            </a:extLst>
          </p:cNvPr>
          <p:cNvSpPr>
            <a:spLocks noGrp="1"/>
          </p:cNvSpPr>
          <p:nvPr>
            <p:ph type="title"/>
          </p:nvPr>
        </p:nvSpPr>
        <p:spPr/>
        <p:txBody>
          <a:bodyPr/>
          <a:lstStyle/>
          <a:p>
            <a:r>
              <a:rPr lang="en-US" dirty="0"/>
              <a:t>Skin Depth – Extent of Penetration of Signal</a:t>
            </a:r>
          </a:p>
        </p:txBody>
      </p:sp>
      <p:pic>
        <p:nvPicPr>
          <p:cNvPr id="5" name="Content Placeholder 4">
            <a:extLst>
              <a:ext uri="{FF2B5EF4-FFF2-40B4-BE49-F238E27FC236}">
                <a16:creationId xmlns:a16="http://schemas.microsoft.com/office/drawing/2014/main" id="{6F2BE645-2B8D-DB44-8257-8146F34A1D82}"/>
              </a:ext>
            </a:extLst>
          </p:cNvPr>
          <p:cNvPicPr>
            <a:picLocks noGrp="1" noChangeAspect="1"/>
          </p:cNvPicPr>
          <p:nvPr>
            <p:ph idx="1"/>
          </p:nvPr>
        </p:nvPicPr>
        <p:blipFill>
          <a:blip r:embed="rId3"/>
          <a:stretch>
            <a:fillRect/>
          </a:stretch>
        </p:blipFill>
        <p:spPr>
          <a:xfrm>
            <a:off x="883325" y="2330245"/>
            <a:ext cx="10259373" cy="3288890"/>
          </a:xfrm>
        </p:spPr>
      </p:pic>
    </p:spTree>
    <p:extLst>
      <p:ext uri="{BB962C8B-B14F-4D97-AF65-F5344CB8AC3E}">
        <p14:creationId xmlns:p14="http://schemas.microsoft.com/office/powerpoint/2010/main" val="15367467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D2731-CA1A-B644-A8AB-4E4107B75133}"/>
              </a:ext>
            </a:extLst>
          </p:cNvPr>
          <p:cNvSpPr>
            <a:spLocks noGrp="1"/>
          </p:cNvSpPr>
          <p:nvPr>
            <p:ph type="title"/>
          </p:nvPr>
        </p:nvSpPr>
        <p:spPr/>
        <p:txBody>
          <a:bodyPr/>
          <a:lstStyle/>
          <a:p>
            <a:r>
              <a:rPr lang="en-US" dirty="0"/>
              <a:t>RFID: a Primer</a:t>
            </a:r>
          </a:p>
        </p:txBody>
      </p:sp>
      <p:pic>
        <p:nvPicPr>
          <p:cNvPr id="5" name="Content Placeholder 4">
            <a:extLst>
              <a:ext uri="{FF2B5EF4-FFF2-40B4-BE49-F238E27FC236}">
                <a16:creationId xmlns:a16="http://schemas.microsoft.com/office/drawing/2014/main" id="{41176D12-A6D7-154B-A484-E56D6BC690BF}"/>
              </a:ext>
            </a:extLst>
          </p:cNvPr>
          <p:cNvPicPr>
            <a:picLocks noGrp="1" noChangeAspect="1"/>
          </p:cNvPicPr>
          <p:nvPr>
            <p:ph idx="1"/>
          </p:nvPr>
        </p:nvPicPr>
        <p:blipFill>
          <a:blip r:embed="rId2"/>
          <a:stretch>
            <a:fillRect/>
          </a:stretch>
        </p:blipFill>
        <p:spPr>
          <a:xfrm>
            <a:off x="1025232" y="1941256"/>
            <a:ext cx="5859026" cy="1643709"/>
          </a:xfrm>
        </p:spPr>
      </p:pic>
      <p:pic>
        <p:nvPicPr>
          <p:cNvPr id="7" name="Picture 6">
            <a:extLst>
              <a:ext uri="{FF2B5EF4-FFF2-40B4-BE49-F238E27FC236}">
                <a16:creationId xmlns:a16="http://schemas.microsoft.com/office/drawing/2014/main" id="{6694DBB2-96E8-4140-B12D-53A701207AFB}"/>
              </a:ext>
            </a:extLst>
          </p:cNvPr>
          <p:cNvPicPr>
            <a:picLocks noChangeAspect="1"/>
          </p:cNvPicPr>
          <p:nvPr/>
        </p:nvPicPr>
        <p:blipFill>
          <a:blip r:embed="rId3"/>
          <a:stretch>
            <a:fillRect/>
          </a:stretch>
        </p:blipFill>
        <p:spPr>
          <a:xfrm>
            <a:off x="373639" y="4324308"/>
            <a:ext cx="11541667" cy="1587393"/>
          </a:xfrm>
          <a:prstGeom prst="rect">
            <a:avLst/>
          </a:prstGeom>
        </p:spPr>
      </p:pic>
      <p:pic>
        <p:nvPicPr>
          <p:cNvPr id="9" name="Picture 8">
            <a:extLst>
              <a:ext uri="{FF2B5EF4-FFF2-40B4-BE49-F238E27FC236}">
                <a16:creationId xmlns:a16="http://schemas.microsoft.com/office/drawing/2014/main" id="{04EF7859-9F73-A446-9AAD-EDBB81E9EB7F}"/>
              </a:ext>
            </a:extLst>
          </p:cNvPr>
          <p:cNvPicPr>
            <a:picLocks noChangeAspect="1"/>
          </p:cNvPicPr>
          <p:nvPr/>
        </p:nvPicPr>
        <p:blipFill>
          <a:blip r:embed="rId4"/>
          <a:stretch>
            <a:fillRect/>
          </a:stretch>
        </p:blipFill>
        <p:spPr>
          <a:xfrm>
            <a:off x="8214013" y="2134798"/>
            <a:ext cx="2163041" cy="1256624"/>
          </a:xfrm>
          <a:prstGeom prst="rect">
            <a:avLst/>
          </a:prstGeom>
        </p:spPr>
      </p:pic>
    </p:spTree>
    <p:extLst>
      <p:ext uri="{BB962C8B-B14F-4D97-AF65-F5344CB8AC3E}">
        <p14:creationId xmlns:p14="http://schemas.microsoft.com/office/powerpoint/2010/main" val="9261598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47954-F12C-2446-9D37-1B00576DB8B0}"/>
              </a:ext>
            </a:extLst>
          </p:cNvPr>
          <p:cNvSpPr>
            <a:spLocks noGrp="1"/>
          </p:cNvSpPr>
          <p:nvPr>
            <p:ph type="title"/>
          </p:nvPr>
        </p:nvSpPr>
        <p:spPr/>
        <p:txBody>
          <a:bodyPr/>
          <a:lstStyle/>
          <a:p>
            <a:r>
              <a:rPr lang="en-US" dirty="0"/>
              <a:t>RFID Tag: A Primer</a:t>
            </a:r>
          </a:p>
        </p:txBody>
      </p:sp>
      <p:pic>
        <p:nvPicPr>
          <p:cNvPr id="5" name="Content Placeholder 4">
            <a:extLst>
              <a:ext uri="{FF2B5EF4-FFF2-40B4-BE49-F238E27FC236}">
                <a16:creationId xmlns:a16="http://schemas.microsoft.com/office/drawing/2014/main" id="{FBD65FFC-E7AE-F541-9331-C61CE5005E84}"/>
              </a:ext>
            </a:extLst>
          </p:cNvPr>
          <p:cNvPicPr>
            <a:picLocks noGrp="1" noChangeAspect="1"/>
          </p:cNvPicPr>
          <p:nvPr>
            <p:ph idx="1"/>
          </p:nvPr>
        </p:nvPicPr>
        <p:blipFill>
          <a:blip r:embed="rId2"/>
          <a:stretch>
            <a:fillRect/>
          </a:stretch>
        </p:blipFill>
        <p:spPr>
          <a:xfrm>
            <a:off x="1750979" y="1509614"/>
            <a:ext cx="8210144" cy="5065591"/>
          </a:xfrm>
        </p:spPr>
      </p:pic>
    </p:spTree>
    <p:extLst>
      <p:ext uri="{BB962C8B-B14F-4D97-AF65-F5344CB8AC3E}">
        <p14:creationId xmlns:p14="http://schemas.microsoft.com/office/powerpoint/2010/main" val="40395744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53B0D-8DEA-2D4F-8C3D-BFB78C8D2103}"/>
              </a:ext>
            </a:extLst>
          </p:cNvPr>
          <p:cNvSpPr>
            <a:spLocks noGrp="1"/>
          </p:cNvSpPr>
          <p:nvPr>
            <p:ph type="title"/>
          </p:nvPr>
        </p:nvSpPr>
        <p:spPr/>
        <p:txBody>
          <a:bodyPr/>
          <a:lstStyle/>
          <a:p>
            <a:r>
              <a:rPr lang="en-US" dirty="0"/>
              <a:t>RFID Tag Types</a:t>
            </a:r>
          </a:p>
        </p:txBody>
      </p:sp>
      <p:sp>
        <p:nvSpPr>
          <p:cNvPr id="3" name="Content Placeholder 2">
            <a:extLst>
              <a:ext uri="{FF2B5EF4-FFF2-40B4-BE49-F238E27FC236}">
                <a16:creationId xmlns:a16="http://schemas.microsoft.com/office/drawing/2014/main" id="{CE0E8D4F-033E-5943-9A66-DED32EC44D6D}"/>
              </a:ext>
            </a:extLst>
          </p:cNvPr>
          <p:cNvSpPr>
            <a:spLocks noGrp="1"/>
          </p:cNvSpPr>
          <p:nvPr>
            <p:ph idx="1"/>
          </p:nvPr>
        </p:nvSpPr>
        <p:spPr/>
        <p:txBody>
          <a:bodyPr/>
          <a:lstStyle/>
          <a:p>
            <a:r>
              <a:rPr lang="en-US" dirty="0"/>
              <a:t>Active RFID Tag</a:t>
            </a:r>
          </a:p>
          <a:p>
            <a:pPr lvl="1"/>
            <a:r>
              <a:rPr lang="en-US" dirty="0"/>
              <a:t>With Battery</a:t>
            </a:r>
          </a:p>
          <a:p>
            <a:pPr lvl="1"/>
            <a:r>
              <a:rPr lang="en-US" dirty="0"/>
              <a:t>Simpler Reader</a:t>
            </a:r>
          </a:p>
          <a:p>
            <a:pPr lvl="1"/>
            <a:endParaRPr lang="en-US" dirty="0"/>
          </a:p>
          <a:p>
            <a:pPr lvl="1"/>
            <a:endParaRPr lang="en-US" dirty="0"/>
          </a:p>
          <a:p>
            <a:r>
              <a:rPr lang="en-US" dirty="0"/>
              <a:t>Passive RFID Tag</a:t>
            </a:r>
          </a:p>
          <a:p>
            <a:pPr lvl="1"/>
            <a:r>
              <a:rPr lang="en-US" dirty="0"/>
              <a:t>Battery-free</a:t>
            </a:r>
          </a:p>
          <a:p>
            <a:pPr lvl="1"/>
            <a:r>
              <a:rPr lang="en-US" dirty="0"/>
              <a:t>Complex Reader</a:t>
            </a:r>
          </a:p>
          <a:p>
            <a:pPr lvl="1"/>
            <a:endParaRPr lang="en-US" dirty="0"/>
          </a:p>
        </p:txBody>
      </p:sp>
    </p:spTree>
    <p:extLst>
      <p:ext uri="{BB962C8B-B14F-4D97-AF65-F5344CB8AC3E}">
        <p14:creationId xmlns:p14="http://schemas.microsoft.com/office/powerpoint/2010/main" val="1764963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431E9-CDFA-E54F-96D1-54797AFFE7C4}"/>
              </a:ext>
            </a:extLst>
          </p:cNvPr>
          <p:cNvSpPr>
            <a:spLocks noGrp="1"/>
          </p:cNvSpPr>
          <p:nvPr>
            <p:ph type="title"/>
          </p:nvPr>
        </p:nvSpPr>
        <p:spPr/>
        <p:txBody>
          <a:bodyPr/>
          <a:lstStyle/>
          <a:p>
            <a:r>
              <a:rPr lang="en-US" dirty="0"/>
              <a:t>Inductance</a:t>
            </a:r>
          </a:p>
        </p:txBody>
      </p:sp>
      <p:pic>
        <p:nvPicPr>
          <p:cNvPr id="5" name="Content Placeholder 4">
            <a:extLst>
              <a:ext uri="{FF2B5EF4-FFF2-40B4-BE49-F238E27FC236}">
                <a16:creationId xmlns:a16="http://schemas.microsoft.com/office/drawing/2014/main" id="{ECB18BC4-B3FD-C54B-9B4C-ABE5723D20C8}"/>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355207" y="4129985"/>
            <a:ext cx="7542971" cy="773638"/>
          </a:xfrm>
        </p:spPr>
      </p:pic>
      <p:pic>
        <p:nvPicPr>
          <p:cNvPr id="7" name="Graphic 6">
            <a:extLst>
              <a:ext uri="{FF2B5EF4-FFF2-40B4-BE49-F238E27FC236}">
                <a16:creationId xmlns:a16="http://schemas.microsoft.com/office/drawing/2014/main" id="{44921608-EC22-444F-BF2C-1502EB0A91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55207" y="5126841"/>
            <a:ext cx="3139521" cy="1360459"/>
          </a:xfrm>
          <a:prstGeom prst="rect">
            <a:avLst/>
          </a:prstGeom>
        </p:spPr>
      </p:pic>
      <p:pic>
        <p:nvPicPr>
          <p:cNvPr id="9" name="Graphic 8">
            <a:extLst>
              <a:ext uri="{FF2B5EF4-FFF2-40B4-BE49-F238E27FC236}">
                <a16:creationId xmlns:a16="http://schemas.microsoft.com/office/drawing/2014/main" id="{7BFBC5AF-5A37-FB4D-BF90-67833B688B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06176" y="1711953"/>
            <a:ext cx="6078243" cy="1284832"/>
          </a:xfrm>
          <a:prstGeom prst="rect">
            <a:avLst/>
          </a:prstGeom>
        </p:spPr>
      </p:pic>
      <p:pic>
        <p:nvPicPr>
          <p:cNvPr id="11" name="Graphic 10">
            <a:extLst>
              <a:ext uri="{FF2B5EF4-FFF2-40B4-BE49-F238E27FC236}">
                <a16:creationId xmlns:a16="http://schemas.microsoft.com/office/drawing/2014/main" id="{72625561-9493-1641-8F7C-216E63D165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8450" y="1690688"/>
            <a:ext cx="2651679" cy="1320855"/>
          </a:xfrm>
          <a:prstGeom prst="rect">
            <a:avLst/>
          </a:prstGeom>
        </p:spPr>
      </p:pic>
      <p:sp>
        <p:nvSpPr>
          <p:cNvPr id="13" name="TextBox 12">
            <a:extLst>
              <a:ext uri="{FF2B5EF4-FFF2-40B4-BE49-F238E27FC236}">
                <a16:creationId xmlns:a16="http://schemas.microsoft.com/office/drawing/2014/main" id="{201FD1A9-B9BE-2E4B-96B9-1197CE89A64A}"/>
              </a:ext>
            </a:extLst>
          </p:cNvPr>
          <p:cNvSpPr txBox="1"/>
          <p:nvPr/>
        </p:nvSpPr>
        <p:spPr>
          <a:xfrm>
            <a:off x="9237478" y="4159025"/>
            <a:ext cx="1141187" cy="646331"/>
          </a:xfrm>
          <a:prstGeom prst="rect">
            <a:avLst/>
          </a:prstGeom>
          <a:noFill/>
        </p:spPr>
        <p:txBody>
          <a:bodyPr wrap="square" rtlCol="0">
            <a:spAutoFit/>
          </a:bodyPr>
          <a:lstStyle/>
          <a:p>
            <a:pPr algn="ctr"/>
            <a:r>
              <a:rPr lang="en-US" sz="3600" dirty="0"/>
              <a:t>Wire</a:t>
            </a:r>
          </a:p>
        </p:txBody>
      </p:sp>
      <p:sp>
        <p:nvSpPr>
          <p:cNvPr id="14" name="TextBox 13">
            <a:extLst>
              <a:ext uri="{FF2B5EF4-FFF2-40B4-BE49-F238E27FC236}">
                <a16:creationId xmlns:a16="http://schemas.microsoft.com/office/drawing/2014/main" id="{60BBE941-92A5-7044-B538-41C333A3F0BE}"/>
              </a:ext>
            </a:extLst>
          </p:cNvPr>
          <p:cNvSpPr txBox="1"/>
          <p:nvPr/>
        </p:nvSpPr>
        <p:spPr>
          <a:xfrm>
            <a:off x="5055645" y="5410746"/>
            <a:ext cx="2079446" cy="646331"/>
          </a:xfrm>
          <a:prstGeom prst="rect">
            <a:avLst/>
          </a:prstGeom>
          <a:noFill/>
        </p:spPr>
        <p:txBody>
          <a:bodyPr wrap="square" rtlCol="0">
            <a:spAutoFit/>
          </a:bodyPr>
          <a:lstStyle/>
          <a:p>
            <a:pPr algn="ctr"/>
            <a:r>
              <a:rPr lang="en-US" sz="3600" dirty="0"/>
              <a:t>Solenoid</a:t>
            </a:r>
          </a:p>
        </p:txBody>
      </p:sp>
      <p:pic>
        <p:nvPicPr>
          <p:cNvPr id="16" name="Picture 15">
            <a:extLst>
              <a:ext uri="{FF2B5EF4-FFF2-40B4-BE49-F238E27FC236}">
                <a16:creationId xmlns:a16="http://schemas.microsoft.com/office/drawing/2014/main" id="{56FD9F6B-7878-9341-936E-82B0B22B07DD}"/>
              </a:ext>
            </a:extLst>
          </p:cNvPr>
          <p:cNvPicPr>
            <a:picLocks noChangeAspect="1"/>
          </p:cNvPicPr>
          <p:nvPr/>
        </p:nvPicPr>
        <p:blipFill>
          <a:blip r:embed="rId10"/>
          <a:stretch>
            <a:fillRect/>
          </a:stretch>
        </p:blipFill>
        <p:spPr>
          <a:xfrm>
            <a:off x="4037969" y="316330"/>
            <a:ext cx="4035096" cy="2978285"/>
          </a:xfrm>
          <a:prstGeom prst="rect">
            <a:avLst/>
          </a:prstGeom>
        </p:spPr>
      </p:pic>
    </p:spTree>
    <p:extLst>
      <p:ext uri="{BB962C8B-B14F-4D97-AF65-F5344CB8AC3E}">
        <p14:creationId xmlns:p14="http://schemas.microsoft.com/office/powerpoint/2010/main" val="181501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1E77C-4550-1B42-8F1B-86E24F2009A4}"/>
              </a:ext>
            </a:extLst>
          </p:cNvPr>
          <p:cNvSpPr>
            <a:spLocks noGrp="1"/>
          </p:cNvSpPr>
          <p:nvPr>
            <p:ph type="title"/>
          </p:nvPr>
        </p:nvSpPr>
        <p:spPr/>
        <p:txBody>
          <a:bodyPr/>
          <a:lstStyle/>
          <a:p>
            <a:r>
              <a:rPr lang="en-US" dirty="0"/>
              <a:t>Types of RFID Tag </a:t>
            </a:r>
          </a:p>
        </p:txBody>
      </p:sp>
      <p:sp>
        <p:nvSpPr>
          <p:cNvPr id="3" name="Content Placeholder 2">
            <a:extLst>
              <a:ext uri="{FF2B5EF4-FFF2-40B4-BE49-F238E27FC236}">
                <a16:creationId xmlns:a16="http://schemas.microsoft.com/office/drawing/2014/main" id="{89528598-DD38-774E-9A66-35A1C573AFFE}"/>
              </a:ext>
            </a:extLst>
          </p:cNvPr>
          <p:cNvSpPr>
            <a:spLocks noGrp="1"/>
          </p:cNvSpPr>
          <p:nvPr>
            <p:ph idx="1"/>
          </p:nvPr>
        </p:nvSpPr>
        <p:spPr/>
        <p:txBody>
          <a:bodyPr/>
          <a:lstStyle/>
          <a:p>
            <a:r>
              <a:rPr lang="en-US" dirty="0"/>
              <a:t>Chipped RFID Tag</a:t>
            </a:r>
          </a:p>
          <a:p>
            <a:pPr lvl="1"/>
            <a:r>
              <a:rPr lang="en-US" dirty="0"/>
              <a:t>ASIC chip to modulate</a:t>
            </a:r>
          </a:p>
          <a:p>
            <a:pPr lvl="1"/>
            <a:r>
              <a:rPr lang="en-US" dirty="0"/>
              <a:t>Impedance matching for RFID tag chip antenna</a:t>
            </a:r>
          </a:p>
          <a:p>
            <a:pPr lvl="1"/>
            <a:endParaRPr lang="en-US" dirty="0"/>
          </a:p>
          <a:p>
            <a:r>
              <a:rPr lang="en-US" dirty="0"/>
              <a:t>Chip-less RFID Tag</a:t>
            </a:r>
          </a:p>
          <a:p>
            <a:pPr lvl="1"/>
            <a:r>
              <a:rPr lang="en-US" dirty="0"/>
              <a:t>Higher band-width</a:t>
            </a:r>
          </a:p>
          <a:p>
            <a:pPr lvl="1"/>
            <a:r>
              <a:rPr lang="en-US" dirty="0"/>
              <a:t>Frequency notches across frequency</a:t>
            </a:r>
          </a:p>
          <a:p>
            <a:pPr lvl="1"/>
            <a:r>
              <a:rPr lang="en-US" dirty="0"/>
              <a:t>Load-line with resonator spirals</a:t>
            </a:r>
          </a:p>
        </p:txBody>
      </p:sp>
    </p:spTree>
    <p:extLst>
      <p:ext uri="{BB962C8B-B14F-4D97-AF65-F5344CB8AC3E}">
        <p14:creationId xmlns:p14="http://schemas.microsoft.com/office/powerpoint/2010/main" val="11185211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72C3B-1BC1-2D4F-9E65-0101D956A136}"/>
              </a:ext>
            </a:extLst>
          </p:cNvPr>
          <p:cNvSpPr>
            <a:spLocks noGrp="1"/>
          </p:cNvSpPr>
          <p:nvPr>
            <p:ph type="title"/>
          </p:nvPr>
        </p:nvSpPr>
        <p:spPr/>
        <p:txBody>
          <a:bodyPr/>
          <a:lstStyle/>
          <a:p>
            <a:r>
              <a:rPr lang="en-US" dirty="0"/>
              <a:t>Chip-less RFID Tag</a:t>
            </a:r>
          </a:p>
        </p:txBody>
      </p:sp>
      <p:pic>
        <p:nvPicPr>
          <p:cNvPr id="7" name="Picture 6">
            <a:extLst>
              <a:ext uri="{FF2B5EF4-FFF2-40B4-BE49-F238E27FC236}">
                <a16:creationId xmlns:a16="http://schemas.microsoft.com/office/drawing/2014/main" id="{312CAFB3-550B-054F-92EF-58CCCFAC581E}"/>
              </a:ext>
            </a:extLst>
          </p:cNvPr>
          <p:cNvPicPr>
            <a:picLocks noChangeAspect="1"/>
          </p:cNvPicPr>
          <p:nvPr/>
        </p:nvPicPr>
        <p:blipFill>
          <a:blip r:embed="rId2"/>
          <a:stretch>
            <a:fillRect/>
          </a:stretch>
        </p:blipFill>
        <p:spPr>
          <a:xfrm>
            <a:off x="4968615" y="1924228"/>
            <a:ext cx="2580500" cy="1400059"/>
          </a:xfrm>
          <a:prstGeom prst="rect">
            <a:avLst/>
          </a:prstGeom>
        </p:spPr>
      </p:pic>
      <p:pic>
        <p:nvPicPr>
          <p:cNvPr id="11" name="Content Placeholder 10">
            <a:extLst>
              <a:ext uri="{FF2B5EF4-FFF2-40B4-BE49-F238E27FC236}">
                <a16:creationId xmlns:a16="http://schemas.microsoft.com/office/drawing/2014/main" id="{5BEF20B2-C74C-FC4C-872A-306DD218D357}"/>
              </a:ext>
            </a:extLst>
          </p:cNvPr>
          <p:cNvPicPr>
            <a:picLocks noGrp="1" noChangeAspect="1"/>
          </p:cNvPicPr>
          <p:nvPr>
            <p:ph idx="1"/>
          </p:nvPr>
        </p:nvPicPr>
        <p:blipFill>
          <a:blip r:embed="rId3"/>
          <a:stretch>
            <a:fillRect/>
          </a:stretch>
        </p:blipFill>
        <p:spPr>
          <a:xfrm>
            <a:off x="7277034" y="1690688"/>
            <a:ext cx="4765994" cy="4667582"/>
          </a:xfrm>
        </p:spPr>
      </p:pic>
      <p:pic>
        <p:nvPicPr>
          <p:cNvPr id="13" name="Picture 12">
            <a:extLst>
              <a:ext uri="{FF2B5EF4-FFF2-40B4-BE49-F238E27FC236}">
                <a16:creationId xmlns:a16="http://schemas.microsoft.com/office/drawing/2014/main" id="{B28A9A5F-1EE3-1D48-901D-AB8D71EA68CA}"/>
              </a:ext>
            </a:extLst>
          </p:cNvPr>
          <p:cNvPicPr>
            <a:picLocks noChangeAspect="1"/>
          </p:cNvPicPr>
          <p:nvPr/>
        </p:nvPicPr>
        <p:blipFill>
          <a:blip r:embed="rId4"/>
          <a:stretch>
            <a:fillRect/>
          </a:stretch>
        </p:blipFill>
        <p:spPr>
          <a:xfrm>
            <a:off x="356660" y="3980795"/>
            <a:ext cx="6102703" cy="2877205"/>
          </a:xfrm>
          <a:prstGeom prst="rect">
            <a:avLst/>
          </a:prstGeom>
        </p:spPr>
      </p:pic>
      <p:pic>
        <p:nvPicPr>
          <p:cNvPr id="15" name="Picture 14">
            <a:extLst>
              <a:ext uri="{FF2B5EF4-FFF2-40B4-BE49-F238E27FC236}">
                <a16:creationId xmlns:a16="http://schemas.microsoft.com/office/drawing/2014/main" id="{EA896841-8295-0042-B086-66517E6835E6}"/>
              </a:ext>
            </a:extLst>
          </p:cNvPr>
          <p:cNvPicPr>
            <a:picLocks noChangeAspect="1"/>
          </p:cNvPicPr>
          <p:nvPr/>
        </p:nvPicPr>
        <p:blipFill>
          <a:blip r:embed="rId5"/>
          <a:stretch>
            <a:fillRect/>
          </a:stretch>
        </p:blipFill>
        <p:spPr>
          <a:xfrm>
            <a:off x="990673" y="1813953"/>
            <a:ext cx="3538797" cy="1880520"/>
          </a:xfrm>
          <a:prstGeom prst="rect">
            <a:avLst/>
          </a:prstGeom>
        </p:spPr>
      </p:pic>
    </p:spTree>
    <p:extLst>
      <p:ext uri="{BB962C8B-B14F-4D97-AF65-F5344CB8AC3E}">
        <p14:creationId xmlns:p14="http://schemas.microsoft.com/office/powerpoint/2010/main" val="230932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04376-66C0-564E-B257-CA434A037245}"/>
              </a:ext>
            </a:extLst>
          </p:cNvPr>
          <p:cNvSpPr>
            <a:spLocks noGrp="1"/>
          </p:cNvSpPr>
          <p:nvPr>
            <p:ph type="title"/>
          </p:nvPr>
        </p:nvSpPr>
        <p:spPr/>
        <p:txBody>
          <a:bodyPr/>
          <a:lstStyle/>
          <a:p>
            <a:r>
              <a:rPr lang="en-US" dirty="0"/>
              <a:t>Chip-less RFID Tag</a:t>
            </a:r>
          </a:p>
        </p:txBody>
      </p:sp>
      <p:pic>
        <p:nvPicPr>
          <p:cNvPr id="5" name="Content Placeholder 4">
            <a:extLst>
              <a:ext uri="{FF2B5EF4-FFF2-40B4-BE49-F238E27FC236}">
                <a16:creationId xmlns:a16="http://schemas.microsoft.com/office/drawing/2014/main" id="{4486DB48-0384-7A46-A99C-9F4F9CD586F7}"/>
              </a:ext>
            </a:extLst>
          </p:cNvPr>
          <p:cNvPicPr>
            <a:picLocks noGrp="1" noChangeAspect="1"/>
          </p:cNvPicPr>
          <p:nvPr>
            <p:ph idx="1"/>
          </p:nvPr>
        </p:nvPicPr>
        <p:blipFill>
          <a:blip r:embed="rId2"/>
          <a:stretch>
            <a:fillRect/>
          </a:stretch>
        </p:blipFill>
        <p:spPr>
          <a:xfrm>
            <a:off x="6628484" y="2981685"/>
            <a:ext cx="4831404" cy="3740983"/>
          </a:xfrm>
        </p:spPr>
      </p:pic>
      <p:pic>
        <p:nvPicPr>
          <p:cNvPr id="7" name="Picture 6">
            <a:extLst>
              <a:ext uri="{FF2B5EF4-FFF2-40B4-BE49-F238E27FC236}">
                <a16:creationId xmlns:a16="http://schemas.microsoft.com/office/drawing/2014/main" id="{3BED5550-C1D3-DF42-BE4F-42406D5A90BD}"/>
              </a:ext>
            </a:extLst>
          </p:cNvPr>
          <p:cNvPicPr>
            <a:picLocks noChangeAspect="1"/>
          </p:cNvPicPr>
          <p:nvPr/>
        </p:nvPicPr>
        <p:blipFill>
          <a:blip r:embed="rId3"/>
          <a:stretch>
            <a:fillRect/>
          </a:stretch>
        </p:blipFill>
        <p:spPr>
          <a:xfrm>
            <a:off x="7099300" y="365125"/>
            <a:ext cx="4254500" cy="2209800"/>
          </a:xfrm>
          <a:prstGeom prst="rect">
            <a:avLst/>
          </a:prstGeom>
        </p:spPr>
      </p:pic>
      <p:pic>
        <p:nvPicPr>
          <p:cNvPr id="9" name="Picture 8">
            <a:extLst>
              <a:ext uri="{FF2B5EF4-FFF2-40B4-BE49-F238E27FC236}">
                <a16:creationId xmlns:a16="http://schemas.microsoft.com/office/drawing/2014/main" id="{FFAFBE40-374B-2947-BADE-17000F9A7415}"/>
              </a:ext>
            </a:extLst>
          </p:cNvPr>
          <p:cNvPicPr>
            <a:picLocks noChangeAspect="1"/>
          </p:cNvPicPr>
          <p:nvPr/>
        </p:nvPicPr>
        <p:blipFill>
          <a:blip r:embed="rId4"/>
          <a:stretch>
            <a:fillRect/>
          </a:stretch>
        </p:blipFill>
        <p:spPr>
          <a:xfrm>
            <a:off x="136337" y="1690688"/>
            <a:ext cx="6318371" cy="3904034"/>
          </a:xfrm>
          <a:prstGeom prst="rect">
            <a:avLst/>
          </a:prstGeom>
        </p:spPr>
      </p:pic>
    </p:spTree>
    <p:extLst>
      <p:ext uri="{BB962C8B-B14F-4D97-AF65-F5344CB8AC3E}">
        <p14:creationId xmlns:p14="http://schemas.microsoft.com/office/powerpoint/2010/main" val="11489384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F6EF2-4201-9E40-8AFF-CEA5B311444F}"/>
              </a:ext>
            </a:extLst>
          </p:cNvPr>
          <p:cNvSpPr>
            <a:spLocks noGrp="1"/>
          </p:cNvSpPr>
          <p:nvPr>
            <p:ph type="title"/>
          </p:nvPr>
        </p:nvSpPr>
        <p:spPr/>
        <p:txBody>
          <a:bodyPr/>
          <a:lstStyle/>
          <a:p>
            <a:r>
              <a:rPr lang="en-US" dirty="0"/>
              <a:t>Chip-less RFID Tag</a:t>
            </a:r>
          </a:p>
        </p:txBody>
      </p:sp>
      <p:pic>
        <p:nvPicPr>
          <p:cNvPr id="5" name="Content Placeholder 4">
            <a:extLst>
              <a:ext uri="{FF2B5EF4-FFF2-40B4-BE49-F238E27FC236}">
                <a16:creationId xmlns:a16="http://schemas.microsoft.com/office/drawing/2014/main" id="{2E74889B-D7F9-3148-890E-46615B2A7D83}"/>
              </a:ext>
            </a:extLst>
          </p:cNvPr>
          <p:cNvPicPr>
            <a:picLocks noGrp="1" noChangeAspect="1"/>
          </p:cNvPicPr>
          <p:nvPr>
            <p:ph idx="1"/>
          </p:nvPr>
        </p:nvPicPr>
        <p:blipFill>
          <a:blip r:embed="rId2"/>
          <a:stretch>
            <a:fillRect/>
          </a:stretch>
        </p:blipFill>
        <p:spPr>
          <a:xfrm>
            <a:off x="7239000" y="1027906"/>
            <a:ext cx="4386619" cy="4351338"/>
          </a:xfrm>
        </p:spPr>
      </p:pic>
      <p:pic>
        <p:nvPicPr>
          <p:cNvPr id="7" name="Picture 6">
            <a:extLst>
              <a:ext uri="{FF2B5EF4-FFF2-40B4-BE49-F238E27FC236}">
                <a16:creationId xmlns:a16="http://schemas.microsoft.com/office/drawing/2014/main" id="{3644B724-0C88-A74D-8745-F3EF6E244A03}"/>
              </a:ext>
            </a:extLst>
          </p:cNvPr>
          <p:cNvPicPr>
            <a:picLocks noChangeAspect="1"/>
          </p:cNvPicPr>
          <p:nvPr/>
        </p:nvPicPr>
        <p:blipFill>
          <a:blip r:embed="rId3"/>
          <a:stretch>
            <a:fillRect/>
          </a:stretch>
        </p:blipFill>
        <p:spPr>
          <a:xfrm>
            <a:off x="408726" y="1368147"/>
            <a:ext cx="6797762" cy="3331443"/>
          </a:xfrm>
          <a:prstGeom prst="rect">
            <a:avLst/>
          </a:prstGeom>
        </p:spPr>
      </p:pic>
      <p:pic>
        <p:nvPicPr>
          <p:cNvPr id="11" name="Picture 10">
            <a:extLst>
              <a:ext uri="{FF2B5EF4-FFF2-40B4-BE49-F238E27FC236}">
                <a16:creationId xmlns:a16="http://schemas.microsoft.com/office/drawing/2014/main" id="{13B65B67-20DF-2640-8EA0-D95F483F4AA5}"/>
              </a:ext>
            </a:extLst>
          </p:cNvPr>
          <p:cNvPicPr>
            <a:picLocks noChangeAspect="1"/>
          </p:cNvPicPr>
          <p:nvPr/>
        </p:nvPicPr>
        <p:blipFill>
          <a:blip r:embed="rId4"/>
          <a:stretch>
            <a:fillRect/>
          </a:stretch>
        </p:blipFill>
        <p:spPr>
          <a:xfrm>
            <a:off x="5371576" y="5773203"/>
            <a:ext cx="3669823" cy="784742"/>
          </a:xfrm>
          <a:prstGeom prst="rect">
            <a:avLst/>
          </a:prstGeom>
        </p:spPr>
      </p:pic>
      <p:pic>
        <p:nvPicPr>
          <p:cNvPr id="13" name="Picture 12">
            <a:extLst>
              <a:ext uri="{FF2B5EF4-FFF2-40B4-BE49-F238E27FC236}">
                <a16:creationId xmlns:a16="http://schemas.microsoft.com/office/drawing/2014/main" id="{2D44B2C4-0810-2447-B911-C4E00D112488}"/>
              </a:ext>
            </a:extLst>
          </p:cNvPr>
          <p:cNvPicPr>
            <a:picLocks noChangeAspect="1"/>
          </p:cNvPicPr>
          <p:nvPr/>
        </p:nvPicPr>
        <p:blipFill>
          <a:blip r:embed="rId5"/>
          <a:stretch>
            <a:fillRect/>
          </a:stretch>
        </p:blipFill>
        <p:spPr>
          <a:xfrm>
            <a:off x="5635256" y="4607277"/>
            <a:ext cx="2573079" cy="1165926"/>
          </a:xfrm>
          <a:prstGeom prst="rect">
            <a:avLst/>
          </a:prstGeom>
        </p:spPr>
      </p:pic>
    </p:spTree>
    <p:extLst>
      <p:ext uri="{BB962C8B-B14F-4D97-AF65-F5344CB8AC3E}">
        <p14:creationId xmlns:p14="http://schemas.microsoft.com/office/powerpoint/2010/main" val="383524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F7855-5535-B94B-BCED-5AD32B0C665B}"/>
              </a:ext>
            </a:extLst>
          </p:cNvPr>
          <p:cNvSpPr>
            <a:spLocks noGrp="1"/>
          </p:cNvSpPr>
          <p:nvPr>
            <p:ph type="title"/>
          </p:nvPr>
        </p:nvSpPr>
        <p:spPr/>
        <p:txBody>
          <a:bodyPr/>
          <a:lstStyle/>
          <a:p>
            <a:r>
              <a:rPr lang="en-US" dirty="0"/>
              <a:t>Types of Chipped RFID Tag </a:t>
            </a:r>
          </a:p>
        </p:txBody>
      </p:sp>
      <p:sp>
        <p:nvSpPr>
          <p:cNvPr id="3" name="Content Placeholder 2">
            <a:extLst>
              <a:ext uri="{FF2B5EF4-FFF2-40B4-BE49-F238E27FC236}">
                <a16:creationId xmlns:a16="http://schemas.microsoft.com/office/drawing/2014/main" id="{1DD70BA7-82B8-C148-A9CB-F51A20B5AF83}"/>
              </a:ext>
            </a:extLst>
          </p:cNvPr>
          <p:cNvSpPr>
            <a:spLocks noGrp="1"/>
          </p:cNvSpPr>
          <p:nvPr>
            <p:ph idx="1"/>
          </p:nvPr>
        </p:nvSpPr>
        <p:spPr>
          <a:xfrm>
            <a:off x="838199" y="1825624"/>
            <a:ext cx="10737715" cy="4633541"/>
          </a:xfrm>
        </p:spPr>
        <p:txBody>
          <a:bodyPr>
            <a:normAutofit lnSpcReduction="10000"/>
          </a:bodyPr>
          <a:lstStyle/>
          <a:p>
            <a:r>
              <a:rPr lang="en-US" dirty="0"/>
              <a:t>LF</a:t>
            </a:r>
          </a:p>
          <a:p>
            <a:pPr lvl="1"/>
            <a:r>
              <a:rPr lang="en-US" dirty="0"/>
              <a:t>125-134 </a:t>
            </a:r>
            <a:r>
              <a:rPr lang="en-US" dirty="0" err="1"/>
              <a:t>KHz</a:t>
            </a:r>
            <a:endParaRPr lang="en-US" dirty="0"/>
          </a:p>
          <a:p>
            <a:pPr lvl="1"/>
            <a:r>
              <a:rPr lang="en-US" dirty="0"/>
              <a:t>Low-data rate</a:t>
            </a:r>
          </a:p>
          <a:p>
            <a:pPr lvl="1"/>
            <a:r>
              <a:rPr lang="en-US" dirty="0"/>
              <a:t>Low range</a:t>
            </a:r>
          </a:p>
          <a:p>
            <a:r>
              <a:rPr lang="en-US" dirty="0"/>
              <a:t>HF</a:t>
            </a:r>
          </a:p>
          <a:p>
            <a:pPr lvl="1"/>
            <a:r>
              <a:rPr lang="en-US" dirty="0"/>
              <a:t>13.56 MHz (~NFC)</a:t>
            </a:r>
          </a:p>
          <a:p>
            <a:r>
              <a:rPr lang="en-US" dirty="0"/>
              <a:t>UHF</a:t>
            </a:r>
          </a:p>
          <a:p>
            <a:pPr lvl="1"/>
            <a:r>
              <a:rPr lang="en-US" dirty="0"/>
              <a:t>High Data rate</a:t>
            </a:r>
          </a:p>
          <a:p>
            <a:pPr lvl="1"/>
            <a:r>
              <a:rPr lang="en-US" dirty="0"/>
              <a:t>Longer range</a:t>
            </a:r>
          </a:p>
          <a:p>
            <a:pPr lvl="1"/>
            <a:r>
              <a:rPr lang="en-US" dirty="0"/>
              <a:t>Smaller Tags</a:t>
            </a:r>
          </a:p>
          <a:p>
            <a:pPr lvl="1"/>
            <a:r>
              <a:rPr lang="en-US" dirty="0"/>
              <a:t>860 – 930 MHz</a:t>
            </a:r>
          </a:p>
          <a:p>
            <a:pPr marL="457200" lvl="1" indent="0">
              <a:buNone/>
            </a:pPr>
            <a:endParaRPr lang="en-US" dirty="0"/>
          </a:p>
          <a:p>
            <a:endParaRPr lang="en-US" dirty="0"/>
          </a:p>
        </p:txBody>
      </p:sp>
    </p:spTree>
    <p:extLst>
      <p:ext uri="{BB962C8B-B14F-4D97-AF65-F5344CB8AC3E}">
        <p14:creationId xmlns:p14="http://schemas.microsoft.com/office/powerpoint/2010/main" val="9401533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5D94C-3EF8-6849-9E24-DC6D0B3219F4}"/>
              </a:ext>
            </a:extLst>
          </p:cNvPr>
          <p:cNvSpPr>
            <a:spLocks noGrp="1"/>
          </p:cNvSpPr>
          <p:nvPr>
            <p:ph type="title"/>
          </p:nvPr>
        </p:nvSpPr>
        <p:spPr/>
        <p:txBody>
          <a:bodyPr/>
          <a:lstStyle/>
          <a:p>
            <a:r>
              <a:rPr lang="en-US" dirty="0"/>
              <a:t>Chipped RFID Antenna Design Goals</a:t>
            </a:r>
          </a:p>
        </p:txBody>
      </p:sp>
      <p:sp>
        <p:nvSpPr>
          <p:cNvPr id="3" name="Content Placeholder 2">
            <a:extLst>
              <a:ext uri="{FF2B5EF4-FFF2-40B4-BE49-F238E27FC236}">
                <a16:creationId xmlns:a16="http://schemas.microsoft.com/office/drawing/2014/main" id="{BE51FD2A-5A6F-F941-BF6C-7FA0B000FA3E}"/>
              </a:ext>
            </a:extLst>
          </p:cNvPr>
          <p:cNvSpPr>
            <a:spLocks noGrp="1"/>
          </p:cNvSpPr>
          <p:nvPr>
            <p:ph idx="1"/>
          </p:nvPr>
        </p:nvSpPr>
        <p:spPr/>
        <p:txBody>
          <a:bodyPr/>
          <a:lstStyle/>
          <a:p>
            <a:r>
              <a:rPr lang="en-US" dirty="0"/>
              <a:t>Matching the Impedance </a:t>
            </a:r>
          </a:p>
          <a:p>
            <a:pPr marL="0" indent="0">
              <a:buNone/>
            </a:pPr>
            <a:r>
              <a:rPr lang="en-US" dirty="0"/>
              <a:t> of antenna with the the </a:t>
            </a:r>
          </a:p>
          <a:p>
            <a:pPr marL="0" indent="0">
              <a:buNone/>
            </a:pPr>
            <a:r>
              <a:rPr lang="en-US" dirty="0"/>
              <a:t> Chip Impedance</a:t>
            </a:r>
          </a:p>
          <a:p>
            <a:r>
              <a:rPr lang="en-US" dirty="0"/>
              <a:t>Antenna Size Reduction</a:t>
            </a:r>
          </a:p>
        </p:txBody>
      </p:sp>
      <p:pic>
        <p:nvPicPr>
          <p:cNvPr id="5" name="Picture 4">
            <a:extLst>
              <a:ext uri="{FF2B5EF4-FFF2-40B4-BE49-F238E27FC236}">
                <a16:creationId xmlns:a16="http://schemas.microsoft.com/office/drawing/2014/main" id="{C7E0F658-460B-8B4E-88C6-5ABDCA6E39BA}"/>
              </a:ext>
            </a:extLst>
          </p:cNvPr>
          <p:cNvPicPr>
            <a:picLocks noChangeAspect="1"/>
          </p:cNvPicPr>
          <p:nvPr/>
        </p:nvPicPr>
        <p:blipFill>
          <a:blip r:embed="rId2"/>
          <a:stretch>
            <a:fillRect/>
          </a:stretch>
        </p:blipFill>
        <p:spPr>
          <a:xfrm>
            <a:off x="5700408" y="1321378"/>
            <a:ext cx="5352509" cy="5562000"/>
          </a:xfrm>
          <a:prstGeom prst="rect">
            <a:avLst/>
          </a:prstGeom>
        </p:spPr>
      </p:pic>
    </p:spTree>
    <p:extLst>
      <p:ext uri="{BB962C8B-B14F-4D97-AF65-F5344CB8AC3E}">
        <p14:creationId xmlns:p14="http://schemas.microsoft.com/office/powerpoint/2010/main" val="40924741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160DA-CEFD-1E4B-BDF1-3B8EECB6C062}"/>
              </a:ext>
            </a:extLst>
          </p:cNvPr>
          <p:cNvSpPr>
            <a:spLocks noGrp="1"/>
          </p:cNvSpPr>
          <p:nvPr>
            <p:ph type="title"/>
          </p:nvPr>
        </p:nvSpPr>
        <p:spPr/>
        <p:txBody>
          <a:bodyPr/>
          <a:lstStyle/>
          <a:p>
            <a:r>
              <a:rPr lang="en-US" dirty="0"/>
              <a:t>Chipped RFID Tag</a:t>
            </a:r>
          </a:p>
        </p:txBody>
      </p:sp>
      <p:pic>
        <p:nvPicPr>
          <p:cNvPr id="5" name="Content Placeholder 4">
            <a:extLst>
              <a:ext uri="{FF2B5EF4-FFF2-40B4-BE49-F238E27FC236}">
                <a16:creationId xmlns:a16="http://schemas.microsoft.com/office/drawing/2014/main" id="{9EA680B4-4CD1-1041-BA41-084BB4ECE519}"/>
              </a:ext>
            </a:extLst>
          </p:cNvPr>
          <p:cNvPicPr>
            <a:picLocks noGrp="1" noChangeAspect="1"/>
          </p:cNvPicPr>
          <p:nvPr>
            <p:ph idx="1"/>
          </p:nvPr>
        </p:nvPicPr>
        <p:blipFill>
          <a:blip r:embed="rId2"/>
          <a:stretch>
            <a:fillRect/>
          </a:stretch>
        </p:blipFill>
        <p:spPr>
          <a:xfrm>
            <a:off x="5919178" y="2673750"/>
            <a:ext cx="6299200" cy="1905000"/>
          </a:xfrm>
        </p:spPr>
      </p:pic>
      <p:pic>
        <p:nvPicPr>
          <p:cNvPr id="7" name="Picture 6">
            <a:extLst>
              <a:ext uri="{FF2B5EF4-FFF2-40B4-BE49-F238E27FC236}">
                <a16:creationId xmlns:a16="http://schemas.microsoft.com/office/drawing/2014/main" id="{A2245869-4271-0846-8724-B3E3FF5CF5F5}"/>
              </a:ext>
            </a:extLst>
          </p:cNvPr>
          <p:cNvPicPr>
            <a:picLocks noChangeAspect="1"/>
          </p:cNvPicPr>
          <p:nvPr/>
        </p:nvPicPr>
        <p:blipFill>
          <a:blip r:embed="rId3"/>
          <a:stretch>
            <a:fillRect/>
          </a:stretch>
        </p:blipFill>
        <p:spPr>
          <a:xfrm>
            <a:off x="191478" y="2204121"/>
            <a:ext cx="5727700" cy="2565400"/>
          </a:xfrm>
          <a:prstGeom prst="rect">
            <a:avLst/>
          </a:prstGeom>
        </p:spPr>
      </p:pic>
    </p:spTree>
    <p:extLst>
      <p:ext uri="{BB962C8B-B14F-4D97-AF65-F5344CB8AC3E}">
        <p14:creationId xmlns:p14="http://schemas.microsoft.com/office/powerpoint/2010/main" val="14223772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53269-D73B-D045-93B8-40CC7FF2AD9E}"/>
              </a:ext>
            </a:extLst>
          </p:cNvPr>
          <p:cNvSpPr>
            <a:spLocks noGrp="1"/>
          </p:cNvSpPr>
          <p:nvPr>
            <p:ph type="title"/>
          </p:nvPr>
        </p:nvSpPr>
        <p:spPr>
          <a:xfrm>
            <a:off x="428017" y="369651"/>
            <a:ext cx="11763983" cy="1420238"/>
          </a:xfrm>
        </p:spPr>
        <p:txBody>
          <a:bodyPr/>
          <a:lstStyle/>
          <a:p>
            <a:r>
              <a:rPr lang="en-US" dirty="0"/>
              <a:t>RFID Antenna (T-Match) – Impedance Transformer</a:t>
            </a:r>
          </a:p>
        </p:txBody>
      </p:sp>
      <p:pic>
        <p:nvPicPr>
          <p:cNvPr id="5" name="Content Placeholder 4">
            <a:extLst>
              <a:ext uri="{FF2B5EF4-FFF2-40B4-BE49-F238E27FC236}">
                <a16:creationId xmlns:a16="http://schemas.microsoft.com/office/drawing/2014/main" id="{8804C17C-B2CC-DF43-BF4B-52186DF61DFD}"/>
              </a:ext>
            </a:extLst>
          </p:cNvPr>
          <p:cNvPicPr>
            <a:picLocks noGrp="1" noChangeAspect="1"/>
          </p:cNvPicPr>
          <p:nvPr>
            <p:ph idx="1"/>
          </p:nvPr>
        </p:nvPicPr>
        <p:blipFill>
          <a:blip r:embed="rId2"/>
          <a:stretch>
            <a:fillRect/>
          </a:stretch>
        </p:blipFill>
        <p:spPr>
          <a:xfrm>
            <a:off x="7481115" y="5540755"/>
            <a:ext cx="4064519" cy="545573"/>
          </a:xfrm>
        </p:spPr>
      </p:pic>
      <p:pic>
        <p:nvPicPr>
          <p:cNvPr id="7" name="Picture 6">
            <a:extLst>
              <a:ext uri="{FF2B5EF4-FFF2-40B4-BE49-F238E27FC236}">
                <a16:creationId xmlns:a16="http://schemas.microsoft.com/office/drawing/2014/main" id="{10F64676-26E4-A740-AB37-46B0B95BF54D}"/>
              </a:ext>
            </a:extLst>
          </p:cNvPr>
          <p:cNvPicPr>
            <a:picLocks noChangeAspect="1"/>
          </p:cNvPicPr>
          <p:nvPr/>
        </p:nvPicPr>
        <p:blipFill>
          <a:blip r:embed="rId3"/>
          <a:stretch>
            <a:fillRect/>
          </a:stretch>
        </p:blipFill>
        <p:spPr>
          <a:xfrm>
            <a:off x="7442205" y="4831239"/>
            <a:ext cx="3335617" cy="540276"/>
          </a:xfrm>
          <a:prstGeom prst="rect">
            <a:avLst/>
          </a:prstGeom>
        </p:spPr>
      </p:pic>
      <p:pic>
        <p:nvPicPr>
          <p:cNvPr id="9" name="Picture 8">
            <a:extLst>
              <a:ext uri="{FF2B5EF4-FFF2-40B4-BE49-F238E27FC236}">
                <a16:creationId xmlns:a16="http://schemas.microsoft.com/office/drawing/2014/main" id="{94AD471E-4A6A-4F4B-9CB3-ECA6D3771B0E}"/>
              </a:ext>
            </a:extLst>
          </p:cNvPr>
          <p:cNvPicPr>
            <a:picLocks noChangeAspect="1"/>
          </p:cNvPicPr>
          <p:nvPr/>
        </p:nvPicPr>
        <p:blipFill>
          <a:blip r:embed="rId4"/>
          <a:stretch>
            <a:fillRect/>
          </a:stretch>
        </p:blipFill>
        <p:spPr>
          <a:xfrm>
            <a:off x="7553909" y="4128294"/>
            <a:ext cx="2621075" cy="593451"/>
          </a:xfrm>
          <a:prstGeom prst="rect">
            <a:avLst/>
          </a:prstGeom>
        </p:spPr>
      </p:pic>
      <p:pic>
        <p:nvPicPr>
          <p:cNvPr id="11" name="Picture 10">
            <a:extLst>
              <a:ext uri="{FF2B5EF4-FFF2-40B4-BE49-F238E27FC236}">
                <a16:creationId xmlns:a16="http://schemas.microsoft.com/office/drawing/2014/main" id="{2CA3D60E-8911-3C40-A3D3-1B2FA559856B}"/>
              </a:ext>
            </a:extLst>
          </p:cNvPr>
          <p:cNvPicPr>
            <a:picLocks noChangeAspect="1"/>
          </p:cNvPicPr>
          <p:nvPr/>
        </p:nvPicPr>
        <p:blipFill>
          <a:blip r:embed="rId5"/>
          <a:stretch>
            <a:fillRect/>
          </a:stretch>
        </p:blipFill>
        <p:spPr>
          <a:xfrm>
            <a:off x="7300839" y="1563290"/>
            <a:ext cx="4293389" cy="1685748"/>
          </a:xfrm>
          <a:prstGeom prst="rect">
            <a:avLst/>
          </a:prstGeom>
        </p:spPr>
      </p:pic>
      <p:pic>
        <p:nvPicPr>
          <p:cNvPr id="13" name="Picture 12">
            <a:extLst>
              <a:ext uri="{FF2B5EF4-FFF2-40B4-BE49-F238E27FC236}">
                <a16:creationId xmlns:a16="http://schemas.microsoft.com/office/drawing/2014/main" id="{B00508CF-BD4B-D74C-9AD4-9A2BA898DC30}"/>
              </a:ext>
            </a:extLst>
          </p:cNvPr>
          <p:cNvPicPr>
            <a:picLocks noChangeAspect="1"/>
          </p:cNvPicPr>
          <p:nvPr/>
        </p:nvPicPr>
        <p:blipFill>
          <a:blip r:embed="rId6"/>
          <a:stretch>
            <a:fillRect/>
          </a:stretch>
        </p:blipFill>
        <p:spPr>
          <a:xfrm>
            <a:off x="597771" y="1563290"/>
            <a:ext cx="6552071" cy="4837510"/>
          </a:xfrm>
          <a:prstGeom prst="rect">
            <a:avLst/>
          </a:prstGeom>
        </p:spPr>
      </p:pic>
      <p:sp>
        <p:nvSpPr>
          <p:cNvPr id="14" name="TextBox 13">
            <a:extLst>
              <a:ext uri="{FF2B5EF4-FFF2-40B4-BE49-F238E27FC236}">
                <a16:creationId xmlns:a16="http://schemas.microsoft.com/office/drawing/2014/main" id="{DE8890AA-3F0B-F64E-AAC2-F2D2871EA170}"/>
              </a:ext>
            </a:extLst>
          </p:cNvPr>
          <p:cNvSpPr txBox="1"/>
          <p:nvPr/>
        </p:nvSpPr>
        <p:spPr>
          <a:xfrm>
            <a:off x="7481115" y="3358532"/>
            <a:ext cx="1181559" cy="461665"/>
          </a:xfrm>
          <a:prstGeom prst="rect">
            <a:avLst/>
          </a:prstGeom>
          <a:noFill/>
        </p:spPr>
        <p:txBody>
          <a:bodyPr wrap="square" rtlCol="0">
            <a:spAutoFit/>
          </a:bodyPr>
          <a:lstStyle/>
          <a:p>
            <a:r>
              <a:rPr lang="en-US" sz="2400" dirty="0"/>
              <a:t>Where,</a:t>
            </a:r>
          </a:p>
        </p:txBody>
      </p:sp>
      <p:pic>
        <p:nvPicPr>
          <p:cNvPr id="16" name="Picture 15">
            <a:extLst>
              <a:ext uri="{FF2B5EF4-FFF2-40B4-BE49-F238E27FC236}">
                <a16:creationId xmlns:a16="http://schemas.microsoft.com/office/drawing/2014/main" id="{19EB8861-9D6E-1B41-B3BF-F34961FD1D04}"/>
              </a:ext>
            </a:extLst>
          </p:cNvPr>
          <p:cNvPicPr>
            <a:picLocks noChangeAspect="1"/>
          </p:cNvPicPr>
          <p:nvPr/>
        </p:nvPicPr>
        <p:blipFill>
          <a:blip r:embed="rId7"/>
          <a:stretch>
            <a:fillRect/>
          </a:stretch>
        </p:blipFill>
        <p:spPr>
          <a:xfrm>
            <a:off x="7500570" y="6066874"/>
            <a:ext cx="3433319" cy="692434"/>
          </a:xfrm>
          <a:prstGeom prst="rect">
            <a:avLst/>
          </a:prstGeom>
        </p:spPr>
      </p:pic>
    </p:spTree>
    <p:extLst>
      <p:ext uri="{BB962C8B-B14F-4D97-AF65-F5344CB8AC3E}">
        <p14:creationId xmlns:p14="http://schemas.microsoft.com/office/powerpoint/2010/main" val="30994837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5FCF3-8A32-9E42-A3CA-A4E52ADA3E9F}"/>
              </a:ext>
            </a:extLst>
          </p:cNvPr>
          <p:cNvSpPr>
            <a:spLocks noGrp="1"/>
          </p:cNvSpPr>
          <p:nvPr>
            <p:ph type="title"/>
          </p:nvPr>
        </p:nvSpPr>
        <p:spPr/>
        <p:txBody>
          <a:bodyPr/>
          <a:lstStyle/>
          <a:p>
            <a:r>
              <a:rPr lang="en-US" dirty="0"/>
              <a:t>RFID Antenna (Inductively Coupled Loop)</a:t>
            </a:r>
          </a:p>
        </p:txBody>
      </p:sp>
      <p:pic>
        <p:nvPicPr>
          <p:cNvPr id="5" name="Content Placeholder 4">
            <a:extLst>
              <a:ext uri="{FF2B5EF4-FFF2-40B4-BE49-F238E27FC236}">
                <a16:creationId xmlns:a16="http://schemas.microsoft.com/office/drawing/2014/main" id="{2D26132E-4B0D-2B46-88C5-202357D0850A}"/>
              </a:ext>
            </a:extLst>
          </p:cNvPr>
          <p:cNvPicPr>
            <a:picLocks noGrp="1" noChangeAspect="1"/>
          </p:cNvPicPr>
          <p:nvPr>
            <p:ph idx="1"/>
          </p:nvPr>
        </p:nvPicPr>
        <p:blipFill>
          <a:blip r:embed="rId3"/>
          <a:stretch>
            <a:fillRect/>
          </a:stretch>
        </p:blipFill>
        <p:spPr>
          <a:xfrm>
            <a:off x="7286151" y="4687890"/>
            <a:ext cx="4148395" cy="1064248"/>
          </a:xfrm>
        </p:spPr>
      </p:pic>
      <p:pic>
        <p:nvPicPr>
          <p:cNvPr id="7" name="Picture 6">
            <a:extLst>
              <a:ext uri="{FF2B5EF4-FFF2-40B4-BE49-F238E27FC236}">
                <a16:creationId xmlns:a16="http://schemas.microsoft.com/office/drawing/2014/main" id="{A52C165B-6305-C940-A6BA-58502F58C59C}"/>
              </a:ext>
            </a:extLst>
          </p:cNvPr>
          <p:cNvPicPr>
            <a:picLocks noChangeAspect="1"/>
          </p:cNvPicPr>
          <p:nvPr/>
        </p:nvPicPr>
        <p:blipFill>
          <a:blip r:embed="rId4"/>
          <a:stretch>
            <a:fillRect/>
          </a:stretch>
        </p:blipFill>
        <p:spPr>
          <a:xfrm>
            <a:off x="7363971" y="4052987"/>
            <a:ext cx="2382511" cy="452677"/>
          </a:xfrm>
          <a:prstGeom prst="rect">
            <a:avLst/>
          </a:prstGeom>
        </p:spPr>
      </p:pic>
      <p:pic>
        <p:nvPicPr>
          <p:cNvPr id="9" name="Picture 8">
            <a:extLst>
              <a:ext uri="{FF2B5EF4-FFF2-40B4-BE49-F238E27FC236}">
                <a16:creationId xmlns:a16="http://schemas.microsoft.com/office/drawing/2014/main" id="{AB01AA4B-239B-274A-B0DD-CEFAE7D1EA43}"/>
              </a:ext>
            </a:extLst>
          </p:cNvPr>
          <p:cNvPicPr>
            <a:picLocks noChangeAspect="1"/>
          </p:cNvPicPr>
          <p:nvPr/>
        </p:nvPicPr>
        <p:blipFill>
          <a:blip r:embed="rId5"/>
          <a:stretch>
            <a:fillRect/>
          </a:stretch>
        </p:blipFill>
        <p:spPr>
          <a:xfrm>
            <a:off x="6593132" y="1690688"/>
            <a:ext cx="4030550" cy="1461074"/>
          </a:xfrm>
          <a:prstGeom prst="rect">
            <a:avLst/>
          </a:prstGeom>
        </p:spPr>
      </p:pic>
      <p:pic>
        <p:nvPicPr>
          <p:cNvPr id="11" name="Picture 10">
            <a:extLst>
              <a:ext uri="{FF2B5EF4-FFF2-40B4-BE49-F238E27FC236}">
                <a16:creationId xmlns:a16="http://schemas.microsoft.com/office/drawing/2014/main" id="{25919D0A-1B6B-0141-85FC-18D67E0C97F6}"/>
              </a:ext>
            </a:extLst>
          </p:cNvPr>
          <p:cNvPicPr>
            <a:picLocks noChangeAspect="1"/>
          </p:cNvPicPr>
          <p:nvPr/>
        </p:nvPicPr>
        <p:blipFill>
          <a:blip r:embed="rId6"/>
          <a:stretch>
            <a:fillRect/>
          </a:stretch>
        </p:blipFill>
        <p:spPr>
          <a:xfrm>
            <a:off x="856086" y="2173013"/>
            <a:ext cx="5561076" cy="3955413"/>
          </a:xfrm>
          <a:prstGeom prst="rect">
            <a:avLst/>
          </a:prstGeom>
        </p:spPr>
      </p:pic>
      <p:sp>
        <p:nvSpPr>
          <p:cNvPr id="12" name="TextBox 11">
            <a:extLst>
              <a:ext uri="{FF2B5EF4-FFF2-40B4-BE49-F238E27FC236}">
                <a16:creationId xmlns:a16="http://schemas.microsoft.com/office/drawing/2014/main" id="{2FA63D3E-004E-614F-81F6-EB4AA578F8A2}"/>
              </a:ext>
            </a:extLst>
          </p:cNvPr>
          <p:cNvSpPr txBox="1"/>
          <p:nvPr/>
        </p:nvSpPr>
        <p:spPr>
          <a:xfrm>
            <a:off x="7481115" y="3358532"/>
            <a:ext cx="1181559" cy="461665"/>
          </a:xfrm>
          <a:prstGeom prst="rect">
            <a:avLst/>
          </a:prstGeom>
          <a:noFill/>
        </p:spPr>
        <p:txBody>
          <a:bodyPr wrap="square" rtlCol="0">
            <a:spAutoFit/>
          </a:bodyPr>
          <a:lstStyle/>
          <a:p>
            <a:r>
              <a:rPr lang="en-US" sz="2400" dirty="0"/>
              <a:t>Where,</a:t>
            </a:r>
          </a:p>
        </p:txBody>
      </p:sp>
    </p:spTree>
    <p:extLst>
      <p:ext uri="{BB962C8B-B14F-4D97-AF65-F5344CB8AC3E}">
        <p14:creationId xmlns:p14="http://schemas.microsoft.com/office/powerpoint/2010/main" val="27416621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2D3C7-A853-F84C-ADAD-F8BA8C6E211E}"/>
              </a:ext>
            </a:extLst>
          </p:cNvPr>
          <p:cNvSpPr>
            <a:spLocks noGrp="1"/>
          </p:cNvSpPr>
          <p:nvPr>
            <p:ph type="title"/>
          </p:nvPr>
        </p:nvSpPr>
        <p:spPr/>
        <p:txBody>
          <a:bodyPr/>
          <a:lstStyle/>
          <a:p>
            <a:r>
              <a:rPr lang="en-US" dirty="0"/>
              <a:t>RFID Antenna (Nested Slot)</a:t>
            </a:r>
          </a:p>
        </p:txBody>
      </p:sp>
      <p:pic>
        <p:nvPicPr>
          <p:cNvPr id="5" name="Content Placeholder 4">
            <a:extLst>
              <a:ext uri="{FF2B5EF4-FFF2-40B4-BE49-F238E27FC236}">
                <a16:creationId xmlns:a16="http://schemas.microsoft.com/office/drawing/2014/main" id="{D3948805-009F-1D4C-8F94-F106F61DE807}"/>
              </a:ext>
            </a:extLst>
          </p:cNvPr>
          <p:cNvPicPr>
            <a:picLocks noGrp="1" noChangeAspect="1"/>
          </p:cNvPicPr>
          <p:nvPr>
            <p:ph idx="1"/>
          </p:nvPr>
        </p:nvPicPr>
        <p:blipFill>
          <a:blip r:embed="rId2"/>
          <a:stretch>
            <a:fillRect/>
          </a:stretch>
        </p:blipFill>
        <p:spPr>
          <a:xfrm>
            <a:off x="263656" y="5467312"/>
            <a:ext cx="11704203" cy="1319877"/>
          </a:xfrm>
        </p:spPr>
      </p:pic>
      <p:pic>
        <p:nvPicPr>
          <p:cNvPr id="7" name="Picture 6">
            <a:extLst>
              <a:ext uri="{FF2B5EF4-FFF2-40B4-BE49-F238E27FC236}">
                <a16:creationId xmlns:a16="http://schemas.microsoft.com/office/drawing/2014/main" id="{5AD8473C-40FC-1C46-B21A-2118E9523B73}"/>
              </a:ext>
            </a:extLst>
          </p:cNvPr>
          <p:cNvPicPr>
            <a:picLocks noChangeAspect="1"/>
          </p:cNvPicPr>
          <p:nvPr/>
        </p:nvPicPr>
        <p:blipFill>
          <a:blip r:embed="rId3"/>
          <a:stretch>
            <a:fillRect/>
          </a:stretch>
        </p:blipFill>
        <p:spPr>
          <a:xfrm>
            <a:off x="3424136" y="1441828"/>
            <a:ext cx="4574734" cy="3864372"/>
          </a:xfrm>
          <a:prstGeom prst="rect">
            <a:avLst/>
          </a:prstGeom>
        </p:spPr>
      </p:pic>
    </p:spTree>
    <p:extLst>
      <p:ext uri="{BB962C8B-B14F-4D97-AF65-F5344CB8AC3E}">
        <p14:creationId xmlns:p14="http://schemas.microsoft.com/office/powerpoint/2010/main" val="430865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97324-DD02-0640-A31D-CD903040955D}"/>
              </a:ext>
            </a:extLst>
          </p:cNvPr>
          <p:cNvSpPr>
            <a:spLocks noGrp="1"/>
          </p:cNvSpPr>
          <p:nvPr>
            <p:ph type="title"/>
          </p:nvPr>
        </p:nvSpPr>
        <p:spPr/>
        <p:txBody>
          <a:bodyPr/>
          <a:lstStyle/>
          <a:p>
            <a:r>
              <a:rPr lang="en-US" dirty="0"/>
              <a:t>Capacitance</a:t>
            </a:r>
          </a:p>
        </p:txBody>
      </p:sp>
      <p:pic>
        <p:nvPicPr>
          <p:cNvPr id="5" name="Content Placeholder 4">
            <a:extLst>
              <a:ext uri="{FF2B5EF4-FFF2-40B4-BE49-F238E27FC236}">
                <a16:creationId xmlns:a16="http://schemas.microsoft.com/office/drawing/2014/main" id="{730989B8-985B-3941-B1C5-44CA9EEA3CFA}"/>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301578" y="1814686"/>
            <a:ext cx="3578200" cy="1107538"/>
          </a:xfrm>
        </p:spPr>
      </p:pic>
      <p:pic>
        <p:nvPicPr>
          <p:cNvPr id="7" name="Graphic 6">
            <a:extLst>
              <a:ext uri="{FF2B5EF4-FFF2-40B4-BE49-F238E27FC236}">
                <a16:creationId xmlns:a16="http://schemas.microsoft.com/office/drawing/2014/main" id="{20B83F52-EE35-2F42-9AEC-C35F7CB50D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11349" y="1814686"/>
            <a:ext cx="1812335" cy="1107538"/>
          </a:xfrm>
          <a:prstGeom prst="rect">
            <a:avLst/>
          </a:prstGeom>
        </p:spPr>
      </p:pic>
      <p:pic>
        <p:nvPicPr>
          <p:cNvPr id="9" name="Graphic 8">
            <a:extLst>
              <a:ext uri="{FF2B5EF4-FFF2-40B4-BE49-F238E27FC236}">
                <a16:creationId xmlns:a16="http://schemas.microsoft.com/office/drawing/2014/main" id="{113F1E15-D52B-0F4E-A6AD-B032D1D28A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96000" y="3190060"/>
            <a:ext cx="5033640" cy="838940"/>
          </a:xfrm>
          <a:prstGeom prst="rect">
            <a:avLst/>
          </a:prstGeom>
        </p:spPr>
      </p:pic>
      <p:pic>
        <p:nvPicPr>
          <p:cNvPr id="11" name="Graphic 10">
            <a:extLst>
              <a:ext uri="{FF2B5EF4-FFF2-40B4-BE49-F238E27FC236}">
                <a16:creationId xmlns:a16="http://schemas.microsoft.com/office/drawing/2014/main" id="{B0D89A39-A668-EB4F-9F19-BB4B17ED06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56946" y="4880526"/>
            <a:ext cx="2374118" cy="1256886"/>
          </a:xfrm>
          <a:prstGeom prst="rect">
            <a:avLst/>
          </a:prstGeom>
        </p:spPr>
      </p:pic>
      <p:pic>
        <p:nvPicPr>
          <p:cNvPr id="13" name="Graphic 12">
            <a:extLst>
              <a:ext uri="{FF2B5EF4-FFF2-40B4-BE49-F238E27FC236}">
                <a16:creationId xmlns:a16="http://schemas.microsoft.com/office/drawing/2014/main" id="{25538472-1760-BC44-B010-5E41283C4B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82000" y="4880525"/>
            <a:ext cx="1662338" cy="867307"/>
          </a:xfrm>
          <a:prstGeom prst="rect">
            <a:avLst/>
          </a:prstGeom>
        </p:spPr>
      </p:pic>
      <p:pic>
        <p:nvPicPr>
          <p:cNvPr id="15" name="Picture 14">
            <a:extLst>
              <a:ext uri="{FF2B5EF4-FFF2-40B4-BE49-F238E27FC236}">
                <a16:creationId xmlns:a16="http://schemas.microsoft.com/office/drawing/2014/main" id="{6B766AAE-494E-1048-A7D8-7268A397A7FE}"/>
              </a:ext>
            </a:extLst>
          </p:cNvPr>
          <p:cNvPicPr>
            <a:picLocks noChangeAspect="1"/>
          </p:cNvPicPr>
          <p:nvPr/>
        </p:nvPicPr>
        <p:blipFill>
          <a:blip r:embed="rId12"/>
          <a:stretch>
            <a:fillRect/>
          </a:stretch>
        </p:blipFill>
        <p:spPr>
          <a:xfrm rot="5400000">
            <a:off x="818916" y="4911773"/>
            <a:ext cx="2459074" cy="1399781"/>
          </a:xfrm>
          <a:prstGeom prst="rect">
            <a:avLst/>
          </a:prstGeom>
        </p:spPr>
      </p:pic>
      <p:pic>
        <p:nvPicPr>
          <p:cNvPr id="17" name="Picture 16">
            <a:extLst>
              <a:ext uri="{FF2B5EF4-FFF2-40B4-BE49-F238E27FC236}">
                <a16:creationId xmlns:a16="http://schemas.microsoft.com/office/drawing/2014/main" id="{68313864-8BA4-2049-AF87-CCE26DE5EEFF}"/>
              </a:ext>
            </a:extLst>
          </p:cNvPr>
          <p:cNvPicPr>
            <a:picLocks noChangeAspect="1"/>
          </p:cNvPicPr>
          <p:nvPr/>
        </p:nvPicPr>
        <p:blipFill>
          <a:blip r:embed="rId13"/>
          <a:stretch>
            <a:fillRect/>
          </a:stretch>
        </p:blipFill>
        <p:spPr>
          <a:xfrm>
            <a:off x="8417887" y="4921543"/>
            <a:ext cx="3707970" cy="1394197"/>
          </a:xfrm>
          <a:prstGeom prst="rect">
            <a:avLst/>
          </a:prstGeom>
        </p:spPr>
      </p:pic>
      <p:sp>
        <p:nvSpPr>
          <p:cNvPr id="18" name="Striped Right Arrow 17">
            <a:extLst>
              <a:ext uri="{FF2B5EF4-FFF2-40B4-BE49-F238E27FC236}">
                <a16:creationId xmlns:a16="http://schemas.microsoft.com/office/drawing/2014/main" id="{46F7CB0F-0CC6-C942-8A73-7214D66FBD3B}"/>
              </a:ext>
            </a:extLst>
          </p:cNvPr>
          <p:cNvSpPr/>
          <p:nvPr/>
        </p:nvSpPr>
        <p:spPr>
          <a:xfrm>
            <a:off x="8238301" y="2151498"/>
            <a:ext cx="642462" cy="37407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4900C20D-2C24-A34D-9CC6-7D52BF830F1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212820" y="1865179"/>
            <a:ext cx="2297900" cy="878609"/>
          </a:xfrm>
          <a:prstGeom prst="rect">
            <a:avLst/>
          </a:prstGeom>
        </p:spPr>
      </p:pic>
    </p:spTree>
    <p:extLst>
      <p:ext uri="{BB962C8B-B14F-4D97-AF65-F5344CB8AC3E}">
        <p14:creationId xmlns:p14="http://schemas.microsoft.com/office/powerpoint/2010/main" val="127736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par>
                                <p:cTn id="16" presetID="9"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ssolv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par>
                                <p:cTn id="24" presetID="9"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dissolve">
                                      <p:cBhvr>
                                        <p:cTn id="36" dur="500"/>
                                        <p:tgtEl>
                                          <p:spTgt spid="11"/>
                                        </p:tgtEl>
                                      </p:cBhvr>
                                    </p:animEffect>
                                  </p:childTnLst>
                                </p:cTn>
                              </p:par>
                              <p:par>
                                <p:cTn id="37" presetID="9"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dissolv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6B142-9FD1-8A4B-8350-D174E84F86AB}"/>
              </a:ext>
            </a:extLst>
          </p:cNvPr>
          <p:cNvSpPr>
            <a:spLocks noGrp="1"/>
          </p:cNvSpPr>
          <p:nvPr>
            <p:ph type="title"/>
          </p:nvPr>
        </p:nvSpPr>
        <p:spPr/>
        <p:txBody>
          <a:bodyPr/>
          <a:lstStyle/>
          <a:p>
            <a:r>
              <a:rPr lang="en-US" dirty="0"/>
              <a:t>Size Reduction Technique (Meandering)</a:t>
            </a:r>
          </a:p>
        </p:txBody>
      </p:sp>
      <p:pic>
        <p:nvPicPr>
          <p:cNvPr id="5" name="Content Placeholder 4">
            <a:extLst>
              <a:ext uri="{FF2B5EF4-FFF2-40B4-BE49-F238E27FC236}">
                <a16:creationId xmlns:a16="http://schemas.microsoft.com/office/drawing/2014/main" id="{1AD3D0BE-D9F0-BE4E-BA0E-4455F1DBA7A8}"/>
              </a:ext>
            </a:extLst>
          </p:cNvPr>
          <p:cNvPicPr>
            <a:picLocks noGrp="1" noChangeAspect="1"/>
          </p:cNvPicPr>
          <p:nvPr>
            <p:ph idx="1"/>
          </p:nvPr>
        </p:nvPicPr>
        <p:blipFill>
          <a:blip r:embed="rId2"/>
          <a:stretch>
            <a:fillRect/>
          </a:stretch>
        </p:blipFill>
        <p:spPr>
          <a:xfrm>
            <a:off x="5077220" y="1690688"/>
            <a:ext cx="7114780" cy="4846299"/>
          </a:xfrm>
        </p:spPr>
      </p:pic>
      <p:pic>
        <p:nvPicPr>
          <p:cNvPr id="7" name="Picture 6">
            <a:extLst>
              <a:ext uri="{FF2B5EF4-FFF2-40B4-BE49-F238E27FC236}">
                <a16:creationId xmlns:a16="http://schemas.microsoft.com/office/drawing/2014/main" id="{257FAF4E-71B9-D041-A7FA-0DB09E35B621}"/>
              </a:ext>
            </a:extLst>
          </p:cNvPr>
          <p:cNvPicPr>
            <a:picLocks noChangeAspect="1"/>
          </p:cNvPicPr>
          <p:nvPr/>
        </p:nvPicPr>
        <p:blipFill>
          <a:blip r:embed="rId3"/>
          <a:stretch>
            <a:fillRect/>
          </a:stretch>
        </p:blipFill>
        <p:spPr>
          <a:xfrm>
            <a:off x="-351697" y="2062265"/>
            <a:ext cx="5980133" cy="3540868"/>
          </a:xfrm>
          <a:prstGeom prst="rect">
            <a:avLst/>
          </a:prstGeom>
        </p:spPr>
      </p:pic>
    </p:spTree>
    <p:extLst>
      <p:ext uri="{BB962C8B-B14F-4D97-AF65-F5344CB8AC3E}">
        <p14:creationId xmlns:p14="http://schemas.microsoft.com/office/powerpoint/2010/main" val="42476558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F3340-A340-CE48-8B98-36A6C767E4B3}"/>
              </a:ext>
            </a:extLst>
          </p:cNvPr>
          <p:cNvSpPr>
            <a:spLocks noGrp="1"/>
          </p:cNvSpPr>
          <p:nvPr>
            <p:ph type="title"/>
          </p:nvPr>
        </p:nvSpPr>
        <p:spPr/>
        <p:txBody>
          <a:bodyPr/>
          <a:lstStyle/>
          <a:p>
            <a:r>
              <a:rPr lang="en-US" dirty="0"/>
              <a:t>Meandering</a:t>
            </a:r>
          </a:p>
        </p:txBody>
      </p:sp>
      <p:pic>
        <p:nvPicPr>
          <p:cNvPr id="5" name="Content Placeholder 4">
            <a:extLst>
              <a:ext uri="{FF2B5EF4-FFF2-40B4-BE49-F238E27FC236}">
                <a16:creationId xmlns:a16="http://schemas.microsoft.com/office/drawing/2014/main" id="{02D8A643-4CDC-3744-83EB-17BB3D93F0A3}"/>
              </a:ext>
            </a:extLst>
          </p:cNvPr>
          <p:cNvPicPr>
            <a:picLocks noGrp="1" noChangeAspect="1"/>
          </p:cNvPicPr>
          <p:nvPr>
            <p:ph idx="1"/>
          </p:nvPr>
        </p:nvPicPr>
        <p:blipFill>
          <a:blip r:embed="rId2"/>
          <a:stretch>
            <a:fillRect/>
          </a:stretch>
        </p:blipFill>
        <p:spPr>
          <a:xfrm>
            <a:off x="2801565" y="1416281"/>
            <a:ext cx="6595353" cy="5175115"/>
          </a:xfrm>
        </p:spPr>
      </p:pic>
    </p:spTree>
    <p:extLst>
      <p:ext uri="{BB962C8B-B14F-4D97-AF65-F5344CB8AC3E}">
        <p14:creationId xmlns:p14="http://schemas.microsoft.com/office/powerpoint/2010/main" val="40600380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1DD00-A239-9143-ADFF-2F2932D857C1}"/>
              </a:ext>
            </a:extLst>
          </p:cNvPr>
          <p:cNvSpPr>
            <a:spLocks noGrp="1"/>
          </p:cNvSpPr>
          <p:nvPr>
            <p:ph type="title"/>
          </p:nvPr>
        </p:nvSpPr>
        <p:spPr/>
        <p:txBody>
          <a:bodyPr/>
          <a:lstStyle/>
          <a:p>
            <a:r>
              <a:rPr lang="en-US" dirty="0"/>
              <a:t>Size Reduction Technique (Inverted F)</a:t>
            </a:r>
          </a:p>
        </p:txBody>
      </p:sp>
      <p:pic>
        <p:nvPicPr>
          <p:cNvPr id="5" name="Content Placeholder 4">
            <a:extLst>
              <a:ext uri="{FF2B5EF4-FFF2-40B4-BE49-F238E27FC236}">
                <a16:creationId xmlns:a16="http://schemas.microsoft.com/office/drawing/2014/main" id="{419765C9-E286-C845-8522-A31EBFA54313}"/>
              </a:ext>
            </a:extLst>
          </p:cNvPr>
          <p:cNvPicPr>
            <a:picLocks noGrp="1" noChangeAspect="1"/>
          </p:cNvPicPr>
          <p:nvPr>
            <p:ph idx="1"/>
          </p:nvPr>
        </p:nvPicPr>
        <p:blipFill>
          <a:blip r:embed="rId2"/>
          <a:stretch>
            <a:fillRect/>
          </a:stretch>
        </p:blipFill>
        <p:spPr>
          <a:xfrm>
            <a:off x="261394" y="2276270"/>
            <a:ext cx="7787534" cy="3395175"/>
          </a:xfrm>
        </p:spPr>
      </p:pic>
      <p:pic>
        <p:nvPicPr>
          <p:cNvPr id="7" name="Picture 6">
            <a:extLst>
              <a:ext uri="{FF2B5EF4-FFF2-40B4-BE49-F238E27FC236}">
                <a16:creationId xmlns:a16="http://schemas.microsoft.com/office/drawing/2014/main" id="{52B89FB2-DC62-3C4B-B0DA-C3BA4DB68B19}"/>
              </a:ext>
            </a:extLst>
          </p:cNvPr>
          <p:cNvPicPr>
            <a:picLocks noChangeAspect="1"/>
          </p:cNvPicPr>
          <p:nvPr/>
        </p:nvPicPr>
        <p:blipFill>
          <a:blip r:embed="rId3"/>
          <a:stretch>
            <a:fillRect/>
          </a:stretch>
        </p:blipFill>
        <p:spPr>
          <a:xfrm>
            <a:off x="7762672" y="1780945"/>
            <a:ext cx="4007796" cy="4731893"/>
          </a:xfrm>
          <a:prstGeom prst="rect">
            <a:avLst/>
          </a:prstGeom>
        </p:spPr>
      </p:pic>
    </p:spTree>
    <p:extLst>
      <p:ext uri="{BB962C8B-B14F-4D97-AF65-F5344CB8AC3E}">
        <p14:creationId xmlns:p14="http://schemas.microsoft.com/office/powerpoint/2010/main" val="32027751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CBAAA-8FFA-AD40-93D5-29E712AC5488}"/>
              </a:ext>
            </a:extLst>
          </p:cNvPr>
          <p:cNvSpPr>
            <a:spLocks noGrp="1"/>
          </p:cNvSpPr>
          <p:nvPr>
            <p:ph type="title"/>
          </p:nvPr>
        </p:nvSpPr>
        <p:spPr/>
        <p:txBody>
          <a:bodyPr/>
          <a:lstStyle/>
          <a:p>
            <a:r>
              <a:rPr lang="en-US" dirty="0"/>
              <a:t>Meandering vs Inverted-F</a:t>
            </a:r>
          </a:p>
        </p:txBody>
      </p:sp>
      <p:pic>
        <p:nvPicPr>
          <p:cNvPr id="5" name="Content Placeholder 4">
            <a:extLst>
              <a:ext uri="{FF2B5EF4-FFF2-40B4-BE49-F238E27FC236}">
                <a16:creationId xmlns:a16="http://schemas.microsoft.com/office/drawing/2014/main" id="{A8C8EDE2-E040-764A-ABBE-EFDC8C60749D}"/>
              </a:ext>
            </a:extLst>
          </p:cNvPr>
          <p:cNvPicPr>
            <a:picLocks noGrp="1" noChangeAspect="1"/>
          </p:cNvPicPr>
          <p:nvPr>
            <p:ph idx="1"/>
          </p:nvPr>
        </p:nvPicPr>
        <p:blipFill>
          <a:blip r:embed="rId2"/>
          <a:stretch>
            <a:fillRect/>
          </a:stretch>
        </p:blipFill>
        <p:spPr>
          <a:xfrm>
            <a:off x="2166026" y="1334002"/>
            <a:ext cx="7393021" cy="5523998"/>
          </a:xfrm>
        </p:spPr>
      </p:pic>
    </p:spTree>
    <p:extLst>
      <p:ext uri="{BB962C8B-B14F-4D97-AF65-F5344CB8AC3E}">
        <p14:creationId xmlns:p14="http://schemas.microsoft.com/office/powerpoint/2010/main" val="11352216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F8F29-B0D4-2642-949C-25D7070F3B38}"/>
              </a:ext>
            </a:extLst>
          </p:cNvPr>
          <p:cNvSpPr>
            <a:spLocks noGrp="1"/>
          </p:cNvSpPr>
          <p:nvPr>
            <p:ph type="ctrTitle"/>
          </p:nvPr>
        </p:nvSpPr>
        <p:spPr>
          <a:xfrm>
            <a:off x="900545" y="1025236"/>
            <a:ext cx="9767455" cy="2484727"/>
          </a:xfrm>
        </p:spPr>
        <p:txBody>
          <a:bodyPr/>
          <a:lstStyle/>
          <a:p>
            <a:r>
              <a:rPr lang="en-US" dirty="0"/>
              <a:t>RFID Tag Sensing</a:t>
            </a:r>
          </a:p>
        </p:txBody>
      </p:sp>
      <p:sp>
        <p:nvSpPr>
          <p:cNvPr id="3" name="Subtitle 2">
            <a:extLst>
              <a:ext uri="{FF2B5EF4-FFF2-40B4-BE49-F238E27FC236}">
                <a16:creationId xmlns:a16="http://schemas.microsoft.com/office/drawing/2014/main" id="{EA4AD31D-7E08-784B-B2D2-23D6DE96A1B7}"/>
              </a:ext>
            </a:extLst>
          </p:cNvPr>
          <p:cNvSpPr>
            <a:spLocks noGrp="1"/>
          </p:cNvSpPr>
          <p:nvPr>
            <p:ph type="subTitle" idx="1"/>
          </p:nvPr>
        </p:nvSpPr>
        <p:spPr/>
        <p:txBody>
          <a:bodyPr>
            <a:normAutofit/>
          </a:bodyPr>
          <a:lstStyle/>
          <a:p>
            <a:endParaRPr lang="en-US" dirty="0"/>
          </a:p>
          <a:p>
            <a:endParaRPr lang="en-US" dirty="0"/>
          </a:p>
        </p:txBody>
      </p:sp>
    </p:spTree>
    <p:extLst>
      <p:ext uri="{BB962C8B-B14F-4D97-AF65-F5344CB8AC3E}">
        <p14:creationId xmlns:p14="http://schemas.microsoft.com/office/powerpoint/2010/main" val="42338857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BF9AD-0CFE-2D4B-8BB2-CD7955B616EB}"/>
              </a:ext>
            </a:extLst>
          </p:cNvPr>
          <p:cNvSpPr>
            <a:spLocks noGrp="1"/>
          </p:cNvSpPr>
          <p:nvPr>
            <p:ph type="title"/>
          </p:nvPr>
        </p:nvSpPr>
        <p:spPr/>
        <p:txBody>
          <a:bodyPr/>
          <a:lstStyle/>
          <a:p>
            <a:r>
              <a:rPr lang="en-US" dirty="0"/>
              <a:t>RFID Tag Sensing</a:t>
            </a:r>
          </a:p>
        </p:txBody>
      </p:sp>
      <p:pic>
        <p:nvPicPr>
          <p:cNvPr id="5" name="Content Placeholder 4">
            <a:extLst>
              <a:ext uri="{FF2B5EF4-FFF2-40B4-BE49-F238E27FC236}">
                <a16:creationId xmlns:a16="http://schemas.microsoft.com/office/drawing/2014/main" id="{AD603131-04B5-AD49-84FA-EE278FB880C9}"/>
              </a:ext>
            </a:extLst>
          </p:cNvPr>
          <p:cNvPicPr>
            <a:picLocks noGrp="1" noChangeAspect="1"/>
          </p:cNvPicPr>
          <p:nvPr>
            <p:ph idx="1"/>
          </p:nvPr>
        </p:nvPicPr>
        <p:blipFill>
          <a:blip r:embed="rId2"/>
          <a:stretch>
            <a:fillRect/>
          </a:stretch>
        </p:blipFill>
        <p:spPr>
          <a:xfrm>
            <a:off x="2278839" y="1690688"/>
            <a:ext cx="6573331" cy="4897204"/>
          </a:xfrm>
        </p:spPr>
      </p:pic>
    </p:spTree>
    <p:extLst>
      <p:ext uri="{BB962C8B-B14F-4D97-AF65-F5344CB8AC3E}">
        <p14:creationId xmlns:p14="http://schemas.microsoft.com/office/powerpoint/2010/main" val="15444597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68D6F-F1EB-8447-9FCC-CD043D3DEADA}"/>
              </a:ext>
            </a:extLst>
          </p:cNvPr>
          <p:cNvSpPr>
            <a:spLocks noGrp="1"/>
          </p:cNvSpPr>
          <p:nvPr>
            <p:ph type="title"/>
          </p:nvPr>
        </p:nvSpPr>
        <p:spPr/>
        <p:txBody>
          <a:bodyPr/>
          <a:lstStyle/>
          <a:p>
            <a:r>
              <a:rPr lang="en-US" dirty="0"/>
              <a:t>Parameters to Measure (in Home)</a:t>
            </a:r>
          </a:p>
        </p:txBody>
      </p:sp>
      <p:sp>
        <p:nvSpPr>
          <p:cNvPr id="3" name="Content Placeholder 2">
            <a:extLst>
              <a:ext uri="{FF2B5EF4-FFF2-40B4-BE49-F238E27FC236}">
                <a16:creationId xmlns:a16="http://schemas.microsoft.com/office/drawing/2014/main" id="{F742FEBF-134A-4943-BB4F-3C9A0A770FCC}"/>
              </a:ext>
            </a:extLst>
          </p:cNvPr>
          <p:cNvSpPr>
            <a:spLocks noGrp="1"/>
          </p:cNvSpPr>
          <p:nvPr>
            <p:ph idx="1"/>
          </p:nvPr>
        </p:nvSpPr>
        <p:spPr/>
        <p:txBody>
          <a:bodyPr/>
          <a:lstStyle/>
          <a:p>
            <a:r>
              <a:rPr lang="en-US" dirty="0"/>
              <a:t>Temperature (Extreme – Fire )</a:t>
            </a:r>
          </a:p>
          <a:p>
            <a:r>
              <a:rPr lang="en-US" dirty="0"/>
              <a:t>Relative Humidity (Extreme – Water Flood)</a:t>
            </a:r>
          </a:p>
          <a:p>
            <a:r>
              <a:rPr lang="en-US" dirty="0"/>
              <a:t>Light</a:t>
            </a:r>
          </a:p>
          <a:p>
            <a:r>
              <a:rPr lang="en-US" dirty="0"/>
              <a:t>Pressure</a:t>
            </a:r>
          </a:p>
          <a:p>
            <a:endParaRPr lang="en-US" dirty="0"/>
          </a:p>
          <a:p>
            <a:endParaRPr lang="en-US" dirty="0"/>
          </a:p>
        </p:txBody>
      </p:sp>
    </p:spTree>
    <p:extLst>
      <p:ext uri="{BB962C8B-B14F-4D97-AF65-F5344CB8AC3E}">
        <p14:creationId xmlns:p14="http://schemas.microsoft.com/office/powerpoint/2010/main" val="40233260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25E1-2605-8D41-9D7C-39E8BE24C6EC}"/>
              </a:ext>
            </a:extLst>
          </p:cNvPr>
          <p:cNvSpPr>
            <a:spLocks noGrp="1"/>
          </p:cNvSpPr>
          <p:nvPr>
            <p:ph type="title"/>
          </p:nvPr>
        </p:nvSpPr>
        <p:spPr/>
        <p:txBody>
          <a:bodyPr/>
          <a:lstStyle/>
          <a:p>
            <a:r>
              <a:rPr lang="en-US" dirty="0"/>
              <a:t>Main Properties Change</a:t>
            </a:r>
          </a:p>
        </p:txBody>
      </p:sp>
      <p:sp>
        <p:nvSpPr>
          <p:cNvPr id="3" name="Content Placeholder 2">
            <a:extLst>
              <a:ext uri="{FF2B5EF4-FFF2-40B4-BE49-F238E27FC236}">
                <a16:creationId xmlns:a16="http://schemas.microsoft.com/office/drawing/2014/main" id="{26905322-53D5-AF41-9366-899AB01DCD92}"/>
              </a:ext>
            </a:extLst>
          </p:cNvPr>
          <p:cNvSpPr>
            <a:spLocks noGrp="1"/>
          </p:cNvSpPr>
          <p:nvPr>
            <p:ph idx="1"/>
          </p:nvPr>
        </p:nvSpPr>
        <p:spPr/>
        <p:txBody>
          <a:bodyPr/>
          <a:lstStyle/>
          <a:p>
            <a:r>
              <a:rPr lang="en-US" dirty="0"/>
              <a:t>Tag physical property change – Impedance</a:t>
            </a:r>
          </a:p>
          <a:p>
            <a:r>
              <a:rPr lang="en-US" dirty="0"/>
              <a:t>How to measure:</a:t>
            </a:r>
          </a:p>
          <a:p>
            <a:pPr lvl="1"/>
            <a:r>
              <a:rPr lang="en-US" dirty="0"/>
              <a:t>Frequency Response</a:t>
            </a:r>
          </a:p>
          <a:p>
            <a:pPr lvl="1"/>
            <a:r>
              <a:rPr lang="en-US" dirty="0"/>
              <a:t>Phase</a:t>
            </a:r>
          </a:p>
          <a:p>
            <a:pPr lvl="1"/>
            <a:r>
              <a:rPr lang="en-US" dirty="0"/>
              <a:t>RSS / RCS</a:t>
            </a:r>
          </a:p>
          <a:p>
            <a:pPr lvl="1"/>
            <a:r>
              <a:rPr lang="en-US" dirty="0"/>
              <a:t>Threshold Power</a:t>
            </a:r>
          </a:p>
        </p:txBody>
      </p:sp>
      <p:pic>
        <p:nvPicPr>
          <p:cNvPr id="4" name="Picture 3">
            <a:extLst>
              <a:ext uri="{FF2B5EF4-FFF2-40B4-BE49-F238E27FC236}">
                <a16:creationId xmlns:a16="http://schemas.microsoft.com/office/drawing/2014/main" id="{31675980-4966-7542-98B3-3C2741BF00AF}"/>
              </a:ext>
            </a:extLst>
          </p:cNvPr>
          <p:cNvPicPr>
            <a:picLocks noChangeAspect="1"/>
          </p:cNvPicPr>
          <p:nvPr/>
        </p:nvPicPr>
        <p:blipFill>
          <a:blip r:embed="rId2"/>
          <a:stretch>
            <a:fillRect/>
          </a:stretch>
        </p:blipFill>
        <p:spPr>
          <a:xfrm>
            <a:off x="5432215" y="2451100"/>
            <a:ext cx="5562600" cy="3860800"/>
          </a:xfrm>
          <a:prstGeom prst="rect">
            <a:avLst/>
          </a:prstGeom>
        </p:spPr>
      </p:pic>
    </p:spTree>
    <p:extLst>
      <p:ext uri="{BB962C8B-B14F-4D97-AF65-F5344CB8AC3E}">
        <p14:creationId xmlns:p14="http://schemas.microsoft.com/office/powerpoint/2010/main" val="26813720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8B69-9006-CF41-AF5A-259FFD3101BA}"/>
              </a:ext>
            </a:extLst>
          </p:cNvPr>
          <p:cNvSpPr>
            <a:spLocks noGrp="1"/>
          </p:cNvSpPr>
          <p:nvPr>
            <p:ph type="title"/>
          </p:nvPr>
        </p:nvSpPr>
        <p:spPr/>
        <p:txBody>
          <a:bodyPr/>
          <a:lstStyle/>
          <a:p>
            <a:r>
              <a:rPr lang="en-US" dirty="0"/>
              <a:t>Power Threshold Example</a:t>
            </a:r>
          </a:p>
        </p:txBody>
      </p:sp>
      <p:pic>
        <p:nvPicPr>
          <p:cNvPr id="5" name="Content Placeholder 4">
            <a:extLst>
              <a:ext uri="{FF2B5EF4-FFF2-40B4-BE49-F238E27FC236}">
                <a16:creationId xmlns:a16="http://schemas.microsoft.com/office/drawing/2014/main" id="{BBB9EA1C-DC1B-B744-88DE-EC77007D5228}"/>
              </a:ext>
            </a:extLst>
          </p:cNvPr>
          <p:cNvPicPr>
            <a:picLocks noGrp="1" noChangeAspect="1"/>
          </p:cNvPicPr>
          <p:nvPr>
            <p:ph idx="1"/>
          </p:nvPr>
        </p:nvPicPr>
        <p:blipFill>
          <a:blip r:embed="rId2"/>
          <a:stretch>
            <a:fillRect/>
          </a:stretch>
        </p:blipFill>
        <p:spPr>
          <a:xfrm>
            <a:off x="835694" y="2135923"/>
            <a:ext cx="5949798" cy="1252589"/>
          </a:xfrm>
        </p:spPr>
      </p:pic>
      <p:pic>
        <p:nvPicPr>
          <p:cNvPr id="7" name="Picture 6">
            <a:extLst>
              <a:ext uri="{FF2B5EF4-FFF2-40B4-BE49-F238E27FC236}">
                <a16:creationId xmlns:a16="http://schemas.microsoft.com/office/drawing/2014/main" id="{4B26DB38-9E18-2F48-8A3B-6C0758E46D10}"/>
              </a:ext>
            </a:extLst>
          </p:cNvPr>
          <p:cNvPicPr>
            <a:picLocks noChangeAspect="1"/>
          </p:cNvPicPr>
          <p:nvPr/>
        </p:nvPicPr>
        <p:blipFill>
          <a:blip r:embed="rId3"/>
          <a:stretch>
            <a:fillRect/>
          </a:stretch>
        </p:blipFill>
        <p:spPr>
          <a:xfrm>
            <a:off x="855149" y="5862320"/>
            <a:ext cx="5380592" cy="846945"/>
          </a:xfrm>
          <a:prstGeom prst="rect">
            <a:avLst/>
          </a:prstGeom>
        </p:spPr>
      </p:pic>
      <p:pic>
        <p:nvPicPr>
          <p:cNvPr id="9" name="Picture 8">
            <a:extLst>
              <a:ext uri="{FF2B5EF4-FFF2-40B4-BE49-F238E27FC236}">
                <a16:creationId xmlns:a16="http://schemas.microsoft.com/office/drawing/2014/main" id="{ED176DE2-8BE8-1C49-BC7E-04CEB2A8F478}"/>
              </a:ext>
            </a:extLst>
          </p:cNvPr>
          <p:cNvPicPr>
            <a:picLocks noChangeAspect="1"/>
          </p:cNvPicPr>
          <p:nvPr/>
        </p:nvPicPr>
        <p:blipFill>
          <a:blip r:embed="rId4"/>
          <a:stretch>
            <a:fillRect/>
          </a:stretch>
        </p:blipFill>
        <p:spPr>
          <a:xfrm>
            <a:off x="954931" y="5254040"/>
            <a:ext cx="4338833" cy="831610"/>
          </a:xfrm>
          <a:prstGeom prst="rect">
            <a:avLst/>
          </a:prstGeom>
        </p:spPr>
      </p:pic>
      <p:pic>
        <p:nvPicPr>
          <p:cNvPr id="11" name="Picture 10">
            <a:extLst>
              <a:ext uri="{FF2B5EF4-FFF2-40B4-BE49-F238E27FC236}">
                <a16:creationId xmlns:a16="http://schemas.microsoft.com/office/drawing/2014/main" id="{B83F9E7A-C185-2C4C-B8A5-BDCB1F11CD58}"/>
              </a:ext>
            </a:extLst>
          </p:cNvPr>
          <p:cNvPicPr>
            <a:picLocks noChangeAspect="1"/>
          </p:cNvPicPr>
          <p:nvPr/>
        </p:nvPicPr>
        <p:blipFill>
          <a:blip r:embed="rId5"/>
          <a:stretch>
            <a:fillRect/>
          </a:stretch>
        </p:blipFill>
        <p:spPr>
          <a:xfrm>
            <a:off x="936711" y="3792993"/>
            <a:ext cx="8480644" cy="1252589"/>
          </a:xfrm>
          <a:prstGeom prst="rect">
            <a:avLst/>
          </a:prstGeom>
        </p:spPr>
      </p:pic>
      <p:pic>
        <p:nvPicPr>
          <p:cNvPr id="13" name="Picture 12">
            <a:extLst>
              <a:ext uri="{FF2B5EF4-FFF2-40B4-BE49-F238E27FC236}">
                <a16:creationId xmlns:a16="http://schemas.microsoft.com/office/drawing/2014/main" id="{D7BB32EC-9BAE-3946-8D48-D21C803EFC38}"/>
              </a:ext>
            </a:extLst>
          </p:cNvPr>
          <p:cNvPicPr>
            <a:picLocks noChangeAspect="1"/>
          </p:cNvPicPr>
          <p:nvPr/>
        </p:nvPicPr>
        <p:blipFill>
          <a:blip r:embed="rId6"/>
          <a:stretch>
            <a:fillRect/>
          </a:stretch>
        </p:blipFill>
        <p:spPr>
          <a:xfrm>
            <a:off x="936711" y="3461514"/>
            <a:ext cx="3523065" cy="757459"/>
          </a:xfrm>
          <a:prstGeom prst="rect">
            <a:avLst/>
          </a:prstGeom>
        </p:spPr>
      </p:pic>
      <p:pic>
        <p:nvPicPr>
          <p:cNvPr id="15" name="Picture 14">
            <a:extLst>
              <a:ext uri="{FF2B5EF4-FFF2-40B4-BE49-F238E27FC236}">
                <a16:creationId xmlns:a16="http://schemas.microsoft.com/office/drawing/2014/main" id="{1CA1AB39-B65D-C044-97BD-3C8223D747D8}"/>
              </a:ext>
            </a:extLst>
          </p:cNvPr>
          <p:cNvPicPr>
            <a:picLocks noChangeAspect="1"/>
          </p:cNvPicPr>
          <p:nvPr/>
        </p:nvPicPr>
        <p:blipFill>
          <a:blip r:embed="rId7"/>
          <a:stretch>
            <a:fillRect/>
          </a:stretch>
        </p:blipFill>
        <p:spPr>
          <a:xfrm>
            <a:off x="6413342" y="5257326"/>
            <a:ext cx="2269607" cy="828324"/>
          </a:xfrm>
          <a:prstGeom prst="rect">
            <a:avLst/>
          </a:prstGeom>
        </p:spPr>
      </p:pic>
      <p:pic>
        <p:nvPicPr>
          <p:cNvPr id="17" name="Picture 16">
            <a:extLst>
              <a:ext uri="{FF2B5EF4-FFF2-40B4-BE49-F238E27FC236}">
                <a16:creationId xmlns:a16="http://schemas.microsoft.com/office/drawing/2014/main" id="{A57D5557-E6AA-4849-AF4A-F9ED618DBB7A}"/>
              </a:ext>
            </a:extLst>
          </p:cNvPr>
          <p:cNvPicPr>
            <a:picLocks noChangeAspect="1"/>
          </p:cNvPicPr>
          <p:nvPr/>
        </p:nvPicPr>
        <p:blipFill>
          <a:blip r:embed="rId8"/>
          <a:stretch>
            <a:fillRect/>
          </a:stretch>
        </p:blipFill>
        <p:spPr>
          <a:xfrm>
            <a:off x="835694" y="1562776"/>
            <a:ext cx="5214909" cy="855133"/>
          </a:xfrm>
          <a:prstGeom prst="rect">
            <a:avLst/>
          </a:prstGeom>
        </p:spPr>
      </p:pic>
    </p:spTree>
    <p:extLst>
      <p:ext uri="{BB962C8B-B14F-4D97-AF65-F5344CB8AC3E}">
        <p14:creationId xmlns:p14="http://schemas.microsoft.com/office/powerpoint/2010/main" val="244235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par>
                                <p:cTn id="28" presetID="9"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tgtEl>
                                          <p:spTgt spid="7"/>
                                        </p:tgtEl>
                                      </p:cBhvr>
                                    </p:animEffect>
                                  </p:childTnLst>
                                </p:cTn>
                              </p:par>
                              <p:par>
                                <p:cTn id="31" presetID="9"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dissolv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F4D7C-C5CE-AC44-B94F-C743809CE6FC}"/>
              </a:ext>
            </a:extLst>
          </p:cNvPr>
          <p:cNvSpPr>
            <a:spLocks noGrp="1"/>
          </p:cNvSpPr>
          <p:nvPr>
            <p:ph type="title"/>
          </p:nvPr>
        </p:nvSpPr>
        <p:spPr/>
        <p:txBody>
          <a:bodyPr/>
          <a:lstStyle/>
          <a:p>
            <a:r>
              <a:rPr lang="en-US" dirty="0"/>
              <a:t>Approaches</a:t>
            </a:r>
          </a:p>
        </p:txBody>
      </p:sp>
      <p:sp>
        <p:nvSpPr>
          <p:cNvPr id="3" name="Content Placeholder 2">
            <a:extLst>
              <a:ext uri="{FF2B5EF4-FFF2-40B4-BE49-F238E27FC236}">
                <a16:creationId xmlns:a16="http://schemas.microsoft.com/office/drawing/2014/main" id="{CB6CD4CC-AE5C-304E-BE2D-B60041D884E4}"/>
              </a:ext>
            </a:extLst>
          </p:cNvPr>
          <p:cNvSpPr>
            <a:spLocks noGrp="1"/>
          </p:cNvSpPr>
          <p:nvPr>
            <p:ph idx="1"/>
          </p:nvPr>
        </p:nvSpPr>
        <p:spPr/>
        <p:txBody>
          <a:bodyPr/>
          <a:lstStyle/>
          <a:p>
            <a:r>
              <a:rPr lang="en-US" dirty="0"/>
              <a:t>Battery-based Active Tag</a:t>
            </a:r>
          </a:p>
          <a:p>
            <a:pPr lvl="1"/>
            <a:r>
              <a:rPr lang="en-US" dirty="0"/>
              <a:t>WISP Tag</a:t>
            </a:r>
          </a:p>
          <a:p>
            <a:pPr lvl="1"/>
            <a:r>
              <a:rPr lang="en-US" dirty="0"/>
              <a:t>Active Sensor Present</a:t>
            </a:r>
          </a:p>
          <a:p>
            <a:pPr lvl="1"/>
            <a:r>
              <a:rPr lang="en-US" dirty="0"/>
              <a:t>Modulate the reading the tag signal</a:t>
            </a:r>
          </a:p>
        </p:txBody>
      </p:sp>
      <p:pic>
        <p:nvPicPr>
          <p:cNvPr id="5" name="Picture 4">
            <a:extLst>
              <a:ext uri="{FF2B5EF4-FFF2-40B4-BE49-F238E27FC236}">
                <a16:creationId xmlns:a16="http://schemas.microsoft.com/office/drawing/2014/main" id="{4F4C47A7-C38F-204E-BF95-A8495EA64A76}"/>
              </a:ext>
            </a:extLst>
          </p:cNvPr>
          <p:cNvPicPr>
            <a:picLocks noChangeAspect="1"/>
          </p:cNvPicPr>
          <p:nvPr/>
        </p:nvPicPr>
        <p:blipFill>
          <a:blip r:embed="rId2"/>
          <a:stretch>
            <a:fillRect/>
          </a:stretch>
        </p:blipFill>
        <p:spPr>
          <a:xfrm>
            <a:off x="7101191" y="491220"/>
            <a:ext cx="4597674" cy="6366779"/>
          </a:xfrm>
          <a:prstGeom prst="rect">
            <a:avLst/>
          </a:prstGeom>
        </p:spPr>
      </p:pic>
    </p:spTree>
    <p:extLst>
      <p:ext uri="{BB962C8B-B14F-4D97-AF65-F5344CB8AC3E}">
        <p14:creationId xmlns:p14="http://schemas.microsoft.com/office/powerpoint/2010/main" val="1955191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40A00-6CAB-5640-B0A3-52C646CBB045}"/>
              </a:ext>
            </a:extLst>
          </p:cNvPr>
          <p:cNvSpPr>
            <a:spLocks noGrp="1"/>
          </p:cNvSpPr>
          <p:nvPr>
            <p:ph type="title"/>
          </p:nvPr>
        </p:nvSpPr>
        <p:spPr/>
        <p:txBody>
          <a:bodyPr/>
          <a:lstStyle/>
          <a:p>
            <a:r>
              <a:rPr lang="en-US" dirty="0"/>
              <a:t>Inductive Coupling</a:t>
            </a:r>
          </a:p>
        </p:txBody>
      </p:sp>
      <p:sp>
        <p:nvSpPr>
          <p:cNvPr id="3" name="Content Placeholder 2">
            <a:extLst>
              <a:ext uri="{FF2B5EF4-FFF2-40B4-BE49-F238E27FC236}">
                <a16:creationId xmlns:a16="http://schemas.microsoft.com/office/drawing/2014/main" id="{F1E27A18-AFBB-834A-B2D7-CED7A304BF77}"/>
              </a:ext>
            </a:extLst>
          </p:cNvPr>
          <p:cNvSpPr>
            <a:spLocks noGrp="1"/>
          </p:cNvSpPr>
          <p:nvPr>
            <p:ph idx="1"/>
          </p:nvPr>
        </p:nvSpPr>
        <p:spPr/>
        <p:txBody>
          <a:bodyPr/>
          <a:lstStyle/>
          <a:p>
            <a:r>
              <a:rPr lang="en-US" dirty="0"/>
              <a:t> Two conductors are said to be </a:t>
            </a:r>
            <a:r>
              <a:rPr lang="en-US" b="1" dirty="0"/>
              <a:t>inductively coupled</a:t>
            </a:r>
            <a:r>
              <a:rPr lang="en-US" dirty="0"/>
              <a:t> or </a:t>
            </a:r>
            <a:r>
              <a:rPr lang="en-US" b="1" dirty="0"/>
              <a:t>magnetically coupled </a:t>
            </a:r>
            <a:r>
              <a:rPr lang="en-US" dirty="0"/>
              <a:t>when they are configured such that a change in current through one wire induces a voltage across the ends of the other wire through electromagnetic induction.</a:t>
            </a:r>
          </a:p>
          <a:p>
            <a:endParaRPr lang="en-US" dirty="0"/>
          </a:p>
          <a:p>
            <a:pPr marL="0" indent="0">
              <a:buNone/>
            </a:pPr>
            <a:endParaRPr lang="en-US" dirty="0"/>
          </a:p>
        </p:txBody>
      </p:sp>
      <p:pic>
        <p:nvPicPr>
          <p:cNvPr id="5" name="Picture 4">
            <a:extLst>
              <a:ext uri="{FF2B5EF4-FFF2-40B4-BE49-F238E27FC236}">
                <a16:creationId xmlns:a16="http://schemas.microsoft.com/office/drawing/2014/main" id="{E628DFFF-D14D-4942-94B3-DD633A75CE7F}"/>
              </a:ext>
            </a:extLst>
          </p:cNvPr>
          <p:cNvPicPr>
            <a:picLocks noChangeAspect="1"/>
          </p:cNvPicPr>
          <p:nvPr/>
        </p:nvPicPr>
        <p:blipFill rotWithShape="1">
          <a:blip r:embed="rId2"/>
          <a:srcRect r="2041" b="8892"/>
          <a:stretch/>
        </p:blipFill>
        <p:spPr>
          <a:xfrm>
            <a:off x="2806995" y="3558655"/>
            <a:ext cx="5979284" cy="3012266"/>
          </a:xfrm>
          <a:prstGeom prst="rect">
            <a:avLst/>
          </a:prstGeom>
        </p:spPr>
      </p:pic>
    </p:spTree>
    <p:extLst>
      <p:ext uri="{BB962C8B-B14F-4D97-AF65-F5344CB8AC3E}">
        <p14:creationId xmlns:p14="http://schemas.microsoft.com/office/powerpoint/2010/main" val="37234067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0200-B902-DC4A-B88D-E61AFA9C4AD1}"/>
              </a:ext>
            </a:extLst>
          </p:cNvPr>
          <p:cNvSpPr>
            <a:spLocks noGrp="1"/>
          </p:cNvSpPr>
          <p:nvPr>
            <p:ph type="title"/>
          </p:nvPr>
        </p:nvSpPr>
        <p:spPr/>
        <p:txBody>
          <a:bodyPr/>
          <a:lstStyle/>
          <a:p>
            <a:r>
              <a:rPr lang="en-US" dirty="0"/>
              <a:t>Approaches</a:t>
            </a:r>
          </a:p>
        </p:txBody>
      </p:sp>
      <p:sp>
        <p:nvSpPr>
          <p:cNvPr id="3" name="Content Placeholder 2">
            <a:extLst>
              <a:ext uri="{FF2B5EF4-FFF2-40B4-BE49-F238E27FC236}">
                <a16:creationId xmlns:a16="http://schemas.microsoft.com/office/drawing/2014/main" id="{BA4D210F-E5DA-034D-A1BE-10344FE220EA}"/>
              </a:ext>
            </a:extLst>
          </p:cNvPr>
          <p:cNvSpPr>
            <a:spLocks noGrp="1"/>
          </p:cNvSpPr>
          <p:nvPr>
            <p:ph idx="1"/>
          </p:nvPr>
        </p:nvSpPr>
        <p:spPr/>
        <p:txBody>
          <a:bodyPr/>
          <a:lstStyle/>
          <a:p>
            <a:r>
              <a:rPr lang="en-US" dirty="0"/>
              <a:t>Custom Sensor Commercial Passive Tag</a:t>
            </a:r>
          </a:p>
          <a:p>
            <a:pPr lvl="1"/>
            <a:r>
              <a:rPr lang="en-US" dirty="0"/>
              <a:t>RF Micron</a:t>
            </a:r>
          </a:p>
          <a:p>
            <a:pPr lvl="1"/>
            <a:r>
              <a:rPr lang="en-US" dirty="0"/>
              <a:t>Design of an ASIC tag chip which changes the impedance based on the change in environment</a:t>
            </a:r>
          </a:p>
          <a:p>
            <a:pPr lvl="1"/>
            <a:r>
              <a:rPr lang="en-US" dirty="0"/>
              <a:t>Parameter Specific Tag</a:t>
            </a:r>
          </a:p>
          <a:p>
            <a:pPr lvl="1"/>
            <a:r>
              <a:rPr lang="en-US" dirty="0"/>
              <a:t>Around $20-$30 </a:t>
            </a:r>
          </a:p>
        </p:txBody>
      </p:sp>
    </p:spTree>
    <p:extLst>
      <p:ext uri="{BB962C8B-B14F-4D97-AF65-F5344CB8AC3E}">
        <p14:creationId xmlns:p14="http://schemas.microsoft.com/office/powerpoint/2010/main" val="20173142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6505C-A6A5-3A4B-9EE6-9138D15086A2}"/>
              </a:ext>
            </a:extLst>
          </p:cNvPr>
          <p:cNvSpPr>
            <a:spLocks noGrp="1"/>
          </p:cNvSpPr>
          <p:nvPr>
            <p:ph type="title"/>
          </p:nvPr>
        </p:nvSpPr>
        <p:spPr/>
        <p:txBody>
          <a:bodyPr/>
          <a:lstStyle/>
          <a:p>
            <a:r>
              <a:rPr lang="en-US" dirty="0"/>
              <a:t>Approaches (Chemical Loading)</a:t>
            </a:r>
          </a:p>
        </p:txBody>
      </p:sp>
      <p:sp>
        <p:nvSpPr>
          <p:cNvPr id="3" name="Content Placeholder 2">
            <a:extLst>
              <a:ext uri="{FF2B5EF4-FFF2-40B4-BE49-F238E27FC236}">
                <a16:creationId xmlns:a16="http://schemas.microsoft.com/office/drawing/2014/main" id="{75363AF2-B9E7-DA44-8F2B-43E82EC66D02}"/>
              </a:ext>
            </a:extLst>
          </p:cNvPr>
          <p:cNvSpPr>
            <a:spLocks noGrp="1"/>
          </p:cNvSpPr>
          <p:nvPr>
            <p:ph idx="1"/>
          </p:nvPr>
        </p:nvSpPr>
        <p:spPr/>
        <p:txBody>
          <a:bodyPr/>
          <a:lstStyle/>
          <a:p>
            <a:r>
              <a:rPr lang="en-US" dirty="0"/>
              <a:t>Custom designed passive tag which will help change in some parameter</a:t>
            </a:r>
          </a:p>
          <a:p>
            <a:pPr lvl="1"/>
            <a:r>
              <a:rPr lang="en-US" dirty="0"/>
              <a:t>Changing the chemical of the antenna which accentuates that feature</a:t>
            </a:r>
          </a:p>
          <a:p>
            <a:pPr lvl="1"/>
            <a:r>
              <a:rPr lang="en-US" dirty="0"/>
              <a:t>Temperature sensitive material</a:t>
            </a:r>
          </a:p>
          <a:p>
            <a:pPr lvl="1"/>
            <a:r>
              <a:rPr lang="en-US" dirty="0"/>
              <a:t>Humidity sensitive material</a:t>
            </a:r>
          </a:p>
          <a:p>
            <a:pPr lvl="1"/>
            <a:endParaRPr lang="en-US" dirty="0"/>
          </a:p>
        </p:txBody>
      </p:sp>
    </p:spTree>
    <p:extLst>
      <p:ext uri="{BB962C8B-B14F-4D97-AF65-F5344CB8AC3E}">
        <p14:creationId xmlns:p14="http://schemas.microsoft.com/office/powerpoint/2010/main" val="17748002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4C863-D030-F347-B0F1-6A4B51D1BEB8}"/>
              </a:ext>
            </a:extLst>
          </p:cNvPr>
          <p:cNvSpPr>
            <a:spLocks noGrp="1"/>
          </p:cNvSpPr>
          <p:nvPr>
            <p:ph type="title"/>
          </p:nvPr>
        </p:nvSpPr>
        <p:spPr/>
        <p:txBody>
          <a:bodyPr/>
          <a:lstStyle/>
          <a:p>
            <a:r>
              <a:rPr lang="en-US" dirty="0"/>
              <a:t>Chemical Loading</a:t>
            </a:r>
          </a:p>
        </p:txBody>
      </p:sp>
      <p:pic>
        <p:nvPicPr>
          <p:cNvPr id="5" name="Content Placeholder 4">
            <a:extLst>
              <a:ext uri="{FF2B5EF4-FFF2-40B4-BE49-F238E27FC236}">
                <a16:creationId xmlns:a16="http://schemas.microsoft.com/office/drawing/2014/main" id="{634D28B1-0C1F-1B47-ADCC-3C9355CA8A10}"/>
              </a:ext>
            </a:extLst>
          </p:cNvPr>
          <p:cNvPicPr>
            <a:picLocks noGrp="1" noChangeAspect="1"/>
          </p:cNvPicPr>
          <p:nvPr>
            <p:ph idx="1"/>
          </p:nvPr>
        </p:nvPicPr>
        <p:blipFill>
          <a:blip r:embed="rId2"/>
          <a:stretch>
            <a:fillRect/>
          </a:stretch>
        </p:blipFill>
        <p:spPr>
          <a:xfrm>
            <a:off x="7373565" y="1690688"/>
            <a:ext cx="3436688" cy="4785366"/>
          </a:xfrm>
        </p:spPr>
      </p:pic>
      <p:pic>
        <p:nvPicPr>
          <p:cNvPr id="7" name="Picture 6">
            <a:extLst>
              <a:ext uri="{FF2B5EF4-FFF2-40B4-BE49-F238E27FC236}">
                <a16:creationId xmlns:a16="http://schemas.microsoft.com/office/drawing/2014/main" id="{0D86407E-F93A-FD42-BC31-9B9A615880FD}"/>
              </a:ext>
            </a:extLst>
          </p:cNvPr>
          <p:cNvPicPr>
            <a:picLocks noChangeAspect="1"/>
          </p:cNvPicPr>
          <p:nvPr/>
        </p:nvPicPr>
        <p:blipFill>
          <a:blip r:embed="rId3"/>
          <a:stretch>
            <a:fillRect/>
          </a:stretch>
        </p:blipFill>
        <p:spPr>
          <a:xfrm>
            <a:off x="1205689" y="2279971"/>
            <a:ext cx="4216400" cy="1092200"/>
          </a:xfrm>
          <a:prstGeom prst="rect">
            <a:avLst/>
          </a:prstGeom>
        </p:spPr>
      </p:pic>
      <p:pic>
        <p:nvPicPr>
          <p:cNvPr id="11" name="Picture 10">
            <a:extLst>
              <a:ext uri="{FF2B5EF4-FFF2-40B4-BE49-F238E27FC236}">
                <a16:creationId xmlns:a16="http://schemas.microsoft.com/office/drawing/2014/main" id="{35E9C8DE-4841-284D-9F5C-BDCFBB1AAFB6}"/>
              </a:ext>
            </a:extLst>
          </p:cNvPr>
          <p:cNvPicPr>
            <a:picLocks noChangeAspect="1"/>
          </p:cNvPicPr>
          <p:nvPr/>
        </p:nvPicPr>
        <p:blipFill>
          <a:blip r:embed="rId4"/>
          <a:stretch>
            <a:fillRect/>
          </a:stretch>
        </p:blipFill>
        <p:spPr>
          <a:xfrm>
            <a:off x="339150" y="3813243"/>
            <a:ext cx="6912550" cy="2662811"/>
          </a:xfrm>
          <a:prstGeom prst="rect">
            <a:avLst/>
          </a:prstGeom>
        </p:spPr>
      </p:pic>
      <p:sp>
        <p:nvSpPr>
          <p:cNvPr id="16" name="TextBox 15">
            <a:extLst>
              <a:ext uri="{FF2B5EF4-FFF2-40B4-BE49-F238E27FC236}">
                <a16:creationId xmlns:a16="http://schemas.microsoft.com/office/drawing/2014/main" id="{61DBE76D-EBD0-4E4A-88C5-3087FD556426}"/>
              </a:ext>
            </a:extLst>
          </p:cNvPr>
          <p:cNvSpPr txBox="1"/>
          <p:nvPr/>
        </p:nvSpPr>
        <p:spPr>
          <a:xfrm>
            <a:off x="1205689" y="1800663"/>
            <a:ext cx="1134541" cy="369332"/>
          </a:xfrm>
          <a:prstGeom prst="rect">
            <a:avLst/>
          </a:prstGeom>
          <a:noFill/>
        </p:spPr>
        <p:txBody>
          <a:bodyPr wrap="none" rtlCol="0">
            <a:spAutoFit/>
          </a:bodyPr>
          <a:lstStyle/>
          <a:p>
            <a:r>
              <a:rPr lang="en-US" dirty="0"/>
              <a:t>Equation :</a:t>
            </a:r>
          </a:p>
        </p:txBody>
      </p:sp>
      <p:sp>
        <p:nvSpPr>
          <p:cNvPr id="17" name="TextBox 16">
            <a:extLst>
              <a:ext uri="{FF2B5EF4-FFF2-40B4-BE49-F238E27FC236}">
                <a16:creationId xmlns:a16="http://schemas.microsoft.com/office/drawing/2014/main" id="{AE225C75-5688-2843-9B27-0D56BB7E3AC0}"/>
              </a:ext>
            </a:extLst>
          </p:cNvPr>
          <p:cNvSpPr txBox="1"/>
          <p:nvPr/>
        </p:nvSpPr>
        <p:spPr>
          <a:xfrm>
            <a:off x="838200" y="6291388"/>
            <a:ext cx="2577500" cy="369332"/>
          </a:xfrm>
          <a:prstGeom prst="rect">
            <a:avLst/>
          </a:prstGeom>
          <a:noFill/>
        </p:spPr>
        <p:txBody>
          <a:bodyPr wrap="none" rtlCol="0">
            <a:spAutoFit/>
          </a:bodyPr>
          <a:lstStyle/>
          <a:p>
            <a:r>
              <a:rPr lang="en-US" dirty="0" err="1"/>
              <a:t>Eqv</a:t>
            </a:r>
            <a:r>
              <a:rPr lang="en-US" dirty="0"/>
              <a:t>. Circuit of Normal Tag</a:t>
            </a:r>
          </a:p>
        </p:txBody>
      </p:sp>
      <p:sp>
        <p:nvSpPr>
          <p:cNvPr id="18" name="TextBox 17">
            <a:extLst>
              <a:ext uri="{FF2B5EF4-FFF2-40B4-BE49-F238E27FC236}">
                <a16:creationId xmlns:a16="http://schemas.microsoft.com/office/drawing/2014/main" id="{C4BFFB09-C402-2F4C-9AE2-4D736DBC660C}"/>
              </a:ext>
            </a:extLst>
          </p:cNvPr>
          <p:cNvSpPr txBox="1"/>
          <p:nvPr/>
        </p:nvSpPr>
        <p:spPr>
          <a:xfrm>
            <a:off x="3773632" y="6291388"/>
            <a:ext cx="3478068" cy="369332"/>
          </a:xfrm>
          <a:prstGeom prst="rect">
            <a:avLst/>
          </a:prstGeom>
          <a:noFill/>
        </p:spPr>
        <p:txBody>
          <a:bodyPr wrap="none" rtlCol="0">
            <a:spAutoFit/>
          </a:bodyPr>
          <a:lstStyle/>
          <a:p>
            <a:r>
              <a:rPr lang="en-US" dirty="0" err="1"/>
              <a:t>Eqv</a:t>
            </a:r>
            <a:r>
              <a:rPr lang="en-US" dirty="0"/>
              <a:t>. Circuit of Chemical Loaded Tag</a:t>
            </a:r>
          </a:p>
        </p:txBody>
      </p:sp>
      <p:sp>
        <p:nvSpPr>
          <p:cNvPr id="19" name="TextBox 18">
            <a:extLst>
              <a:ext uri="{FF2B5EF4-FFF2-40B4-BE49-F238E27FC236}">
                <a16:creationId xmlns:a16="http://schemas.microsoft.com/office/drawing/2014/main" id="{065DE44F-7DC7-594C-B869-BC1078567AAF}"/>
              </a:ext>
            </a:extLst>
          </p:cNvPr>
          <p:cNvSpPr txBox="1"/>
          <p:nvPr/>
        </p:nvSpPr>
        <p:spPr>
          <a:xfrm>
            <a:off x="8052032" y="1191678"/>
            <a:ext cx="1678921" cy="369332"/>
          </a:xfrm>
          <a:prstGeom prst="rect">
            <a:avLst/>
          </a:prstGeom>
          <a:noFill/>
        </p:spPr>
        <p:txBody>
          <a:bodyPr wrap="none" rtlCol="0">
            <a:spAutoFit/>
          </a:bodyPr>
          <a:lstStyle/>
          <a:p>
            <a:r>
              <a:rPr lang="en-US" dirty="0"/>
              <a:t>Example of Tags</a:t>
            </a:r>
          </a:p>
        </p:txBody>
      </p:sp>
    </p:spTree>
    <p:extLst>
      <p:ext uri="{BB962C8B-B14F-4D97-AF65-F5344CB8AC3E}">
        <p14:creationId xmlns:p14="http://schemas.microsoft.com/office/powerpoint/2010/main" val="361957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8F3A3-F214-5A4F-9455-D72D8494E742}"/>
              </a:ext>
            </a:extLst>
          </p:cNvPr>
          <p:cNvSpPr>
            <a:spLocks noGrp="1"/>
          </p:cNvSpPr>
          <p:nvPr>
            <p:ph type="title"/>
          </p:nvPr>
        </p:nvSpPr>
        <p:spPr/>
        <p:txBody>
          <a:bodyPr/>
          <a:lstStyle/>
          <a:p>
            <a:r>
              <a:rPr lang="en-US" dirty="0"/>
              <a:t>Approaches</a:t>
            </a:r>
          </a:p>
        </p:txBody>
      </p:sp>
      <p:sp>
        <p:nvSpPr>
          <p:cNvPr id="3" name="Content Placeholder 2">
            <a:extLst>
              <a:ext uri="{FF2B5EF4-FFF2-40B4-BE49-F238E27FC236}">
                <a16:creationId xmlns:a16="http://schemas.microsoft.com/office/drawing/2014/main" id="{9641C768-70AE-074D-9369-BA097C228E3B}"/>
              </a:ext>
            </a:extLst>
          </p:cNvPr>
          <p:cNvSpPr>
            <a:spLocks noGrp="1"/>
          </p:cNvSpPr>
          <p:nvPr>
            <p:ph idx="1"/>
          </p:nvPr>
        </p:nvSpPr>
        <p:spPr/>
        <p:txBody>
          <a:bodyPr/>
          <a:lstStyle/>
          <a:p>
            <a:r>
              <a:rPr lang="en-US" dirty="0"/>
              <a:t>Modifying the current tag</a:t>
            </a:r>
          </a:p>
          <a:p>
            <a:pPr lvl="1"/>
            <a:r>
              <a:rPr lang="en-US" dirty="0"/>
              <a:t>Adding sensor to the tag passively</a:t>
            </a:r>
          </a:p>
          <a:p>
            <a:pPr lvl="1"/>
            <a:r>
              <a:rPr lang="en-US" dirty="0"/>
              <a:t>Attaching some passive extension to the tag </a:t>
            </a:r>
          </a:p>
        </p:txBody>
      </p:sp>
    </p:spTree>
    <p:extLst>
      <p:ext uri="{BB962C8B-B14F-4D97-AF65-F5344CB8AC3E}">
        <p14:creationId xmlns:p14="http://schemas.microsoft.com/office/powerpoint/2010/main" val="11838512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E5D51-7218-2E48-8955-1C0667FF0AD2}"/>
              </a:ext>
            </a:extLst>
          </p:cNvPr>
          <p:cNvSpPr>
            <a:spLocks noGrp="1"/>
          </p:cNvSpPr>
          <p:nvPr>
            <p:ph type="title"/>
          </p:nvPr>
        </p:nvSpPr>
        <p:spPr>
          <a:xfrm>
            <a:off x="350196" y="330741"/>
            <a:ext cx="11003604" cy="1359948"/>
          </a:xfrm>
        </p:spPr>
        <p:txBody>
          <a:bodyPr/>
          <a:lstStyle/>
          <a:p>
            <a:r>
              <a:rPr lang="en-US" dirty="0"/>
              <a:t>Passive Loading Example (Temp. Binary Sensor)</a:t>
            </a:r>
          </a:p>
        </p:txBody>
      </p:sp>
      <p:pic>
        <p:nvPicPr>
          <p:cNvPr id="5" name="Content Placeholder 4">
            <a:extLst>
              <a:ext uri="{FF2B5EF4-FFF2-40B4-BE49-F238E27FC236}">
                <a16:creationId xmlns:a16="http://schemas.microsoft.com/office/drawing/2014/main" id="{E59ADFC4-4840-024A-8BFE-23CB6FA3D167}"/>
              </a:ext>
            </a:extLst>
          </p:cNvPr>
          <p:cNvPicPr>
            <a:picLocks noGrp="1" noChangeAspect="1"/>
          </p:cNvPicPr>
          <p:nvPr>
            <p:ph idx="1"/>
          </p:nvPr>
        </p:nvPicPr>
        <p:blipFill>
          <a:blip r:embed="rId2"/>
          <a:stretch>
            <a:fillRect/>
          </a:stretch>
        </p:blipFill>
        <p:spPr>
          <a:xfrm>
            <a:off x="6090146" y="1690687"/>
            <a:ext cx="6101854" cy="4496103"/>
          </a:xfrm>
        </p:spPr>
      </p:pic>
      <p:pic>
        <p:nvPicPr>
          <p:cNvPr id="7" name="Picture 6">
            <a:extLst>
              <a:ext uri="{FF2B5EF4-FFF2-40B4-BE49-F238E27FC236}">
                <a16:creationId xmlns:a16="http://schemas.microsoft.com/office/drawing/2014/main" id="{C2EFCC80-07E0-BE4A-8077-E878F0108449}"/>
              </a:ext>
            </a:extLst>
          </p:cNvPr>
          <p:cNvPicPr>
            <a:picLocks noChangeAspect="1"/>
          </p:cNvPicPr>
          <p:nvPr/>
        </p:nvPicPr>
        <p:blipFill>
          <a:blip r:embed="rId3"/>
          <a:stretch>
            <a:fillRect/>
          </a:stretch>
        </p:blipFill>
        <p:spPr>
          <a:xfrm>
            <a:off x="192391" y="2201932"/>
            <a:ext cx="5689600" cy="3733800"/>
          </a:xfrm>
          <a:prstGeom prst="rect">
            <a:avLst/>
          </a:prstGeom>
        </p:spPr>
      </p:pic>
    </p:spTree>
    <p:extLst>
      <p:ext uri="{BB962C8B-B14F-4D97-AF65-F5344CB8AC3E}">
        <p14:creationId xmlns:p14="http://schemas.microsoft.com/office/powerpoint/2010/main" val="255094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8039F-F60F-FE42-8E00-D0004791973D}"/>
              </a:ext>
            </a:extLst>
          </p:cNvPr>
          <p:cNvSpPr>
            <a:spLocks noGrp="1"/>
          </p:cNvSpPr>
          <p:nvPr>
            <p:ph type="title"/>
          </p:nvPr>
        </p:nvSpPr>
        <p:spPr/>
        <p:txBody>
          <a:bodyPr/>
          <a:lstStyle/>
          <a:p>
            <a:r>
              <a:rPr lang="en-US" dirty="0"/>
              <a:t>Displacement and Beverage Level Sensor</a:t>
            </a:r>
          </a:p>
        </p:txBody>
      </p:sp>
      <p:pic>
        <p:nvPicPr>
          <p:cNvPr id="5" name="Content Placeholder 4">
            <a:extLst>
              <a:ext uri="{FF2B5EF4-FFF2-40B4-BE49-F238E27FC236}">
                <a16:creationId xmlns:a16="http://schemas.microsoft.com/office/drawing/2014/main" id="{6A34E458-2B03-2D48-981A-85BBEAC73E9D}"/>
              </a:ext>
            </a:extLst>
          </p:cNvPr>
          <p:cNvPicPr>
            <a:picLocks noGrp="1" noChangeAspect="1"/>
          </p:cNvPicPr>
          <p:nvPr>
            <p:ph idx="1"/>
          </p:nvPr>
        </p:nvPicPr>
        <p:blipFill>
          <a:blip r:embed="rId2"/>
          <a:stretch>
            <a:fillRect/>
          </a:stretch>
        </p:blipFill>
        <p:spPr>
          <a:xfrm>
            <a:off x="7683736" y="1591807"/>
            <a:ext cx="3229718" cy="4471917"/>
          </a:xfrm>
        </p:spPr>
      </p:pic>
      <p:pic>
        <p:nvPicPr>
          <p:cNvPr id="7" name="Picture 6">
            <a:extLst>
              <a:ext uri="{FF2B5EF4-FFF2-40B4-BE49-F238E27FC236}">
                <a16:creationId xmlns:a16="http://schemas.microsoft.com/office/drawing/2014/main" id="{CC8482E1-6440-C845-AF31-20F29FB71627}"/>
              </a:ext>
            </a:extLst>
          </p:cNvPr>
          <p:cNvPicPr>
            <a:picLocks noChangeAspect="1"/>
          </p:cNvPicPr>
          <p:nvPr/>
        </p:nvPicPr>
        <p:blipFill>
          <a:blip r:embed="rId3"/>
          <a:stretch>
            <a:fillRect/>
          </a:stretch>
        </p:blipFill>
        <p:spPr>
          <a:xfrm>
            <a:off x="1089500" y="1663294"/>
            <a:ext cx="6153891" cy="4328944"/>
          </a:xfrm>
          <a:prstGeom prst="rect">
            <a:avLst/>
          </a:prstGeom>
        </p:spPr>
      </p:pic>
    </p:spTree>
    <p:extLst>
      <p:ext uri="{BB962C8B-B14F-4D97-AF65-F5344CB8AC3E}">
        <p14:creationId xmlns:p14="http://schemas.microsoft.com/office/powerpoint/2010/main" val="310048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16BB9-E05C-4F42-AE3F-913704CB67DB}"/>
              </a:ext>
            </a:extLst>
          </p:cNvPr>
          <p:cNvSpPr>
            <a:spLocks noGrp="1"/>
          </p:cNvSpPr>
          <p:nvPr>
            <p:ph type="title"/>
          </p:nvPr>
        </p:nvSpPr>
        <p:spPr/>
        <p:txBody>
          <a:bodyPr/>
          <a:lstStyle/>
          <a:p>
            <a:r>
              <a:rPr lang="en-US" dirty="0"/>
              <a:t>Approaches</a:t>
            </a:r>
          </a:p>
        </p:txBody>
      </p:sp>
      <p:sp>
        <p:nvSpPr>
          <p:cNvPr id="3" name="Content Placeholder 2">
            <a:extLst>
              <a:ext uri="{FF2B5EF4-FFF2-40B4-BE49-F238E27FC236}">
                <a16:creationId xmlns:a16="http://schemas.microsoft.com/office/drawing/2014/main" id="{1C525FD1-5FEB-FD4B-8D2C-2DF67F26D41E}"/>
              </a:ext>
            </a:extLst>
          </p:cNvPr>
          <p:cNvSpPr>
            <a:spLocks noGrp="1"/>
          </p:cNvSpPr>
          <p:nvPr>
            <p:ph idx="1"/>
          </p:nvPr>
        </p:nvSpPr>
        <p:spPr/>
        <p:txBody>
          <a:bodyPr/>
          <a:lstStyle/>
          <a:p>
            <a:r>
              <a:rPr lang="en-US" dirty="0"/>
              <a:t>Use the commercial UHF tag</a:t>
            </a:r>
          </a:p>
          <a:p>
            <a:pPr lvl="1"/>
            <a:r>
              <a:rPr lang="en-US" dirty="0"/>
              <a:t>Change in the reading</a:t>
            </a:r>
          </a:p>
          <a:p>
            <a:pPr lvl="1"/>
            <a:r>
              <a:rPr lang="en-US" dirty="0"/>
              <a:t>Impedance, phase, RSS etc. got changed</a:t>
            </a:r>
          </a:p>
        </p:txBody>
      </p:sp>
    </p:spTree>
    <p:extLst>
      <p:ext uri="{BB962C8B-B14F-4D97-AF65-F5344CB8AC3E}">
        <p14:creationId xmlns:p14="http://schemas.microsoft.com/office/powerpoint/2010/main" val="35989454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F54F4-EEFB-4344-B17D-4E7FF77A730A}"/>
              </a:ext>
            </a:extLst>
          </p:cNvPr>
          <p:cNvSpPr>
            <a:spLocks noGrp="1"/>
          </p:cNvSpPr>
          <p:nvPr>
            <p:ph type="title"/>
          </p:nvPr>
        </p:nvSpPr>
        <p:spPr/>
        <p:txBody>
          <a:bodyPr/>
          <a:lstStyle/>
          <a:p>
            <a:r>
              <a:rPr lang="en-US" dirty="0"/>
              <a:t>Outdoor Tag Experiment</a:t>
            </a:r>
          </a:p>
        </p:txBody>
      </p:sp>
      <p:pic>
        <p:nvPicPr>
          <p:cNvPr id="5" name="Content Placeholder 4">
            <a:extLst>
              <a:ext uri="{FF2B5EF4-FFF2-40B4-BE49-F238E27FC236}">
                <a16:creationId xmlns:a16="http://schemas.microsoft.com/office/drawing/2014/main" id="{F2CE5D05-9841-C04F-B43D-4E9C12F85EB0}"/>
              </a:ext>
            </a:extLst>
          </p:cNvPr>
          <p:cNvPicPr>
            <a:picLocks noGrp="1" noChangeAspect="1"/>
          </p:cNvPicPr>
          <p:nvPr>
            <p:ph idx="1"/>
          </p:nvPr>
        </p:nvPicPr>
        <p:blipFill>
          <a:blip r:embed="rId2"/>
          <a:stretch>
            <a:fillRect/>
          </a:stretch>
        </p:blipFill>
        <p:spPr>
          <a:xfrm>
            <a:off x="5996686" y="2492474"/>
            <a:ext cx="5707307" cy="3582433"/>
          </a:xfrm>
        </p:spPr>
      </p:pic>
      <p:pic>
        <p:nvPicPr>
          <p:cNvPr id="7" name="Picture 6">
            <a:extLst>
              <a:ext uri="{FF2B5EF4-FFF2-40B4-BE49-F238E27FC236}">
                <a16:creationId xmlns:a16="http://schemas.microsoft.com/office/drawing/2014/main" id="{5A830AD3-1138-CA44-AF61-622297B035DA}"/>
              </a:ext>
            </a:extLst>
          </p:cNvPr>
          <p:cNvPicPr>
            <a:picLocks noChangeAspect="1"/>
          </p:cNvPicPr>
          <p:nvPr/>
        </p:nvPicPr>
        <p:blipFill>
          <a:blip r:embed="rId3"/>
          <a:stretch>
            <a:fillRect/>
          </a:stretch>
        </p:blipFill>
        <p:spPr>
          <a:xfrm>
            <a:off x="410920" y="2473019"/>
            <a:ext cx="5641495" cy="3582433"/>
          </a:xfrm>
          <a:prstGeom prst="rect">
            <a:avLst/>
          </a:prstGeom>
        </p:spPr>
      </p:pic>
    </p:spTree>
    <p:extLst>
      <p:ext uri="{BB962C8B-B14F-4D97-AF65-F5344CB8AC3E}">
        <p14:creationId xmlns:p14="http://schemas.microsoft.com/office/powerpoint/2010/main" val="17949508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1239-6E06-1D41-8403-E897129D56BA}"/>
              </a:ext>
            </a:extLst>
          </p:cNvPr>
          <p:cNvSpPr>
            <a:spLocks noGrp="1"/>
          </p:cNvSpPr>
          <p:nvPr>
            <p:ph type="title"/>
          </p:nvPr>
        </p:nvSpPr>
        <p:spPr>
          <a:xfrm>
            <a:off x="838199" y="365125"/>
            <a:ext cx="11087911" cy="1171845"/>
          </a:xfrm>
        </p:spPr>
        <p:txBody>
          <a:bodyPr/>
          <a:lstStyle/>
          <a:p>
            <a:r>
              <a:rPr lang="en-US" dirty="0"/>
              <a:t>Indoor Tag Experiment in Environment Chamber</a:t>
            </a:r>
          </a:p>
        </p:txBody>
      </p:sp>
      <p:pic>
        <p:nvPicPr>
          <p:cNvPr id="7" name="Picture 6">
            <a:extLst>
              <a:ext uri="{FF2B5EF4-FFF2-40B4-BE49-F238E27FC236}">
                <a16:creationId xmlns:a16="http://schemas.microsoft.com/office/drawing/2014/main" id="{158D193B-6D8B-3649-BCF0-E994C972D7E1}"/>
              </a:ext>
            </a:extLst>
          </p:cNvPr>
          <p:cNvPicPr>
            <a:picLocks noChangeAspect="1"/>
          </p:cNvPicPr>
          <p:nvPr/>
        </p:nvPicPr>
        <p:blipFill>
          <a:blip r:embed="rId2"/>
          <a:stretch>
            <a:fillRect/>
          </a:stretch>
        </p:blipFill>
        <p:spPr>
          <a:xfrm>
            <a:off x="1303505" y="1715596"/>
            <a:ext cx="9688749" cy="4480683"/>
          </a:xfrm>
          <a:prstGeom prst="rect">
            <a:avLst/>
          </a:prstGeom>
        </p:spPr>
      </p:pic>
    </p:spTree>
    <p:extLst>
      <p:ext uri="{BB962C8B-B14F-4D97-AF65-F5344CB8AC3E}">
        <p14:creationId xmlns:p14="http://schemas.microsoft.com/office/powerpoint/2010/main" val="26414736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DA186-7A28-F549-AB8B-5567451656D7}"/>
              </a:ext>
            </a:extLst>
          </p:cNvPr>
          <p:cNvSpPr>
            <a:spLocks noGrp="1"/>
          </p:cNvSpPr>
          <p:nvPr>
            <p:ph type="title"/>
          </p:nvPr>
        </p:nvSpPr>
        <p:spPr>
          <a:xfrm>
            <a:off x="233464" y="350197"/>
            <a:ext cx="11120336" cy="1340492"/>
          </a:xfrm>
        </p:spPr>
        <p:txBody>
          <a:bodyPr/>
          <a:lstStyle/>
          <a:p>
            <a:r>
              <a:rPr lang="en-US" dirty="0"/>
              <a:t>Indoor Tag Experiment in Environment Chamber</a:t>
            </a:r>
          </a:p>
        </p:txBody>
      </p:sp>
      <p:pic>
        <p:nvPicPr>
          <p:cNvPr id="4" name="Content Placeholder 4">
            <a:extLst>
              <a:ext uri="{FF2B5EF4-FFF2-40B4-BE49-F238E27FC236}">
                <a16:creationId xmlns:a16="http://schemas.microsoft.com/office/drawing/2014/main" id="{6E070965-DC66-9649-BECA-2EF18A13FE99}"/>
              </a:ext>
            </a:extLst>
          </p:cNvPr>
          <p:cNvPicPr>
            <a:picLocks noGrp="1" noChangeAspect="1"/>
          </p:cNvPicPr>
          <p:nvPr>
            <p:ph idx="1"/>
          </p:nvPr>
        </p:nvPicPr>
        <p:blipFill>
          <a:blip r:embed="rId2"/>
          <a:stretch>
            <a:fillRect/>
          </a:stretch>
        </p:blipFill>
        <p:spPr>
          <a:xfrm>
            <a:off x="427539" y="1828800"/>
            <a:ext cx="11320088" cy="4338536"/>
          </a:xfrm>
        </p:spPr>
      </p:pic>
    </p:spTree>
    <p:extLst>
      <p:ext uri="{BB962C8B-B14F-4D97-AF65-F5344CB8AC3E}">
        <p14:creationId xmlns:p14="http://schemas.microsoft.com/office/powerpoint/2010/main" val="2146631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ACF8F-FDC8-E642-9045-9E1334DF26F6}"/>
              </a:ext>
            </a:extLst>
          </p:cNvPr>
          <p:cNvSpPr>
            <a:spLocks noGrp="1"/>
          </p:cNvSpPr>
          <p:nvPr>
            <p:ph type="title"/>
          </p:nvPr>
        </p:nvSpPr>
        <p:spPr/>
        <p:txBody>
          <a:bodyPr/>
          <a:lstStyle/>
          <a:p>
            <a:r>
              <a:rPr lang="en-US" dirty="0"/>
              <a:t>RLC Circuits</a:t>
            </a:r>
          </a:p>
        </p:txBody>
      </p:sp>
      <p:pic>
        <p:nvPicPr>
          <p:cNvPr id="5" name="Content Placeholder 4">
            <a:extLst>
              <a:ext uri="{FF2B5EF4-FFF2-40B4-BE49-F238E27FC236}">
                <a16:creationId xmlns:a16="http://schemas.microsoft.com/office/drawing/2014/main" id="{69EB19C2-450D-CA44-BE38-C8DCF89998D4}"/>
              </a:ext>
            </a:extLst>
          </p:cNvPr>
          <p:cNvPicPr>
            <a:picLocks noGrp="1" noChangeAspect="1"/>
          </p:cNvPicPr>
          <p:nvPr>
            <p:ph idx="1"/>
          </p:nvPr>
        </p:nvPicPr>
        <p:blipFill>
          <a:blip r:embed="rId2"/>
          <a:stretch>
            <a:fillRect/>
          </a:stretch>
        </p:blipFill>
        <p:spPr>
          <a:xfrm>
            <a:off x="5772434" y="2925464"/>
            <a:ext cx="3955859" cy="803780"/>
          </a:xfrm>
        </p:spPr>
      </p:pic>
      <p:pic>
        <p:nvPicPr>
          <p:cNvPr id="7" name="Picture 6">
            <a:extLst>
              <a:ext uri="{FF2B5EF4-FFF2-40B4-BE49-F238E27FC236}">
                <a16:creationId xmlns:a16="http://schemas.microsoft.com/office/drawing/2014/main" id="{79CBEF5F-1A15-C74D-9246-C80AB0B5607B}"/>
              </a:ext>
            </a:extLst>
          </p:cNvPr>
          <p:cNvPicPr>
            <a:picLocks noChangeAspect="1"/>
          </p:cNvPicPr>
          <p:nvPr/>
        </p:nvPicPr>
        <p:blipFill>
          <a:blip r:embed="rId3"/>
          <a:stretch>
            <a:fillRect/>
          </a:stretch>
        </p:blipFill>
        <p:spPr>
          <a:xfrm>
            <a:off x="5733524" y="1599901"/>
            <a:ext cx="6369814" cy="1143300"/>
          </a:xfrm>
          <a:prstGeom prst="rect">
            <a:avLst/>
          </a:prstGeom>
        </p:spPr>
      </p:pic>
      <p:pic>
        <p:nvPicPr>
          <p:cNvPr id="9" name="Picture 8">
            <a:extLst>
              <a:ext uri="{FF2B5EF4-FFF2-40B4-BE49-F238E27FC236}">
                <a16:creationId xmlns:a16="http://schemas.microsoft.com/office/drawing/2014/main" id="{D8DE8AE1-F7D3-B449-83DC-725AC11E2718}"/>
              </a:ext>
            </a:extLst>
          </p:cNvPr>
          <p:cNvPicPr>
            <a:picLocks noChangeAspect="1"/>
          </p:cNvPicPr>
          <p:nvPr/>
        </p:nvPicPr>
        <p:blipFill>
          <a:blip r:embed="rId4"/>
          <a:stretch>
            <a:fillRect/>
          </a:stretch>
        </p:blipFill>
        <p:spPr>
          <a:xfrm>
            <a:off x="1230748" y="1545064"/>
            <a:ext cx="4110228" cy="2326544"/>
          </a:xfrm>
          <a:prstGeom prst="rect">
            <a:avLst/>
          </a:prstGeom>
        </p:spPr>
      </p:pic>
      <p:pic>
        <p:nvPicPr>
          <p:cNvPr id="11" name="Picture 10">
            <a:extLst>
              <a:ext uri="{FF2B5EF4-FFF2-40B4-BE49-F238E27FC236}">
                <a16:creationId xmlns:a16="http://schemas.microsoft.com/office/drawing/2014/main" id="{1FD7FC6B-08C6-484C-88A5-059451A09183}"/>
              </a:ext>
            </a:extLst>
          </p:cNvPr>
          <p:cNvPicPr>
            <a:picLocks noChangeAspect="1"/>
          </p:cNvPicPr>
          <p:nvPr/>
        </p:nvPicPr>
        <p:blipFill>
          <a:blip r:embed="rId5"/>
          <a:stretch>
            <a:fillRect/>
          </a:stretch>
        </p:blipFill>
        <p:spPr>
          <a:xfrm>
            <a:off x="5340975" y="4227752"/>
            <a:ext cx="6774005" cy="1200282"/>
          </a:xfrm>
          <a:prstGeom prst="rect">
            <a:avLst/>
          </a:prstGeom>
        </p:spPr>
      </p:pic>
      <p:pic>
        <p:nvPicPr>
          <p:cNvPr id="13" name="Picture 12">
            <a:extLst>
              <a:ext uri="{FF2B5EF4-FFF2-40B4-BE49-F238E27FC236}">
                <a16:creationId xmlns:a16="http://schemas.microsoft.com/office/drawing/2014/main" id="{62E98220-0ED6-5B42-A718-10A023AE347F}"/>
              </a:ext>
            </a:extLst>
          </p:cNvPr>
          <p:cNvPicPr>
            <a:picLocks noChangeAspect="1"/>
          </p:cNvPicPr>
          <p:nvPr/>
        </p:nvPicPr>
        <p:blipFill>
          <a:blip r:embed="rId6"/>
          <a:stretch>
            <a:fillRect/>
          </a:stretch>
        </p:blipFill>
        <p:spPr>
          <a:xfrm>
            <a:off x="1191838" y="3776257"/>
            <a:ext cx="3847090" cy="3112790"/>
          </a:xfrm>
          <a:prstGeom prst="rect">
            <a:avLst/>
          </a:prstGeom>
        </p:spPr>
      </p:pic>
      <p:pic>
        <p:nvPicPr>
          <p:cNvPr id="15" name="Picture 14">
            <a:extLst>
              <a:ext uri="{FF2B5EF4-FFF2-40B4-BE49-F238E27FC236}">
                <a16:creationId xmlns:a16="http://schemas.microsoft.com/office/drawing/2014/main" id="{73038313-D45C-B24F-B860-5794A6778FAA}"/>
              </a:ext>
            </a:extLst>
          </p:cNvPr>
          <p:cNvPicPr>
            <a:picLocks noChangeAspect="1"/>
          </p:cNvPicPr>
          <p:nvPr/>
        </p:nvPicPr>
        <p:blipFill>
          <a:blip r:embed="rId7"/>
          <a:stretch>
            <a:fillRect/>
          </a:stretch>
        </p:blipFill>
        <p:spPr>
          <a:xfrm>
            <a:off x="7068568" y="5507405"/>
            <a:ext cx="2850132" cy="838274"/>
          </a:xfrm>
          <a:prstGeom prst="rect">
            <a:avLst/>
          </a:prstGeom>
        </p:spPr>
      </p:pic>
    </p:spTree>
    <p:extLst>
      <p:ext uri="{BB962C8B-B14F-4D97-AF65-F5344CB8AC3E}">
        <p14:creationId xmlns:p14="http://schemas.microsoft.com/office/powerpoint/2010/main" val="2432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par>
                                <p:cTn id="23" presetID="9"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par>
                                <p:cTn id="26" presetID="9"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1C75-7DDB-584C-825B-C468F36CE41E}"/>
              </a:ext>
            </a:extLst>
          </p:cNvPr>
          <p:cNvSpPr>
            <a:spLocks noGrp="1"/>
          </p:cNvSpPr>
          <p:nvPr>
            <p:ph type="title"/>
          </p:nvPr>
        </p:nvSpPr>
        <p:spPr/>
        <p:txBody>
          <a:bodyPr/>
          <a:lstStyle/>
          <a:p>
            <a:r>
              <a:rPr lang="en-US" dirty="0"/>
              <a:t>Communication vs Sensing</a:t>
            </a:r>
          </a:p>
        </p:txBody>
      </p:sp>
      <p:pic>
        <p:nvPicPr>
          <p:cNvPr id="4" name="Content Placeholder 3">
            <a:extLst>
              <a:ext uri="{FF2B5EF4-FFF2-40B4-BE49-F238E27FC236}">
                <a16:creationId xmlns:a16="http://schemas.microsoft.com/office/drawing/2014/main" id="{41A4D83B-02C0-EB43-801E-DE3E11D67EC4}"/>
              </a:ext>
            </a:extLst>
          </p:cNvPr>
          <p:cNvPicPr>
            <a:picLocks noGrp="1" noChangeAspect="1"/>
          </p:cNvPicPr>
          <p:nvPr>
            <p:ph idx="1"/>
          </p:nvPr>
        </p:nvPicPr>
        <p:blipFill>
          <a:blip r:embed="rId3"/>
          <a:stretch>
            <a:fillRect/>
          </a:stretch>
        </p:blipFill>
        <p:spPr>
          <a:xfrm>
            <a:off x="1301615" y="1835944"/>
            <a:ext cx="5308600" cy="4330700"/>
          </a:xfrm>
          <a:prstGeom prst="rect">
            <a:avLst/>
          </a:prstGeom>
        </p:spPr>
      </p:pic>
      <p:pic>
        <p:nvPicPr>
          <p:cNvPr id="5" name="Picture 4">
            <a:extLst>
              <a:ext uri="{FF2B5EF4-FFF2-40B4-BE49-F238E27FC236}">
                <a16:creationId xmlns:a16="http://schemas.microsoft.com/office/drawing/2014/main" id="{EC81DCF9-7D30-BF49-956A-6C8DC6209483}"/>
              </a:ext>
            </a:extLst>
          </p:cNvPr>
          <p:cNvPicPr>
            <a:picLocks noChangeAspect="1"/>
          </p:cNvPicPr>
          <p:nvPr/>
        </p:nvPicPr>
        <p:blipFill>
          <a:blip r:embed="rId4"/>
          <a:stretch>
            <a:fillRect/>
          </a:stretch>
        </p:blipFill>
        <p:spPr>
          <a:xfrm>
            <a:off x="6610215" y="2105690"/>
            <a:ext cx="5227284" cy="1615706"/>
          </a:xfrm>
          <a:prstGeom prst="rect">
            <a:avLst/>
          </a:prstGeom>
        </p:spPr>
      </p:pic>
    </p:spTree>
    <p:extLst>
      <p:ext uri="{BB962C8B-B14F-4D97-AF65-F5344CB8AC3E}">
        <p14:creationId xmlns:p14="http://schemas.microsoft.com/office/powerpoint/2010/main" val="2796624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AEE58-1D4F-7240-9936-035DEE39EAD4}"/>
              </a:ext>
            </a:extLst>
          </p:cNvPr>
          <p:cNvSpPr>
            <a:spLocks noGrp="1"/>
          </p:cNvSpPr>
          <p:nvPr>
            <p:ph type="title"/>
          </p:nvPr>
        </p:nvSpPr>
        <p:spPr/>
        <p:txBody>
          <a:bodyPr/>
          <a:lstStyle/>
          <a:p>
            <a:r>
              <a:rPr lang="en-US" dirty="0"/>
              <a:t>Issues</a:t>
            </a:r>
          </a:p>
        </p:txBody>
      </p:sp>
      <p:sp>
        <p:nvSpPr>
          <p:cNvPr id="3" name="Content Placeholder 2">
            <a:extLst>
              <a:ext uri="{FF2B5EF4-FFF2-40B4-BE49-F238E27FC236}">
                <a16:creationId xmlns:a16="http://schemas.microsoft.com/office/drawing/2014/main" id="{9F59B677-BB52-F04B-99DA-8449D2624BF1}"/>
              </a:ext>
            </a:extLst>
          </p:cNvPr>
          <p:cNvSpPr>
            <a:spLocks noGrp="1"/>
          </p:cNvSpPr>
          <p:nvPr>
            <p:ph idx="1"/>
          </p:nvPr>
        </p:nvSpPr>
        <p:spPr/>
        <p:txBody>
          <a:bodyPr/>
          <a:lstStyle/>
          <a:p>
            <a:r>
              <a:rPr lang="en-US" dirty="0"/>
              <a:t>Range</a:t>
            </a:r>
          </a:p>
          <a:p>
            <a:r>
              <a:rPr lang="en-US" dirty="0"/>
              <a:t>Robustness</a:t>
            </a:r>
          </a:p>
          <a:p>
            <a:r>
              <a:rPr lang="en-US" dirty="0"/>
              <a:t>Dynamic Range</a:t>
            </a:r>
          </a:p>
          <a:p>
            <a:r>
              <a:rPr lang="en-US" dirty="0"/>
              <a:t>Building </a:t>
            </a:r>
          </a:p>
          <a:p>
            <a:r>
              <a:rPr lang="en-US" dirty="0"/>
              <a:t>Flexibility</a:t>
            </a:r>
          </a:p>
        </p:txBody>
      </p:sp>
      <p:pic>
        <p:nvPicPr>
          <p:cNvPr id="5" name="Picture 4">
            <a:extLst>
              <a:ext uri="{FF2B5EF4-FFF2-40B4-BE49-F238E27FC236}">
                <a16:creationId xmlns:a16="http://schemas.microsoft.com/office/drawing/2014/main" id="{29FB9899-C2EB-DE4A-A758-F07439448EB7}"/>
              </a:ext>
            </a:extLst>
          </p:cNvPr>
          <p:cNvPicPr>
            <a:picLocks noChangeAspect="1"/>
          </p:cNvPicPr>
          <p:nvPr/>
        </p:nvPicPr>
        <p:blipFill rotWithShape="1">
          <a:blip r:embed="rId2"/>
          <a:srcRect r="568" b="3882"/>
          <a:stretch/>
        </p:blipFill>
        <p:spPr>
          <a:xfrm>
            <a:off x="3891516" y="700388"/>
            <a:ext cx="7974420" cy="5913062"/>
          </a:xfrm>
          <a:prstGeom prst="rect">
            <a:avLst/>
          </a:prstGeom>
        </p:spPr>
      </p:pic>
      <p:sp>
        <p:nvSpPr>
          <p:cNvPr id="6" name="TextBox 5">
            <a:extLst>
              <a:ext uri="{FF2B5EF4-FFF2-40B4-BE49-F238E27FC236}">
                <a16:creationId xmlns:a16="http://schemas.microsoft.com/office/drawing/2014/main" id="{4D4036F9-AC10-3840-84DC-E022DB084B25}"/>
              </a:ext>
            </a:extLst>
          </p:cNvPr>
          <p:cNvSpPr txBox="1"/>
          <p:nvPr/>
        </p:nvSpPr>
        <p:spPr>
          <a:xfrm>
            <a:off x="4890977" y="1288662"/>
            <a:ext cx="1075936" cy="646331"/>
          </a:xfrm>
          <a:prstGeom prst="rect">
            <a:avLst/>
          </a:prstGeom>
          <a:noFill/>
        </p:spPr>
        <p:txBody>
          <a:bodyPr wrap="none" rtlCol="0">
            <a:spAutoFit/>
          </a:bodyPr>
          <a:lstStyle/>
          <a:p>
            <a:r>
              <a:rPr lang="en-US" dirty="0"/>
              <a:t>Chip-less </a:t>
            </a:r>
          </a:p>
          <a:p>
            <a:r>
              <a:rPr lang="en-US" dirty="0"/>
              <a:t>RFID Tag</a:t>
            </a:r>
          </a:p>
        </p:txBody>
      </p:sp>
    </p:spTree>
    <p:extLst>
      <p:ext uri="{BB962C8B-B14F-4D97-AF65-F5344CB8AC3E}">
        <p14:creationId xmlns:p14="http://schemas.microsoft.com/office/powerpoint/2010/main" val="272391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BB6D5-8BC5-E347-8B0C-2FA33DA652DC}"/>
              </a:ext>
            </a:extLst>
          </p:cNvPr>
          <p:cNvSpPr>
            <a:spLocks noGrp="1"/>
          </p:cNvSpPr>
          <p:nvPr>
            <p:ph type="title"/>
          </p:nvPr>
        </p:nvSpPr>
        <p:spPr/>
        <p:txBody>
          <a:bodyPr/>
          <a:lstStyle/>
          <a:p>
            <a:r>
              <a:rPr lang="en-US" dirty="0"/>
              <a:t>Which Feature to extract ?</a:t>
            </a:r>
          </a:p>
        </p:txBody>
      </p:sp>
      <p:sp>
        <p:nvSpPr>
          <p:cNvPr id="3" name="Content Placeholder 2">
            <a:extLst>
              <a:ext uri="{FF2B5EF4-FFF2-40B4-BE49-F238E27FC236}">
                <a16:creationId xmlns:a16="http://schemas.microsoft.com/office/drawing/2014/main" id="{B7444997-2FC0-4F46-8F10-B53A90F2B02C}"/>
              </a:ext>
            </a:extLst>
          </p:cNvPr>
          <p:cNvSpPr>
            <a:spLocks noGrp="1"/>
          </p:cNvSpPr>
          <p:nvPr>
            <p:ph idx="1"/>
          </p:nvPr>
        </p:nvSpPr>
        <p:spPr/>
        <p:txBody>
          <a:bodyPr/>
          <a:lstStyle/>
          <a:p>
            <a:r>
              <a:rPr lang="en-US" dirty="0"/>
              <a:t>AID (Analog Identifier) – Ratio</a:t>
            </a:r>
          </a:p>
          <a:p>
            <a:pPr marL="0" indent="0">
              <a:buNone/>
            </a:pPr>
            <a:endParaRPr lang="en-US" dirty="0"/>
          </a:p>
          <a:p>
            <a:pPr marL="0" indent="0">
              <a:buNone/>
            </a:pPr>
            <a:endParaRPr lang="en-US" dirty="0"/>
          </a:p>
          <a:p>
            <a:pPr marL="0" indent="0">
              <a:buNone/>
            </a:pPr>
            <a:endParaRPr lang="en-US" dirty="0"/>
          </a:p>
          <a:p>
            <a:r>
              <a:rPr lang="en-US" dirty="0"/>
              <a:t>Effect of Environment or Air on the electrical or magnetic property of the material (Permittivity and Permeability) – Deschamps equation</a:t>
            </a:r>
          </a:p>
          <a:p>
            <a:pPr marL="0" indent="0">
              <a:buNone/>
            </a:pPr>
            <a:endParaRPr lang="en-US" dirty="0"/>
          </a:p>
        </p:txBody>
      </p:sp>
      <p:pic>
        <p:nvPicPr>
          <p:cNvPr id="5" name="Picture 4">
            <a:extLst>
              <a:ext uri="{FF2B5EF4-FFF2-40B4-BE49-F238E27FC236}">
                <a16:creationId xmlns:a16="http://schemas.microsoft.com/office/drawing/2014/main" id="{04D5D376-91E2-1C43-A8E5-BBC71AB64F5A}"/>
              </a:ext>
            </a:extLst>
          </p:cNvPr>
          <p:cNvPicPr>
            <a:picLocks noChangeAspect="1"/>
          </p:cNvPicPr>
          <p:nvPr/>
        </p:nvPicPr>
        <p:blipFill>
          <a:blip r:embed="rId2"/>
          <a:stretch>
            <a:fillRect/>
          </a:stretch>
        </p:blipFill>
        <p:spPr>
          <a:xfrm>
            <a:off x="2689860" y="4960620"/>
            <a:ext cx="7200900" cy="1600200"/>
          </a:xfrm>
          <a:prstGeom prst="rect">
            <a:avLst/>
          </a:prstGeom>
        </p:spPr>
      </p:pic>
      <p:pic>
        <p:nvPicPr>
          <p:cNvPr id="7" name="Picture 6">
            <a:extLst>
              <a:ext uri="{FF2B5EF4-FFF2-40B4-BE49-F238E27FC236}">
                <a16:creationId xmlns:a16="http://schemas.microsoft.com/office/drawing/2014/main" id="{EBA11E94-9E34-4D4B-BFA9-91F86C5A9854}"/>
              </a:ext>
            </a:extLst>
          </p:cNvPr>
          <p:cNvPicPr>
            <a:picLocks noChangeAspect="1"/>
          </p:cNvPicPr>
          <p:nvPr/>
        </p:nvPicPr>
        <p:blipFill>
          <a:blip r:embed="rId3"/>
          <a:stretch>
            <a:fillRect/>
          </a:stretch>
        </p:blipFill>
        <p:spPr>
          <a:xfrm>
            <a:off x="2353309" y="2213292"/>
            <a:ext cx="8254667" cy="1467167"/>
          </a:xfrm>
          <a:prstGeom prst="rect">
            <a:avLst/>
          </a:prstGeom>
        </p:spPr>
      </p:pic>
    </p:spTree>
    <p:extLst>
      <p:ext uri="{BB962C8B-B14F-4D97-AF65-F5344CB8AC3E}">
        <p14:creationId xmlns:p14="http://schemas.microsoft.com/office/powerpoint/2010/main" val="9131641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94B89-33DD-E445-B46A-3229398C1F9E}"/>
              </a:ext>
            </a:extLst>
          </p:cNvPr>
          <p:cNvSpPr>
            <a:spLocks noGrp="1"/>
          </p:cNvSpPr>
          <p:nvPr>
            <p:ph type="title"/>
          </p:nvPr>
        </p:nvSpPr>
        <p:spPr/>
        <p:txBody>
          <a:bodyPr/>
          <a:lstStyle/>
          <a:p>
            <a:r>
              <a:rPr lang="en-US" dirty="0"/>
              <a:t>RFID Tag Equivalent Circuit Design</a:t>
            </a:r>
          </a:p>
        </p:txBody>
      </p:sp>
      <p:pic>
        <p:nvPicPr>
          <p:cNvPr id="5" name="Content Placeholder 4">
            <a:extLst>
              <a:ext uri="{FF2B5EF4-FFF2-40B4-BE49-F238E27FC236}">
                <a16:creationId xmlns:a16="http://schemas.microsoft.com/office/drawing/2014/main" id="{42EEAB53-55C7-0C46-9E7A-D51B85B5990C}"/>
              </a:ext>
            </a:extLst>
          </p:cNvPr>
          <p:cNvPicPr>
            <a:picLocks noGrp="1" noChangeAspect="1"/>
          </p:cNvPicPr>
          <p:nvPr>
            <p:ph idx="1"/>
          </p:nvPr>
        </p:nvPicPr>
        <p:blipFill>
          <a:blip r:embed="rId2"/>
          <a:stretch>
            <a:fillRect/>
          </a:stretch>
        </p:blipFill>
        <p:spPr>
          <a:xfrm>
            <a:off x="360437" y="2150807"/>
            <a:ext cx="11471126" cy="3655633"/>
          </a:xfrm>
        </p:spPr>
      </p:pic>
    </p:spTree>
    <p:extLst>
      <p:ext uri="{BB962C8B-B14F-4D97-AF65-F5344CB8AC3E}">
        <p14:creationId xmlns:p14="http://schemas.microsoft.com/office/powerpoint/2010/main" val="328114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AD643-2A9D-5D49-8BFD-E29408520BB8}"/>
              </a:ext>
            </a:extLst>
          </p:cNvPr>
          <p:cNvSpPr>
            <a:spLocks noGrp="1"/>
          </p:cNvSpPr>
          <p:nvPr>
            <p:ph type="title"/>
          </p:nvPr>
        </p:nvSpPr>
        <p:spPr/>
        <p:txBody>
          <a:bodyPr/>
          <a:lstStyle/>
          <a:p>
            <a:r>
              <a:rPr lang="en-US" dirty="0"/>
              <a:t>RFID Tag Sensing</a:t>
            </a:r>
          </a:p>
        </p:txBody>
      </p:sp>
      <p:pic>
        <p:nvPicPr>
          <p:cNvPr id="9" name="Content Placeholder 8">
            <a:extLst>
              <a:ext uri="{FF2B5EF4-FFF2-40B4-BE49-F238E27FC236}">
                <a16:creationId xmlns:a16="http://schemas.microsoft.com/office/drawing/2014/main" id="{23E89064-59F8-1D42-86F7-BAB03F5FC36E}"/>
              </a:ext>
            </a:extLst>
          </p:cNvPr>
          <p:cNvPicPr>
            <a:picLocks noGrp="1" noChangeAspect="1"/>
          </p:cNvPicPr>
          <p:nvPr>
            <p:ph idx="1"/>
          </p:nvPr>
        </p:nvPicPr>
        <p:blipFill>
          <a:blip r:embed="rId2"/>
          <a:stretch>
            <a:fillRect/>
          </a:stretch>
        </p:blipFill>
        <p:spPr>
          <a:xfrm>
            <a:off x="1188720" y="1444057"/>
            <a:ext cx="8961120" cy="5443254"/>
          </a:xfrm>
        </p:spPr>
      </p:pic>
    </p:spTree>
    <p:extLst>
      <p:ext uri="{BB962C8B-B14F-4D97-AF65-F5344CB8AC3E}">
        <p14:creationId xmlns:p14="http://schemas.microsoft.com/office/powerpoint/2010/main" val="12297140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F8F29-B0D4-2642-949C-25D7070F3B38}"/>
              </a:ext>
            </a:extLst>
          </p:cNvPr>
          <p:cNvSpPr>
            <a:spLocks noGrp="1"/>
          </p:cNvSpPr>
          <p:nvPr>
            <p:ph type="ctrTitle"/>
          </p:nvPr>
        </p:nvSpPr>
        <p:spPr>
          <a:xfrm>
            <a:off x="900545" y="1025236"/>
            <a:ext cx="9767455" cy="2484727"/>
          </a:xfrm>
        </p:spPr>
        <p:txBody>
          <a:bodyPr/>
          <a:lstStyle/>
          <a:p>
            <a:r>
              <a:rPr lang="en-US" dirty="0"/>
              <a:t>Thanks</a:t>
            </a:r>
          </a:p>
        </p:txBody>
      </p:sp>
      <p:sp>
        <p:nvSpPr>
          <p:cNvPr id="3" name="Subtitle 2">
            <a:extLst>
              <a:ext uri="{FF2B5EF4-FFF2-40B4-BE49-F238E27FC236}">
                <a16:creationId xmlns:a16="http://schemas.microsoft.com/office/drawing/2014/main" id="{EA4AD31D-7E08-784B-B2D2-23D6DE96A1B7}"/>
              </a:ext>
            </a:extLst>
          </p:cNvPr>
          <p:cNvSpPr>
            <a:spLocks noGrp="1"/>
          </p:cNvSpPr>
          <p:nvPr>
            <p:ph type="subTitle" idx="1"/>
          </p:nvPr>
        </p:nvSpPr>
        <p:spPr/>
        <p:txBody>
          <a:bodyPr>
            <a:normAutofit/>
          </a:bodyPr>
          <a:lstStyle/>
          <a:p>
            <a:endParaRPr lang="en-US" dirty="0"/>
          </a:p>
          <a:p>
            <a:endParaRPr lang="en-US" dirty="0"/>
          </a:p>
        </p:txBody>
      </p:sp>
    </p:spTree>
    <p:extLst>
      <p:ext uri="{BB962C8B-B14F-4D97-AF65-F5344CB8AC3E}">
        <p14:creationId xmlns:p14="http://schemas.microsoft.com/office/powerpoint/2010/main" val="20360852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F8F29-B0D4-2642-949C-25D7070F3B38}"/>
              </a:ext>
            </a:extLst>
          </p:cNvPr>
          <p:cNvSpPr>
            <a:spLocks noGrp="1"/>
          </p:cNvSpPr>
          <p:nvPr>
            <p:ph type="ctrTitle"/>
          </p:nvPr>
        </p:nvSpPr>
        <p:spPr>
          <a:xfrm>
            <a:off x="900545" y="1025236"/>
            <a:ext cx="9767455" cy="2484727"/>
          </a:xfrm>
        </p:spPr>
        <p:txBody>
          <a:bodyPr/>
          <a:lstStyle/>
          <a:p>
            <a:r>
              <a:rPr lang="en-US" dirty="0"/>
              <a:t>Discussion and Conclusion</a:t>
            </a:r>
          </a:p>
        </p:txBody>
      </p:sp>
      <p:sp>
        <p:nvSpPr>
          <p:cNvPr id="3" name="Subtitle 2">
            <a:extLst>
              <a:ext uri="{FF2B5EF4-FFF2-40B4-BE49-F238E27FC236}">
                <a16:creationId xmlns:a16="http://schemas.microsoft.com/office/drawing/2014/main" id="{EA4AD31D-7E08-784B-B2D2-23D6DE96A1B7}"/>
              </a:ext>
            </a:extLst>
          </p:cNvPr>
          <p:cNvSpPr>
            <a:spLocks noGrp="1"/>
          </p:cNvSpPr>
          <p:nvPr>
            <p:ph type="subTitle" idx="1"/>
          </p:nvPr>
        </p:nvSpPr>
        <p:spPr/>
        <p:txBody>
          <a:bodyPr>
            <a:normAutofit/>
          </a:bodyPr>
          <a:lstStyle/>
          <a:p>
            <a:endParaRPr lang="en-US" dirty="0"/>
          </a:p>
          <a:p>
            <a:endParaRPr lang="en-US" dirty="0"/>
          </a:p>
        </p:txBody>
      </p:sp>
    </p:spTree>
    <p:extLst>
      <p:ext uri="{BB962C8B-B14F-4D97-AF65-F5344CB8AC3E}">
        <p14:creationId xmlns:p14="http://schemas.microsoft.com/office/powerpoint/2010/main" val="40061533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EEA1B-1D0C-524D-9496-96C9B637295A}"/>
              </a:ext>
            </a:extLst>
          </p:cNvPr>
          <p:cNvSpPr>
            <a:spLocks noGrp="1"/>
          </p:cNvSpPr>
          <p:nvPr>
            <p:ph type="title"/>
          </p:nvPr>
        </p:nvSpPr>
        <p:spPr/>
        <p:txBody>
          <a:bodyPr/>
          <a:lstStyle/>
          <a:p>
            <a:r>
              <a:rPr lang="en-US" dirty="0"/>
              <a:t>Poynting Vector and Radiated Power</a:t>
            </a:r>
          </a:p>
        </p:txBody>
      </p:sp>
      <p:pic>
        <p:nvPicPr>
          <p:cNvPr id="5" name="Content Placeholder 4">
            <a:extLst>
              <a:ext uri="{FF2B5EF4-FFF2-40B4-BE49-F238E27FC236}">
                <a16:creationId xmlns:a16="http://schemas.microsoft.com/office/drawing/2014/main" id="{5DA0A036-9220-0844-BC45-B423FA486321}"/>
              </a:ext>
            </a:extLst>
          </p:cNvPr>
          <p:cNvPicPr>
            <a:picLocks noGrp="1" noChangeAspect="1"/>
          </p:cNvPicPr>
          <p:nvPr>
            <p:ph idx="1"/>
          </p:nvPr>
        </p:nvPicPr>
        <p:blipFill>
          <a:blip r:embed="rId3"/>
          <a:stretch>
            <a:fillRect/>
          </a:stretch>
        </p:blipFill>
        <p:spPr>
          <a:xfrm>
            <a:off x="903051" y="5278958"/>
            <a:ext cx="6883400" cy="1511300"/>
          </a:xfrm>
        </p:spPr>
      </p:pic>
      <p:pic>
        <p:nvPicPr>
          <p:cNvPr id="7" name="Picture 6">
            <a:extLst>
              <a:ext uri="{FF2B5EF4-FFF2-40B4-BE49-F238E27FC236}">
                <a16:creationId xmlns:a16="http://schemas.microsoft.com/office/drawing/2014/main" id="{641D599B-47ED-CD43-B873-6309EAD77F8C}"/>
              </a:ext>
            </a:extLst>
          </p:cNvPr>
          <p:cNvPicPr>
            <a:picLocks noChangeAspect="1"/>
          </p:cNvPicPr>
          <p:nvPr/>
        </p:nvPicPr>
        <p:blipFill>
          <a:blip r:embed="rId4"/>
          <a:stretch>
            <a:fillRect/>
          </a:stretch>
        </p:blipFill>
        <p:spPr>
          <a:xfrm>
            <a:off x="838200" y="3049345"/>
            <a:ext cx="8521700" cy="2184400"/>
          </a:xfrm>
          <a:prstGeom prst="rect">
            <a:avLst/>
          </a:prstGeom>
        </p:spPr>
      </p:pic>
      <p:pic>
        <p:nvPicPr>
          <p:cNvPr id="9" name="Picture 8">
            <a:extLst>
              <a:ext uri="{FF2B5EF4-FFF2-40B4-BE49-F238E27FC236}">
                <a16:creationId xmlns:a16="http://schemas.microsoft.com/office/drawing/2014/main" id="{27BC37D8-22B1-0B48-8C64-58C4919C5EFE}"/>
              </a:ext>
            </a:extLst>
          </p:cNvPr>
          <p:cNvPicPr>
            <a:picLocks noChangeAspect="1"/>
          </p:cNvPicPr>
          <p:nvPr/>
        </p:nvPicPr>
        <p:blipFill>
          <a:blip r:embed="rId5"/>
          <a:stretch>
            <a:fillRect/>
          </a:stretch>
        </p:blipFill>
        <p:spPr>
          <a:xfrm>
            <a:off x="903051" y="1557358"/>
            <a:ext cx="7365460" cy="1462645"/>
          </a:xfrm>
          <a:prstGeom prst="rect">
            <a:avLst/>
          </a:prstGeom>
        </p:spPr>
      </p:pic>
      <p:pic>
        <p:nvPicPr>
          <p:cNvPr id="11" name="Picture 10">
            <a:extLst>
              <a:ext uri="{FF2B5EF4-FFF2-40B4-BE49-F238E27FC236}">
                <a16:creationId xmlns:a16="http://schemas.microsoft.com/office/drawing/2014/main" id="{98BA90D3-2788-EE4B-8593-142E55C3E2CD}"/>
              </a:ext>
            </a:extLst>
          </p:cNvPr>
          <p:cNvPicPr>
            <a:picLocks noChangeAspect="1"/>
          </p:cNvPicPr>
          <p:nvPr/>
        </p:nvPicPr>
        <p:blipFill>
          <a:blip r:embed="rId6"/>
          <a:stretch>
            <a:fillRect/>
          </a:stretch>
        </p:blipFill>
        <p:spPr>
          <a:xfrm>
            <a:off x="7611352" y="5803987"/>
            <a:ext cx="3202219" cy="1031484"/>
          </a:xfrm>
          <a:prstGeom prst="rect">
            <a:avLst/>
          </a:prstGeom>
        </p:spPr>
      </p:pic>
    </p:spTree>
    <p:extLst>
      <p:ext uri="{BB962C8B-B14F-4D97-AF65-F5344CB8AC3E}">
        <p14:creationId xmlns:p14="http://schemas.microsoft.com/office/powerpoint/2010/main" val="110491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par>
                                <p:cTn id="18" presetID="9"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EEA1B-1D0C-524D-9496-96C9B637295A}"/>
              </a:ext>
            </a:extLst>
          </p:cNvPr>
          <p:cNvSpPr>
            <a:spLocks noGrp="1"/>
          </p:cNvSpPr>
          <p:nvPr>
            <p:ph type="title"/>
          </p:nvPr>
        </p:nvSpPr>
        <p:spPr/>
        <p:txBody>
          <a:bodyPr/>
          <a:lstStyle/>
          <a:p>
            <a:r>
              <a:rPr lang="en-US" dirty="0"/>
              <a:t>Poynting Vector and Radiated Power</a:t>
            </a:r>
          </a:p>
        </p:txBody>
      </p:sp>
      <p:pic>
        <p:nvPicPr>
          <p:cNvPr id="5" name="Content Placeholder 4">
            <a:extLst>
              <a:ext uri="{FF2B5EF4-FFF2-40B4-BE49-F238E27FC236}">
                <a16:creationId xmlns:a16="http://schemas.microsoft.com/office/drawing/2014/main" id="{5DA0A036-9220-0844-BC45-B423FA486321}"/>
              </a:ext>
            </a:extLst>
          </p:cNvPr>
          <p:cNvPicPr>
            <a:picLocks noGrp="1" noChangeAspect="1"/>
          </p:cNvPicPr>
          <p:nvPr>
            <p:ph idx="1"/>
          </p:nvPr>
        </p:nvPicPr>
        <p:blipFill>
          <a:blip r:embed="rId3"/>
          <a:stretch>
            <a:fillRect/>
          </a:stretch>
        </p:blipFill>
        <p:spPr>
          <a:xfrm>
            <a:off x="903051" y="5278958"/>
            <a:ext cx="6883400" cy="1511300"/>
          </a:xfrm>
        </p:spPr>
      </p:pic>
      <p:pic>
        <p:nvPicPr>
          <p:cNvPr id="7" name="Picture 6">
            <a:extLst>
              <a:ext uri="{FF2B5EF4-FFF2-40B4-BE49-F238E27FC236}">
                <a16:creationId xmlns:a16="http://schemas.microsoft.com/office/drawing/2014/main" id="{641D599B-47ED-CD43-B873-6309EAD77F8C}"/>
              </a:ext>
            </a:extLst>
          </p:cNvPr>
          <p:cNvPicPr>
            <a:picLocks noChangeAspect="1"/>
          </p:cNvPicPr>
          <p:nvPr/>
        </p:nvPicPr>
        <p:blipFill>
          <a:blip r:embed="rId4"/>
          <a:stretch>
            <a:fillRect/>
          </a:stretch>
        </p:blipFill>
        <p:spPr>
          <a:xfrm>
            <a:off x="838200" y="3049345"/>
            <a:ext cx="8521700" cy="2184400"/>
          </a:xfrm>
          <a:prstGeom prst="rect">
            <a:avLst/>
          </a:prstGeom>
        </p:spPr>
      </p:pic>
      <p:pic>
        <p:nvPicPr>
          <p:cNvPr id="9" name="Picture 8">
            <a:extLst>
              <a:ext uri="{FF2B5EF4-FFF2-40B4-BE49-F238E27FC236}">
                <a16:creationId xmlns:a16="http://schemas.microsoft.com/office/drawing/2014/main" id="{27BC37D8-22B1-0B48-8C64-58C4919C5EFE}"/>
              </a:ext>
            </a:extLst>
          </p:cNvPr>
          <p:cNvPicPr>
            <a:picLocks noChangeAspect="1"/>
          </p:cNvPicPr>
          <p:nvPr/>
        </p:nvPicPr>
        <p:blipFill>
          <a:blip r:embed="rId5"/>
          <a:stretch>
            <a:fillRect/>
          </a:stretch>
        </p:blipFill>
        <p:spPr>
          <a:xfrm>
            <a:off x="903051" y="1557358"/>
            <a:ext cx="7365460" cy="1462645"/>
          </a:xfrm>
          <a:prstGeom prst="rect">
            <a:avLst/>
          </a:prstGeom>
        </p:spPr>
      </p:pic>
      <p:pic>
        <p:nvPicPr>
          <p:cNvPr id="11" name="Picture 10">
            <a:extLst>
              <a:ext uri="{FF2B5EF4-FFF2-40B4-BE49-F238E27FC236}">
                <a16:creationId xmlns:a16="http://schemas.microsoft.com/office/drawing/2014/main" id="{98BA90D3-2788-EE4B-8593-142E55C3E2CD}"/>
              </a:ext>
            </a:extLst>
          </p:cNvPr>
          <p:cNvPicPr>
            <a:picLocks noChangeAspect="1"/>
          </p:cNvPicPr>
          <p:nvPr/>
        </p:nvPicPr>
        <p:blipFill>
          <a:blip r:embed="rId6"/>
          <a:stretch>
            <a:fillRect/>
          </a:stretch>
        </p:blipFill>
        <p:spPr>
          <a:xfrm>
            <a:off x="7611352" y="5803987"/>
            <a:ext cx="3202219" cy="1031484"/>
          </a:xfrm>
          <a:prstGeom prst="rect">
            <a:avLst/>
          </a:prstGeom>
        </p:spPr>
      </p:pic>
    </p:spTree>
    <p:extLst>
      <p:ext uri="{BB962C8B-B14F-4D97-AF65-F5344CB8AC3E}">
        <p14:creationId xmlns:p14="http://schemas.microsoft.com/office/powerpoint/2010/main" val="312738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par>
                                <p:cTn id="18" presetID="9"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2E695-2B5B-E54D-9FAB-163968E46B5D}"/>
              </a:ext>
            </a:extLst>
          </p:cNvPr>
          <p:cNvSpPr>
            <a:spLocks noGrp="1"/>
          </p:cNvSpPr>
          <p:nvPr>
            <p:ph type="title"/>
          </p:nvPr>
        </p:nvSpPr>
        <p:spPr/>
        <p:txBody>
          <a:bodyPr/>
          <a:lstStyle/>
          <a:p>
            <a:r>
              <a:rPr lang="en-US" dirty="0"/>
              <a:t>Vector Dot Product</a:t>
            </a:r>
          </a:p>
        </p:txBody>
      </p:sp>
      <p:pic>
        <p:nvPicPr>
          <p:cNvPr id="5" name="Content Placeholder 4">
            <a:extLst>
              <a:ext uri="{FF2B5EF4-FFF2-40B4-BE49-F238E27FC236}">
                <a16:creationId xmlns:a16="http://schemas.microsoft.com/office/drawing/2014/main" id="{BBF5896C-71C2-CA4E-B35C-8FBC995B6203}"/>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2167460" y="2029114"/>
            <a:ext cx="5806605" cy="683130"/>
          </a:xfrm>
        </p:spPr>
      </p:pic>
      <p:pic>
        <p:nvPicPr>
          <p:cNvPr id="7" name="Picture 6">
            <a:extLst>
              <a:ext uri="{FF2B5EF4-FFF2-40B4-BE49-F238E27FC236}">
                <a16:creationId xmlns:a16="http://schemas.microsoft.com/office/drawing/2014/main" id="{1124AD83-7CA7-4D4E-9A20-F93BE25D1A3A}"/>
              </a:ext>
            </a:extLst>
          </p:cNvPr>
          <p:cNvPicPr>
            <a:picLocks noChangeAspect="1"/>
          </p:cNvPicPr>
          <p:nvPr/>
        </p:nvPicPr>
        <p:blipFill>
          <a:blip r:embed="rId4"/>
          <a:stretch>
            <a:fillRect/>
          </a:stretch>
        </p:blipFill>
        <p:spPr>
          <a:xfrm>
            <a:off x="6791035" y="3733800"/>
            <a:ext cx="3572164" cy="2662886"/>
          </a:xfrm>
          <a:prstGeom prst="rect">
            <a:avLst/>
          </a:prstGeom>
        </p:spPr>
      </p:pic>
      <p:pic>
        <p:nvPicPr>
          <p:cNvPr id="9" name="Picture 8">
            <a:extLst>
              <a:ext uri="{FF2B5EF4-FFF2-40B4-BE49-F238E27FC236}">
                <a16:creationId xmlns:a16="http://schemas.microsoft.com/office/drawing/2014/main" id="{59C7C14E-649A-0444-B92D-448E63C404A6}"/>
              </a:ext>
            </a:extLst>
          </p:cNvPr>
          <p:cNvPicPr>
            <a:picLocks noChangeAspect="1"/>
          </p:cNvPicPr>
          <p:nvPr/>
        </p:nvPicPr>
        <p:blipFill>
          <a:blip r:embed="rId5"/>
          <a:stretch>
            <a:fillRect/>
          </a:stretch>
        </p:blipFill>
        <p:spPr>
          <a:xfrm>
            <a:off x="1789544" y="3733800"/>
            <a:ext cx="3281219" cy="2624975"/>
          </a:xfrm>
          <a:prstGeom prst="rect">
            <a:avLst/>
          </a:prstGeom>
        </p:spPr>
      </p:pic>
    </p:spTree>
    <p:extLst>
      <p:ext uri="{BB962C8B-B14F-4D97-AF65-F5344CB8AC3E}">
        <p14:creationId xmlns:p14="http://schemas.microsoft.com/office/powerpoint/2010/main" val="481232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310B4-826C-5A42-806B-8BD1088D13DB}"/>
              </a:ext>
            </a:extLst>
          </p:cNvPr>
          <p:cNvSpPr>
            <a:spLocks noGrp="1"/>
          </p:cNvSpPr>
          <p:nvPr>
            <p:ph type="title"/>
          </p:nvPr>
        </p:nvSpPr>
        <p:spPr/>
        <p:txBody>
          <a:bodyPr/>
          <a:lstStyle/>
          <a:p>
            <a:r>
              <a:rPr lang="en-US" dirty="0"/>
              <a:t>RLC Circuits</a:t>
            </a:r>
          </a:p>
        </p:txBody>
      </p:sp>
      <p:pic>
        <p:nvPicPr>
          <p:cNvPr id="5" name="Content Placeholder 4">
            <a:extLst>
              <a:ext uri="{FF2B5EF4-FFF2-40B4-BE49-F238E27FC236}">
                <a16:creationId xmlns:a16="http://schemas.microsoft.com/office/drawing/2014/main" id="{7DD9408F-D1E4-544E-B20D-2D28EFD29641}"/>
              </a:ext>
            </a:extLst>
          </p:cNvPr>
          <p:cNvPicPr>
            <a:picLocks noGrp="1" noChangeAspect="1"/>
          </p:cNvPicPr>
          <p:nvPr>
            <p:ph idx="1"/>
          </p:nvPr>
        </p:nvPicPr>
        <p:blipFill>
          <a:blip r:embed="rId3"/>
          <a:stretch>
            <a:fillRect/>
          </a:stretch>
        </p:blipFill>
        <p:spPr>
          <a:xfrm>
            <a:off x="80698" y="3386467"/>
            <a:ext cx="7408878" cy="3370371"/>
          </a:xfrm>
        </p:spPr>
      </p:pic>
      <p:pic>
        <p:nvPicPr>
          <p:cNvPr id="7" name="Picture 6">
            <a:extLst>
              <a:ext uri="{FF2B5EF4-FFF2-40B4-BE49-F238E27FC236}">
                <a16:creationId xmlns:a16="http://schemas.microsoft.com/office/drawing/2014/main" id="{72A1F7F3-35D9-0648-9498-134CF1F1A947}"/>
              </a:ext>
            </a:extLst>
          </p:cNvPr>
          <p:cNvPicPr>
            <a:picLocks noChangeAspect="1"/>
          </p:cNvPicPr>
          <p:nvPr/>
        </p:nvPicPr>
        <p:blipFill>
          <a:blip r:embed="rId4"/>
          <a:stretch>
            <a:fillRect/>
          </a:stretch>
        </p:blipFill>
        <p:spPr>
          <a:xfrm>
            <a:off x="1632000" y="2758461"/>
            <a:ext cx="2669026" cy="628006"/>
          </a:xfrm>
          <a:prstGeom prst="rect">
            <a:avLst/>
          </a:prstGeom>
        </p:spPr>
      </p:pic>
      <p:pic>
        <p:nvPicPr>
          <p:cNvPr id="9" name="Picture 8">
            <a:extLst>
              <a:ext uri="{FF2B5EF4-FFF2-40B4-BE49-F238E27FC236}">
                <a16:creationId xmlns:a16="http://schemas.microsoft.com/office/drawing/2014/main" id="{52D9F043-D9DB-E546-A824-9EA3D20E0589}"/>
              </a:ext>
            </a:extLst>
          </p:cNvPr>
          <p:cNvPicPr>
            <a:picLocks noChangeAspect="1"/>
          </p:cNvPicPr>
          <p:nvPr/>
        </p:nvPicPr>
        <p:blipFill>
          <a:blip r:embed="rId5"/>
          <a:stretch>
            <a:fillRect/>
          </a:stretch>
        </p:blipFill>
        <p:spPr>
          <a:xfrm>
            <a:off x="1694013" y="1656895"/>
            <a:ext cx="4010741" cy="1041250"/>
          </a:xfrm>
          <a:prstGeom prst="rect">
            <a:avLst/>
          </a:prstGeom>
        </p:spPr>
      </p:pic>
      <p:pic>
        <p:nvPicPr>
          <p:cNvPr id="11" name="Picture 10">
            <a:extLst>
              <a:ext uri="{FF2B5EF4-FFF2-40B4-BE49-F238E27FC236}">
                <a16:creationId xmlns:a16="http://schemas.microsoft.com/office/drawing/2014/main" id="{777644F3-CC91-C642-8348-036F5CCC2282}"/>
              </a:ext>
            </a:extLst>
          </p:cNvPr>
          <p:cNvPicPr>
            <a:picLocks noChangeAspect="1"/>
          </p:cNvPicPr>
          <p:nvPr/>
        </p:nvPicPr>
        <p:blipFill>
          <a:blip r:embed="rId6"/>
          <a:stretch>
            <a:fillRect/>
          </a:stretch>
        </p:blipFill>
        <p:spPr>
          <a:xfrm>
            <a:off x="7107542" y="1656895"/>
            <a:ext cx="4864100" cy="4699000"/>
          </a:xfrm>
          <a:prstGeom prst="rect">
            <a:avLst/>
          </a:prstGeom>
        </p:spPr>
      </p:pic>
      <p:sp>
        <p:nvSpPr>
          <p:cNvPr id="3" name="TextBox 2">
            <a:extLst>
              <a:ext uri="{FF2B5EF4-FFF2-40B4-BE49-F238E27FC236}">
                <a16:creationId xmlns:a16="http://schemas.microsoft.com/office/drawing/2014/main" id="{A67FF068-A4E2-BD4C-9FFE-3E8A29E225AB}"/>
              </a:ext>
            </a:extLst>
          </p:cNvPr>
          <p:cNvSpPr txBox="1"/>
          <p:nvPr/>
        </p:nvSpPr>
        <p:spPr>
          <a:xfrm>
            <a:off x="6896272" y="543201"/>
            <a:ext cx="5286640" cy="830997"/>
          </a:xfrm>
          <a:prstGeom prst="rect">
            <a:avLst/>
          </a:prstGeom>
          <a:noFill/>
        </p:spPr>
        <p:txBody>
          <a:bodyPr wrap="none" rtlCol="0">
            <a:spAutoFit/>
          </a:bodyPr>
          <a:lstStyle/>
          <a:p>
            <a:r>
              <a:rPr lang="en-US" sz="2400" dirty="0"/>
              <a:t>The condition of resonance </a:t>
            </a:r>
          </a:p>
          <a:p>
            <a:r>
              <a:rPr lang="en-US" sz="2400" dirty="0"/>
              <a:t>is characterized by minimum impedance </a:t>
            </a:r>
          </a:p>
        </p:txBody>
      </p:sp>
    </p:spTree>
    <p:extLst>
      <p:ext uri="{BB962C8B-B14F-4D97-AF65-F5344CB8AC3E}">
        <p14:creationId xmlns:p14="http://schemas.microsoft.com/office/powerpoint/2010/main" val="267813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294D-FE9A-4A43-85E1-F8652790D004}"/>
              </a:ext>
            </a:extLst>
          </p:cNvPr>
          <p:cNvSpPr>
            <a:spLocks noGrp="1"/>
          </p:cNvSpPr>
          <p:nvPr>
            <p:ph type="title"/>
          </p:nvPr>
        </p:nvSpPr>
        <p:spPr/>
        <p:txBody>
          <a:bodyPr/>
          <a:lstStyle/>
          <a:p>
            <a:r>
              <a:rPr lang="en-US" dirty="0"/>
              <a:t>Vector Cross Product</a:t>
            </a:r>
          </a:p>
        </p:txBody>
      </p:sp>
      <p:pic>
        <p:nvPicPr>
          <p:cNvPr id="5" name="Content Placeholder 4">
            <a:extLst>
              <a:ext uri="{FF2B5EF4-FFF2-40B4-BE49-F238E27FC236}">
                <a16:creationId xmlns:a16="http://schemas.microsoft.com/office/drawing/2014/main" id="{EACDFF5B-17F1-9A4D-87D7-287C3AADC526}"/>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7592699" y="446208"/>
            <a:ext cx="4121319" cy="3730879"/>
          </a:xfrm>
        </p:spPr>
      </p:pic>
      <p:pic>
        <p:nvPicPr>
          <p:cNvPr id="7" name="Graphic 6">
            <a:extLst>
              <a:ext uri="{FF2B5EF4-FFF2-40B4-BE49-F238E27FC236}">
                <a16:creationId xmlns:a16="http://schemas.microsoft.com/office/drawing/2014/main" id="{033E63CC-057B-6C4A-AFC4-19BA768FE6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855" y="2311648"/>
            <a:ext cx="6298626" cy="680933"/>
          </a:xfrm>
          <a:prstGeom prst="rect">
            <a:avLst/>
          </a:prstGeom>
        </p:spPr>
      </p:pic>
      <p:pic>
        <p:nvPicPr>
          <p:cNvPr id="9" name="Graphic 8">
            <a:extLst>
              <a:ext uri="{FF2B5EF4-FFF2-40B4-BE49-F238E27FC236}">
                <a16:creationId xmlns:a16="http://schemas.microsoft.com/office/drawing/2014/main" id="{8DA60398-96AC-A04D-AA8D-DD34B882AA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55686" y="4177087"/>
            <a:ext cx="2827482" cy="2397213"/>
          </a:xfrm>
          <a:prstGeom prst="rect">
            <a:avLst/>
          </a:prstGeom>
        </p:spPr>
      </p:pic>
      <p:pic>
        <p:nvPicPr>
          <p:cNvPr id="11" name="Picture 10">
            <a:extLst>
              <a:ext uri="{FF2B5EF4-FFF2-40B4-BE49-F238E27FC236}">
                <a16:creationId xmlns:a16="http://schemas.microsoft.com/office/drawing/2014/main" id="{45E92F63-D43A-F448-9DD1-DFBE17E2B8B5}"/>
              </a:ext>
            </a:extLst>
          </p:cNvPr>
          <p:cNvPicPr>
            <a:picLocks noChangeAspect="1"/>
          </p:cNvPicPr>
          <p:nvPr/>
        </p:nvPicPr>
        <p:blipFill>
          <a:blip r:embed="rId8"/>
          <a:stretch>
            <a:fillRect/>
          </a:stretch>
        </p:blipFill>
        <p:spPr>
          <a:xfrm>
            <a:off x="4759037" y="3463886"/>
            <a:ext cx="3810000" cy="3606800"/>
          </a:xfrm>
          <a:prstGeom prst="rect">
            <a:avLst/>
          </a:prstGeom>
        </p:spPr>
      </p:pic>
    </p:spTree>
    <p:extLst>
      <p:ext uri="{BB962C8B-B14F-4D97-AF65-F5344CB8AC3E}">
        <p14:creationId xmlns:p14="http://schemas.microsoft.com/office/powerpoint/2010/main" val="21933075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C7D15-47C1-2B4E-A4A1-AB3AEC70CD1D}"/>
              </a:ext>
            </a:extLst>
          </p:cNvPr>
          <p:cNvSpPr>
            <a:spLocks noGrp="1"/>
          </p:cNvSpPr>
          <p:nvPr>
            <p:ph type="title"/>
          </p:nvPr>
        </p:nvSpPr>
        <p:spPr/>
        <p:txBody>
          <a:bodyPr/>
          <a:lstStyle/>
          <a:p>
            <a:r>
              <a:rPr lang="en-US" dirty="0"/>
              <a:t>RLC Circuits</a:t>
            </a:r>
          </a:p>
        </p:txBody>
      </p:sp>
      <p:pic>
        <p:nvPicPr>
          <p:cNvPr id="11" name="Picture 10">
            <a:extLst>
              <a:ext uri="{FF2B5EF4-FFF2-40B4-BE49-F238E27FC236}">
                <a16:creationId xmlns:a16="http://schemas.microsoft.com/office/drawing/2014/main" id="{A7321F61-B9D9-2641-BAF4-01312F83616D}"/>
              </a:ext>
            </a:extLst>
          </p:cNvPr>
          <p:cNvPicPr>
            <a:picLocks noChangeAspect="1"/>
          </p:cNvPicPr>
          <p:nvPr/>
        </p:nvPicPr>
        <p:blipFill>
          <a:blip r:embed="rId2"/>
          <a:stretch>
            <a:fillRect/>
          </a:stretch>
        </p:blipFill>
        <p:spPr>
          <a:xfrm>
            <a:off x="508223" y="1729598"/>
            <a:ext cx="11098496" cy="3963748"/>
          </a:xfrm>
          <a:prstGeom prst="rect">
            <a:avLst/>
          </a:prstGeom>
        </p:spPr>
      </p:pic>
    </p:spTree>
    <p:extLst>
      <p:ext uri="{BB962C8B-B14F-4D97-AF65-F5344CB8AC3E}">
        <p14:creationId xmlns:p14="http://schemas.microsoft.com/office/powerpoint/2010/main" val="40633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7A11E-289A-7C48-888C-CBCC4CB1E710}"/>
              </a:ext>
            </a:extLst>
          </p:cNvPr>
          <p:cNvSpPr>
            <a:spLocks noGrp="1"/>
          </p:cNvSpPr>
          <p:nvPr>
            <p:ph type="title"/>
          </p:nvPr>
        </p:nvSpPr>
        <p:spPr/>
        <p:txBody>
          <a:bodyPr/>
          <a:lstStyle/>
          <a:p>
            <a:r>
              <a:rPr lang="en-US" dirty="0"/>
              <a:t>RLC Circuits</a:t>
            </a:r>
          </a:p>
        </p:txBody>
      </p:sp>
      <p:pic>
        <p:nvPicPr>
          <p:cNvPr id="4" name="Content Placeholder 4">
            <a:extLst>
              <a:ext uri="{FF2B5EF4-FFF2-40B4-BE49-F238E27FC236}">
                <a16:creationId xmlns:a16="http://schemas.microsoft.com/office/drawing/2014/main" id="{D7A20333-C34B-6F46-8757-07A4E33A186F}"/>
              </a:ext>
            </a:extLst>
          </p:cNvPr>
          <p:cNvPicPr>
            <a:picLocks noChangeAspect="1"/>
          </p:cNvPicPr>
          <p:nvPr/>
        </p:nvPicPr>
        <p:blipFill>
          <a:blip r:embed="rId2"/>
          <a:stretch>
            <a:fillRect/>
          </a:stretch>
        </p:blipFill>
        <p:spPr>
          <a:xfrm>
            <a:off x="1096793" y="1690687"/>
            <a:ext cx="4693237" cy="2330655"/>
          </a:xfrm>
          <a:prstGeom prst="rect">
            <a:avLst/>
          </a:prstGeom>
        </p:spPr>
      </p:pic>
      <p:pic>
        <p:nvPicPr>
          <p:cNvPr id="5" name="Picture 4">
            <a:extLst>
              <a:ext uri="{FF2B5EF4-FFF2-40B4-BE49-F238E27FC236}">
                <a16:creationId xmlns:a16="http://schemas.microsoft.com/office/drawing/2014/main" id="{A0F38E60-BAC7-2A4C-8D02-B4C70B4408A4}"/>
              </a:ext>
            </a:extLst>
          </p:cNvPr>
          <p:cNvPicPr>
            <a:picLocks noChangeAspect="1"/>
          </p:cNvPicPr>
          <p:nvPr/>
        </p:nvPicPr>
        <p:blipFill>
          <a:blip r:embed="rId3"/>
          <a:stretch>
            <a:fillRect/>
          </a:stretch>
        </p:blipFill>
        <p:spPr>
          <a:xfrm>
            <a:off x="5559290" y="2136708"/>
            <a:ext cx="6025250" cy="1438613"/>
          </a:xfrm>
          <a:prstGeom prst="rect">
            <a:avLst/>
          </a:prstGeom>
        </p:spPr>
      </p:pic>
      <p:pic>
        <p:nvPicPr>
          <p:cNvPr id="6" name="Picture 5">
            <a:extLst>
              <a:ext uri="{FF2B5EF4-FFF2-40B4-BE49-F238E27FC236}">
                <a16:creationId xmlns:a16="http://schemas.microsoft.com/office/drawing/2014/main" id="{CB598336-1021-6E46-94D1-53FFF978B236}"/>
              </a:ext>
            </a:extLst>
          </p:cNvPr>
          <p:cNvPicPr>
            <a:picLocks noChangeAspect="1"/>
          </p:cNvPicPr>
          <p:nvPr/>
        </p:nvPicPr>
        <p:blipFill>
          <a:blip r:embed="rId4"/>
          <a:stretch>
            <a:fillRect/>
          </a:stretch>
        </p:blipFill>
        <p:spPr>
          <a:xfrm>
            <a:off x="2834160" y="4021342"/>
            <a:ext cx="8519640" cy="1944079"/>
          </a:xfrm>
          <a:prstGeom prst="rect">
            <a:avLst/>
          </a:prstGeom>
        </p:spPr>
      </p:pic>
    </p:spTree>
    <p:extLst>
      <p:ext uri="{BB962C8B-B14F-4D97-AF65-F5344CB8AC3E}">
        <p14:creationId xmlns:p14="http://schemas.microsoft.com/office/powerpoint/2010/main" val="220342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95658-FE03-FF49-8690-0D46D0951207}"/>
              </a:ext>
            </a:extLst>
          </p:cNvPr>
          <p:cNvSpPr>
            <a:spLocks noGrp="1"/>
          </p:cNvSpPr>
          <p:nvPr>
            <p:ph type="title"/>
          </p:nvPr>
        </p:nvSpPr>
        <p:spPr/>
        <p:txBody>
          <a:bodyPr/>
          <a:lstStyle/>
          <a:p>
            <a:r>
              <a:rPr lang="en-US" dirty="0"/>
              <a:t>Thevenin’s Theorem</a:t>
            </a:r>
          </a:p>
        </p:txBody>
      </p:sp>
      <p:sp>
        <p:nvSpPr>
          <p:cNvPr id="3" name="Content Placeholder 2">
            <a:extLst>
              <a:ext uri="{FF2B5EF4-FFF2-40B4-BE49-F238E27FC236}">
                <a16:creationId xmlns:a16="http://schemas.microsoft.com/office/drawing/2014/main" id="{87227214-1EE2-4A46-A16E-7577926C9A54}"/>
              </a:ext>
            </a:extLst>
          </p:cNvPr>
          <p:cNvSpPr>
            <a:spLocks noGrp="1"/>
          </p:cNvSpPr>
          <p:nvPr>
            <p:ph idx="1"/>
          </p:nvPr>
        </p:nvSpPr>
        <p:spPr/>
        <p:txBody>
          <a:bodyPr/>
          <a:lstStyle/>
          <a:p>
            <a:r>
              <a:rPr lang="en-US" dirty="0"/>
              <a:t>Any linear circuit containing several voltages and resistances can be replaced by just one single voltage in series with a single resistance connected across the load.</a:t>
            </a:r>
          </a:p>
          <a:p>
            <a:pPr marL="0" indent="0">
              <a:buNone/>
            </a:pPr>
            <a:endParaRPr lang="en-US" dirty="0"/>
          </a:p>
        </p:txBody>
      </p:sp>
      <p:pic>
        <p:nvPicPr>
          <p:cNvPr id="5" name="Picture 4">
            <a:extLst>
              <a:ext uri="{FF2B5EF4-FFF2-40B4-BE49-F238E27FC236}">
                <a16:creationId xmlns:a16="http://schemas.microsoft.com/office/drawing/2014/main" id="{DE6B0592-8235-2A47-9974-46EBDBB48DBA}"/>
              </a:ext>
            </a:extLst>
          </p:cNvPr>
          <p:cNvPicPr>
            <a:picLocks noChangeAspect="1"/>
          </p:cNvPicPr>
          <p:nvPr/>
        </p:nvPicPr>
        <p:blipFill>
          <a:blip r:embed="rId2"/>
          <a:stretch>
            <a:fillRect/>
          </a:stretch>
        </p:blipFill>
        <p:spPr>
          <a:xfrm>
            <a:off x="2401786" y="3200400"/>
            <a:ext cx="6921500" cy="3111500"/>
          </a:xfrm>
          <a:prstGeom prst="rect">
            <a:avLst/>
          </a:prstGeom>
        </p:spPr>
      </p:pic>
    </p:spTree>
    <p:extLst>
      <p:ext uri="{BB962C8B-B14F-4D97-AF65-F5344CB8AC3E}">
        <p14:creationId xmlns:p14="http://schemas.microsoft.com/office/powerpoint/2010/main" val="98695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944FB-C3D9-BF45-9F83-9BF301E943AE}"/>
              </a:ext>
            </a:extLst>
          </p:cNvPr>
          <p:cNvSpPr>
            <a:spLocks noGrp="1"/>
          </p:cNvSpPr>
          <p:nvPr>
            <p:ph type="title"/>
          </p:nvPr>
        </p:nvSpPr>
        <p:spPr/>
        <p:txBody>
          <a:bodyPr/>
          <a:lstStyle/>
          <a:p>
            <a:r>
              <a:rPr lang="en-US" dirty="0"/>
              <a:t>Norton’s Theorem</a:t>
            </a:r>
          </a:p>
        </p:txBody>
      </p:sp>
      <p:sp>
        <p:nvSpPr>
          <p:cNvPr id="3" name="Content Placeholder 2">
            <a:extLst>
              <a:ext uri="{FF2B5EF4-FFF2-40B4-BE49-F238E27FC236}">
                <a16:creationId xmlns:a16="http://schemas.microsoft.com/office/drawing/2014/main" id="{77E78D5D-0ADC-144E-B382-394E3752FE59}"/>
              </a:ext>
            </a:extLst>
          </p:cNvPr>
          <p:cNvSpPr>
            <a:spLocks noGrp="1"/>
          </p:cNvSpPr>
          <p:nvPr>
            <p:ph idx="1"/>
          </p:nvPr>
        </p:nvSpPr>
        <p:spPr/>
        <p:txBody>
          <a:bodyPr/>
          <a:lstStyle/>
          <a:p>
            <a:r>
              <a:rPr lang="en-US" dirty="0"/>
              <a:t>Any linear circuit containing several energy sources and resistances can be replaced by a single Constant Current generator in parallel with a Single Resistor.</a:t>
            </a:r>
          </a:p>
          <a:p>
            <a:endParaRPr lang="en-US" dirty="0"/>
          </a:p>
          <a:p>
            <a:endParaRPr lang="en-US" dirty="0"/>
          </a:p>
        </p:txBody>
      </p:sp>
      <p:pic>
        <p:nvPicPr>
          <p:cNvPr id="5" name="Picture 4">
            <a:extLst>
              <a:ext uri="{FF2B5EF4-FFF2-40B4-BE49-F238E27FC236}">
                <a16:creationId xmlns:a16="http://schemas.microsoft.com/office/drawing/2014/main" id="{71B4540D-5C4B-344B-A5C1-A88887272173}"/>
              </a:ext>
            </a:extLst>
          </p:cNvPr>
          <p:cNvPicPr>
            <a:picLocks noChangeAspect="1"/>
          </p:cNvPicPr>
          <p:nvPr/>
        </p:nvPicPr>
        <p:blipFill>
          <a:blip r:embed="rId2"/>
          <a:stretch>
            <a:fillRect/>
          </a:stretch>
        </p:blipFill>
        <p:spPr>
          <a:xfrm>
            <a:off x="2354095" y="3237535"/>
            <a:ext cx="7567550" cy="3299452"/>
          </a:xfrm>
          <a:prstGeom prst="rect">
            <a:avLst/>
          </a:prstGeom>
        </p:spPr>
      </p:pic>
    </p:spTree>
    <p:extLst>
      <p:ext uri="{BB962C8B-B14F-4D97-AF65-F5344CB8AC3E}">
        <p14:creationId xmlns:p14="http://schemas.microsoft.com/office/powerpoint/2010/main" val="346548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1326-D71C-E74C-8FD0-294572A64CCD}"/>
              </a:ext>
            </a:extLst>
          </p:cNvPr>
          <p:cNvSpPr>
            <a:spLocks noGrp="1"/>
          </p:cNvSpPr>
          <p:nvPr>
            <p:ph type="title"/>
          </p:nvPr>
        </p:nvSpPr>
        <p:spPr/>
        <p:txBody>
          <a:bodyPr/>
          <a:lstStyle/>
          <a:p>
            <a:r>
              <a:rPr lang="en-US" dirty="0" err="1"/>
              <a:t>Nabla</a:t>
            </a:r>
            <a:r>
              <a:rPr lang="en-US" dirty="0"/>
              <a:t> or Del Function or Gradient</a:t>
            </a:r>
          </a:p>
        </p:txBody>
      </p:sp>
      <p:pic>
        <p:nvPicPr>
          <p:cNvPr id="9" name="Content Placeholder 8">
            <a:extLst>
              <a:ext uri="{FF2B5EF4-FFF2-40B4-BE49-F238E27FC236}">
                <a16:creationId xmlns:a16="http://schemas.microsoft.com/office/drawing/2014/main" id="{62022316-1136-0348-93E7-54A5D381D6BF}"/>
              </a:ext>
            </a:extLst>
          </p:cNvPr>
          <p:cNvPicPr>
            <a:picLocks noGrp="1" noChangeAspect="1"/>
          </p:cNvPicPr>
          <p:nvPr>
            <p:ph idx="1"/>
          </p:nvPr>
        </p:nvPicPr>
        <p:blipFill>
          <a:blip r:embed="rId3"/>
          <a:stretch>
            <a:fillRect/>
          </a:stretch>
        </p:blipFill>
        <p:spPr>
          <a:xfrm>
            <a:off x="962313" y="1690688"/>
            <a:ext cx="10055697" cy="1146825"/>
          </a:xfrm>
        </p:spPr>
      </p:pic>
      <p:pic>
        <p:nvPicPr>
          <p:cNvPr id="11" name="Picture 10">
            <a:extLst>
              <a:ext uri="{FF2B5EF4-FFF2-40B4-BE49-F238E27FC236}">
                <a16:creationId xmlns:a16="http://schemas.microsoft.com/office/drawing/2014/main" id="{BC91A45B-0D9C-534C-B27F-86B868E3419F}"/>
              </a:ext>
            </a:extLst>
          </p:cNvPr>
          <p:cNvPicPr>
            <a:picLocks noChangeAspect="1"/>
          </p:cNvPicPr>
          <p:nvPr/>
        </p:nvPicPr>
        <p:blipFill>
          <a:blip r:embed="rId4"/>
          <a:stretch>
            <a:fillRect/>
          </a:stretch>
        </p:blipFill>
        <p:spPr>
          <a:xfrm>
            <a:off x="838200" y="4399341"/>
            <a:ext cx="4711700" cy="533400"/>
          </a:xfrm>
          <a:prstGeom prst="rect">
            <a:avLst/>
          </a:prstGeom>
        </p:spPr>
      </p:pic>
      <p:pic>
        <p:nvPicPr>
          <p:cNvPr id="13" name="Picture 12">
            <a:extLst>
              <a:ext uri="{FF2B5EF4-FFF2-40B4-BE49-F238E27FC236}">
                <a16:creationId xmlns:a16="http://schemas.microsoft.com/office/drawing/2014/main" id="{2AFC6F17-86DF-2343-BAA2-69321DB940BA}"/>
              </a:ext>
            </a:extLst>
          </p:cNvPr>
          <p:cNvPicPr>
            <a:picLocks noChangeAspect="1"/>
          </p:cNvPicPr>
          <p:nvPr/>
        </p:nvPicPr>
        <p:blipFill>
          <a:blip r:embed="rId5"/>
          <a:stretch>
            <a:fillRect/>
          </a:stretch>
        </p:blipFill>
        <p:spPr>
          <a:xfrm>
            <a:off x="838200" y="5205846"/>
            <a:ext cx="4953000" cy="533400"/>
          </a:xfrm>
          <a:prstGeom prst="rect">
            <a:avLst/>
          </a:prstGeom>
        </p:spPr>
      </p:pic>
      <p:sp>
        <p:nvSpPr>
          <p:cNvPr id="14" name="TextBox 13">
            <a:extLst>
              <a:ext uri="{FF2B5EF4-FFF2-40B4-BE49-F238E27FC236}">
                <a16:creationId xmlns:a16="http://schemas.microsoft.com/office/drawing/2014/main" id="{B48FC990-F1B6-A04B-9354-891176992348}"/>
              </a:ext>
            </a:extLst>
          </p:cNvPr>
          <p:cNvSpPr txBox="1"/>
          <p:nvPr/>
        </p:nvSpPr>
        <p:spPr>
          <a:xfrm>
            <a:off x="838200" y="3479906"/>
            <a:ext cx="1769715" cy="646331"/>
          </a:xfrm>
          <a:prstGeom prst="rect">
            <a:avLst/>
          </a:prstGeom>
          <a:noFill/>
        </p:spPr>
        <p:txBody>
          <a:bodyPr wrap="none" rtlCol="0">
            <a:spAutoFit/>
          </a:bodyPr>
          <a:lstStyle/>
          <a:p>
            <a:r>
              <a:rPr lang="en-US" sz="3600" dirty="0"/>
              <a:t>Example</a:t>
            </a:r>
          </a:p>
        </p:txBody>
      </p:sp>
      <p:sp>
        <p:nvSpPr>
          <p:cNvPr id="16" name="TextBox 15">
            <a:extLst>
              <a:ext uri="{FF2B5EF4-FFF2-40B4-BE49-F238E27FC236}">
                <a16:creationId xmlns:a16="http://schemas.microsoft.com/office/drawing/2014/main" id="{CD769E29-4101-0847-9941-5471E891D492}"/>
              </a:ext>
            </a:extLst>
          </p:cNvPr>
          <p:cNvSpPr txBox="1"/>
          <p:nvPr/>
        </p:nvSpPr>
        <p:spPr>
          <a:xfrm>
            <a:off x="6414654" y="4222587"/>
            <a:ext cx="5666510" cy="1569660"/>
          </a:xfrm>
          <a:prstGeom prst="rect">
            <a:avLst/>
          </a:prstGeom>
          <a:noFill/>
        </p:spPr>
        <p:txBody>
          <a:bodyPr wrap="square" rtlCol="0">
            <a:spAutoFit/>
          </a:bodyPr>
          <a:lstStyle/>
          <a:p>
            <a:r>
              <a:rPr lang="en-US" sz="3200" dirty="0"/>
              <a:t>The gradient points to the </a:t>
            </a:r>
          </a:p>
          <a:p>
            <a:r>
              <a:rPr lang="en-US" sz="3200" dirty="0"/>
              <a:t>direction of greatest increase -&gt; </a:t>
            </a:r>
          </a:p>
          <a:p>
            <a:r>
              <a:rPr lang="en-US" sz="3200" dirty="0"/>
              <a:t>Local Maxima.</a:t>
            </a:r>
          </a:p>
        </p:txBody>
      </p:sp>
    </p:spTree>
    <p:extLst>
      <p:ext uri="{BB962C8B-B14F-4D97-AF65-F5344CB8AC3E}">
        <p14:creationId xmlns:p14="http://schemas.microsoft.com/office/powerpoint/2010/main" val="216534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par>
                                <p:cTn id="13" presetID="9"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dissolve">
                                      <p:cBhvr>
                                        <p:cTn id="23" dur="500"/>
                                        <p:tgtEl>
                                          <p:spTgt spid="16">
                                            <p:txEl>
                                              <p:pRg st="0" end="0"/>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dissolve">
                                      <p:cBhvr>
                                        <p:cTn id="26" dur="500"/>
                                        <p:tgtEl>
                                          <p:spTgt spid="16">
                                            <p:txEl>
                                              <p:pRg st="1" end="1"/>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dissolve">
                                      <p:cBhvr>
                                        <p:cTn id="2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1BE44-A33C-2442-93A2-DA047A0DCCE2}"/>
              </a:ext>
            </a:extLst>
          </p:cNvPr>
          <p:cNvSpPr>
            <a:spLocks noGrp="1"/>
          </p:cNvSpPr>
          <p:nvPr>
            <p:ph type="title"/>
          </p:nvPr>
        </p:nvSpPr>
        <p:spPr/>
        <p:txBody>
          <a:bodyPr/>
          <a:lstStyle/>
          <a:p>
            <a:r>
              <a:rPr lang="en-US" dirty="0"/>
              <a:t>Flux</a:t>
            </a:r>
          </a:p>
        </p:txBody>
      </p:sp>
      <p:sp>
        <p:nvSpPr>
          <p:cNvPr id="3" name="Content Placeholder 2">
            <a:extLst>
              <a:ext uri="{FF2B5EF4-FFF2-40B4-BE49-F238E27FC236}">
                <a16:creationId xmlns:a16="http://schemas.microsoft.com/office/drawing/2014/main" id="{04F9B580-B0FA-0648-B181-52F9C8712B01}"/>
              </a:ext>
            </a:extLst>
          </p:cNvPr>
          <p:cNvSpPr>
            <a:spLocks noGrp="1"/>
          </p:cNvSpPr>
          <p:nvPr>
            <p:ph idx="1"/>
          </p:nvPr>
        </p:nvSpPr>
        <p:spPr/>
        <p:txBody>
          <a:bodyPr/>
          <a:lstStyle/>
          <a:p>
            <a:r>
              <a:rPr lang="en-US" dirty="0"/>
              <a:t>Flux is the amount of ‘’something’’ passing through a surface.</a:t>
            </a:r>
          </a:p>
          <a:p>
            <a:r>
              <a:rPr lang="en-US" dirty="0"/>
              <a:t>The total flux depends on the strength of the vector field, the size of the surface it passes through, and their orientation.</a:t>
            </a:r>
          </a:p>
          <a:p>
            <a:r>
              <a:rPr lang="en-US" dirty="0"/>
              <a:t>Total flux = Field Strength * Surface Size * Surface Orientation</a:t>
            </a:r>
          </a:p>
          <a:p>
            <a:pPr marL="0" indent="0">
              <a:buNone/>
            </a:pPr>
            <a:br>
              <a:rPr lang="en-US" dirty="0"/>
            </a:br>
            <a:endParaRPr lang="en-US" dirty="0"/>
          </a:p>
        </p:txBody>
      </p:sp>
      <p:pic>
        <p:nvPicPr>
          <p:cNvPr id="5" name="Picture 4">
            <a:extLst>
              <a:ext uri="{FF2B5EF4-FFF2-40B4-BE49-F238E27FC236}">
                <a16:creationId xmlns:a16="http://schemas.microsoft.com/office/drawing/2014/main" id="{75375656-7956-984C-A2A9-C64FC951D0D7}"/>
              </a:ext>
            </a:extLst>
          </p:cNvPr>
          <p:cNvPicPr>
            <a:picLocks noChangeAspect="1"/>
          </p:cNvPicPr>
          <p:nvPr/>
        </p:nvPicPr>
        <p:blipFill>
          <a:blip r:embed="rId3"/>
          <a:stretch>
            <a:fillRect/>
          </a:stretch>
        </p:blipFill>
        <p:spPr>
          <a:xfrm>
            <a:off x="6954979" y="3765679"/>
            <a:ext cx="3539836" cy="3026341"/>
          </a:xfrm>
          <a:prstGeom prst="rect">
            <a:avLst/>
          </a:prstGeom>
        </p:spPr>
      </p:pic>
      <p:pic>
        <p:nvPicPr>
          <p:cNvPr id="7" name="Picture 6">
            <a:extLst>
              <a:ext uri="{FF2B5EF4-FFF2-40B4-BE49-F238E27FC236}">
                <a16:creationId xmlns:a16="http://schemas.microsoft.com/office/drawing/2014/main" id="{22CE81B8-4847-E043-82A8-88061D58BC23}"/>
              </a:ext>
            </a:extLst>
          </p:cNvPr>
          <p:cNvPicPr>
            <a:picLocks noChangeAspect="1"/>
          </p:cNvPicPr>
          <p:nvPr/>
        </p:nvPicPr>
        <p:blipFill>
          <a:blip r:embed="rId4"/>
          <a:stretch>
            <a:fillRect/>
          </a:stretch>
        </p:blipFill>
        <p:spPr>
          <a:xfrm>
            <a:off x="2122531" y="4350327"/>
            <a:ext cx="2709239" cy="1234209"/>
          </a:xfrm>
          <a:prstGeom prst="rect">
            <a:avLst/>
          </a:prstGeom>
        </p:spPr>
      </p:pic>
    </p:spTree>
    <p:extLst>
      <p:ext uri="{BB962C8B-B14F-4D97-AF65-F5344CB8AC3E}">
        <p14:creationId xmlns:p14="http://schemas.microsoft.com/office/powerpoint/2010/main" val="422898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7A62-0B9F-7846-992B-BD216558A6CF}"/>
              </a:ext>
            </a:extLst>
          </p:cNvPr>
          <p:cNvSpPr>
            <a:spLocks noGrp="1"/>
          </p:cNvSpPr>
          <p:nvPr>
            <p:ph type="title"/>
          </p:nvPr>
        </p:nvSpPr>
        <p:spPr/>
        <p:txBody>
          <a:bodyPr/>
          <a:lstStyle/>
          <a:p>
            <a:r>
              <a:rPr lang="en-US" dirty="0"/>
              <a:t>Magnetic Flux Lines</a:t>
            </a:r>
          </a:p>
        </p:txBody>
      </p:sp>
      <p:pic>
        <p:nvPicPr>
          <p:cNvPr id="5" name="Content Placeholder 4">
            <a:extLst>
              <a:ext uri="{FF2B5EF4-FFF2-40B4-BE49-F238E27FC236}">
                <a16:creationId xmlns:a16="http://schemas.microsoft.com/office/drawing/2014/main" id="{12A4C072-F617-9642-8C2B-01C9B1BBD669}"/>
              </a:ext>
            </a:extLst>
          </p:cNvPr>
          <p:cNvPicPr>
            <a:picLocks noGrp="1" noChangeAspect="1"/>
          </p:cNvPicPr>
          <p:nvPr>
            <p:ph idx="1"/>
          </p:nvPr>
        </p:nvPicPr>
        <p:blipFill>
          <a:blip r:embed="rId3"/>
          <a:stretch>
            <a:fillRect/>
          </a:stretch>
        </p:blipFill>
        <p:spPr>
          <a:xfrm>
            <a:off x="6414655" y="2252853"/>
            <a:ext cx="5477162" cy="2970307"/>
          </a:xfrm>
        </p:spPr>
      </p:pic>
      <p:pic>
        <p:nvPicPr>
          <p:cNvPr id="7" name="Picture 6">
            <a:extLst>
              <a:ext uri="{FF2B5EF4-FFF2-40B4-BE49-F238E27FC236}">
                <a16:creationId xmlns:a16="http://schemas.microsoft.com/office/drawing/2014/main" id="{4A38663C-DD1A-3B4A-AF5F-AD8E40681AFF}"/>
              </a:ext>
            </a:extLst>
          </p:cNvPr>
          <p:cNvPicPr>
            <a:picLocks noChangeAspect="1"/>
          </p:cNvPicPr>
          <p:nvPr/>
        </p:nvPicPr>
        <p:blipFill>
          <a:blip r:embed="rId4"/>
          <a:stretch>
            <a:fillRect/>
          </a:stretch>
        </p:blipFill>
        <p:spPr>
          <a:xfrm>
            <a:off x="236108" y="2279865"/>
            <a:ext cx="5619512" cy="3192679"/>
          </a:xfrm>
          <a:prstGeom prst="rect">
            <a:avLst/>
          </a:prstGeom>
        </p:spPr>
      </p:pic>
      <p:sp>
        <p:nvSpPr>
          <p:cNvPr id="8" name="TextBox 7">
            <a:extLst>
              <a:ext uri="{FF2B5EF4-FFF2-40B4-BE49-F238E27FC236}">
                <a16:creationId xmlns:a16="http://schemas.microsoft.com/office/drawing/2014/main" id="{4C29D907-40FD-B14D-98D6-881BAC1FA922}"/>
              </a:ext>
            </a:extLst>
          </p:cNvPr>
          <p:cNvSpPr txBox="1"/>
          <p:nvPr/>
        </p:nvSpPr>
        <p:spPr>
          <a:xfrm>
            <a:off x="236108" y="5769333"/>
            <a:ext cx="5738302" cy="584775"/>
          </a:xfrm>
          <a:prstGeom prst="rect">
            <a:avLst/>
          </a:prstGeom>
          <a:noFill/>
        </p:spPr>
        <p:txBody>
          <a:bodyPr wrap="none" rtlCol="0">
            <a:spAutoFit/>
          </a:bodyPr>
          <a:lstStyle/>
          <a:p>
            <a:r>
              <a:rPr lang="en-US" sz="3200" dirty="0"/>
              <a:t>Impact of Non-magnetic Material</a:t>
            </a:r>
          </a:p>
        </p:txBody>
      </p:sp>
      <p:sp>
        <p:nvSpPr>
          <p:cNvPr id="9" name="TextBox 8">
            <a:extLst>
              <a:ext uri="{FF2B5EF4-FFF2-40B4-BE49-F238E27FC236}">
                <a16:creationId xmlns:a16="http://schemas.microsoft.com/office/drawing/2014/main" id="{E742AE06-7059-0148-A174-50D93CBABFF4}"/>
              </a:ext>
            </a:extLst>
          </p:cNvPr>
          <p:cNvSpPr txBox="1"/>
          <p:nvPr/>
        </p:nvSpPr>
        <p:spPr>
          <a:xfrm>
            <a:off x="6580911" y="5769332"/>
            <a:ext cx="4938403" cy="584775"/>
          </a:xfrm>
          <a:prstGeom prst="rect">
            <a:avLst/>
          </a:prstGeom>
          <a:noFill/>
        </p:spPr>
        <p:txBody>
          <a:bodyPr wrap="none" rtlCol="0">
            <a:spAutoFit/>
          </a:bodyPr>
          <a:lstStyle/>
          <a:p>
            <a:r>
              <a:rPr lang="en-US" sz="3200" dirty="0"/>
              <a:t>Impact of Magnetic Material</a:t>
            </a:r>
          </a:p>
        </p:txBody>
      </p:sp>
      <p:sp>
        <p:nvSpPr>
          <p:cNvPr id="10" name="TextBox 9">
            <a:extLst>
              <a:ext uri="{FF2B5EF4-FFF2-40B4-BE49-F238E27FC236}">
                <a16:creationId xmlns:a16="http://schemas.microsoft.com/office/drawing/2014/main" id="{160C1E31-4F29-744E-8F02-B589E1B8AB67}"/>
              </a:ext>
            </a:extLst>
          </p:cNvPr>
          <p:cNvSpPr txBox="1"/>
          <p:nvPr/>
        </p:nvSpPr>
        <p:spPr>
          <a:xfrm>
            <a:off x="4534874" y="1839083"/>
            <a:ext cx="2641492" cy="584775"/>
          </a:xfrm>
          <a:prstGeom prst="rect">
            <a:avLst/>
          </a:prstGeom>
          <a:noFill/>
        </p:spPr>
        <p:txBody>
          <a:bodyPr wrap="none" rtlCol="0">
            <a:spAutoFit/>
          </a:bodyPr>
          <a:lstStyle/>
          <a:p>
            <a:r>
              <a:rPr lang="en-US" sz="3200" dirty="0"/>
              <a:t>Magnetic Field</a:t>
            </a:r>
          </a:p>
        </p:txBody>
      </p:sp>
      <p:cxnSp>
        <p:nvCxnSpPr>
          <p:cNvPr id="12" name="Straight Arrow Connector 11">
            <a:extLst>
              <a:ext uri="{FF2B5EF4-FFF2-40B4-BE49-F238E27FC236}">
                <a16:creationId xmlns:a16="http://schemas.microsoft.com/office/drawing/2014/main" id="{373D22D9-0B4F-744A-823E-446D79B9D9C8}"/>
              </a:ext>
            </a:extLst>
          </p:cNvPr>
          <p:cNvCxnSpPr>
            <a:cxnSpLocks/>
          </p:cNvCxnSpPr>
          <p:nvPr/>
        </p:nvCxnSpPr>
        <p:spPr>
          <a:xfrm flipH="1">
            <a:off x="4814393" y="2423858"/>
            <a:ext cx="768989" cy="4024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C00212A-56CE-5045-95F6-20A25A9DE048}"/>
              </a:ext>
            </a:extLst>
          </p:cNvPr>
          <p:cNvCxnSpPr>
            <a:cxnSpLocks/>
          </p:cNvCxnSpPr>
          <p:nvPr/>
        </p:nvCxnSpPr>
        <p:spPr>
          <a:xfrm>
            <a:off x="6303818" y="2415830"/>
            <a:ext cx="665018" cy="4732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4334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1A6A6-6327-9E4A-99ED-9803225D80A3}"/>
              </a:ext>
            </a:extLst>
          </p:cNvPr>
          <p:cNvSpPr>
            <a:spLocks noGrp="1"/>
          </p:cNvSpPr>
          <p:nvPr>
            <p:ph type="title"/>
          </p:nvPr>
        </p:nvSpPr>
        <p:spPr/>
        <p:txBody>
          <a:bodyPr/>
          <a:lstStyle/>
          <a:p>
            <a:r>
              <a:rPr lang="en-US" dirty="0"/>
              <a:t>Divergence</a:t>
            </a:r>
          </a:p>
        </p:txBody>
      </p:sp>
      <p:sp>
        <p:nvSpPr>
          <p:cNvPr id="3" name="Content Placeholder 2">
            <a:extLst>
              <a:ext uri="{FF2B5EF4-FFF2-40B4-BE49-F238E27FC236}">
                <a16:creationId xmlns:a16="http://schemas.microsoft.com/office/drawing/2014/main" id="{896FFF42-5E48-F14F-BF70-1B6A283B6706}"/>
              </a:ext>
            </a:extLst>
          </p:cNvPr>
          <p:cNvSpPr>
            <a:spLocks noGrp="1"/>
          </p:cNvSpPr>
          <p:nvPr>
            <p:ph idx="1"/>
          </p:nvPr>
        </p:nvSpPr>
        <p:spPr/>
        <p:txBody>
          <a:bodyPr/>
          <a:lstStyle/>
          <a:p>
            <a:r>
              <a:rPr lang="en-US" dirty="0"/>
              <a:t>Divergence or div is flux density.</a:t>
            </a:r>
          </a:p>
          <a:p>
            <a:endParaRPr lang="en-US" dirty="0"/>
          </a:p>
          <a:p>
            <a:pPr marL="0" indent="0">
              <a:buNone/>
            </a:pPr>
            <a:endParaRPr lang="en-US" i="1" dirty="0"/>
          </a:p>
          <a:p>
            <a:r>
              <a:rPr lang="en-US" i="1" dirty="0"/>
              <a:t>Total flux change = (field change in X direction) + (field change in Y direction) + (field change in Z direction)</a:t>
            </a:r>
          </a:p>
          <a:p>
            <a:endParaRPr lang="en-US" i="1" dirty="0"/>
          </a:p>
          <a:p>
            <a:pPr marL="0" indent="0">
              <a:buNone/>
            </a:pPr>
            <a:endParaRPr lang="en-US" dirty="0"/>
          </a:p>
        </p:txBody>
      </p:sp>
      <p:pic>
        <p:nvPicPr>
          <p:cNvPr id="5" name="Picture 4">
            <a:extLst>
              <a:ext uri="{FF2B5EF4-FFF2-40B4-BE49-F238E27FC236}">
                <a16:creationId xmlns:a16="http://schemas.microsoft.com/office/drawing/2014/main" id="{1EFA81C7-953B-6941-B7DD-B605CB216DBB}"/>
              </a:ext>
            </a:extLst>
          </p:cNvPr>
          <p:cNvPicPr>
            <a:picLocks noChangeAspect="1"/>
          </p:cNvPicPr>
          <p:nvPr/>
        </p:nvPicPr>
        <p:blipFill>
          <a:blip r:embed="rId3"/>
          <a:stretch>
            <a:fillRect/>
          </a:stretch>
        </p:blipFill>
        <p:spPr>
          <a:xfrm>
            <a:off x="3435350" y="2220335"/>
            <a:ext cx="4406900" cy="952500"/>
          </a:xfrm>
          <a:prstGeom prst="rect">
            <a:avLst/>
          </a:prstGeom>
        </p:spPr>
      </p:pic>
      <p:pic>
        <p:nvPicPr>
          <p:cNvPr id="11" name="Picture 10">
            <a:extLst>
              <a:ext uri="{FF2B5EF4-FFF2-40B4-BE49-F238E27FC236}">
                <a16:creationId xmlns:a16="http://schemas.microsoft.com/office/drawing/2014/main" id="{795A5786-96EB-794A-8B44-32C7AC7BF401}"/>
              </a:ext>
            </a:extLst>
          </p:cNvPr>
          <p:cNvPicPr>
            <a:picLocks noChangeAspect="1"/>
          </p:cNvPicPr>
          <p:nvPr/>
        </p:nvPicPr>
        <p:blipFill>
          <a:blip r:embed="rId4"/>
          <a:stretch>
            <a:fillRect/>
          </a:stretch>
        </p:blipFill>
        <p:spPr>
          <a:xfrm>
            <a:off x="3283528" y="5591555"/>
            <a:ext cx="5716732" cy="914677"/>
          </a:xfrm>
          <a:prstGeom prst="rect">
            <a:avLst/>
          </a:prstGeom>
        </p:spPr>
      </p:pic>
      <p:pic>
        <p:nvPicPr>
          <p:cNvPr id="13" name="Picture 12">
            <a:extLst>
              <a:ext uri="{FF2B5EF4-FFF2-40B4-BE49-F238E27FC236}">
                <a16:creationId xmlns:a16="http://schemas.microsoft.com/office/drawing/2014/main" id="{67966BE2-1954-3348-AF86-C3C482EE9B06}"/>
              </a:ext>
            </a:extLst>
          </p:cNvPr>
          <p:cNvPicPr>
            <a:picLocks noChangeAspect="1"/>
          </p:cNvPicPr>
          <p:nvPr/>
        </p:nvPicPr>
        <p:blipFill>
          <a:blip r:embed="rId5"/>
          <a:stretch>
            <a:fillRect/>
          </a:stretch>
        </p:blipFill>
        <p:spPr>
          <a:xfrm>
            <a:off x="3435349" y="4274895"/>
            <a:ext cx="4610677" cy="835268"/>
          </a:xfrm>
          <a:prstGeom prst="rect">
            <a:avLst/>
          </a:prstGeom>
        </p:spPr>
      </p:pic>
      <p:pic>
        <p:nvPicPr>
          <p:cNvPr id="15" name="Picture 14">
            <a:extLst>
              <a:ext uri="{FF2B5EF4-FFF2-40B4-BE49-F238E27FC236}">
                <a16:creationId xmlns:a16="http://schemas.microsoft.com/office/drawing/2014/main" id="{D0AF3854-2799-544D-92DA-45E8D11A15C9}"/>
              </a:ext>
            </a:extLst>
          </p:cNvPr>
          <p:cNvPicPr>
            <a:picLocks noChangeAspect="1"/>
          </p:cNvPicPr>
          <p:nvPr/>
        </p:nvPicPr>
        <p:blipFill>
          <a:blip r:embed="rId6"/>
          <a:stretch>
            <a:fillRect/>
          </a:stretch>
        </p:blipFill>
        <p:spPr>
          <a:xfrm>
            <a:off x="3605646" y="858982"/>
            <a:ext cx="431820" cy="302274"/>
          </a:xfrm>
          <a:prstGeom prst="rect">
            <a:avLst/>
          </a:prstGeom>
        </p:spPr>
      </p:pic>
      <p:pic>
        <p:nvPicPr>
          <p:cNvPr id="17" name="Picture 16">
            <a:extLst>
              <a:ext uri="{FF2B5EF4-FFF2-40B4-BE49-F238E27FC236}">
                <a16:creationId xmlns:a16="http://schemas.microsoft.com/office/drawing/2014/main" id="{E462B0A3-FFC1-074C-A824-D12455348EF2}"/>
              </a:ext>
            </a:extLst>
          </p:cNvPr>
          <p:cNvPicPr>
            <a:picLocks noChangeAspect="1"/>
          </p:cNvPicPr>
          <p:nvPr/>
        </p:nvPicPr>
        <p:blipFill>
          <a:blip r:embed="rId6"/>
          <a:stretch>
            <a:fillRect/>
          </a:stretch>
        </p:blipFill>
        <p:spPr>
          <a:xfrm>
            <a:off x="4298374" y="5050951"/>
            <a:ext cx="431820" cy="302274"/>
          </a:xfrm>
          <a:prstGeom prst="rect">
            <a:avLst/>
          </a:prstGeom>
        </p:spPr>
      </p:pic>
      <p:pic>
        <p:nvPicPr>
          <p:cNvPr id="18" name="Picture 17">
            <a:extLst>
              <a:ext uri="{FF2B5EF4-FFF2-40B4-BE49-F238E27FC236}">
                <a16:creationId xmlns:a16="http://schemas.microsoft.com/office/drawing/2014/main" id="{88D4F20A-2B67-9F4A-A628-0CEF12A09E23}"/>
              </a:ext>
            </a:extLst>
          </p:cNvPr>
          <p:cNvPicPr>
            <a:picLocks noChangeAspect="1"/>
          </p:cNvPicPr>
          <p:nvPr/>
        </p:nvPicPr>
        <p:blipFill>
          <a:blip r:embed="rId6"/>
          <a:stretch>
            <a:fillRect/>
          </a:stretch>
        </p:blipFill>
        <p:spPr>
          <a:xfrm>
            <a:off x="4268367" y="6311900"/>
            <a:ext cx="431820" cy="302274"/>
          </a:xfrm>
          <a:prstGeom prst="rect">
            <a:avLst/>
          </a:prstGeom>
        </p:spPr>
      </p:pic>
    </p:spTree>
    <p:extLst>
      <p:ext uri="{BB962C8B-B14F-4D97-AF65-F5344CB8AC3E}">
        <p14:creationId xmlns:p14="http://schemas.microsoft.com/office/powerpoint/2010/main" val="71503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par>
                                <p:cTn id="18" presetID="9"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par>
                                <p:cTn id="21" presetID="9"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9"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9CA0D-F691-E243-90E1-1E971883CF3E}"/>
              </a:ext>
            </a:extLst>
          </p:cNvPr>
          <p:cNvSpPr>
            <a:spLocks noGrp="1"/>
          </p:cNvSpPr>
          <p:nvPr>
            <p:ph type="title"/>
          </p:nvPr>
        </p:nvSpPr>
        <p:spPr/>
        <p:txBody>
          <a:bodyPr/>
          <a:lstStyle/>
          <a:p>
            <a:r>
              <a:rPr lang="en-US" dirty="0"/>
              <a:t>Magnetic Flux Density</a:t>
            </a:r>
          </a:p>
        </p:txBody>
      </p:sp>
      <p:pic>
        <p:nvPicPr>
          <p:cNvPr id="5" name="Content Placeholder 4">
            <a:extLst>
              <a:ext uri="{FF2B5EF4-FFF2-40B4-BE49-F238E27FC236}">
                <a16:creationId xmlns:a16="http://schemas.microsoft.com/office/drawing/2014/main" id="{50BF6F8D-7662-E643-BD73-6AE1FF962CFF}"/>
              </a:ext>
            </a:extLst>
          </p:cNvPr>
          <p:cNvPicPr>
            <a:picLocks noGrp="1" noChangeAspect="1"/>
          </p:cNvPicPr>
          <p:nvPr>
            <p:ph idx="1"/>
          </p:nvPr>
        </p:nvPicPr>
        <p:blipFill>
          <a:blip r:embed="rId2"/>
          <a:stretch>
            <a:fillRect/>
          </a:stretch>
        </p:blipFill>
        <p:spPr>
          <a:xfrm>
            <a:off x="838200" y="2041453"/>
            <a:ext cx="9423400" cy="1841500"/>
          </a:xfrm>
        </p:spPr>
      </p:pic>
      <p:pic>
        <p:nvPicPr>
          <p:cNvPr id="7" name="Picture 6">
            <a:extLst>
              <a:ext uri="{FF2B5EF4-FFF2-40B4-BE49-F238E27FC236}">
                <a16:creationId xmlns:a16="http://schemas.microsoft.com/office/drawing/2014/main" id="{4B2B96BC-4C19-CA41-BBE7-DEAD3C36D8C6}"/>
              </a:ext>
            </a:extLst>
          </p:cNvPr>
          <p:cNvPicPr>
            <a:picLocks noChangeAspect="1"/>
          </p:cNvPicPr>
          <p:nvPr/>
        </p:nvPicPr>
        <p:blipFill>
          <a:blip r:embed="rId3"/>
          <a:stretch>
            <a:fillRect/>
          </a:stretch>
        </p:blipFill>
        <p:spPr>
          <a:xfrm>
            <a:off x="5546436" y="4122880"/>
            <a:ext cx="2184400" cy="1841500"/>
          </a:xfrm>
          <a:prstGeom prst="rect">
            <a:avLst/>
          </a:prstGeom>
        </p:spPr>
      </p:pic>
      <p:sp>
        <p:nvSpPr>
          <p:cNvPr id="8" name="TextBox 7">
            <a:extLst>
              <a:ext uri="{FF2B5EF4-FFF2-40B4-BE49-F238E27FC236}">
                <a16:creationId xmlns:a16="http://schemas.microsoft.com/office/drawing/2014/main" id="{6F20EBBB-9276-ED4A-B852-2F904F3819A3}"/>
              </a:ext>
            </a:extLst>
          </p:cNvPr>
          <p:cNvSpPr txBox="1"/>
          <p:nvPr/>
        </p:nvSpPr>
        <p:spPr>
          <a:xfrm>
            <a:off x="840078" y="4689687"/>
            <a:ext cx="4774512" cy="707886"/>
          </a:xfrm>
          <a:prstGeom prst="rect">
            <a:avLst/>
          </a:prstGeom>
          <a:noFill/>
        </p:spPr>
        <p:txBody>
          <a:bodyPr wrap="none" rtlCol="0">
            <a:spAutoFit/>
          </a:bodyPr>
          <a:lstStyle/>
          <a:p>
            <a:r>
              <a:rPr lang="en-US" sz="4000" dirty="0"/>
              <a:t>Magnetic Flux Density</a:t>
            </a:r>
          </a:p>
        </p:txBody>
      </p:sp>
      <p:sp>
        <p:nvSpPr>
          <p:cNvPr id="9" name="TextBox 8">
            <a:extLst>
              <a:ext uri="{FF2B5EF4-FFF2-40B4-BE49-F238E27FC236}">
                <a16:creationId xmlns:a16="http://schemas.microsoft.com/office/drawing/2014/main" id="{83E454A0-8F50-2648-898D-B4586E4535A4}"/>
              </a:ext>
            </a:extLst>
          </p:cNvPr>
          <p:cNvSpPr txBox="1"/>
          <p:nvPr/>
        </p:nvSpPr>
        <p:spPr>
          <a:xfrm>
            <a:off x="7730836" y="4805794"/>
            <a:ext cx="4132670" cy="584775"/>
          </a:xfrm>
          <a:prstGeom prst="rect">
            <a:avLst/>
          </a:prstGeom>
          <a:noFill/>
        </p:spPr>
        <p:txBody>
          <a:bodyPr wrap="none" rtlCol="0">
            <a:spAutoFit/>
          </a:bodyPr>
          <a:lstStyle/>
          <a:p>
            <a:r>
              <a:rPr lang="en-US" sz="3200" dirty="0"/>
              <a:t>Unit: Tesla, Weber/m^2</a:t>
            </a:r>
          </a:p>
        </p:txBody>
      </p:sp>
    </p:spTree>
    <p:extLst>
      <p:ext uri="{BB962C8B-B14F-4D97-AF65-F5344CB8AC3E}">
        <p14:creationId xmlns:p14="http://schemas.microsoft.com/office/powerpoint/2010/main" val="16784268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16798</TotalTime>
  <Words>1885</Words>
  <Application>Microsoft Macintosh PowerPoint</Application>
  <PresentationFormat>Widescreen</PresentationFormat>
  <Paragraphs>348</Paragraphs>
  <Slides>113</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113</vt:i4>
      </vt:variant>
    </vt:vector>
  </HeadingPairs>
  <TitlesOfParts>
    <vt:vector size="118" baseType="lpstr">
      <vt:lpstr>Arial</vt:lpstr>
      <vt:lpstr>Calibri</vt:lpstr>
      <vt:lpstr>Calibri Light</vt:lpstr>
      <vt:lpstr>Helvetica Neue</vt:lpstr>
      <vt:lpstr>Office Theme</vt:lpstr>
      <vt:lpstr>RFID Tag based Sensing</vt:lpstr>
      <vt:lpstr>Outline</vt:lpstr>
      <vt:lpstr>Physics Refresher</vt:lpstr>
      <vt:lpstr>Resistance, Conductance, Impedance, Admittance</vt:lpstr>
      <vt:lpstr>Inductance</vt:lpstr>
      <vt:lpstr>Capacitance</vt:lpstr>
      <vt:lpstr>Inductive Coupling</vt:lpstr>
      <vt:lpstr>RLC Circuits</vt:lpstr>
      <vt:lpstr>RLC Circuits</vt:lpstr>
      <vt:lpstr>Maximum Power Transfer Theorem</vt:lpstr>
      <vt:lpstr>Inductive Resonant Coupling</vt:lpstr>
      <vt:lpstr>Some Other Terms</vt:lpstr>
      <vt:lpstr>Maxwell’s Equations (Instantaneous Point Form)</vt:lpstr>
      <vt:lpstr>Maxwell’s Equations (Phasor/Time-Harmonic)</vt:lpstr>
      <vt:lpstr>Poynting Vector</vt:lpstr>
      <vt:lpstr>Poynting Vector and Radiated Power </vt:lpstr>
      <vt:lpstr>Electromagnetic Wave</vt:lpstr>
      <vt:lpstr>Antenna Theory</vt:lpstr>
      <vt:lpstr>Antenna Radiation</vt:lpstr>
      <vt:lpstr>Antenna Radiation Pattern</vt:lpstr>
      <vt:lpstr>Directional Radiation Pattern</vt:lpstr>
      <vt:lpstr>Antenna Radiation Pattern</vt:lpstr>
      <vt:lpstr>Directivity of Antenna</vt:lpstr>
      <vt:lpstr>Directivity of Antenna</vt:lpstr>
      <vt:lpstr>Efficiency, Reciprocity, Gain, Impedance, Bandwidth</vt:lpstr>
      <vt:lpstr>Antenna Pattern Parameters</vt:lpstr>
      <vt:lpstr>Antenna Polarization</vt:lpstr>
      <vt:lpstr>Effective Aperture of an antenna</vt:lpstr>
      <vt:lpstr>Friis Equation Antenna</vt:lpstr>
      <vt:lpstr>Herzian Dipole</vt:lpstr>
      <vt:lpstr>Herzian Dipole</vt:lpstr>
      <vt:lpstr>Types of Antenna : Short Dipole Antenna</vt:lpstr>
      <vt:lpstr>Dipole Antenna</vt:lpstr>
      <vt:lpstr>Half-wave Dipole Antenna</vt:lpstr>
      <vt:lpstr>Wideband Dipole, Monopole</vt:lpstr>
      <vt:lpstr>Loop Antenna</vt:lpstr>
      <vt:lpstr>Cloverleaf Antenna</vt:lpstr>
      <vt:lpstr>Slot Antenna</vt:lpstr>
      <vt:lpstr>Bow-Tie Antenna</vt:lpstr>
      <vt:lpstr>Method of Moments</vt:lpstr>
      <vt:lpstr>Method of Moments</vt:lpstr>
      <vt:lpstr>RFID</vt:lpstr>
      <vt:lpstr>RFID: a Primer</vt:lpstr>
      <vt:lpstr>Inductive and Radiating Coupling</vt:lpstr>
      <vt:lpstr>Skin Depth – Extent of Penetration of Signal</vt:lpstr>
      <vt:lpstr>Skin Depth – Extent of Penetration of Signal</vt:lpstr>
      <vt:lpstr>RFID: a Primer</vt:lpstr>
      <vt:lpstr>RFID Tag: A Primer</vt:lpstr>
      <vt:lpstr>RFID Tag Types</vt:lpstr>
      <vt:lpstr>Types of RFID Tag </vt:lpstr>
      <vt:lpstr>Chip-less RFID Tag</vt:lpstr>
      <vt:lpstr>Chip-less RFID Tag</vt:lpstr>
      <vt:lpstr>Chip-less RFID Tag</vt:lpstr>
      <vt:lpstr>Types of Chipped RFID Tag </vt:lpstr>
      <vt:lpstr>Chipped RFID Antenna Design Goals</vt:lpstr>
      <vt:lpstr>Chipped RFID Tag</vt:lpstr>
      <vt:lpstr>RFID Antenna (T-Match) – Impedance Transformer</vt:lpstr>
      <vt:lpstr>RFID Antenna (Inductively Coupled Loop)</vt:lpstr>
      <vt:lpstr>RFID Antenna (Nested Slot)</vt:lpstr>
      <vt:lpstr>Size Reduction Technique (Meandering)</vt:lpstr>
      <vt:lpstr>Meandering</vt:lpstr>
      <vt:lpstr>Size Reduction Technique (Inverted F)</vt:lpstr>
      <vt:lpstr>Meandering vs Inverted-F</vt:lpstr>
      <vt:lpstr>RFID Tag Sensing</vt:lpstr>
      <vt:lpstr>RFID Tag Sensing</vt:lpstr>
      <vt:lpstr>Parameters to Measure (in Home)</vt:lpstr>
      <vt:lpstr>Main Properties Change</vt:lpstr>
      <vt:lpstr>Power Threshold Example</vt:lpstr>
      <vt:lpstr>Approaches</vt:lpstr>
      <vt:lpstr>Approaches</vt:lpstr>
      <vt:lpstr>Approaches (Chemical Loading)</vt:lpstr>
      <vt:lpstr>Chemical Loading</vt:lpstr>
      <vt:lpstr>Approaches</vt:lpstr>
      <vt:lpstr>Passive Loading Example (Temp. Binary Sensor)</vt:lpstr>
      <vt:lpstr>Displacement and Beverage Level Sensor</vt:lpstr>
      <vt:lpstr>Approaches</vt:lpstr>
      <vt:lpstr>Outdoor Tag Experiment</vt:lpstr>
      <vt:lpstr>Indoor Tag Experiment in Environment Chamber</vt:lpstr>
      <vt:lpstr>Indoor Tag Experiment in Environment Chamber</vt:lpstr>
      <vt:lpstr>Communication vs Sensing</vt:lpstr>
      <vt:lpstr>Issues</vt:lpstr>
      <vt:lpstr>Which Feature to extract ?</vt:lpstr>
      <vt:lpstr>RFID Tag Equivalent Circuit Design</vt:lpstr>
      <vt:lpstr>RFID Tag Sensing</vt:lpstr>
      <vt:lpstr>Thanks</vt:lpstr>
      <vt:lpstr>Discussion and Conclusion</vt:lpstr>
      <vt:lpstr>Poynting Vector and Radiated Power</vt:lpstr>
      <vt:lpstr>Poynting Vector and Radiated Power</vt:lpstr>
      <vt:lpstr>Vector Dot Product</vt:lpstr>
      <vt:lpstr>Vector Cross Product</vt:lpstr>
      <vt:lpstr>RLC Circuits</vt:lpstr>
      <vt:lpstr>RLC Circuits</vt:lpstr>
      <vt:lpstr>Thevenin’s Theorem</vt:lpstr>
      <vt:lpstr>Norton’s Theorem</vt:lpstr>
      <vt:lpstr>Nabla or Del Function or Gradient</vt:lpstr>
      <vt:lpstr>Flux</vt:lpstr>
      <vt:lpstr>Magnetic Flux Lines</vt:lpstr>
      <vt:lpstr>Divergence</vt:lpstr>
      <vt:lpstr>Magnetic Flux Density</vt:lpstr>
      <vt:lpstr>Curl</vt:lpstr>
      <vt:lpstr>Maxwell’s Equations (Point form)</vt:lpstr>
      <vt:lpstr>Some Other Terms</vt:lpstr>
      <vt:lpstr>Polarity of Induced Voltage</vt:lpstr>
      <vt:lpstr>RFID : a Primer</vt:lpstr>
      <vt:lpstr>PowerPoint Presentation</vt:lpstr>
      <vt:lpstr>Radio Cross Section of a Tag</vt:lpstr>
      <vt:lpstr>Electromagnetic Induction</vt:lpstr>
      <vt:lpstr>Ideal Hertz Dipole</vt:lpstr>
      <vt:lpstr>Half-Wave Dipole Antenna and Standing Wave</vt:lpstr>
      <vt:lpstr>Dual-band and Dual Polarization Tags</vt:lpstr>
      <vt:lpstr>Slotted Wave-guide Antenna</vt:lpstr>
      <vt:lpstr>Tag Bandwidth Issues for Size Reduction</vt:lpstr>
      <vt:lpstr>Antenna Radiation Pattern Calculation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Passive RFID Tag based Sensing</dc:title>
  <dc:creator>SWADHIN PRADHAN</dc:creator>
  <cp:lastModifiedBy>SWADHIN PRADHAN</cp:lastModifiedBy>
  <cp:revision>98</cp:revision>
  <dcterms:created xsi:type="dcterms:W3CDTF">2018-08-20T17:32:18Z</dcterms:created>
  <dcterms:modified xsi:type="dcterms:W3CDTF">2018-09-06T08:26:24Z</dcterms:modified>
</cp:coreProperties>
</file>