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 id="2147483684" r:id="rId2"/>
  </p:sldMasterIdLst>
  <p:notesMasterIdLst>
    <p:notesMasterId r:id="rId36"/>
  </p:notesMasterIdLst>
  <p:sldIdLst>
    <p:sldId id="256" r:id="rId3"/>
    <p:sldId id="257" r:id="rId4"/>
    <p:sldId id="282" r:id="rId5"/>
    <p:sldId id="283" r:id="rId6"/>
    <p:sldId id="284" r:id="rId7"/>
    <p:sldId id="285" r:id="rId8"/>
    <p:sldId id="286" r:id="rId9"/>
    <p:sldId id="259" r:id="rId10"/>
    <p:sldId id="287" r:id="rId11"/>
    <p:sldId id="288" r:id="rId12"/>
    <p:sldId id="290" r:id="rId13"/>
    <p:sldId id="291" r:id="rId14"/>
    <p:sldId id="289" r:id="rId15"/>
    <p:sldId id="281" r:id="rId16"/>
    <p:sldId id="292" r:id="rId17"/>
    <p:sldId id="263" r:id="rId18"/>
    <p:sldId id="294" r:id="rId19"/>
    <p:sldId id="264" r:id="rId20"/>
    <p:sldId id="265" r:id="rId21"/>
    <p:sldId id="267" r:id="rId22"/>
    <p:sldId id="266" r:id="rId23"/>
    <p:sldId id="268" r:id="rId24"/>
    <p:sldId id="271" r:id="rId25"/>
    <p:sldId id="293" r:id="rId26"/>
    <p:sldId id="269" r:id="rId27"/>
    <p:sldId id="270" r:id="rId28"/>
    <p:sldId id="272" r:id="rId29"/>
    <p:sldId id="273" r:id="rId30"/>
    <p:sldId id="274" r:id="rId31"/>
    <p:sldId id="295" r:id="rId32"/>
    <p:sldId id="276" r:id="rId33"/>
    <p:sldId id="296" r:id="rId34"/>
    <p:sldId id="2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18"/>
    <p:restoredTop sz="94646"/>
  </p:normalViewPr>
  <p:slideViewPr>
    <p:cSldViewPr snapToGrid="0" snapToObjects="1">
      <p:cViewPr varScale="1">
        <p:scale>
          <a:sx n="94" d="100"/>
          <a:sy n="94" d="100"/>
        </p:scale>
        <p:origin x="4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667B-B788-9F43-A9D3-432B6D652D41}" type="datetimeFigureOut">
              <a:rPr lang="en-US" smtClean="0"/>
              <a:t>9/11/18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54FD2-B8C5-5D40-8CDF-0A0E1899A553}" type="slidenum">
              <a:rPr lang="en-US" smtClean="0"/>
              <a:t>‹#›</a:t>
            </a:fld>
            <a:endParaRPr lang="en-US"/>
          </a:p>
        </p:txBody>
      </p:sp>
    </p:spTree>
    <p:extLst>
      <p:ext uri="{BB962C8B-B14F-4D97-AF65-F5344CB8AC3E}">
        <p14:creationId xmlns:p14="http://schemas.microsoft.com/office/powerpoint/2010/main" val="205215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54FD2-B8C5-5D40-8CDF-0A0E1899A553}" type="slidenum">
              <a:rPr lang="en-US" smtClean="0"/>
              <a:t>0</a:t>
            </a:fld>
            <a:endParaRPr lang="en-US"/>
          </a:p>
        </p:txBody>
      </p:sp>
    </p:spTree>
    <p:extLst>
      <p:ext uri="{BB962C8B-B14F-4D97-AF65-F5344CB8AC3E}">
        <p14:creationId xmlns:p14="http://schemas.microsoft.com/office/powerpoint/2010/main" val="39943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54FD2-B8C5-5D40-8CDF-0A0E1899A553}" type="slidenum">
              <a:rPr lang="en-US" smtClean="0"/>
              <a:t>15</a:t>
            </a:fld>
            <a:endParaRPr lang="en-US"/>
          </a:p>
        </p:txBody>
      </p:sp>
    </p:spTree>
    <p:extLst>
      <p:ext uri="{BB962C8B-B14F-4D97-AF65-F5344CB8AC3E}">
        <p14:creationId xmlns:p14="http://schemas.microsoft.com/office/powerpoint/2010/main" val="194025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a:t>
            </a:r>
          </a:p>
          <a:p>
            <a:r>
              <a:rPr lang="en-US" dirty="0" smtClean="0"/>
              <a:t>I</a:t>
            </a:r>
            <a:r>
              <a:rPr lang="en-US" baseline="0" dirty="0" smtClean="0"/>
              <a:t> am </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20873318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30191C-602D-FF4D-9431-FE178C48E8AD}" type="datetime1">
              <a:rPr lang="en-HK"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F87988ED-A9EF-1F49-AAB8-95DF46C38EA3}" type="slidenum">
              <a:rPr lang="en-US" smtClean="0"/>
              <a:t>‹#›</a:t>
            </a:fld>
            <a:endParaRPr lang="en-US"/>
          </a:p>
        </p:txBody>
      </p:sp>
    </p:spTree>
    <p:extLst>
      <p:ext uri="{BB962C8B-B14F-4D97-AF65-F5344CB8AC3E}">
        <p14:creationId xmlns:p14="http://schemas.microsoft.com/office/powerpoint/2010/main" val="75978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95BEE-F31F-1349-BF6B-23740CCE14DD}" type="datetime1">
              <a:rPr lang="en-HK"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88ED-A9EF-1F49-AAB8-95DF46C38EA3}" type="slidenum">
              <a:rPr lang="en-US" smtClean="0"/>
              <a:t>‹#›</a:t>
            </a:fld>
            <a:endParaRPr lang="en-US"/>
          </a:p>
        </p:txBody>
      </p:sp>
    </p:spTree>
    <p:extLst>
      <p:ext uri="{BB962C8B-B14F-4D97-AF65-F5344CB8AC3E}">
        <p14:creationId xmlns:p14="http://schemas.microsoft.com/office/powerpoint/2010/main" val="204780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7682C-1545-394E-A26A-58EF84CDBF16}" type="datetime1">
              <a:rPr lang="en-HK"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88ED-A9EF-1F49-AAB8-95DF46C38EA3}" type="slidenum">
              <a:rPr lang="en-US" smtClean="0"/>
              <a:t>‹#›</a:t>
            </a:fld>
            <a:endParaRPr lang="en-US"/>
          </a:p>
        </p:txBody>
      </p:sp>
    </p:spTree>
    <p:extLst>
      <p:ext uri="{BB962C8B-B14F-4D97-AF65-F5344CB8AC3E}">
        <p14:creationId xmlns:p14="http://schemas.microsoft.com/office/powerpoint/2010/main" val="188044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1067" cap="all" baseline="0">
                <a:solidFill>
                  <a:schemeClr val="bg1">
                    <a:lumMod val="50000"/>
                  </a:schemeClr>
                </a:solidFill>
              </a:defRPr>
            </a:lvl1pPr>
          </a:lstStyle>
          <a:p>
            <a:pPr defTabSz="457189"/>
            <a:r>
              <a:rPr lang="en-US" smtClean="0">
                <a:solidFill>
                  <a:prstClr val="white">
                    <a:lumMod val="50000"/>
                  </a:prstClr>
                </a:solidFill>
              </a:rPr>
              <a:t>CS395T DEEP LEARNING SEMINAR</a:t>
            </a:r>
            <a:endParaRPr lang="en-US" dirty="0">
              <a:solidFill>
                <a:prstClr val="white">
                  <a:lumMod val="50000"/>
                </a:prstClr>
              </a:solidFill>
            </a:endParaRPr>
          </a:p>
        </p:txBody>
      </p:sp>
      <p:sp>
        <p:nvSpPr>
          <p:cNvPr id="8" name="Slide Number Placeholder 5"/>
          <p:cNvSpPr>
            <a:spLocks noGrp="1"/>
          </p:cNvSpPr>
          <p:nvPr>
            <p:ph type="sldNum" sz="quarter" idx="4"/>
          </p:nvPr>
        </p:nvSpPr>
        <p:spPr>
          <a:xfrm>
            <a:off x="9900460" y="6459786"/>
            <a:ext cx="1312025" cy="365125"/>
          </a:xfrm>
          <a:prstGeom prst="rect">
            <a:avLst/>
          </a:prstGeom>
        </p:spPr>
        <p:txBody>
          <a:bodyPr vert="horz" lIns="91440" tIns="45720" rIns="91440" bIns="45720" rtlCol="0" anchor="ctr"/>
          <a:lstStyle>
            <a:lvl1pPr algn="r">
              <a:defRPr sz="1067">
                <a:solidFill>
                  <a:schemeClr val="bg1">
                    <a:lumMod val="50000"/>
                  </a:schemeClr>
                </a:solidFill>
              </a:defRPr>
            </a:lvl1pPr>
          </a:lstStyle>
          <a:p>
            <a:pPr defTabSz="457189"/>
            <a:fld id="{4FAB73BC-B049-4115-A692-8D63A059BFB8}" type="slidenum">
              <a:rPr lang="en-US" smtClean="0">
                <a:solidFill>
                  <a:prstClr val="white">
                    <a:lumMod val="50000"/>
                  </a:prstClr>
                </a:solidFill>
              </a:rPr>
              <a:pPr defTabSz="457189"/>
              <a:t>‹#›</a:t>
            </a:fld>
            <a:endParaRPr lang="en-US" dirty="0">
              <a:solidFill>
                <a:prstClr val="white">
                  <a:lumMod val="50000"/>
                </a:prstClr>
              </a:solidFill>
            </a:endParaRPr>
          </a:p>
        </p:txBody>
      </p:sp>
      <p:sp>
        <p:nvSpPr>
          <p:cNvPr id="9" name="Date Placeholder 7"/>
          <p:cNvSpPr>
            <a:spLocks noGrp="1"/>
          </p:cNvSpPr>
          <p:nvPr>
            <p:ph type="dt" sz="half" idx="2"/>
          </p:nvPr>
        </p:nvSpPr>
        <p:spPr>
          <a:xfrm>
            <a:off x="609600" y="6459786"/>
            <a:ext cx="2743200" cy="366183"/>
          </a:xfrm>
          <a:prstGeom prst="rect">
            <a:avLst/>
          </a:prstGeom>
        </p:spPr>
        <p:txBody>
          <a:bodyPr vert="horz" lIns="91440" tIns="45720" rIns="91440" bIns="45720" rtlCol="0" anchor="ctr"/>
          <a:lstStyle>
            <a:lvl1pPr algn="l">
              <a:defRPr lang="en-US" sz="1067" cap="all" baseline="0" smtClean="0">
                <a:solidFill>
                  <a:schemeClr val="bg1">
                    <a:lumMod val="50000"/>
                  </a:schemeClr>
                </a:solidFill>
                <a:latin typeface="Calibri" panose="020F0502020204030204"/>
                <a:ea typeface=""/>
                <a:cs typeface=""/>
              </a:defRPr>
            </a:lvl1pPr>
          </a:lstStyle>
          <a:p>
            <a:pPr defTabSz="457189" fontAlgn="auto">
              <a:spcBef>
                <a:spcPts val="0"/>
              </a:spcBef>
              <a:spcAft>
                <a:spcPts val="0"/>
              </a:spcAft>
            </a:pPr>
            <a:r>
              <a:rPr lang="mr-IN" smtClean="0">
                <a:solidFill>
                  <a:prstClr val="white">
                    <a:lumMod val="50000"/>
                  </a:prstClr>
                </a:solidFill>
              </a:rPr>
              <a:t>09/10/18</a:t>
            </a:r>
            <a:endParaRPr lang="mr-IN">
              <a:solidFill>
                <a:prstClr val="white">
                  <a:lumMod val="50000"/>
                </a:prstClr>
              </a:solidFill>
            </a:endParaRPr>
          </a:p>
        </p:txBody>
      </p:sp>
    </p:spTree>
    <p:extLst>
      <p:ext uri="{BB962C8B-B14F-4D97-AF65-F5344CB8AC3E}">
        <p14:creationId xmlns:p14="http://schemas.microsoft.com/office/powerpoint/2010/main" val="59180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487680"/>
          </a:xfrm>
          <a:effectLst/>
        </p:spPr>
        <p:txBody>
          <a:bodyPr>
            <a:noAutofit/>
          </a:bodyPr>
          <a:lstStyle>
            <a:lvl1pPr algn="l">
              <a:defRPr sz="3733">
                <a:ln>
                  <a:noFill/>
                </a:ln>
                <a:solidFill>
                  <a:srgbClr val="C6531F"/>
                </a:solidFill>
              </a:defRPr>
            </a:lvl1pPr>
          </a:lstStyle>
          <a:p>
            <a:r>
              <a:rPr lang="en-US" smtClean="0"/>
              <a:t>Click to edit Master title style</a:t>
            </a:r>
            <a:endParaRPr lang="en-US"/>
          </a:p>
        </p:txBody>
      </p:sp>
      <p:sp>
        <p:nvSpPr>
          <p:cNvPr id="13"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1067" cap="all" baseline="0">
                <a:solidFill>
                  <a:schemeClr val="bg1">
                    <a:lumMod val="50000"/>
                  </a:schemeClr>
                </a:solidFill>
              </a:defRPr>
            </a:lvl1pPr>
          </a:lstStyle>
          <a:p>
            <a:pPr defTabSz="457189"/>
            <a:r>
              <a:rPr lang="en-US" smtClean="0">
                <a:solidFill>
                  <a:prstClr val="white">
                    <a:lumMod val="50000"/>
                  </a:prstClr>
                </a:solidFill>
              </a:rPr>
              <a:t>CS395T DEEP LEARNING SEMINAR</a:t>
            </a:r>
            <a:endParaRPr lang="en-US" dirty="0">
              <a:solidFill>
                <a:prstClr val="white">
                  <a:lumMod val="50000"/>
                </a:prstClr>
              </a:solidFill>
            </a:endParaRPr>
          </a:p>
        </p:txBody>
      </p:sp>
      <p:sp>
        <p:nvSpPr>
          <p:cNvPr id="14" name="Slide Number Placeholder 5"/>
          <p:cNvSpPr>
            <a:spLocks noGrp="1"/>
          </p:cNvSpPr>
          <p:nvPr>
            <p:ph type="sldNum" sz="quarter" idx="4"/>
          </p:nvPr>
        </p:nvSpPr>
        <p:spPr>
          <a:xfrm>
            <a:off x="9900460" y="6459786"/>
            <a:ext cx="1312025" cy="365125"/>
          </a:xfrm>
          <a:prstGeom prst="rect">
            <a:avLst/>
          </a:prstGeom>
        </p:spPr>
        <p:txBody>
          <a:bodyPr vert="horz" lIns="91440" tIns="45720" rIns="91440" bIns="45720" rtlCol="0" anchor="ctr"/>
          <a:lstStyle>
            <a:lvl1pPr algn="r">
              <a:defRPr sz="1067">
                <a:solidFill>
                  <a:schemeClr val="bg1">
                    <a:lumMod val="50000"/>
                  </a:schemeClr>
                </a:solidFill>
              </a:defRPr>
            </a:lvl1pPr>
          </a:lstStyle>
          <a:p>
            <a:pPr defTabSz="457189"/>
            <a:fld id="{4FAB73BC-B049-4115-A692-8D63A059BFB8}" type="slidenum">
              <a:rPr lang="en-US" smtClean="0">
                <a:solidFill>
                  <a:prstClr val="white">
                    <a:lumMod val="50000"/>
                  </a:prstClr>
                </a:solidFill>
              </a:rPr>
              <a:pPr defTabSz="457189"/>
              <a:t>‹#›</a:t>
            </a:fld>
            <a:endParaRPr lang="en-US" dirty="0">
              <a:solidFill>
                <a:prstClr val="white">
                  <a:lumMod val="50000"/>
                </a:prstClr>
              </a:solidFill>
            </a:endParaRPr>
          </a:p>
        </p:txBody>
      </p:sp>
      <p:sp>
        <p:nvSpPr>
          <p:cNvPr id="15" name="Date Placeholder 7"/>
          <p:cNvSpPr>
            <a:spLocks noGrp="1"/>
          </p:cNvSpPr>
          <p:nvPr>
            <p:ph type="dt" sz="half" idx="2"/>
          </p:nvPr>
        </p:nvSpPr>
        <p:spPr>
          <a:xfrm>
            <a:off x="609600" y="6459786"/>
            <a:ext cx="2743200" cy="366183"/>
          </a:xfrm>
          <a:prstGeom prst="rect">
            <a:avLst/>
          </a:prstGeom>
        </p:spPr>
        <p:txBody>
          <a:bodyPr vert="horz" lIns="91440" tIns="45720" rIns="91440" bIns="45720" rtlCol="0" anchor="ctr"/>
          <a:lstStyle>
            <a:lvl1pPr algn="l">
              <a:defRPr lang="en-US" sz="1067" cap="all" baseline="0" smtClean="0">
                <a:solidFill>
                  <a:schemeClr val="bg1">
                    <a:lumMod val="50000"/>
                  </a:schemeClr>
                </a:solidFill>
                <a:latin typeface="Calibri" panose="020F0502020204030204"/>
                <a:ea typeface=""/>
                <a:cs typeface=""/>
              </a:defRPr>
            </a:lvl1pPr>
          </a:lstStyle>
          <a:p>
            <a:pPr defTabSz="457189" fontAlgn="auto">
              <a:spcBef>
                <a:spcPts val="0"/>
              </a:spcBef>
              <a:spcAft>
                <a:spcPts val="0"/>
              </a:spcAft>
            </a:pPr>
            <a:r>
              <a:rPr lang="mr-IN" smtClean="0">
                <a:solidFill>
                  <a:prstClr val="white">
                    <a:lumMod val="50000"/>
                  </a:prstClr>
                </a:solidFill>
              </a:rPr>
              <a:t>09/10/18</a:t>
            </a:r>
            <a:endParaRPr lang="mr-IN">
              <a:solidFill>
                <a:prstClr val="white">
                  <a:lumMod val="50000"/>
                </a:prstClr>
              </a:solidFill>
            </a:endParaRPr>
          </a:p>
        </p:txBody>
      </p:sp>
    </p:spTree>
    <p:extLst>
      <p:ext uri="{BB962C8B-B14F-4D97-AF65-F5344CB8AC3E}">
        <p14:creationId xmlns:p14="http://schemas.microsoft.com/office/powerpoint/2010/main" val="8616203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36637"/>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2362200"/>
            <a:ext cx="10972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1067" cap="all" baseline="0">
                <a:solidFill>
                  <a:schemeClr val="bg1">
                    <a:lumMod val="50000"/>
                  </a:schemeClr>
                </a:solidFill>
              </a:defRPr>
            </a:lvl1pPr>
          </a:lstStyle>
          <a:p>
            <a:pPr defTabSz="457189"/>
            <a:r>
              <a:rPr lang="en-US" smtClean="0">
                <a:solidFill>
                  <a:prstClr val="white">
                    <a:lumMod val="50000"/>
                  </a:prstClr>
                </a:solidFill>
              </a:rPr>
              <a:t>CS395T DEEP LEARNING SEMINAR</a:t>
            </a:r>
            <a:endParaRPr lang="en-US" dirty="0">
              <a:solidFill>
                <a:prstClr val="white">
                  <a:lumMod val="50000"/>
                </a:prstClr>
              </a:solidFill>
            </a:endParaRPr>
          </a:p>
        </p:txBody>
      </p:sp>
      <p:sp>
        <p:nvSpPr>
          <p:cNvPr id="8" name="Slide Number Placeholder 5"/>
          <p:cNvSpPr>
            <a:spLocks noGrp="1"/>
          </p:cNvSpPr>
          <p:nvPr>
            <p:ph type="sldNum" sz="quarter" idx="4"/>
          </p:nvPr>
        </p:nvSpPr>
        <p:spPr>
          <a:xfrm>
            <a:off x="9900460" y="6459786"/>
            <a:ext cx="1312025" cy="365125"/>
          </a:xfrm>
          <a:prstGeom prst="rect">
            <a:avLst/>
          </a:prstGeom>
        </p:spPr>
        <p:txBody>
          <a:bodyPr vert="horz" lIns="91440" tIns="45720" rIns="91440" bIns="45720" rtlCol="0" anchor="ctr"/>
          <a:lstStyle>
            <a:lvl1pPr algn="r">
              <a:defRPr sz="1067">
                <a:solidFill>
                  <a:schemeClr val="bg1">
                    <a:lumMod val="50000"/>
                  </a:schemeClr>
                </a:solidFill>
              </a:defRPr>
            </a:lvl1pPr>
          </a:lstStyle>
          <a:p>
            <a:pPr defTabSz="457189"/>
            <a:fld id="{4FAB73BC-B049-4115-A692-8D63A059BFB8}" type="slidenum">
              <a:rPr lang="en-US" smtClean="0">
                <a:solidFill>
                  <a:prstClr val="white">
                    <a:lumMod val="50000"/>
                  </a:prstClr>
                </a:solidFill>
              </a:rPr>
              <a:pPr defTabSz="457189"/>
              <a:t>‹#›</a:t>
            </a:fld>
            <a:endParaRPr lang="en-US" dirty="0">
              <a:solidFill>
                <a:prstClr val="white">
                  <a:lumMod val="50000"/>
                </a:prstClr>
              </a:solidFill>
            </a:endParaRPr>
          </a:p>
        </p:txBody>
      </p:sp>
      <p:sp>
        <p:nvSpPr>
          <p:cNvPr id="9" name="Date Placeholder 7"/>
          <p:cNvSpPr>
            <a:spLocks noGrp="1"/>
          </p:cNvSpPr>
          <p:nvPr>
            <p:ph type="dt" sz="half" idx="2"/>
          </p:nvPr>
        </p:nvSpPr>
        <p:spPr>
          <a:xfrm>
            <a:off x="609600" y="6459786"/>
            <a:ext cx="2743200" cy="366183"/>
          </a:xfrm>
          <a:prstGeom prst="rect">
            <a:avLst/>
          </a:prstGeom>
        </p:spPr>
        <p:txBody>
          <a:bodyPr vert="horz" lIns="91440" tIns="45720" rIns="91440" bIns="45720" rtlCol="0" anchor="ctr"/>
          <a:lstStyle>
            <a:lvl1pPr algn="l">
              <a:defRPr lang="en-US" sz="1067" cap="all" baseline="0" smtClean="0">
                <a:solidFill>
                  <a:schemeClr val="bg1">
                    <a:lumMod val="50000"/>
                  </a:schemeClr>
                </a:solidFill>
                <a:latin typeface="Calibri" panose="020F0502020204030204"/>
                <a:ea typeface=""/>
                <a:cs typeface=""/>
              </a:defRPr>
            </a:lvl1pPr>
          </a:lstStyle>
          <a:p>
            <a:pPr defTabSz="457189" fontAlgn="auto">
              <a:spcBef>
                <a:spcPts val="0"/>
              </a:spcBef>
              <a:spcAft>
                <a:spcPts val="0"/>
              </a:spcAft>
            </a:pPr>
            <a:r>
              <a:rPr lang="mr-IN" smtClean="0">
                <a:solidFill>
                  <a:prstClr val="white">
                    <a:lumMod val="50000"/>
                  </a:prstClr>
                </a:solidFill>
              </a:rPr>
              <a:t>09/10/18</a:t>
            </a:r>
            <a:endParaRPr lang="mr-IN">
              <a:solidFill>
                <a:prstClr val="white">
                  <a:lumMod val="50000"/>
                </a:prstClr>
              </a:solidFill>
            </a:endParaRPr>
          </a:p>
        </p:txBody>
      </p:sp>
    </p:spTree>
    <p:extLst>
      <p:ext uri="{BB962C8B-B14F-4D97-AF65-F5344CB8AC3E}">
        <p14:creationId xmlns:p14="http://schemas.microsoft.com/office/powerpoint/2010/main" val="2105541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latin typeface="Aria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edit Master text styles</a:t>
            </a:r>
          </a:p>
        </p:txBody>
      </p:sp>
      <p:sp>
        <p:nvSpPr>
          <p:cNvPr id="7"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1067" cap="all" baseline="0">
                <a:solidFill>
                  <a:schemeClr val="bg1">
                    <a:lumMod val="50000"/>
                  </a:schemeClr>
                </a:solidFill>
              </a:defRPr>
            </a:lvl1pPr>
          </a:lstStyle>
          <a:p>
            <a:pPr defTabSz="457189"/>
            <a:r>
              <a:rPr lang="en-US" smtClean="0">
                <a:solidFill>
                  <a:prstClr val="white">
                    <a:lumMod val="50000"/>
                  </a:prstClr>
                </a:solidFill>
              </a:rPr>
              <a:t>CS395T DEEP LEARNING SEMINAR</a:t>
            </a:r>
            <a:endParaRPr lang="en-US" dirty="0">
              <a:solidFill>
                <a:prstClr val="white">
                  <a:lumMod val="50000"/>
                </a:prstClr>
              </a:solidFill>
            </a:endParaRPr>
          </a:p>
        </p:txBody>
      </p:sp>
      <p:sp>
        <p:nvSpPr>
          <p:cNvPr id="8" name="Slide Number Placeholder 5"/>
          <p:cNvSpPr>
            <a:spLocks noGrp="1"/>
          </p:cNvSpPr>
          <p:nvPr>
            <p:ph type="sldNum" sz="quarter" idx="4"/>
          </p:nvPr>
        </p:nvSpPr>
        <p:spPr>
          <a:xfrm>
            <a:off x="9900460" y="6459786"/>
            <a:ext cx="1312025" cy="365125"/>
          </a:xfrm>
          <a:prstGeom prst="rect">
            <a:avLst/>
          </a:prstGeom>
        </p:spPr>
        <p:txBody>
          <a:bodyPr vert="horz" lIns="91440" tIns="45720" rIns="91440" bIns="45720" rtlCol="0" anchor="ctr"/>
          <a:lstStyle>
            <a:lvl1pPr algn="r">
              <a:defRPr sz="1067">
                <a:solidFill>
                  <a:schemeClr val="bg1">
                    <a:lumMod val="50000"/>
                  </a:schemeClr>
                </a:solidFill>
              </a:defRPr>
            </a:lvl1pPr>
          </a:lstStyle>
          <a:p>
            <a:pPr defTabSz="457189"/>
            <a:fld id="{4FAB73BC-B049-4115-A692-8D63A059BFB8}" type="slidenum">
              <a:rPr lang="en-US" smtClean="0">
                <a:solidFill>
                  <a:prstClr val="white">
                    <a:lumMod val="50000"/>
                  </a:prstClr>
                </a:solidFill>
              </a:rPr>
              <a:pPr defTabSz="457189"/>
              <a:t>‹#›</a:t>
            </a:fld>
            <a:endParaRPr lang="en-US" dirty="0">
              <a:solidFill>
                <a:prstClr val="white">
                  <a:lumMod val="50000"/>
                </a:prstClr>
              </a:solidFill>
            </a:endParaRPr>
          </a:p>
        </p:txBody>
      </p:sp>
      <p:sp>
        <p:nvSpPr>
          <p:cNvPr id="9" name="Date Placeholder 7"/>
          <p:cNvSpPr>
            <a:spLocks noGrp="1"/>
          </p:cNvSpPr>
          <p:nvPr>
            <p:ph type="dt" sz="half" idx="2"/>
          </p:nvPr>
        </p:nvSpPr>
        <p:spPr>
          <a:xfrm>
            <a:off x="609600" y="6459786"/>
            <a:ext cx="2743200" cy="366183"/>
          </a:xfrm>
          <a:prstGeom prst="rect">
            <a:avLst/>
          </a:prstGeom>
        </p:spPr>
        <p:txBody>
          <a:bodyPr vert="horz" lIns="91440" tIns="45720" rIns="91440" bIns="45720" rtlCol="0" anchor="ctr"/>
          <a:lstStyle>
            <a:lvl1pPr algn="l">
              <a:defRPr lang="en-US" sz="1067" cap="all" baseline="0" smtClean="0">
                <a:solidFill>
                  <a:schemeClr val="bg1">
                    <a:lumMod val="50000"/>
                  </a:schemeClr>
                </a:solidFill>
                <a:latin typeface="Calibri" panose="020F0502020204030204"/>
                <a:ea typeface=""/>
                <a:cs typeface=""/>
              </a:defRPr>
            </a:lvl1pPr>
          </a:lstStyle>
          <a:p>
            <a:pPr defTabSz="457189" fontAlgn="auto">
              <a:spcBef>
                <a:spcPts val="0"/>
              </a:spcBef>
              <a:spcAft>
                <a:spcPts val="0"/>
              </a:spcAft>
            </a:pPr>
            <a:r>
              <a:rPr lang="mr-IN" smtClean="0">
                <a:solidFill>
                  <a:prstClr val="white">
                    <a:lumMod val="50000"/>
                  </a:prstClr>
                </a:solidFill>
              </a:rPr>
              <a:t>09/10/18</a:t>
            </a:r>
            <a:endParaRPr lang="mr-IN">
              <a:solidFill>
                <a:prstClr val="white">
                  <a:lumMod val="50000"/>
                </a:prstClr>
              </a:solidFill>
            </a:endParaRPr>
          </a:p>
        </p:txBody>
      </p:sp>
    </p:spTree>
    <p:extLst>
      <p:ext uri="{BB962C8B-B14F-4D97-AF65-F5344CB8AC3E}">
        <p14:creationId xmlns:p14="http://schemas.microsoft.com/office/powerpoint/2010/main" val="209868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67D0A0-410A-B94C-A8A3-FFFDA599B41B}" type="datetime1">
              <a:rPr lang="en-HK"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88ED-A9EF-1F49-AAB8-95DF46C38EA3}" type="slidenum">
              <a:rPr lang="en-US" smtClean="0"/>
              <a:t>‹#›</a:t>
            </a:fld>
            <a:endParaRPr lang="en-US"/>
          </a:p>
        </p:txBody>
      </p:sp>
    </p:spTree>
    <p:extLst>
      <p:ext uri="{BB962C8B-B14F-4D97-AF65-F5344CB8AC3E}">
        <p14:creationId xmlns:p14="http://schemas.microsoft.com/office/powerpoint/2010/main" val="79345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6EEB8BE-F9E0-2A40-86FD-4CDB204311F4}" type="datetime1">
              <a:rPr lang="en-HK" smtClean="0"/>
              <a:t>11/9/2018</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87988ED-A9EF-1F49-AAB8-95DF46C38EA3}" type="slidenum">
              <a:rPr lang="en-US" smtClean="0"/>
              <a:t>‹#›</a:t>
            </a:fld>
            <a:endParaRPr lang="en-US"/>
          </a:p>
        </p:txBody>
      </p:sp>
    </p:spTree>
    <p:extLst>
      <p:ext uri="{BB962C8B-B14F-4D97-AF65-F5344CB8AC3E}">
        <p14:creationId xmlns:p14="http://schemas.microsoft.com/office/powerpoint/2010/main" val="183919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98F630-9328-6E4E-9F8C-7FC55BC3581C}" type="datetime1">
              <a:rPr lang="en-HK"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988ED-A9EF-1F49-AAB8-95DF46C38EA3}" type="slidenum">
              <a:rPr lang="en-US" smtClean="0"/>
              <a:t>‹#›</a:t>
            </a:fld>
            <a:endParaRPr lang="en-US"/>
          </a:p>
        </p:txBody>
      </p:sp>
    </p:spTree>
    <p:extLst>
      <p:ext uri="{BB962C8B-B14F-4D97-AF65-F5344CB8AC3E}">
        <p14:creationId xmlns:p14="http://schemas.microsoft.com/office/powerpoint/2010/main" val="47111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97B251-BB67-734B-A3D1-F1AD48FF77FD}" type="datetime1">
              <a:rPr lang="en-HK"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988ED-A9EF-1F49-AAB8-95DF46C38EA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887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6F3CEA-1537-7F4D-ABEF-417698496D5A}" type="datetime1">
              <a:rPr lang="en-HK"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988ED-A9EF-1F49-AAB8-95DF46C38EA3}"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84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D8624-52A8-D446-8209-EE9BD159386F}" type="datetime1">
              <a:rPr lang="en-HK"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7988ED-A9EF-1F49-AAB8-95DF46C38EA3}" type="slidenum">
              <a:rPr lang="en-US" smtClean="0"/>
              <a:t>‹#›</a:t>
            </a:fld>
            <a:endParaRPr lang="en-US"/>
          </a:p>
        </p:txBody>
      </p:sp>
    </p:spTree>
    <p:extLst>
      <p:ext uri="{BB962C8B-B14F-4D97-AF65-F5344CB8AC3E}">
        <p14:creationId xmlns:p14="http://schemas.microsoft.com/office/powerpoint/2010/main" val="101629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41DE8-AAD0-B64B-A229-67CDD2BEC2C8}" type="datetime1">
              <a:rPr lang="en-HK" smtClean="0"/>
              <a:t>11/9/2018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87988ED-A9EF-1F49-AAB8-95DF46C38EA3}" type="slidenum">
              <a:rPr lang="en-US" smtClean="0"/>
              <a:t>‹#›</a:t>
            </a:fld>
            <a:endParaRPr lang="en-US"/>
          </a:p>
        </p:txBody>
      </p:sp>
    </p:spTree>
    <p:extLst>
      <p:ext uri="{BB962C8B-B14F-4D97-AF65-F5344CB8AC3E}">
        <p14:creationId xmlns:p14="http://schemas.microsoft.com/office/powerpoint/2010/main" val="200393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EDAB8-D41A-2048-ABEE-88D107B6A48A}" type="datetime1">
              <a:rPr lang="en-HK" smtClean="0"/>
              <a:t>11/9/2018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87988ED-A9EF-1F49-AAB8-95DF46C38EA3}" type="slidenum">
              <a:rPr lang="en-US" smtClean="0"/>
              <a:t>‹#›</a:t>
            </a:fld>
            <a:endParaRPr lang="en-US"/>
          </a:p>
        </p:txBody>
      </p:sp>
    </p:spTree>
    <p:extLst>
      <p:ext uri="{BB962C8B-B14F-4D97-AF65-F5344CB8AC3E}">
        <p14:creationId xmlns:p14="http://schemas.microsoft.com/office/powerpoint/2010/main" val="110765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2.xml"/><Relationship Id="rId6" Type="http://schemas.openxmlformats.org/officeDocument/2006/relationships/image" Target="../media/image5.jp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5EF19A7-EF6D-ED48-BD64-E8BE97140BF4}" type="datetime1">
              <a:rPr lang="en-HK" smtClean="0"/>
              <a:t>11/9/2018</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F87988ED-A9EF-1F49-AAB8-95DF46C38EA3}" type="slidenum">
              <a:rPr lang="en-US" smtClean="0"/>
              <a:t>‹#›</a:t>
            </a:fld>
            <a:endParaRPr lang="en-US"/>
          </a:p>
        </p:txBody>
      </p:sp>
    </p:spTree>
    <p:extLst>
      <p:ext uri="{BB962C8B-B14F-4D97-AF65-F5344CB8AC3E}">
        <p14:creationId xmlns:p14="http://schemas.microsoft.com/office/powerpoint/2010/main" val="1322497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2239963"/>
            <a:ext cx="109728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1067" cap="all" baseline="0">
                <a:solidFill>
                  <a:schemeClr val="bg1">
                    <a:lumMod val="50000"/>
                  </a:schemeClr>
                </a:solidFill>
              </a:defRPr>
            </a:lvl1pPr>
          </a:lstStyle>
          <a:p>
            <a:pPr defTabSz="457189"/>
            <a:r>
              <a:rPr lang="en-US" smtClean="0">
                <a:solidFill>
                  <a:prstClr val="white">
                    <a:lumMod val="50000"/>
                  </a:prstClr>
                </a:solidFill>
              </a:rPr>
              <a:t>CS395T DEEP LEARNING SEMINAR</a:t>
            </a:r>
            <a:endParaRPr lang="en-US" dirty="0">
              <a:solidFill>
                <a:prstClr val="white">
                  <a:lumMod val="50000"/>
                </a:prstClr>
              </a:solidFill>
            </a:endParaRPr>
          </a:p>
        </p:txBody>
      </p:sp>
      <p:sp>
        <p:nvSpPr>
          <p:cNvPr id="12" name="Slide Number Placeholder 5"/>
          <p:cNvSpPr>
            <a:spLocks noGrp="1"/>
          </p:cNvSpPr>
          <p:nvPr>
            <p:ph type="sldNum" sz="quarter" idx="4"/>
          </p:nvPr>
        </p:nvSpPr>
        <p:spPr>
          <a:xfrm>
            <a:off x="9900460" y="6459786"/>
            <a:ext cx="1312025" cy="365125"/>
          </a:xfrm>
          <a:prstGeom prst="rect">
            <a:avLst/>
          </a:prstGeom>
        </p:spPr>
        <p:txBody>
          <a:bodyPr vert="horz" lIns="91440" tIns="45720" rIns="91440" bIns="45720" rtlCol="0" anchor="ctr"/>
          <a:lstStyle>
            <a:lvl1pPr algn="r">
              <a:defRPr sz="1067">
                <a:solidFill>
                  <a:schemeClr val="bg1">
                    <a:lumMod val="50000"/>
                  </a:schemeClr>
                </a:solidFill>
              </a:defRPr>
            </a:lvl1pPr>
          </a:lstStyle>
          <a:p>
            <a:pPr defTabSz="457189"/>
            <a:fld id="{4FAB73BC-B049-4115-A692-8D63A059BFB8}" type="slidenum">
              <a:rPr lang="en-US" smtClean="0">
                <a:solidFill>
                  <a:prstClr val="white">
                    <a:lumMod val="50000"/>
                  </a:prstClr>
                </a:solidFill>
              </a:rPr>
              <a:pPr defTabSz="457189"/>
              <a:t>‹#›</a:t>
            </a:fld>
            <a:endParaRPr lang="en-US" dirty="0">
              <a:solidFill>
                <a:prstClr val="white">
                  <a:lumMod val="50000"/>
                </a:prstClr>
              </a:solidFill>
            </a:endParaRPr>
          </a:p>
        </p:txBody>
      </p:sp>
      <p:sp>
        <p:nvSpPr>
          <p:cNvPr id="17" name="Date Placeholder 14"/>
          <p:cNvSpPr>
            <a:spLocks noGrp="1"/>
          </p:cNvSpPr>
          <p:nvPr>
            <p:ph type="dt" sz="half" idx="2"/>
          </p:nvPr>
        </p:nvSpPr>
        <p:spPr>
          <a:xfrm>
            <a:off x="609600" y="6459786"/>
            <a:ext cx="2743200" cy="366183"/>
          </a:xfrm>
          <a:prstGeom prst="rect">
            <a:avLst/>
          </a:prstGeom>
        </p:spPr>
        <p:txBody>
          <a:bodyPr vert="horz" lIns="91440" tIns="45720" rIns="91440" bIns="45720" rtlCol="0" anchor="ctr"/>
          <a:lstStyle>
            <a:lvl1pPr marL="0" marR="0" indent="0" algn="l" defTabSz="1219170" rtl="0" eaLnBrk="1" fontAlgn="base" latinLnBrk="0" hangingPunct="1">
              <a:lnSpc>
                <a:spcPct val="100000"/>
              </a:lnSpc>
              <a:spcBef>
                <a:spcPct val="0"/>
              </a:spcBef>
              <a:spcAft>
                <a:spcPct val="0"/>
              </a:spcAft>
              <a:buClrTx/>
              <a:buSzTx/>
              <a:buFontTx/>
              <a:buNone/>
              <a:tabLst/>
              <a:defRPr sz="1067">
                <a:solidFill>
                  <a:schemeClr val="tx1">
                    <a:tint val="75000"/>
                  </a:schemeClr>
                </a:solidFill>
              </a:defRPr>
            </a:lvl1pPr>
          </a:lstStyle>
          <a:p>
            <a:r>
              <a:rPr lang="mr-IN" dirty="0" smtClean="0">
                <a:solidFill>
                  <a:prstClr val="black">
                    <a:tint val="75000"/>
                  </a:prstClr>
                </a:solidFill>
                <a:latin typeface="Arial" charset="0"/>
                <a:ea typeface="ヒラギノ角ゴ Pro W3"/>
                <a:cs typeface="Arial" charset="0"/>
              </a:rPr>
              <a:t>09/10/18</a:t>
            </a:r>
          </a:p>
        </p:txBody>
      </p:sp>
    </p:spTree>
    <p:extLst>
      <p:ext uri="{BB962C8B-B14F-4D97-AF65-F5344CB8AC3E}">
        <p14:creationId xmlns:p14="http://schemas.microsoft.com/office/powerpoint/2010/main" val="3167675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p:txStyles>
    <p:titleStyle>
      <a:lvl1pPr algn="ctr" defTabSz="609585" rtl="0" eaLnBrk="1" latinLnBrk="0" hangingPunct="1">
        <a:spcBef>
          <a:spcPct val="0"/>
        </a:spcBef>
        <a:buNone/>
        <a:defRPr sz="5867" kern="1200">
          <a:solidFill>
            <a:schemeClr val="tx1">
              <a:lumMod val="75000"/>
              <a:lumOff val="25000"/>
            </a:schemeClr>
          </a:solidFill>
          <a:latin typeface=""/>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lumMod val="75000"/>
              <a:lumOff val="25000"/>
            </a:schemeClr>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lumMod val="75000"/>
              <a:lumOff val="25000"/>
            </a:schemeClr>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lumMod val="75000"/>
              <a:lumOff val="25000"/>
            </a:schemeClr>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2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 Id="rId3" Type="http://schemas.openxmlformats.org/officeDocument/2006/relationships/image" Target="../media/image3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 Id="rId3" Type="http://schemas.openxmlformats.org/officeDocument/2006/relationships/image" Target="../media/image35.emf"/></Relationships>
</file>

<file path=ppt/slides/_rels/slide3.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 Id="rId3" Type="http://schemas.openxmlformats.org/officeDocument/2006/relationships/image" Target="../media/image3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err="1" smtClean="0"/>
              <a:t>DeepSense</a:t>
            </a:r>
            <a:r>
              <a:rPr lang="en-US" sz="5400" dirty="0" smtClean="0"/>
              <a:t>: </a:t>
            </a:r>
            <a:r>
              <a:rPr lang="en-US" altLang="zh-CN" sz="5400" dirty="0" smtClean="0"/>
              <a:t>a</a:t>
            </a:r>
            <a:r>
              <a:rPr lang="en-US" sz="5400" dirty="0" smtClean="0"/>
              <a:t> </a:t>
            </a:r>
            <a:r>
              <a:rPr lang="en-US" sz="5400" dirty="0"/>
              <a:t>Unified Deep Learning Model for Time-Series Mobile Sensing Data </a:t>
            </a:r>
            <a:r>
              <a:rPr lang="en-US" sz="5400" dirty="0" smtClean="0"/>
              <a:t>Processing</a:t>
            </a:r>
            <a:endParaRPr lang="en-US" sz="5400" dirty="0"/>
          </a:p>
        </p:txBody>
      </p:sp>
      <p:sp>
        <p:nvSpPr>
          <p:cNvPr id="3" name="Subtitle 2"/>
          <p:cNvSpPr>
            <a:spLocks noGrp="1"/>
          </p:cNvSpPr>
          <p:nvPr>
            <p:ph type="subTitle" idx="1"/>
          </p:nvPr>
        </p:nvSpPr>
        <p:spPr>
          <a:xfrm>
            <a:off x="1069848" y="4389119"/>
            <a:ext cx="7891272" cy="1415935"/>
          </a:xfrm>
        </p:spPr>
        <p:txBody>
          <a:bodyPr>
            <a:normAutofit fontScale="92500" lnSpcReduction="10000"/>
          </a:bodyPr>
          <a:lstStyle/>
          <a:p>
            <a:r>
              <a:rPr lang="en-US" dirty="0" smtClean="0"/>
              <a:t>Shuochao Yao</a:t>
            </a:r>
            <a:r>
              <a:rPr lang="zh-CN" altLang="en-US" dirty="0" smtClean="0"/>
              <a:t>*</a:t>
            </a:r>
            <a:r>
              <a:rPr lang="en-US" dirty="0" smtClean="0"/>
              <a:t>, </a:t>
            </a:r>
            <a:r>
              <a:rPr lang="en-US" dirty="0" err="1" smtClean="0"/>
              <a:t>Shaohan</a:t>
            </a:r>
            <a:r>
              <a:rPr lang="en-US" dirty="0" smtClean="0"/>
              <a:t> Hu</a:t>
            </a:r>
            <a:r>
              <a:rPr lang="en-US" altLang="zh-CN" dirty="0"/>
              <a:t>^</a:t>
            </a:r>
            <a:r>
              <a:rPr lang="en-US" dirty="0" smtClean="0"/>
              <a:t>, </a:t>
            </a:r>
            <a:r>
              <a:rPr lang="en-US" dirty="0" err="1" smtClean="0"/>
              <a:t>Yiran</a:t>
            </a:r>
            <a:r>
              <a:rPr lang="en-US" dirty="0" smtClean="0"/>
              <a:t> Zhao</a:t>
            </a:r>
            <a:r>
              <a:rPr lang="zh-CN" altLang="en-US" dirty="0" smtClean="0"/>
              <a:t>*</a:t>
            </a:r>
            <a:r>
              <a:rPr lang="en-US" dirty="0" smtClean="0"/>
              <a:t>, Aston Zhang</a:t>
            </a:r>
            <a:r>
              <a:rPr lang="zh-CN" altLang="en-US" dirty="0" smtClean="0"/>
              <a:t>*</a:t>
            </a:r>
            <a:r>
              <a:rPr lang="en-US" dirty="0" smtClean="0"/>
              <a:t>, Tarek </a:t>
            </a:r>
            <a:r>
              <a:rPr lang="en-US" dirty="0" err="1" smtClean="0"/>
              <a:t>Abdelzaher</a:t>
            </a:r>
            <a:r>
              <a:rPr lang="zh-CN" altLang="en-US" dirty="0" smtClean="0"/>
              <a:t>*</a:t>
            </a:r>
            <a:endParaRPr lang="en-US" altLang="zh-CN" dirty="0" smtClean="0"/>
          </a:p>
          <a:p>
            <a:r>
              <a:rPr lang="zh-CN" altLang="en-US" dirty="0" smtClean="0"/>
              <a:t>*</a:t>
            </a:r>
            <a:r>
              <a:rPr lang="en-US" altLang="zh-CN" dirty="0" smtClean="0"/>
              <a:t>University</a:t>
            </a:r>
            <a:r>
              <a:rPr lang="zh-CN" altLang="en-US" dirty="0" smtClean="0"/>
              <a:t> </a:t>
            </a:r>
            <a:r>
              <a:rPr lang="en-US" altLang="zh-CN" dirty="0" smtClean="0"/>
              <a:t>of</a:t>
            </a:r>
            <a:r>
              <a:rPr lang="zh-CN" altLang="en-US" dirty="0" smtClean="0"/>
              <a:t> </a:t>
            </a:r>
            <a:r>
              <a:rPr lang="en-US" altLang="zh-CN" dirty="0" smtClean="0"/>
              <a:t>Illinois</a:t>
            </a:r>
            <a:r>
              <a:rPr lang="zh-CN" altLang="en-US" dirty="0" smtClean="0"/>
              <a:t> </a:t>
            </a:r>
            <a:r>
              <a:rPr lang="en-US" altLang="zh-CN" dirty="0" smtClean="0"/>
              <a:t>at</a:t>
            </a:r>
            <a:r>
              <a:rPr lang="zh-CN" altLang="en-US" dirty="0" smtClean="0"/>
              <a:t> </a:t>
            </a:r>
            <a:r>
              <a:rPr lang="en-US" altLang="zh-CN" dirty="0" smtClean="0"/>
              <a:t>Urbana</a:t>
            </a:r>
            <a:r>
              <a:rPr lang="zh-CN" altLang="en-US" dirty="0" smtClean="0"/>
              <a:t> </a:t>
            </a:r>
            <a:r>
              <a:rPr lang="en-US" altLang="zh-CN" dirty="0" smtClean="0"/>
              <a:t>Champaign</a:t>
            </a:r>
          </a:p>
          <a:p>
            <a:r>
              <a:rPr lang="en-US" altLang="zh-CN" dirty="0" smtClean="0"/>
              <a:t>^IBM</a:t>
            </a:r>
            <a:r>
              <a:rPr lang="zh-CN" altLang="en-US" dirty="0" smtClean="0"/>
              <a:t> </a:t>
            </a:r>
            <a:r>
              <a:rPr lang="en-US" altLang="zh-CN" dirty="0" smtClean="0"/>
              <a:t>Research</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0</a:t>
            </a:fld>
            <a:endParaRPr lang="en-US"/>
          </a:p>
        </p:txBody>
      </p:sp>
      <p:sp>
        <p:nvSpPr>
          <p:cNvPr id="5" name="TextBox 4"/>
          <p:cNvSpPr txBox="1"/>
          <p:nvPr/>
        </p:nvSpPr>
        <p:spPr>
          <a:xfrm>
            <a:off x="1069848" y="6202680"/>
            <a:ext cx="5485797" cy="338554"/>
          </a:xfrm>
          <a:prstGeom prst="rect">
            <a:avLst/>
          </a:prstGeom>
          <a:noFill/>
        </p:spPr>
        <p:txBody>
          <a:bodyPr wrap="none" rtlCol="0">
            <a:spAutoFit/>
          </a:bodyPr>
          <a:lstStyle/>
          <a:p>
            <a:r>
              <a:rPr lang="en-US" altLang="zh-CN" sz="1600" dirty="0" smtClean="0"/>
              <a:t>Code</a:t>
            </a:r>
            <a:r>
              <a:rPr lang="zh-CN" altLang="en-US" sz="1600" dirty="0" smtClean="0"/>
              <a:t> </a:t>
            </a:r>
            <a:r>
              <a:rPr lang="en-US" altLang="zh-CN" sz="1600" dirty="0" smtClean="0"/>
              <a:t>available:</a:t>
            </a:r>
            <a:r>
              <a:rPr lang="zh-CN" altLang="en-US" sz="1600" dirty="0" smtClean="0"/>
              <a:t> </a:t>
            </a:r>
            <a:r>
              <a:rPr lang="en-US" altLang="zh-CN" sz="1600" dirty="0"/>
              <a:t>https://</a:t>
            </a:r>
            <a:r>
              <a:rPr lang="en-US" altLang="zh-CN" sz="1600" dirty="0" err="1"/>
              <a:t>github.com</a:t>
            </a:r>
            <a:r>
              <a:rPr lang="en-US" altLang="zh-CN" sz="1600" dirty="0"/>
              <a:t>/</a:t>
            </a:r>
            <a:r>
              <a:rPr lang="en-US" altLang="zh-CN" sz="1600" dirty="0" err="1"/>
              <a:t>yscacaca</a:t>
            </a:r>
            <a:r>
              <a:rPr lang="en-US" altLang="zh-CN" sz="1600" dirty="0"/>
              <a:t>/</a:t>
            </a:r>
            <a:r>
              <a:rPr lang="en-US" altLang="zh-CN" sz="1600" dirty="0" err="1"/>
              <a:t>DeepSense</a:t>
            </a:r>
            <a:endParaRPr lang="en-US" sz="1600" dirty="0"/>
          </a:p>
        </p:txBody>
      </p:sp>
    </p:spTree>
    <p:extLst>
      <p:ext uri="{BB962C8B-B14F-4D97-AF65-F5344CB8AC3E}">
        <p14:creationId xmlns:p14="http://schemas.microsoft.com/office/powerpoint/2010/main" val="74300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DeepSense</a:t>
            </a:r>
            <a:r>
              <a:rPr lang="en-US" dirty="0" smtClean="0"/>
              <a:t>: Properties</a:t>
            </a:r>
            <a:endParaRPr lang="en-US" dirty="0"/>
          </a:p>
        </p:txBody>
      </p:sp>
      <p:sp>
        <p:nvSpPr>
          <p:cNvPr id="3" name="Content Placeholder 2"/>
          <p:cNvSpPr>
            <a:spLocks noGrp="1"/>
          </p:cNvSpPr>
          <p:nvPr>
            <p:ph idx="1"/>
          </p:nvPr>
        </p:nvSpPr>
        <p:spPr>
          <a:xfrm>
            <a:off x="1069848" y="2121408"/>
            <a:ext cx="4770513" cy="2317857"/>
          </a:xfrm>
        </p:spPr>
        <p:txBody>
          <a:bodyPr/>
          <a:lstStyle/>
          <a:p>
            <a:r>
              <a:rPr lang="en-US" dirty="0" smtClean="0"/>
              <a:t>Target physical quantity</a:t>
            </a:r>
          </a:p>
          <a:p>
            <a:pPr lvl="1"/>
            <a:r>
              <a:rPr lang="en-US" dirty="0" smtClean="0"/>
              <a:t>Multiple sensor inputs (input physical quantities).</a:t>
            </a:r>
          </a:p>
          <a:p>
            <a:pPr lvl="1"/>
            <a:r>
              <a:rPr lang="en-US" dirty="0" smtClean="0"/>
              <a:t>Physical rules involve single quantity.</a:t>
            </a:r>
          </a:p>
          <a:p>
            <a:pPr lvl="1"/>
            <a:r>
              <a:rPr lang="en-US" dirty="0" smtClean="0"/>
              <a:t>Physical rules involve multiple quantities.</a:t>
            </a:r>
          </a:p>
          <a:p>
            <a:pPr lvl="1"/>
            <a:r>
              <a:rPr lang="en-US" dirty="0" smtClean="0"/>
              <a:t>Physical rules involve time.</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9</a:t>
            </a:fld>
            <a:endParaRPr lang="en-US"/>
          </a:p>
        </p:txBody>
      </p:sp>
      <p:sp>
        <p:nvSpPr>
          <p:cNvPr id="5" name="Content Placeholder 2"/>
          <p:cNvSpPr txBox="1">
            <a:spLocks/>
          </p:cNvSpPr>
          <p:nvPr/>
        </p:nvSpPr>
        <p:spPr>
          <a:xfrm>
            <a:off x="5840361" y="2093976"/>
            <a:ext cx="4770513" cy="234528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smtClean="0"/>
              <a:t>Target classes</a:t>
            </a:r>
          </a:p>
          <a:p>
            <a:pPr lvl="1"/>
            <a:r>
              <a:rPr lang="en-US" dirty="0"/>
              <a:t>Multiple sensor </a:t>
            </a:r>
            <a:r>
              <a:rPr lang="en-US" dirty="0" smtClean="0"/>
              <a:t>inputs.</a:t>
            </a:r>
            <a:endParaRPr lang="en-US" dirty="0"/>
          </a:p>
          <a:p>
            <a:pPr lvl="1"/>
            <a:endParaRPr lang="en-US" dirty="0" smtClean="0"/>
          </a:p>
          <a:p>
            <a:pPr lvl="1"/>
            <a:r>
              <a:rPr lang="en-US" dirty="0" smtClean="0"/>
              <a:t>Local features within each sensor input.</a:t>
            </a:r>
          </a:p>
          <a:p>
            <a:pPr lvl="1"/>
            <a:r>
              <a:rPr lang="en-US" dirty="0" smtClean="0"/>
              <a:t>Global features that fuse multiple senor inputs.</a:t>
            </a:r>
          </a:p>
          <a:p>
            <a:pPr lvl="1"/>
            <a:r>
              <a:rPr lang="en-US" dirty="0" smtClean="0"/>
              <a:t>Temporal dependencies.</a:t>
            </a:r>
          </a:p>
          <a:p>
            <a:pPr lvl="1"/>
            <a:endParaRPr lang="en-US" dirty="0"/>
          </a:p>
        </p:txBody>
      </p:sp>
      <p:sp>
        <p:nvSpPr>
          <p:cNvPr id="6" name="Content Placeholder 2"/>
          <p:cNvSpPr txBox="1">
            <a:spLocks/>
          </p:cNvSpPr>
          <p:nvPr/>
        </p:nvSpPr>
        <p:spPr>
          <a:xfrm>
            <a:off x="3249561" y="4495895"/>
            <a:ext cx="4770513" cy="159518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err="1" smtClean="0"/>
              <a:t>DeepSense</a:t>
            </a:r>
            <a:endParaRPr lang="en-US" dirty="0" smtClean="0"/>
          </a:p>
          <a:p>
            <a:pPr lvl="1"/>
            <a:r>
              <a:rPr lang="en-US" dirty="0" smtClean="0"/>
              <a:t>Interactions with single sensor.</a:t>
            </a:r>
          </a:p>
          <a:p>
            <a:pPr lvl="1"/>
            <a:r>
              <a:rPr lang="en-US" dirty="0"/>
              <a:t>Interactions with </a:t>
            </a:r>
            <a:r>
              <a:rPr lang="en-US" dirty="0" smtClean="0"/>
              <a:t>multiple sensors.</a:t>
            </a:r>
            <a:endParaRPr lang="en-US" dirty="0"/>
          </a:p>
          <a:p>
            <a:pPr lvl="1"/>
            <a:r>
              <a:rPr lang="en-US" dirty="0" smtClean="0"/>
              <a:t>Interactions along time.</a:t>
            </a:r>
            <a:endParaRPr lang="en-US" dirty="0"/>
          </a:p>
          <a:p>
            <a:pPr lvl="1"/>
            <a:endParaRPr lang="en-US" dirty="0"/>
          </a:p>
        </p:txBody>
      </p:sp>
    </p:spTree>
    <p:extLst>
      <p:ext uri="{BB962C8B-B14F-4D97-AF65-F5344CB8AC3E}">
        <p14:creationId xmlns:p14="http://schemas.microsoft.com/office/powerpoint/2010/main" val="131083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5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632"/>
            <a:ext cx="12325082" cy="1609344"/>
          </a:xfrm>
        </p:spPr>
        <p:txBody>
          <a:bodyPr/>
          <a:lstStyle/>
          <a:p>
            <a:r>
              <a:rPr lang="en-US" dirty="0" smtClean="0"/>
              <a:t>Recap: Convolutional neural network</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057" y="1845816"/>
            <a:ext cx="5741580" cy="4621972"/>
          </a:xfrm>
          <a:prstGeom prst="rect">
            <a:avLst/>
          </a:prstGeom>
        </p:spPr>
      </p:pic>
      <p:sp>
        <p:nvSpPr>
          <p:cNvPr id="6" name="TextBox 5"/>
          <p:cNvSpPr txBox="1"/>
          <p:nvPr/>
        </p:nvSpPr>
        <p:spPr>
          <a:xfrm>
            <a:off x="3123619" y="6484020"/>
            <a:ext cx="5950858" cy="307777"/>
          </a:xfrm>
          <a:prstGeom prst="rect">
            <a:avLst/>
          </a:prstGeom>
          <a:noFill/>
        </p:spPr>
        <p:txBody>
          <a:bodyPr wrap="square" rtlCol="0">
            <a:spAutoFit/>
          </a:bodyPr>
          <a:lstStyle/>
          <a:p>
            <a:r>
              <a:rPr lang="en-US" sz="1400" dirty="0"/>
              <a:t>http://cs231n.github.io/convolutional-networks/</a:t>
            </a:r>
          </a:p>
        </p:txBody>
      </p:sp>
    </p:spTree>
    <p:extLst>
      <p:ext uri="{BB962C8B-B14F-4D97-AF65-F5344CB8AC3E}">
        <p14:creationId xmlns:p14="http://schemas.microsoft.com/office/powerpoint/2010/main" val="31321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84632"/>
            <a:ext cx="11843656" cy="1609344"/>
          </a:xfrm>
        </p:spPr>
        <p:txBody>
          <a:bodyPr/>
          <a:lstStyle/>
          <a:p>
            <a:r>
              <a:rPr lang="en-US" dirty="0" smtClean="0"/>
              <a:t>Recap: Recurrent neural network</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15" y="2310841"/>
            <a:ext cx="11524342" cy="3028014"/>
          </a:xfrm>
          <a:prstGeom prst="rect">
            <a:avLst/>
          </a:prstGeom>
        </p:spPr>
      </p:pic>
      <p:sp>
        <p:nvSpPr>
          <p:cNvPr id="6" name="TextBox 5"/>
          <p:cNvSpPr txBox="1"/>
          <p:nvPr/>
        </p:nvSpPr>
        <p:spPr>
          <a:xfrm>
            <a:off x="3554922" y="6455346"/>
            <a:ext cx="5088252" cy="307777"/>
          </a:xfrm>
          <a:prstGeom prst="rect">
            <a:avLst/>
          </a:prstGeom>
          <a:noFill/>
        </p:spPr>
        <p:txBody>
          <a:bodyPr wrap="none" rtlCol="0">
            <a:spAutoFit/>
          </a:bodyPr>
          <a:lstStyle/>
          <a:p>
            <a:r>
              <a:rPr lang="en-US" sz="1400" dirty="0"/>
              <a:t>http://</a:t>
            </a:r>
            <a:r>
              <a:rPr lang="en-US" sz="1400" dirty="0" err="1"/>
              <a:t>colah.github.io</a:t>
            </a:r>
            <a:r>
              <a:rPr lang="en-US" sz="1400" dirty="0"/>
              <a:t>/posts/2015-08-Understanding-LSTMs/</a:t>
            </a:r>
          </a:p>
        </p:txBody>
      </p:sp>
    </p:spTree>
    <p:extLst>
      <p:ext uri="{BB962C8B-B14F-4D97-AF65-F5344CB8AC3E}">
        <p14:creationId xmlns:p14="http://schemas.microsoft.com/office/powerpoint/2010/main" val="143617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DeepSense</a:t>
            </a:r>
            <a:r>
              <a:rPr lang="en-US" dirty="0" smtClean="0"/>
              <a:t>: Network Structure</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12</a:t>
            </a:fld>
            <a:endParaRPr lang="en-US"/>
          </a:p>
        </p:txBody>
      </p:sp>
      <p:sp>
        <p:nvSpPr>
          <p:cNvPr id="9" name="Rectangle 8"/>
          <p:cNvSpPr/>
          <p:nvPr/>
        </p:nvSpPr>
        <p:spPr>
          <a:xfrm>
            <a:off x="1705428" y="3437394"/>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Global Conv</a:t>
            </a:r>
            <a:endParaRPr lang="en-US" dirty="0"/>
          </a:p>
        </p:txBody>
      </p:sp>
      <p:sp>
        <p:nvSpPr>
          <p:cNvPr id="10" name="Rectangle 9"/>
          <p:cNvSpPr/>
          <p:nvPr/>
        </p:nvSpPr>
        <p:spPr>
          <a:xfrm>
            <a:off x="706991" y="4467681"/>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a:t>
            </a:r>
          </a:p>
          <a:p>
            <a:pPr algn="ctr"/>
            <a:r>
              <a:rPr lang="en-US" dirty="0" smtClean="0"/>
              <a:t>Conv 1</a:t>
            </a:r>
            <a:endParaRPr lang="en-US" dirty="0"/>
          </a:p>
        </p:txBody>
      </p:sp>
      <p:sp>
        <p:nvSpPr>
          <p:cNvPr id="11" name="Rectangle 10"/>
          <p:cNvSpPr/>
          <p:nvPr/>
        </p:nvSpPr>
        <p:spPr>
          <a:xfrm>
            <a:off x="2656114" y="4467681"/>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a:t>
            </a:r>
          </a:p>
          <a:p>
            <a:pPr algn="ctr"/>
            <a:r>
              <a:rPr lang="en-US" dirty="0" smtClean="0"/>
              <a:t>Conv </a:t>
            </a:r>
            <a:r>
              <a:rPr lang="en-US" dirty="0"/>
              <a:t>2</a:t>
            </a:r>
          </a:p>
        </p:txBody>
      </p:sp>
      <p:sp>
        <p:nvSpPr>
          <p:cNvPr id="12" name="Rectangle 11"/>
          <p:cNvSpPr/>
          <p:nvPr/>
        </p:nvSpPr>
        <p:spPr>
          <a:xfrm>
            <a:off x="706991" y="5447560"/>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 1</a:t>
            </a:r>
            <a:endParaRPr lang="en-US" dirty="0"/>
          </a:p>
        </p:txBody>
      </p:sp>
      <p:sp>
        <p:nvSpPr>
          <p:cNvPr id="13" name="Rectangle 12"/>
          <p:cNvSpPr/>
          <p:nvPr/>
        </p:nvSpPr>
        <p:spPr>
          <a:xfrm>
            <a:off x="2656114" y="5447560"/>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 2</a:t>
            </a:r>
            <a:endParaRPr lang="en-US" dirty="0"/>
          </a:p>
        </p:txBody>
      </p:sp>
      <p:sp>
        <p:nvSpPr>
          <p:cNvPr id="14" name="Rectangle 13"/>
          <p:cNvSpPr/>
          <p:nvPr/>
        </p:nvSpPr>
        <p:spPr>
          <a:xfrm>
            <a:off x="1705428" y="2295219"/>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RNN</a:t>
            </a:r>
            <a:endParaRPr lang="en-US" dirty="0"/>
          </a:p>
        </p:txBody>
      </p:sp>
      <p:cxnSp>
        <p:nvCxnSpPr>
          <p:cNvPr id="15" name="Straight Arrow Connector 14"/>
          <p:cNvCxnSpPr>
            <a:stCxn id="12" idx="0"/>
            <a:endCxn id="10" idx="2"/>
          </p:cNvCxnSpPr>
          <p:nvPr/>
        </p:nvCxnSpPr>
        <p:spPr>
          <a:xfrm flipV="1">
            <a:off x="1392791" y="5134431"/>
            <a:ext cx="0" cy="31312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0"/>
            <a:endCxn id="11" idx="2"/>
          </p:cNvCxnSpPr>
          <p:nvPr/>
        </p:nvCxnSpPr>
        <p:spPr>
          <a:xfrm flipV="1">
            <a:off x="3341914" y="5134431"/>
            <a:ext cx="0" cy="31312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0"/>
            <a:endCxn id="9" idx="2"/>
          </p:cNvCxnSpPr>
          <p:nvPr/>
        </p:nvCxnSpPr>
        <p:spPr>
          <a:xfrm flipV="1">
            <a:off x="1392791" y="4104144"/>
            <a:ext cx="998437" cy="36353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0"/>
          </p:cNvCxnSpPr>
          <p:nvPr/>
        </p:nvCxnSpPr>
        <p:spPr>
          <a:xfrm flipH="1" flipV="1">
            <a:off x="2391228" y="4104144"/>
            <a:ext cx="950686" cy="36353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0"/>
            <a:endCxn id="14" idx="2"/>
          </p:cNvCxnSpPr>
          <p:nvPr/>
        </p:nvCxnSpPr>
        <p:spPr>
          <a:xfrm flipV="1">
            <a:off x="2391228" y="2961969"/>
            <a:ext cx="0" cy="4754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0"/>
          </p:cNvCxnSpPr>
          <p:nvPr/>
        </p:nvCxnSpPr>
        <p:spPr>
          <a:xfrm flipV="1">
            <a:off x="2391228" y="1930402"/>
            <a:ext cx="0" cy="36481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353301" y="3437394"/>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Global Conv</a:t>
            </a:r>
            <a:endParaRPr lang="en-US" dirty="0"/>
          </a:p>
        </p:txBody>
      </p:sp>
      <p:sp>
        <p:nvSpPr>
          <p:cNvPr id="34" name="Rectangle 33"/>
          <p:cNvSpPr/>
          <p:nvPr/>
        </p:nvSpPr>
        <p:spPr>
          <a:xfrm>
            <a:off x="4354864" y="4467681"/>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a:t>
            </a:r>
          </a:p>
          <a:p>
            <a:pPr algn="ctr"/>
            <a:r>
              <a:rPr lang="en-US" dirty="0" smtClean="0"/>
              <a:t>Conv 1</a:t>
            </a:r>
            <a:endParaRPr lang="en-US" dirty="0"/>
          </a:p>
        </p:txBody>
      </p:sp>
      <p:sp>
        <p:nvSpPr>
          <p:cNvPr id="35" name="Rectangle 34"/>
          <p:cNvSpPr/>
          <p:nvPr/>
        </p:nvSpPr>
        <p:spPr>
          <a:xfrm>
            <a:off x="6303987" y="4467681"/>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a:t>
            </a:r>
          </a:p>
          <a:p>
            <a:pPr algn="ctr"/>
            <a:r>
              <a:rPr lang="en-US" dirty="0" smtClean="0"/>
              <a:t>Conv </a:t>
            </a:r>
            <a:r>
              <a:rPr lang="en-US" dirty="0"/>
              <a:t>2</a:t>
            </a:r>
          </a:p>
        </p:txBody>
      </p:sp>
      <p:sp>
        <p:nvSpPr>
          <p:cNvPr id="36" name="Rectangle 35"/>
          <p:cNvSpPr/>
          <p:nvPr/>
        </p:nvSpPr>
        <p:spPr>
          <a:xfrm>
            <a:off x="4354864" y="5447560"/>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 1</a:t>
            </a:r>
            <a:endParaRPr lang="en-US" dirty="0"/>
          </a:p>
        </p:txBody>
      </p:sp>
      <p:sp>
        <p:nvSpPr>
          <p:cNvPr id="37" name="Rectangle 36"/>
          <p:cNvSpPr/>
          <p:nvPr/>
        </p:nvSpPr>
        <p:spPr>
          <a:xfrm>
            <a:off x="6303987" y="5447560"/>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 2</a:t>
            </a:r>
            <a:endParaRPr lang="en-US" dirty="0"/>
          </a:p>
        </p:txBody>
      </p:sp>
      <p:sp>
        <p:nvSpPr>
          <p:cNvPr id="38" name="Rectangle 37"/>
          <p:cNvSpPr/>
          <p:nvPr/>
        </p:nvSpPr>
        <p:spPr>
          <a:xfrm>
            <a:off x="5353301" y="2295219"/>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RNN</a:t>
            </a:r>
            <a:endParaRPr lang="en-US" dirty="0"/>
          </a:p>
        </p:txBody>
      </p:sp>
      <p:cxnSp>
        <p:nvCxnSpPr>
          <p:cNvPr id="39" name="Straight Arrow Connector 38"/>
          <p:cNvCxnSpPr>
            <a:stCxn id="43" idx="0"/>
            <a:endCxn id="41" idx="2"/>
          </p:cNvCxnSpPr>
          <p:nvPr/>
        </p:nvCxnSpPr>
        <p:spPr>
          <a:xfrm flipV="1">
            <a:off x="5040664" y="5134431"/>
            <a:ext cx="0" cy="31312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4" idx="0"/>
            <a:endCxn id="42" idx="2"/>
          </p:cNvCxnSpPr>
          <p:nvPr/>
        </p:nvCxnSpPr>
        <p:spPr>
          <a:xfrm flipV="1">
            <a:off x="6989787" y="5134431"/>
            <a:ext cx="0" cy="31312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1" idx="0"/>
            <a:endCxn id="40" idx="2"/>
          </p:cNvCxnSpPr>
          <p:nvPr/>
        </p:nvCxnSpPr>
        <p:spPr>
          <a:xfrm flipV="1">
            <a:off x="5040664" y="4104144"/>
            <a:ext cx="998437" cy="36353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2" idx="0"/>
          </p:cNvCxnSpPr>
          <p:nvPr/>
        </p:nvCxnSpPr>
        <p:spPr>
          <a:xfrm flipH="1" flipV="1">
            <a:off x="6039101" y="4104144"/>
            <a:ext cx="950686" cy="36353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0" idx="0"/>
          </p:cNvCxnSpPr>
          <p:nvPr/>
        </p:nvCxnSpPr>
        <p:spPr>
          <a:xfrm flipV="1">
            <a:off x="6039101" y="2961969"/>
            <a:ext cx="0" cy="4754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039101" y="1930402"/>
            <a:ext cx="0" cy="36481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001173" y="3437394"/>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Global Conv</a:t>
            </a:r>
            <a:endParaRPr lang="en-US" dirty="0"/>
          </a:p>
        </p:txBody>
      </p:sp>
      <p:sp>
        <p:nvSpPr>
          <p:cNvPr id="46" name="Rectangle 45"/>
          <p:cNvSpPr/>
          <p:nvPr/>
        </p:nvSpPr>
        <p:spPr>
          <a:xfrm>
            <a:off x="8002736" y="4467681"/>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a:t>
            </a:r>
          </a:p>
          <a:p>
            <a:pPr algn="ctr"/>
            <a:r>
              <a:rPr lang="en-US" dirty="0" smtClean="0"/>
              <a:t>Conv 1</a:t>
            </a:r>
            <a:endParaRPr lang="en-US" dirty="0"/>
          </a:p>
        </p:txBody>
      </p:sp>
      <p:sp>
        <p:nvSpPr>
          <p:cNvPr id="47" name="Rectangle 46"/>
          <p:cNvSpPr/>
          <p:nvPr/>
        </p:nvSpPr>
        <p:spPr>
          <a:xfrm>
            <a:off x="9951859" y="4467681"/>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a:t>
            </a:r>
          </a:p>
          <a:p>
            <a:pPr algn="ctr"/>
            <a:r>
              <a:rPr lang="en-US" dirty="0" smtClean="0"/>
              <a:t>Conv </a:t>
            </a:r>
            <a:r>
              <a:rPr lang="en-US" dirty="0"/>
              <a:t>2</a:t>
            </a:r>
          </a:p>
        </p:txBody>
      </p:sp>
      <p:sp>
        <p:nvSpPr>
          <p:cNvPr id="48" name="Rectangle 47"/>
          <p:cNvSpPr/>
          <p:nvPr/>
        </p:nvSpPr>
        <p:spPr>
          <a:xfrm>
            <a:off x="8002736" y="5447560"/>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 1</a:t>
            </a:r>
            <a:endParaRPr lang="en-US" dirty="0"/>
          </a:p>
        </p:txBody>
      </p:sp>
      <p:sp>
        <p:nvSpPr>
          <p:cNvPr id="49" name="Rectangle 48"/>
          <p:cNvSpPr/>
          <p:nvPr/>
        </p:nvSpPr>
        <p:spPr>
          <a:xfrm>
            <a:off x="9951859" y="5447560"/>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 2</a:t>
            </a:r>
            <a:endParaRPr lang="en-US" dirty="0"/>
          </a:p>
        </p:txBody>
      </p:sp>
      <p:sp>
        <p:nvSpPr>
          <p:cNvPr id="50" name="Rectangle 49"/>
          <p:cNvSpPr/>
          <p:nvPr/>
        </p:nvSpPr>
        <p:spPr>
          <a:xfrm>
            <a:off x="9001173" y="2295219"/>
            <a:ext cx="1371600"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RNN</a:t>
            </a:r>
            <a:endParaRPr lang="en-US" dirty="0"/>
          </a:p>
        </p:txBody>
      </p:sp>
      <p:cxnSp>
        <p:nvCxnSpPr>
          <p:cNvPr id="51" name="Straight Arrow Connector 50"/>
          <p:cNvCxnSpPr>
            <a:stCxn id="55" idx="0"/>
            <a:endCxn id="53" idx="2"/>
          </p:cNvCxnSpPr>
          <p:nvPr/>
        </p:nvCxnSpPr>
        <p:spPr>
          <a:xfrm flipV="1">
            <a:off x="8688536" y="5134431"/>
            <a:ext cx="0" cy="31312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56" idx="0"/>
            <a:endCxn id="54" idx="2"/>
          </p:cNvCxnSpPr>
          <p:nvPr/>
        </p:nvCxnSpPr>
        <p:spPr>
          <a:xfrm flipV="1">
            <a:off x="10637659" y="5134431"/>
            <a:ext cx="0" cy="31312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3" idx="0"/>
            <a:endCxn id="52" idx="2"/>
          </p:cNvCxnSpPr>
          <p:nvPr/>
        </p:nvCxnSpPr>
        <p:spPr>
          <a:xfrm flipV="1">
            <a:off x="8688536" y="4104144"/>
            <a:ext cx="998437" cy="36353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4" idx="0"/>
          </p:cNvCxnSpPr>
          <p:nvPr/>
        </p:nvCxnSpPr>
        <p:spPr>
          <a:xfrm flipH="1" flipV="1">
            <a:off x="9686973" y="4104144"/>
            <a:ext cx="950686" cy="36353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2" idx="0"/>
          </p:cNvCxnSpPr>
          <p:nvPr/>
        </p:nvCxnSpPr>
        <p:spPr>
          <a:xfrm flipV="1">
            <a:off x="9686973" y="2961969"/>
            <a:ext cx="0" cy="4754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9686973" y="1930402"/>
            <a:ext cx="0" cy="36481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4" idx="3"/>
            <a:endCxn id="38" idx="1"/>
          </p:cNvCxnSpPr>
          <p:nvPr/>
        </p:nvCxnSpPr>
        <p:spPr>
          <a:xfrm>
            <a:off x="3077028" y="2628594"/>
            <a:ext cx="227627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8" idx="3"/>
            <a:endCxn id="50" idx="1"/>
          </p:cNvCxnSpPr>
          <p:nvPr/>
        </p:nvCxnSpPr>
        <p:spPr>
          <a:xfrm>
            <a:off x="6724901" y="2628594"/>
            <a:ext cx="227627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0" idx="3"/>
          </p:cNvCxnSpPr>
          <p:nvPr/>
        </p:nvCxnSpPr>
        <p:spPr>
          <a:xfrm>
            <a:off x="10372773" y="2628594"/>
            <a:ext cx="469398"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42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0"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10"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par>
                                <p:cTn id="71" presetID="10" presetClass="entr" presetSubtype="0"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par>
                                <p:cTn id="74" presetID="10" presetClass="entr" presetSubtype="0" fill="hold"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par>
                                <p:cTn id="77" presetID="10"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par>
                                <p:cTn id="103" presetID="10" presetClass="entr" presetSubtype="0"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500"/>
                                        <p:tgtEl>
                                          <p:spTgt spid="52"/>
                                        </p:tgtEl>
                                      </p:cBhvr>
                                    </p:animEffect>
                                  </p:childTnLst>
                                </p:cTn>
                              </p:par>
                              <p:par>
                                <p:cTn id="106" presetID="10" presetClass="entr" presetSubtype="0" fill="hold"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500"/>
                                        <p:tgtEl>
                                          <p:spTgt spid="53"/>
                                        </p:tgtEl>
                                      </p:cBhvr>
                                    </p:animEffect>
                                  </p:childTnLst>
                                </p:cTn>
                              </p:par>
                              <p:par>
                                <p:cTn id="109" presetID="10" presetClass="entr" presetSubtype="0" fill="hold" nodeType="with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fade">
                                      <p:cBhvr>
                                        <p:cTn id="111" dur="500"/>
                                        <p:tgtEl>
                                          <p:spTgt spid="54"/>
                                        </p:tgtEl>
                                      </p:cBhvr>
                                    </p:animEffect>
                                  </p:childTnLst>
                                </p:cTn>
                              </p:par>
                              <p:par>
                                <p:cTn id="112" presetID="10" presetClass="entr" presetSubtype="0" fill="hold"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500"/>
                                        <p:tgtEl>
                                          <p:spTgt spid="55"/>
                                        </p:tgtEl>
                                      </p:cBhvr>
                                    </p:animEffect>
                                  </p:childTnLst>
                                </p:cTn>
                              </p:par>
                              <p:par>
                                <p:cTn id="115" presetID="10" presetClass="entr" presetSubtype="0" fill="hold" nodeType="with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fade">
                                      <p:cBhvr>
                                        <p:cTn id="117" dur="500"/>
                                        <p:tgtEl>
                                          <p:spTgt spid="56"/>
                                        </p:tgtEl>
                                      </p:cBhvr>
                                    </p:animEffect>
                                  </p:childTnLst>
                                </p:cTn>
                              </p:par>
                              <p:par>
                                <p:cTn id="118" presetID="10" presetClass="entr" presetSubtype="0" fill="hold" nodeType="withEffect">
                                  <p:stCondLst>
                                    <p:cond delay="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500"/>
                                        <p:tgtEl>
                                          <p:spTgt spid="63"/>
                                        </p:tgtEl>
                                      </p:cBhvr>
                                    </p:animEffect>
                                  </p:childTnLst>
                                </p:cTn>
                              </p:par>
                              <p:par>
                                <p:cTn id="121" presetID="10" presetClass="entr" presetSubtype="0" fill="hold" nodeType="with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33" grpId="0" animBg="1"/>
      <p:bldP spid="34" grpId="0" animBg="1"/>
      <p:bldP spid="35" grpId="0" animBg="1"/>
      <p:bldP spid="36" grpId="0" animBg="1"/>
      <p:bldP spid="37" grpId="0" animBg="1"/>
      <p:bldP spid="38" grpId="0" animBg="1"/>
      <p:bldP spid="45" grpId="0" animBg="1"/>
      <p:bldP spid="46" grpId="0" animBg="1"/>
      <p:bldP spid="47" grpId="0" animBg="1"/>
      <p:bldP spid="48" grpId="0" animBg="1"/>
      <p:bldP spid="4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Structure</a:t>
            </a:r>
            <a:endParaRPr lang="en-US" dirty="0"/>
          </a:p>
        </p:txBody>
      </p:sp>
      <p:sp>
        <p:nvSpPr>
          <p:cNvPr id="5" name="Slide Number Placeholder 4"/>
          <p:cNvSpPr>
            <a:spLocks noGrp="1"/>
          </p:cNvSpPr>
          <p:nvPr>
            <p:ph type="sldNum" sz="quarter" idx="12"/>
          </p:nvPr>
        </p:nvSpPr>
        <p:spPr/>
        <p:txBody>
          <a:bodyPr/>
          <a:lstStyle/>
          <a:p>
            <a:fld id="{F87988ED-A9EF-1F49-AAB8-95DF46C38EA3}" type="slidenum">
              <a:rPr lang="en-US" smtClean="0"/>
              <a:t>13</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3205" y="1485951"/>
            <a:ext cx="9735853" cy="5345924"/>
          </a:xfrm>
        </p:spPr>
      </p:pic>
    </p:spTree>
    <p:extLst>
      <p:ext uri="{BB962C8B-B14F-4D97-AF65-F5344CB8AC3E}">
        <p14:creationId xmlns:p14="http://schemas.microsoft.com/office/powerpoint/2010/main" val="22462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DeepSense</a:t>
            </a:r>
            <a:r>
              <a:rPr lang="en-US" dirty="0" smtClean="0"/>
              <a:t>: Customization</a:t>
            </a:r>
            <a:endParaRPr lang="en-US" dirty="0"/>
          </a:p>
        </p:txBody>
      </p:sp>
      <p:sp>
        <p:nvSpPr>
          <p:cNvPr id="3" name="Content Placeholder 2"/>
          <p:cNvSpPr>
            <a:spLocks noGrp="1"/>
          </p:cNvSpPr>
          <p:nvPr>
            <p:ph idx="1"/>
          </p:nvPr>
        </p:nvSpPr>
        <p:spPr/>
        <p:txBody>
          <a:bodyPr/>
          <a:lstStyle/>
          <a:p>
            <a:r>
              <a:rPr lang="en-US" dirty="0" smtClean="0"/>
              <a:t>Most Structure is pre-defined with default values.</a:t>
            </a:r>
          </a:p>
          <a:p>
            <a:r>
              <a:rPr lang="en-US" dirty="0" smtClean="0"/>
              <a:t>For a particular mobile sensing task, you need only to define:</a:t>
            </a:r>
          </a:p>
          <a:p>
            <a:pPr lvl="1"/>
            <a:r>
              <a:rPr lang="en-US" dirty="0" smtClean="0"/>
              <a:t>Number of sensor inputs.</a:t>
            </a:r>
          </a:p>
          <a:p>
            <a:pPr lvl="1"/>
            <a:r>
              <a:rPr lang="en-US" dirty="0" smtClean="0"/>
              <a:t>Input/output dimension.</a:t>
            </a:r>
          </a:p>
          <a:p>
            <a:pPr lvl="1"/>
            <a:r>
              <a:rPr lang="en-US" dirty="0" smtClean="0"/>
              <a:t>Regression/classification.</a:t>
            </a:r>
          </a:p>
          <a:p>
            <a:pPr lvl="1"/>
            <a:endParaRPr lang="en-US" dirty="0" smtClean="0"/>
          </a:p>
          <a:p>
            <a:r>
              <a:rPr lang="en-US" dirty="0" smtClean="0"/>
              <a:t>More customization:</a:t>
            </a:r>
          </a:p>
          <a:p>
            <a:pPr lvl="1"/>
            <a:r>
              <a:rPr lang="en-US" dirty="0" smtClean="0"/>
              <a:t>Objective function for training.</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14</a:t>
            </a:fld>
            <a:endParaRPr lang="en-US"/>
          </a:p>
        </p:txBody>
      </p:sp>
    </p:spTree>
    <p:extLst>
      <p:ext uri="{BB962C8B-B14F-4D97-AF65-F5344CB8AC3E}">
        <p14:creationId xmlns:p14="http://schemas.microsoft.com/office/powerpoint/2010/main" val="11452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a:t>
            </a:r>
            <a:r>
              <a:rPr lang="zh-CN" altLang="en-US" dirty="0"/>
              <a:t> </a:t>
            </a:r>
            <a:r>
              <a:rPr lang="en-US" altLang="zh-CN" dirty="0"/>
              <a:t>Tasks</a:t>
            </a:r>
            <a:endParaRPr lang="en-US" dirty="0"/>
          </a:p>
        </p:txBody>
      </p:sp>
      <p:sp>
        <p:nvSpPr>
          <p:cNvPr id="3" name="Content Placeholder 2"/>
          <p:cNvSpPr>
            <a:spLocks noGrp="1"/>
          </p:cNvSpPr>
          <p:nvPr>
            <p:ph idx="1"/>
          </p:nvPr>
        </p:nvSpPr>
        <p:spPr>
          <a:xfrm>
            <a:off x="1069848" y="1608667"/>
            <a:ext cx="10058400" cy="5198533"/>
          </a:xfrm>
        </p:spPr>
        <p:txBody>
          <a:bodyPr>
            <a:normAutofit/>
          </a:bodyPr>
          <a:lstStyle/>
          <a:p>
            <a:r>
              <a:rPr lang="en-US" dirty="0"/>
              <a:t>Car tracking with motion sensors (</a:t>
            </a:r>
            <a:r>
              <a:rPr lang="en-US" dirty="0" err="1"/>
              <a:t>CarTrack</a:t>
            </a:r>
            <a:r>
              <a:rPr lang="en-US" dirty="0"/>
              <a:t>) </a:t>
            </a:r>
            <a:endParaRPr lang="en-US" dirty="0" smtClean="0"/>
          </a:p>
          <a:p>
            <a:pPr lvl="1"/>
            <a:r>
              <a:rPr lang="en-US" altLang="zh-CN" dirty="0" smtClean="0"/>
              <a:t>Regression</a:t>
            </a:r>
            <a:r>
              <a:rPr lang="zh-CN" altLang="en-US" dirty="0" smtClean="0"/>
              <a:t> </a:t>
            </a:r>
            <a:r>
              <a:rPr lang="en-US" altLang="zh-CN" dirty="0" smtClean="0"/>
              <a:t>Based</a:t>
            </a:r>
          </a:p>
          <a:p>
            <a:pPr lvl="1"/>
            <a:r>
              <a:rPr lang="en-US" dirty="0"/>
              <a:t>GPS is unavailable in underground </a:t>
            </a:r>
            <a:r>
              <a:rPr lang="en-US" dirty="0" smtClean="0"/>
              <a:t>road </a:t>
            </a:r>
            <a:endParaRPr lang="en-US" dirty="0"/>
          </a:p>
          <a:p>
            <a:pPr lvl="1"/>
            <a:r>
              <a:rPr lang="en-US" altLang="zh-CN" dirty="0"/>
              <a:t>S</a:t>
            </a:r>
            <a:r>
              <a:rPr lang="en-US" dirty="0" smtClean="0"/>
              <a:t>ensing </a:t>
            </a:r>
            <a:r>
              <a:rPr lang="en-US" dirty="0"/>
              <a:t>error will be accumulated and there is no additional signal to erase the error </a:t>
            </a:r>
          </a:p>
          <a:p>
            <a:pPr lvl="1"/>
            <a:r>
              <a:rPr lang="en-US" altLang="zh-CN" dirty="0" smtClean="0"/>
              <a:t>The</a:t>
            </a:r>
            <a:r>
              <a:rPr lang="zh-CN" altLang="en-US" dirty="0" smtClean="0"/>
              <a:t> </a:t>
            </a:r>
            <a:r>
              <a:rPr lang="en-US" dirty="0" smtClean="0"/>
              <a:t>capability </a:t>
            </a:r>
            <a:r>
              <a:rPr lang="en-US" dirty="0"/>
              <a:t>of </a:t>
            </a:r>
            <a:r>
              <a:rPr lang="en-US" dirty="0" err="1" smtClean="0"/>
              <a:t>DeepSens</a:t>
            </a:r>
            <a:r>
              <a:rPr lang="en-US" altLang="zh-CN" dirty="0" err="1" smtClean="0"/>
              <a:t>e</a:t>
            </a:r>
            <a:r>
              <a:rPr lang="en-US" dirty="0" smtClean="0"/>
              <a:t> </a:t>
            </a:r>
            <a:r>
              <a:rPr lang="en-US" dirty="0"/>
              <a:t>of </a:t>
            </a:r>
            <a:r>
              <a:rPr lang="en-US" b="1" i="1" dirty="0"/>
              <a:t>learning </a:t>
            </a:r>
            <a:r>
              <a:rPr lang="en-US" b="1" i="1" dirty="0" smtClean="0"/>
              <a:t>physical </a:t>
            </a:r>
            <a:r>
              <a:rPr lang="en-US" b="1" i="1" dirty="0"/>
              <a:t>rules for noisy sensor data</a:t>
            </a:r>
            <a:r>
              <a:rPr lang="en-US" i="1" dirty="0"/>
              <a:t>. </a:t>
            </a:r>
          </a:p>
          <a:p>
            <a:r>
              <a:rPr lang="en-US" dirty="0"/>
              <a:t>Heterogeneous Human activity recognition (HHAR) </a:t>
            </a:r>
            <a:endParaRPr lang="en-US" dirty="0" smtClean="0"/>
          </a:p>
          <a:p>
            <a:pPr lvl="1"/>
            <a:r>
              <a:rPr lang="en-US" altLang="zh-CN" dirty="0" smtClean="0"/>
              <a:t>Classification</a:t>
            </a:r>
            <a:r>
              <a:rPr lang="zh-CN" altLang="en-US" dirty="0" smtClean="0"/>
              <a:t> </a:t>
            </a:r>
            <a:r>
              <a:rPr lang="en-US" altLang="zh-CN" dirty="0" smtClean="0"/>
              <a:t>Based</a:t>
            </a:r>
          </a:p>
          <a:p>
            <a:pPr lvl="1"/>
            <a:r>
              <a:rPr lang="en-US" altLang="zh-CN" dirty="0"/>
              <a:t>S</a:t>
            </a:r>
            <a:r>
              <a:rPr lang="en-US" dirty="0" smtClean="0"/>
              <a:t>tate-of-the-art algorithms </a:t>
            </a:r>
            <a:r>
              <a:rPr lang="en-US" dirty="0"/>
              <a:t>do not generalize well for a new user who does not appear in the training set </a:t>
            </a:r>
          </a:p>
          <a:p>
            <a:pPr lvl="1"/>
            <a:r>
              <a:rPr lang="en-US" altLang="zh-CN" dirty="0"/>
              <a:t>T</a:t>
            </a:r>
            <a:r>
              <a:rPr lang="en-US" dirty="0" smtClean="0"/>
              <a:t>he </a:t>
            </a:r>
            <a:r>
              <a:rPr lang="en-US" dirty="0"/>
              <a:t>capability of </a:t>
            </a:r>
            <a:r>
              <a:rPr lang="en-US" dirty="0" err="1" smtClean="0"/>
              <a:t>DeepSens</a:t>
            </a:r>
            <a:r>
              <a:rPr lang="en-US" altLang="zh-CN" dirty="0" err="1" smtClean="0"/>
              <a:t>e</a:t>
            </a:r>
            <a:r>
              <a:rPr lang="en-US" dirty="0" smtClean="0"/>
              <a:t> </a:t>
            </a:r>
            <a:r>
              <a:rPr lang="en-US" dirty="0"/>
              <a:t>to </a:t>
            </a:r>
            <a:r>
              <a:rPr lang="en-US" b="1" i="1" dirty="0"/>
              <a:t>extract features that generalize </a:t>
            </a:r>
            <a:r>
              <a:rPr lang="en-US" b="1" i="1" dirty="0" smtClean="0"/>
              <a:t>well.</a:t>
            </a:r>
          </a:p>
          <a:p>
            <a:r>
              <a:rPr lang="en-US" dirty="0" smtClean="0"/>
              <a:t>User Identification with motion analysis (</a:t>
            </a:r>
            <a:r>
              <a:rPr lang="en-US" dirty="0" err="1" smtClean="0"/>
              <a:t>UserID</a:t>
            </a:r>
            <a:r>
              <a:rPr lang="en-US" dirty="0" smtClean="0"/>
              <a:t>) </a:t>
            </a:r>
          </a:p>
          <a:p>
            <a:pPr lvl="1"/>
            <a:r>
              <a:rPr lang="en-US" altLang="zh-CN" dirty="0" smtClean="0"/>
              <a:t>Classification</a:t>
            </a:r>
            <a:r>
              <a:rPr lang="zh-CN" altLang="en-US" dirty="0" smtClean="0"/>
              <a:t> </a:t>
            </a:r>
            <a:r>
              <a:rPr lang="en-US" altLang="zh-CN" dirty="0" smtClean="0"/>
              <a:t>Based</a:t>
            </a:r>
          </a:p>
          <a:p>
            <a:pPr lvl="1"/>
            <a:r>
              <a:rPr lang="en-US" altLang="zh-CN" dirty="0" smtClean="0"/>
              <a:t>Extend</a:t>
            </a:r>
            <a:r>
              <a:rPr lang="zh-CN" altLang="en-US" dirty="0" smtClean="0"/>
              <a:t> </a:t>
            </a:r>
            <a:r>
              <a:rPr lang="en-US" altLang="zh-CN" dirty="0" smtClean="0"/>
              <a:t>the</a:t>
            </a:r>
            <a:r>
              <a:rPr lang="zh-CN" altLang="en-US" dirty="0" smtClean="0"/>
              <a:t> </a:t>
            </a:r>
            <a:r>
              <a:rPr lang="en-US" altLang="zh-CN" dirty="0"/>
              <a:t>b</a:t>
            </a:r>
            <a:r>
              <a:rPr lang="en-US" dirty="0" smtClean="0"/>
              <a:t>iometric </a:t>
            </a:r>
            <a:r>
              <a:rPr lang="en-US" dirty="0"/>
              <a:t>gait analysis </a:t>
            </a:r>
            <a:r>
              <a:rPr lang="en-US" altLang="zh-CN" dirty="0" smtClean="0"/>
              <a:t>for</a:t>
            </a:r>
            <a:r>
              <a:rPr lang="zh-CN" altLang="en-US" dirty="0" smtClean="0"/>
              <a:t> </a:t>
            </a:r>
            <a:r>
              <a:rPr lang="en-US" altLang="zh-CN" dirty="0" smtClean="0"/>
              <a:t>user</a:t>
            </a:r>
            <a:r>
              <a:rPr lang="zh-CN" altLang="en-US" dirty="0" smtClean="0"/>
              <a:t> </a:t>
            </a:r>
            <a:r>
              <a:rPr lang="en-US" dirty="0"/>
              <a:t>identification </a:t>
            </a:r>
            <a:r>
              <a:rPr lang="en-US" altLang="zh-CN" dirty="0" smtClean="0"/>
              <a:t>(walking,</a:t>
            </a:r>
            <a:r>
              <a:rPr lang="zh-CN" altLang="en-US" dirty="0" smtClean="0"/>
              <a:t> </a:t>
            </a:r>
            <a:r>
              <a:rPr lang="en-US" altLang="zh-CN" dirty="0" smtClean="0"/>
              <a:t>biking,</a:t>
            </a:r>
            <a:r>
              <a:rPr lang="zh-CN" altLang="en-US" dirty="0" smtClean="0"/>
              <a:t> </a:t>
            </a:r>
            <a:r>
              <a:rPr lang="en-US" altLang="zh-CN" dirty="0" err="1" smtClean="0"/>
              <a:t>stairing</a:t>
            </a:r>
            <a:r>
              <a:rPr lang="zh-CN" altLang="en-US" dirty="0" smtClean="0"/>
              <a:t> </a:t>
            </a:r>
            <a:r>
              <a:rPr lang="en-US" altLang="zh-CN" dirty="0" smtClean="0"/>
              <a:t>up/down,</a:t>
            </a:r>
            <a:r>
              <a:rPr lang="zh-CN" altLang="en-US" dirty="0" smtClean="0"/>
              <a:t> </a:t>
            </a:r>
            <a:r>
              <a:rPr lang="en-US" altLang="zh-CN" dirty="0" smtClean="0"/>
              <a:t>sitting,</a:t>
            </a:r>
            <a:r>
              <a:rPr lang="zh-CN" altLang="en-US" dirty="0" smtClean="0"/>
              <a:t> </a:t>
            </a:r>
            <a:r>
              <a:rPr lang="en-US" altLang="zh-CN" dirty="0" smtClean="0"/>
              <a:t>and</a:t>
            </a:r>
            <a:r>
              <a:rPr lang="zh-CN" altLang="en-US" dirty="0" smtClean="0"/>
              <a:t> </a:t>
            </a:r>
            <a:r>
              <a:rPr lang="en-US" altLang="zh-CN" dirty="0" smtClean="0"/>
              <a:t>standing)</a:t>
            </a:r>
          </a:p>
          <a:p>
            <a:pPr lvl="1"/>
            <a:r>
              <a:rPr lang="en-US" altLang="zh-CN" dirty="0"/>
              <a:t>T</a:t>
            </a:r>
            <a:r>
              <a:rPr lang="en-US" dirty="0" smtClean="0"/>
              <a:t>he </a:t>
            </a:r>
            <a:r>
              <a:rPr lang="en-US" dirty="0"/>
              <a:t>capability of </a:t>
            </a:r>
            <a:r>
              <a:rPr lang="en-US" dirty="0" err="1" smtClean="0"/>
              <a:t>DeepSens</a:t>
            </a:r>
            <a:r>
              <a:rPr lang="en-US" altLang="zh-CN" dirty="0" err="1" smtClean="0"/>
              <a:t>e</a:t>
            </a:r>
            <a:r>
              <a:rPr lang="en-US" dirty="0" smtClean="0"/>
              <a:t> </a:t>
            </a:r>
            <a:r>
              <a:rPr lang="en-US" dirty="0"/>
              <a:t>to </a:t>
            </a:r>
            <a:r>
              <a:rPr lang="en-US" b="1" i="1" dirty="0"/>
              <a:t>extract features that differentiate </a:t>
            </a:r>
            <a:r>
              <a:rPr lang="en-US" b="1" i="1" dirty="0" smtClean="0"/>
              <a:t>well.</a:t>
            </a:r>
            <a:endParaRPr lang="en-US" b="1" i="1" dirty="0"/>
          </a:p>
          <a:p>
            <a:pPr lvl="1"/>
            <a:endParaRPr lang="en-US" dirty="0"/>
          </a:p>
          <a:p>
            <a:pPr lvl="1"/>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15</a:t>
            </a:fld>
            <a:endParaRPr lang="en-US"/>
          </a:p>
        </p:txBody>
      </p:sp>
    </p:spTree>
    <p:extLst>
      <p:ext uri="{BB962C8B-B14F-4D97-AF65-F5344CB8AC3E}">
        <p14:creationId xmlns:p14="http://schemas.microsoft.com/office/powerpoint/2010/main" val="38065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Platform</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16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128" y="1700466"/>
            <a:ext cx="6339840" cy="4754880"/>
          </a:xfrm>
          <a:prstGeom prst="rect">
            <a:avLst/>
          </a:prstGeom>
        </p:spPr>
      </p:pic>
    </p:spTree>
    <p:extLst>
      <p:ext uri="{BB962C8B-B14F-4D97-AF65-F5344CB8AC3E}">
        <p14:creationId xmlns:p14="http://schemas.microsoft.com/office/powerpoint/2010/main" val="12000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Algorithm</a:t>
            </a:r>
            <a:r>
              <a:rPr lang="zh-CN" altLang="en-US" dirty="0" smtClean="0"/>
              <a:t> </a:t>
            </a:r>
            <a:r>
              <a:rPr lang="en-US" altLang="zh-CN" dirty="0" smtClean="0"/>
              <a:t>in</a:t>
            </a:r>
            <a:r>
              <a:rPr lang="zh-CN" altLang="en-US" dirty="0" smtClean="0"/>
              <a:t> </a:t>
            </a:r>
            <a:r>
              <a:rPr lang="en-US" altLang="zh-CN" dirty="0" smtClean="0"/>
              <a:t>Comparison</a:t>
            </a:r>
            <a:r>
              <a:rPr lang="zh-CN" altLang="en-US" dirty="0" smtClean="0"/>
              <a:t> </a:t>
            </a:r>
            <a:r>
              <a:rPr lang="en-US" altLang="zh-CN" dirty="0" smtClean="0"/>
              <a:t>(General)</a:t>
            </a:r>
            <a:endParaRPr lang="en-US" dirty="0"/>
          </a:p>
        </p:txBody>
      </p:sp>
      <p:sp>
        <p:nvSpPr>
          <p:cNvPr id="3" name="Content Placeholder 2"/>
          <p:cNvSpPr>
            <a:spLocks noGrp="1"/>
          </p:cNvSpPr>
          <p:nvPr>
            <p:ph idx="1"/>
          </p:nvPr>
        </p:nvSpPr>
        <p:spPr/>
        <p:txBody>
          <a:bodyPr/>
          <a:lstStyle/>
          <a:p>
            <a:r>
              <a:rPr lang="en-US" altLang="zh-CN" dirty="0" smtClean="0"/>
              <a:t>Fit</a:t>
            </a:r>
            <a:r>
              <a:rPr lang="zh-CN" altLang="en-US" dirty="0" smtClean="0"/>
              <a:t> </a:t>
            </a:r>
            <a:r>
              <a:rPr lang="en-US" altLang="zh-CN" dirty="0" smtClean="0"/>
              <a:t>for</a:t>
            </a:r>
            <a:r>
              <a:rPr lang="zh-CN" altLang="en-US" dirty="0" smtClean="0"/>
              <a:t> </a:t>
            </a:r>
            <a:r>
              <a:rPr lang="en-US" altLang="zh-CN" dirty="0" smtClean="0"/>
              <a:t>all</a:t>
            </a:r>
            <a:r>
              <a:rPr lang="zh-CN" altLang="en-US" dirty="0" smtClean="0"/>
              <a:t> </a:t>
            </a:r>
            <a:r>
              <a:rPr lang="en-US" altLang="zh-CN" dirty="0" smtClean="0"/>
              <a:t>three</a:t>
            </a:r>
            <a:r>
              <a:rPr lang="zh-CN" altLang="en-US" dirty="0" smtClean="0"/>
              <a:t> </a:t>
            </a:r>
            <a:r>
              <a:rPr lang="en-US" altLang="zh-CN" dirty="0" smtClean="0"/>
              <a:t>tasks,</a:t>
            </a:r>
            <a:r>
              <a:rPr lang="zh-CN" altLang="en-US" dirty="0" smtClean="0"/>
              <a:t> </a:t>
            </a:r>
            <a:r>
              <a:rPr lang="en-US" altLang="zh-CN" dirty="0" smtClean="0"/>
              <a:t>three</a:t>
            </a:r>
            <a:r>
              <a:rPr lang="zh-CN" altLang="en-US" dirty="0" smtClean="0"/>
              <a:t> </a:t>
            </a:r>
            <a:r>
              <a:rPr lang="en-US" altLang="zh-CN" dirty="0" smtClean="0"/>
              <a:t>variants</a:t>
            </a:r>
            <a:r>
              <a:rPr lang="zh-CN" altLang="en-US" dirty="0" smtClean="0"/>
              <a:t> </a:t>
            </a:r>
            <a:r>
              <a:rPr lang="en-US" altLang="zh-CN" dirty="0" smtClean="0"/>
              <a:t>of</a:t>
            </a:r>
            <a:r>
              <a:rPr lang="zh-CN" altLang="en-US" dirty="0" smtClean="0"/>
              <a:t> </a:t>
            </a:r>
            <a:r>
              <a:rPr lang="en-US" altLang="zh-CN" dirty="0" err="1" smtClean="0"/>
              <a:t>DeepSense</a:t>
            </a:r>
            <a:r>
              <a:rPr lang="en-US" altLang="zh-CN" dirty="0" smtClean="0"/>
              <a:t>.</a:t>
            </a:r>
          </a:p>
          <a:p>
            <a:r>
              <a:rPr lang="en-US" altLang="zh-CN" dirty="0" smtClean="0"/>
              <a:t>DS-</a:t>
            </a:r>
            <a:r>
              <a:rPr lang="en-US" altLang="zh-CN" dirty="0" err="1" smtClean="0"/>
              <a:t>singleGRU</a:t>
            </a:r>
            <a:r>
              <a:rPr lang="en-US" altLang="zh-CN" dirty="0" smtClean="0"/>
              <a:t>:</a:t>
            </a:r>
          </a:p>
          <a:p>
            <a:pPr lvl="1"/>
            <a:r>
              <a:rPr lang="en-US" dirty="0"/>
              <a:t>It </a:t>
            </a:r>
            <a:r>
              <a:rPr lang="en-US" dirty="0" smtClean="0"/>
              <a:t>replaces </a:t>
            </a:r>
            <a:r>
              <a:rPr lang="en-US" dirty="0"/>
              <a:t>the 2-layer stacked GRU with a single-layer GRU with larger dimension, while keeping the number of parameters. </a:t>
            </a:r>
            <a:endParaRPr lang="en-US" altLang="zh-CN" dirty="0" smtClean="0"/>
          </a:p>
          <a:p>
            <a:r>
              <a:rPr lang="en-US" altLang="zh-CN" dirty="0" smtClean="0"/>
              <a:t>DS-</a:t>
            </a:r>
            <a:r>
              <a:rPr lang="en-US" altLang="zh-CN" dirty="0" err="1" smtClean="0"/>
              <a:t>noIndvConv</a:t>
            </a:r>
            <a:r>
              <a:rPr lang="en-US" altLang="zh-CN" dirty="0" smtClean="0"/>
              <a:t>:</a:t>
            </a:r>
          </a:p>
          <a:p>
            <a:pPr lvl="1"/>
            <a:r>
              <a:rPr lang="en-US" dirty="0"/>
              <a:t>There is no individual convolutional layers for each sensor input. Instead, we concatenate the input tensors along the first axis </a:t>
            </a:r>
            <a:endParaRPr lang="en-US" altLang="zh-CN" dirty="0" smtClean="0"/>
          </a:p>
          <a:p>
            <a:r>
              <a:rPr lang="en-US" altLang="zh-CN" dirty="0" smtClean="0"/>
              <a:t>DS-</a:t>
            </a:r>
            <a:r>
              <a:rPr lang="en-US" altLang="zh-CN" dirty="0" err="1" smtClean="0"/>
              <a:t>noMergeConv</a:t>
            </a:r>
            <a:r>
              <a:rPr lang="en-US" altLang="zh-CN" dirty="0" smtClean="0"/>
              <a:t>:</a:t>
            </a:r>
          </a:p>
          <a:p>
            <a:pPr lvl="1"/>
            <a:r>
              <a:rPr lang="en-US" dirty="0"/>
              <a:t>There is no merge convolutional layers at each time interval. Instead, we flatten the output of each individual convolutional layers and concatenate them into a single </a:t>
            </a:r>
            <a:r>
              <a:rPr lang="en-US" dirty="0" smtClean="0"/>
              <a:t>vector </a:t>
            </a:r>
            <a:r>
              <a:rPr lang="en-US" dirty="0"/>
              <a:t>as the input of the recurrent layers.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17</a:t>
            </a:fld>
            <a:endParaRPr lang="en-US"/>
          </a:p>
        </p:txBody>
      </p:sp>
    </p:spTree>
    <p:extLst>
      <p:ext uri="{BB962C8B-B14F-4D97-AF65-F5344CB8AC3E}">
        <p14:creationId xmlns:p14="http://schemas.microsoft.com/office/powerpoint/2010/main" val="7108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CarTrack</a:t>
            </a:r>
            <a:endParaRPr lang="en-US" dirty="0"/>
          </a:p>
        </p:txBody>
      </p:sp>
      <p:sp>
        <p:nvSpPr>
          <p:cNvPr id="3" name="Content Placeholder 2"/>
          <p:cNvSpPr>
            <a:spLocks noGrp="1"/>
          </p:cNvSpPr>
          <p:nvPr>
            <p:ph idx="1"/>
          </p:nvPr>
        </p:nvSpPr>
        <p:spPr/>
        <p:txBody>
          <a:bodyPr/>
          <a:lstStyle/>
          <a:p>
            <a:r>
              <a:rPr lang="en-US" altLang="zh-CN" dirty="0" smtClean="0"/>
              <a:t>Specific</a:t>
            </a:r>
            <a:r>
              <a:rPr lang="zh-CN" altLang="en-US" dirty="0" smtClean="0"/>
              <a:t> </a:t>
            </a:r>
            <a:r>
              <a:rPr lang="en-US" altLang="zh-CN" dirty="0"/>
              <a:t>b</a:t>
            </a:r>
            <a:r>
              <a:rPr lang="en-US" altLang="zh-CN" dirty="0" smtClean="0"/>
              <a:t>aseline</a:t>
            </a:r>
            <a:r>
              <a:rPr lang="zh-CN" altLang="en-US" dirty="0" smtClean="0"/>
              <a:t> </a:t>
            </a:r>
            <a:r>
              <a:rPr lang="en-US" altLang="zh-CN" dirty="0" smtClean="0"/>
              <a:t>algorithm</a:t>
            </a:r>
          </a:p>
          <a:p>
            <a:pPr lvl="1"/>
            <a:r>
              <a:rPr lang="en-US" altLang="zh-CN" dirty="0" smtClean="0"/>
              <a:t>No</a:t>
            </a:r>
            <a:r>
              <a:rPr lang="zh-CN" altLang="en-US" dirty="0" smtClean="0"/>
              <a:t> </a:t>
            </a:r>
            <a:r>
              <a:rPr lang="en-US" altLang="zh-CN" dirty="0" smtClean="0"/>
              <a:t>known</a:t>
            </a:r>
            <a:r>
              <a:rPr lang="zh-CN" altLang="en-US" dirty="0" smtClean="0"/>
              <a:t> </a:t>
            </a:r>
            <a:r>
              <a:rPr lang="en-US" altLang="zh-CN" dirty="0" smtClean="0"/>
              <a:t>feasible</a:t>
            </a:r>
            <a:r>
              <a:rPr lang="zh-CN" altLang="en-US" dirty="0" smtClean="0"/>
              <a:t> </a:t>
            </a:r>
            <a:r>
              <a:rPr lang="en-US" altLang="zh-CN" dirty="0" smtClean="0"/>
              <a:t>solution</a:t>
            </a:r>
          </a:p>
          <a:p>
            <a:pPr lvl="1"/>
            <a:r>
              <a:rPr lang="en-US" dirty="0" err="1"/>
              <a:t>eNav</a:t>
            </a:r>
            <a:r>
              <a:rPr lang="en-US" dirty="0"/>
              <a:t> (w/o GPS</a:t>
            </a:r>
            <a:r>
              <a:rPr lang="en-US" dirty="0" smtClean="0"/>
              <a:t>):</a:t>
            </a:r>
          </a:p>
          <a:p>
            <a:pPr lvl="2"/>
            <a:r>
              <a:rPr lang="en-US" dirty="0"/>
              <a:t>C</a:t>
            </a:r>
            <a:r>
              <a:rPr lang="en-US" dirty="0" smtClean="0"/>
              <a:t>onstrains </a:t>
            </a:r>
            <a:r>
              <a:rPr lang="en-US" dirty="0"/>
              <a:t>the car movement path </a:t>
            </a:r>
            <a:r>
              <a:rPr lang="en-US" dirty="0" smtClean="0"/>
              <a:t>according </a:t>
            </a:r>
            <a:r>
              <a:rPr lang="en-US" dirty="0"/>
              <a:t>to a digital map </a:t>
            </a:r>
          </a:p>
          <a:p>
            <a:pPr lvl="2"/>
            <a:r>
              <a:rPr lang="en-US" dirty="0"/>
              <a:t>C</a:t>
            </a:r>
            <a:r>
              <a:rPr lang="en-US" dirty="0" smtClean="0"/>
              <a:t>omputes </a:t>
            </a:r>
            <a:r>
              <a:rPr lang="en-US" dirty="0"/>
              <a:t>moving distance along the path using double integration of acceleration derived using </a:t>
            </a:r>
            <a:r>
              <a:rPr lang="en-US" dirty="0" smtClean="0"/>
              <a:t>principal </a:t>
            </a:r>
            <a:r>
              <a:rPr lang="en-US" dirty="0"/>
              <a:t>component analysis that removes gravity. </a:t>
            </a:r>
            <a:endParaRPr lang="en-US" altLang="zh-CN" dirty="0" smtClean="0"/>
          </a:p>
          <a:p>
            <a:pPr lvl="1"/>
            <a:r>
              <a:rPr lang="en-US" altLang="zh-CN" dirty="0"/>
              <a:t>S</a:t>
            </a:r>
            <a:r>
              <a:rPr lang="en-US" altLang="zh-CN" dirty="0" smtClean="0"/>
              <a:t>ensor-fusion</a:t>
            </a:r>
            <a:r>
              <a:rPr lang="zh-CN" altLang="en-US" dirty="0" smtClean="0"/>
              <a:t> </a:t>
            </a:r>
            <a:r>
              <a:rPr lang="en-US" altLang="zh-CN" dirty="0" smtClean="0"/>
              <a:t>algorithm:</a:t>
            </a:r>
          </a:p>
          <a:p>
            <a:pPr lvl="2"/>
            <a:r>
              <a:rPr lang="en-US" dirty="0"/>
              <a:t>C</a:t>
            </a:r>
            <a:r>
              <a:rPr lang="en-US" dirty="0" smtClean="0"/>
              <a:t>ombines </a:t>
            </a:r>
            <a:r>
              <a:rPr lang="en-US" dirty="0"/>
              <a:t>gyroscope and accelerometer measurements to obtain the pure acceleration without gravity. </a:t>
            </a:r>
          </a:p>
          <a:p>
            <a:pPr lvl="2"/>
            <a:r>
              <a:rPr lang="en-US" dirty="0"/>
              <a:t>Combines </a:t>
            </a:r>
            <a:r>
              <a:rPr lang="en-US" dirty="0" smtClean="0"/>
              <a:t>accelerometer</a:t>
            </a:r>
            <a:r>
              <a:rPr lang="en-US" dirty="0"/>
              <a:t>, gyroscope, and magnetometer to obtain absolute rotation </a:t>
            </a:r>
            <a:r>
              <a:rPr lang="en-US" dirty="0" smtClean="0"/>
              <a:t>calibration. </a:t>
            </a:r>
            <a:endParaRPr lang="en-US" dirty="0"/>
          </a:p>
          <a:p>
            <a:pPr lvl="2"/>
            <a:endParaRPr lang="en-US" dirty="0"/>
          </a:p>
          <a:p>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18</a:t>
            </a:fld>
            <a:endParaRPr lang="en-US"/>
          </a:p>
        </p:txBody>
      </p:sp>
    </p:spTree>
    <p:extLst>
      <p:ext uri="{BB962C8B-B14F-4D97-AF65-F5344CB8AC3E}">
        <p14:creationId xmlns:p14="http://schemas.microsoft.com/office/powerpoint/2010/main" val="6664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324" y="1862482"/>
            <a:ext cx="4851292" cy="3356576"/>
          </a:xfrm>
          <a:prstGeom prst="rect">
            <a:avLst/>
          </a:prstGeom>
        </p:spPr>
      </p:pic>
      <p:sp>
        <p:nvSpPr>
          <p:cNvPr id="2" name="Title 1"/>
          <p:cNvSpPr>
            <a:spLocks noGrp="1"/>
          </p:cNvSpPr>
          <p:nvPr>
            <p:ph type="title"/>
          </p:nvPr>
        </p:nvSpPr>
        <p:spPr/>
        <p:txBody>
          <a:bodyPr/>
          <a:lstStyle/>
          <a:p>
            <a:r>
              <a:rPr lang="en-US" dirty="0" smtClean="0"/>
              <a:t>Motivation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501" y="1935788"/>
            <a:ext cx="2922372" cy="2922372"/>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5290" y="3349838"/>
            <a:ext cx="3726534" cy="20961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8627" y="962025"/>
            <a:ext cx="2137376" cy="2137376"/>
          </a:xfrm>
          <a:prstGeom prst="rect">
            <a:avLst/>
          </a:prstGeom>
        </p:spPr>
      </p:pic>
      <p:sp>
        <p:nvSpPr>
          <p:cNvPr id="8" name="TextBox 7"/>
          <p:cNvSpPr txBox="1"/>
          <p:nvPr/>
        </p:nvSpPr>
        <p:spPr>
          <a:xfrm>
            <a:off x="560148" y="5455053"/>
            <a:ext cx="4873450" cy="646331"/>
          </a:xfrm>
          <a:prstGeom prst="rect">
            <a:avLst/>
          </a:prstGeom>
          <a:noFill/>
        </p:spPr>
        <p:txBody>
          <a:bodyPr wrap="none" rtlCol="0">
            <a:spAutoFit/>
          </a:bodyPr>
          <a:lstStyle/>
          <a:p>
            <a:r>
              <a:rPr lang="en-US" dirty="0" smtClean="0"/>
              <a:t>Tracking, Localization, Imaging ……</a:t>
            </a:r>
          </a:p>
          <a:p>
            <a:r>
              <a:rPr lang="en-US" dirty="0" smtClean="0"/>
              <a:t>Activities, Surrounding Context, Behavior ……</a:t>
            </a:r>
          </a:p>
        </p:txBody>
      </p:sp>
      <p:sp>
        <p:nvSpPr>
          <p:cNvPr id="9" name="Rectangle 8"/>
          <p:cNvSpPr/>
          <p:nvPr/>
        </p:nvSpPr>
        <p:spPr>
          <a:xfrm>
            <a:off x="6211891" y="5630679"/>
            <a:ext cx="4033476" cy="769441"/>
          </a:xfrm>
          <a:prstGeom prst="rect">
            <a:avLst/>
          </a:prstGeom>
          <a:noFill/>
        </p:spPr>
        <p:txBody>
          <a:bodyPr wrap="none" lIns="91440" tIns="45720" rIns="91440" bIns="45720">
            <a:spAutoFit/>
          </a:bodyPr>
          <a:lstStyle/>
          <a:p>
            <a:pPr algn="ctr"/>
            <a:r>
              <a:rPr lang="en-US"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Sensor Inside !</a:t>
            </a:r>
            <a:endPar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1" name="Slide Number Placeholder 10"/>
          <p:cNvSpPr>
            <a:spLocks noGrp="1"/>
          </p:cNvSpPr>
          <p:nvPr>
            <p:ph type="sldNum" sz="quarter" idx="12"/>
          </p:nvPr>
        </p:nvSpPr>
        <p:spPr/>
        <p:txBody>
          <a:bodyPr/>
          <a:lstStyle/>
          <a:p>
            <a:fld id="{F87988ED-A9EF-1F49-AAB8-95DF46C38EA3}" type="slidenum">
              <a:rPr lang="en-US" smtClean="0"/>
              <a:t>1</a:t>
            </a:fld>
            <a:endParaRPr lang="en-US"/>
          </a:p>
        </p:txBody>
      </p:sp>
    </p:spTree>
    <p:extLst>
      <p:ext uri="{BB962C8B-B14F-4D97-AF65-F5344CB8AC3E}">
        <p14:creationId xmlns:p14="http://schemas.microsoft.com/office/powerpoint/2010/main" val="175558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CarTrack</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5849" y="2120900"/>
            <a:ext cx="8746652" cy="4051300"/>
          </a:xfrm>
        </p:spPr>
      </p:pic>
      <p:sp>
        <p:nvSpPr>
          <p:cNvPr id="4" name="Slide Number Placeholder 3"/>
          <p:cNvSpPr>
            <a:spLocks noGrp="1"/>
          </p:cNvSpPr>
          <p:nvPr>
            <p:ph type="sldNum" sz="quarter" idx="12"/>
          </p:nvPr>
        </p:nvSpPr>
        <p:spPr/>
        <p:txBody>
          <a:bodyPr/>
          <a:lstStyle/>
          <a:p>
            <a:fld id="{F87988ED-A9EF-1F49-AAB8-95DF46C38EA3}" type="slidenum">
              <a:rPr lang="en-US" smtClean="0"/>
              <a:t>19</a:t>
            </a:fld>
            <a:endParaRPr lang="en-US"/>
          </a:p>
        </p:txBody>
      </p:sp>
    </p:spTree>
    <p:extLst>
      <p:ext uri="{BB962C8B-B14F-4D97-AF65-F5344CB8AC3E}">
        <p14:creationId xmlns:p14="http://schemas.microsoft.com/office/powerpoint/2010/main" val="2092134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CarTrack</a:t>
            </a:r>
            <a:r>
              <a:rPr lang="en-US" altLang="zh-CN" dirty="0" smtClean="0"/>
              <a:t>: Accuracy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6277885"/>
              </p:ext>
            </p:extLst>
          </p:nvPr>
        </p:nvGraphicFramePr>
        <p:xfrm>
          <a:off x="1069975" y="2188632"/>
          <a:ext cx="10058400" cy="2595880"/>
        </p:xfrm>
        <a:graphic>
          <a:graphicData uri="http://schemas.openxmlformats.org/drawingml/2006/table">
            <a:tbl>
              <a:tblPr firstRow="1" bandRow="1">
                <a:tableStyleId>{5C22544A-7EE6-4342-B048-85BDC9FD1C3A}</a:tableStyleId>
              </a:tblPr>
              <a:tblGrid>
                <a:gridCol w="3352800"/>
                <a:gridCol w="3352800"/>
                <a:gridCol w="3352800"/>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MAE (meter)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Map-Aided Track</a:t>
                      </a:r>
                      <a:endParaRPr lang="en-US" dirty="0" smtClean="0"/>
                    </a:p>
                  </a:txBody>
                  <a:tcPr/>
                </a:tc>
              </a:tr>
              <a:tr h="370840">
                <a:tc>
                  <a:txBody>
                    <a:bodyPr/>
                    <a:lstStyle/>
                    <a:p>
                      <a:r>
                        <a:rPr lang="en-US" altLang="zh-CN" dirty="0" err="1" smtClean="0"/>
                        <a:t>DeepSense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40</a:t>
                      </a:r>
                      <a:r>
                        <a:rPr lang="en-US" sz="1800" kern="1200" dirty="0" smtClean="0">
                          <a:solidFill>
                            <a:schemeClr val="dk1"/>
                          </a:solidFill>
                          <a:effectLst/>
                          <a:latin typeface="+mn-lt"/>
                          <a:ea typeface="+mn-ea"/>
                          <a:cs typeface="+mn-cs"/>
                        </a:rPr>
                        <a:t>.</a:t>
                      </a:r>
                      <a:r>
                        <a:rPr lang="en-US" sz="1800" b="1" kern="1200" dirty="0" smtClean="0">
                          <a:solidFill>
                            <a:schemeClr val="dk1"/>
                          </a:solidFill>
                          <a:effectLst/>
                          <a:latin typeface="+mn-lt"/>
                          <a:ea typeface="+mn-ea"/>
                          <a:cs typeface="+mn-cs"/>
                        </a:rPr>
                        <a:t>43 </a:t>
                      </a:r>
                      <a:r>
                        <a:rPr lang="en-US" sz="1800" kern="120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5</a:t>
                      </a:r>
                      <a:r>
                        <a:rPr lang="en-US" sz="1800" kern="1200" dirty="0" smtClean="0">
                          <a:solidFill>
                            <a:schemeClr val="dk1"/>
                          </a:solidFill>
                          <a:effectLst/>
                          <a:latin typeface="+mn-lt"/>
                          <a:ea typeface="+mn-ea"/>
                          <a:cs typeface="+mn-cs"/>
                        </a:rPr>
                        <a:t>.</a:t>
                      </a:r>
                      <a:r>
                        <a:rPr lang="en-US" sz="1800" b="1" kern="1200" dirty="0" smtClean="0">
                          <a:solidFill>
                            <a:schemeClr val="dk1"/>
                          </a:solidFill>
                          <a:effectLst/>
                          <a:latin typeface="+mn-lt"/>
                          <a:ea typeface="+mn-ea"/>
                          <a:cs typeface="+mn-cs"/>
                        </a:rPr>
                        <a:t>24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93</a:t>
                      </a:r>
                      <a:r>
                        <a:rPr lang="en-US" sz="1800" kern="1200" dirty="0" smtClean="0">
                          <a:solidFill>
                            <a:schemeClr val="dk1"/>
                          </a:solidFill>
                          <a:effectLst/>
                          <a:latin typeface="+mn-lt"/>
                          <a:ea typeface="+mn-ea"/>
                          <a:cs typeface="+mn-cs"/>
                        </a:rPr>
                        <a:t>.</a:t>
                      </a:r>
                      <a:r>
                        <a:rPr lang="en-US" sz="1800" b="1" kern="1200" dirty="0" smtClean="0">
                          <a:solidFill>
                            <a:schemeClr val="dk1"/>
                          </a:solidFill>
                          <a:effectLst/>
                          <a:latin typeface="+mn-lt"/>
                          <a:ea typeface="+mn-ea"/>
                          <a:cs typeface="+mn-cs"/>
                        </a:rPr>
                        <a:t>8</a:t>
                      </a:r>
                      <a:r>
                        <a:rPr lang="en-US" sz="1800" kern="1200" dirty="0" smtClean="0">
                          <a:solidFill>
                            <a:schemeClr val="dk1"/>
                          </a:solidFill>
                          <a:effectLst/>
                          <a:latin typeface="+mn-lt"/>
                          <a:ea typeface="+mn-ea"/>
                          <a:cs typeface="+mn-cs"/>
                        </a:rPr>
                        <a:t>% </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DS-</a:t>
                      </a:r>
                      <a:r>
                        <a:rPr lang="en-US" sz="1800" kern="1200" dirty="0" err="1" smtClean="0">
                          <a:solidFill>
                            <a:schemeClr val="dk1"/>
                          </a:solidFill>
                          <a:effectLst/>
                          <a:latin typeface="+mn-lt"/>
                          <a:ea typeface="+mn-ea"/>
                          <a:cs typeface="+mn-cs"/>
                        </a:rPr>
                        <a:t>SingleGRU</a:t>
                      </a:r>
                      <a:r>
                        <a:rPr lang="en-US" sz="1800" kern="1200" dirty="0" smtClean="0">
                          <a:solidFill>
                            <a:schemeClr val="dk1"/>
                          </a:solidFill>
                          <a:effectLst/>
                          <a:latin typeface="+mn-lt"/>
                          <a:ea typeface="+mn-ea"/>
                          <a:cs typeface="+mn-cs"/>
                        </a:rPr>
                        <a: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44.97 ± 5.80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90.2%</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DS-</a:t>
                      </a:r>
                      <a:r>
                        <a:rPr lang="en-US" altLang="zh-CN" sz="1800" kern="1200" dirty="0" err="1" smtClean="0">
                          <a:solidFill>
                            <a:schemeClr val="dk1"/>
                          </a:solidFill>
                          <a:effectLst/>
                          <a:latin typeface="+mn-lt"/>
                          <a:ea typeface="+mn-ea"/>
                          <a:cs typeface="+mn-cs"/>
                        </a:rPr>
                        <a:t>noIndvConv</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52.15 ± 6.24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88.3%</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DS-</a:t>
                      </a:r>
                      <a:r>
                        <a:rPr lang="en-US" altLang="zh-CN" sz="1800" kern="1200" dirty="0" err="1" smtClean="0">
                          <a:solidFill>
                            <a:schemeClr val="dk1"/>
                          </a:solidFill>
                          <a:effectLst/>
                          <a:latin typeface="+mn-lt"/>
                          <a:ea typeface="+mn-ea"/>
                          <a:cs typeface="+mn-cs"/>
                        </a:rPr>
                        <a:t>noMergeConv</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53.06 ± 6.59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87.5% </a:t>
                      </a:r>
                      <a:endParaRPr lang="en-US" dirty="0" smtClean="0"/>
                    </a:p>
                  </a:txBody>
                  <a:tcPr/>
                </a:tc>
              </a:tr>
              <a:tr h="370840">
                <a:tc>
                  <a:txBody>
                    <a:bodyPr/>
                    <a:lstStyle/>
                    <a:p>
                      <a:r>
                        <a:rPr lang="en-US" altLang="zh-CN" dirty="0" smtClean="0"/>
                        <a:t>Sensor-fusion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606.59 ± 56.57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eNav</a:t>
                      </a:r>
                      <a:r>
                        <a:rPr lang="en-US" sz="1800" kern="1200" dirty="0" smtClean="0">
                          <a:solidFill>
                            <a:schemeClr val="dk1"/>
                          </a:solidFill>
                          <a:effectLst/>
                          <a:latin typeface="+mn-lt"/>
                          <a:ea typeface="+mn-ea"/>
                          <a:cs typeface="+mn-cs"/>
                        </a:rPr>
                        <a:t> (w/o GPS)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6.7%</a:t>
                      </a:r>
                    </a:p>
                  </a:txBody>
                  <a:tcPr/>
                </a:tc>
              </a:tr>
            </a:tbl>
          </a:graphicData>
        </a:graphic>
      </p:graphicFrame>
      <p:sp>
        <p:nvSpPr>
          <p:cNvPr id="4" name="Slide Number Placeholder 3"/>
          <p:cNvSpPr>
            <a:spLocks noGrp="1"/>
          </p:cNvSpPr>
          <p:nvPr>
            <p:ph type="sldNum" sz="quarter" idx="12"/>
          </p:nvPr>
        </p:nvSpPr>
        <p:spPr/>
        <p:txBody>
          <a:bodyPr/>
          <a:lstStyle/>
          <a:p>
            <a:fld id="{F87988ED-A9EF-1F49-AAB8-95DF46C38EA3}" type="slidenum">
              <a:rPr lang="en-US" smtClean="0"/>
              <a:t>20</a:t>
            </a:fld>
            <a:endParaRPr lang="en-US"/>
          </a:p>
        </p:txBody>
      </p:sp>
    </p:spTree>
    <p:extLst>
      <p:ext uri="{BB962C8B-B14F-4D97-AF65-F5344CB8AC3E}">
        <p14:creationId xmlns:p14="http://schemas.microsoft.com/office/powerpoint/2010/main" val="21103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CarTrack</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4475" y="2120900"/>
            <a:ext cx="6629400" cy="4051300"/>
          </a:xfrm>
        </p:spPr>
      </p:pic>
      <p:sp>
        <p:nvSpPr>
          <p:cNvPr id="4" name="Slide Number Placeholder 3"/>
          <p:cNvSpPr>
            <a:spLocks noGrp="1"/>
          </p:cNvSpPr>
          <p:nvPr>
            <p:ph type="sldNum" sz="quarter" idx="12"/>
          </p:nvPr>
        </p:nvSpPr>
        <p:spPr/>
        <p:txBody>
          <a:bodyPr/>
          <a:lstStyle/>
          <a:p>
            <a:fld id="{F87988ED-A9EF-1F49-AAB8-95DF46C38EA3}" type="slidenum">
              <a:rPr lang="en-US" smtClean="0"/>
              <a:t>21</a:t>
            </a:fld>
            <a:endParaRPr lang="en-US"/>
          </a:p>
        </p:txBody>
      </p:sp>
    </p:spTree>
    <p:extLst>
      <p:ext uri="{BB962C8B-B14F-4D97-AF65-F5344CB8AC3E}">
        <p14:creationId xmlns:p14="http://schemas.microsoft.com/office/powerpoint/2010/main" val="1229622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CarTrack</a:t>
            </a:r>
            <a:r>
              <a:rPr lang="en-US" altLang="zh-CN" dirty="0" smtClean="0"/>
              <a:t>: Examples</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22</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9112" y="1580621"/>
            <a:ext cx="4538566" cy="2306715"/>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85" y="2074500"/>
            <a:ext cx="2833860" cy="438084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278" y="2074500"/>
            <a:ext cx="2284810" cy="438084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9112" y="4085457"/>
            <a:ext cx="3901992" cy="2466353"/>
          </a:xfrm>
          <a:prstGeom prst="rect">
            <a:avLst/>
          </a:prstGeom>
        </p:spPr>
      </p:pic>
    </p:spTree>
    <p:extLst>
      <p:ext uri="{BB962C8B-B14F-4D97-AF65-F5344CB8AC3E}">
        <p14:creationId xmlns:p14="http://schemas.microsoft.com/office/powerpoint/2010/main" val="122433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CarTrack</a:t>
            </a:r>
            <a:r>
              <a:rPr lang="en-US" dirty="0" smtClean="0"/>
              <a:t>: Running time &amp; Energy</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23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732" y="4364486"/>
            <a:ext cx="5818632" cy="243425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053" y="1921665"/>
            <a:ext cx="5839108" cy="2442821"/>
          </a:xfrm>
          <a:prstGeom prst="rect">
            <a:avLst/>
          </a:prstGeom>
        </p:spPr>
      </p:pic>
    </p:spTree>
    <p:extLst>
      <p:ext uri="{BB962C8B-B14F-4D97-AF65-F5344CB8AC3E}">
        <p14:creationId xmlns:p14="http://schemas.microsoft.com/office/powerpoint/2010/main" val="18641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HHAR</a:t>
            </a:r>
            <a:endParaRPr lang="en-US" dirty="0"/>
          </a:p>
        </p:txBody>
      </p:sp>
      <p:sp>
        <p:nvSpPr>
          <p:cNvPr id="3" name="Content Placeholder 2"/>
          <p:cNvSpPr>
            <a:spLocks noGrp="1"/>
          </p:cNvSpPr>
          <p:nvPr>
            <p:ph idx="1"/>
          </p:nvPr>
        </p:nvSpPr>
        <p:spPr/>
        <p:txBody>
          <a:bodyPr>
            <a:normAutofit lnSpcReduction="10000"/>
          </a:bodyPr>
          <a:lstStyle/>
          <a:p>
            <a:r>
              <a:rPr lang="en-US" altLang="zh-CN" dirty="0" smtClean="0"/>
              <a:t>Specific</a:t>
            </a:r>
            <a:r>
              <a:rPr lang="zh-CN" altLang="en-US" dirty="0" smtClean="0"/>
              <a:t> </a:t>
            </a:r>
            <a:r>
              <a:rPr lang="en-US" altLang="zh-CN" dirty="0" smtClean="0"/>
              <a:t>baseline</a:t>
            </a:r>
            <a:r>
              <a:rPr lang="zh-CN" altLang="en-US" dirty="0" smtClean="0"/>
              <a:t> </a:t>
            </a:r>
            <a:r>
              <a:rPr lang="en-US" altLang="zh-CN" dirty="0" smtClean="0"/>
              <a:t>algorithms:</a:t>
            </a:r>
          </a:p>
          <a:p>
            <a:r>
              <a:rPr lang="en-US" altLang="zh-CN" dirty="0" smtClean="0"/>
              <a:t>HAR-RF:</a:t>
            </a:r>
          </a:p>
          <a:p>
            <a:pPr lvl="1"/>
            <a:r>
              <a:rPr lang="en-US" dirty="0"/>
              <a:t>This algorithm selects all popular time- domain and frequency domain features and ECDF </a:t>
            </a:r>
            <a:r>
              <a:rPr lang="en-US" dirty="0" smtClean="0"/>
              <a:t>features</a:t>
            </a:r>
            <a:r>
              <a:rPr lang="en-US" altLang="zh-CN" dirty="0" smtClean="0"/>
              <a:t>.</a:t>
            </a:r>
            <a:r>
              <a:rPr lang="zh-CN" altLang="en-US" dirty="0" smtClean="0"/>
              <a:t> </a:t>
            </a:r>
            <a:r>
              <a:rPr lang="en-US" altLang="zh-CN" dirty="0" smtClean="0"/>
              <a:t>Apply</a:t>
            </a:r>
            <a:r>
              <a:rPr lang="zh-CN" altLang="en-US" dirty="0" smtClean="0"/>
              <a:t> </a:t>
            </a:r>
            <a:r>
              <a:rPr lang="en-US" altLang="zh-CN" dirty="0" smtClean="0"/>
              <a:t>random</a:t>
            </a:r>
            <a:r>
              <a:rPr lang="zh-CN" altLang="en-US" dirty="0" smtClean="0"/>
              <a:t> </a:t>
            </a:r>
            <a:r>
              <a:rPr lang="en-US" altLang="zh-CN" dirty="0" smtClean="0"/>
              <a:t>forest</a:t>
            </a:r>
            <a:r>
              <a:rPr lang="zh-CN" altLang="en-US" dirty="0" smtClean="0"/>
              <a:t> </a:t>
            </a:r>
            <a:r>
              <a:rPr lang="en-US" altLang="zh-CN" dirty="0" smtClean="0"/>
              <a:t>as</a:t>
            </a:r>
            <a:r>
              <a:rPr lang="zh-CN" altLang="en-US" dirty="0" smtClean="0"/>
              <a:t> </a:t>
            </a:r>
            <a:r>
              <a:rPr lang="en-US" altLang="zh-CN" dirty="0" smtClean="0"/>
              <a:t>classifier</a:t>
            </a:r>
            <a:r>
              <a:rPr lang="en-US" altLang="zh-CN" dirty="0"/>
              <a:t>.</a:t>
            </a:r>
            <a:endParaRPr lang="en-US" altLang="zh-CN" dirty="0" smtClean="0"/>
          </a:p>
          <a:p>
            <a:r>
              <a:rPr lang="en-US" altLang="zh-CN" dirty="0" smtClean="0"/>
              <a:t>HAR-SVM:</a:t>
            </a:r>
          </a:p>
          <a:p>
            <a:pPr lvl="1"/>
            <a:r>
              <a:rPr lang="en-US" dirty="0"/>
              <a:t>Feature selection is same of HAR-RF model. </a:t>
            </a:r>
            <a:r>
              <a:rPr lang="en-US" altLang="zh-CN" dirty="0" smtClean="0"/>
              <a:t>But</a:t>
            </a:r>
            <a:r>
              <a:rPr lang="zh-CN" altLang="en-US" dirty="0" smtClean="0"/>
              <a:t> </a:t>
            </a:r>
            <a:r>
              <a:rPr lang="en-US" altLang="zh-CN" dirty="0" smtClean="0"/>
              <a:t>this</a:t>
            </a:r>
            <a:r>
              <a:rPr lang="zh-CN" altLang="en-US" dirty="0" smtClean="0"/>
              <a:t> </a:t>
            </a:r>
            <a:r>
              <a:rPr lang="en-US" altLang="zh-CN" dirty="0" smtClean="0"/>
              <a:t>model</a:t>
            </a:r>
            <a:r>
              <a:rPr lang="zh-CN" altLang="en-US" dirty="0" smtClean="0"/>
              <a:t> </a:t>
            </a:r>
            <a:r>
              <a:rPr lang="en-US" altLang="zh-CN" dirty="0" smtClean="0"/>
              <a:t>use</a:t>
            </a:r>
            <a:r>
              <a:rPr lang="zh-CN" altLang="en-US" dirty="0" smtClean="0"/>
              <a:t> </a:t>
            </a:r>
            <a:r>
              <a:rPr lang="en-US" altLang="zh-CN" dirty="0" smtClean="0"/>
              <a:t>support</a:t>
            </a:r>
            <a:r>
              <a:rPr lang="zh-CN" altLang="en-US" dirty="0" smtClean="0"/>
              <a:t> </a:t>
            </a:r>
            <a:r>
              <a:rPr lang="en-US" altLang="zh-CN" dirty="0" smtClean="0"/>
              <a:t>vector</a:t>
            </a:r>
            <a:r>
              <a:rPr lang="zh-CN" altLang="en-US" dirty="0" smtClean="0"/>
              <a:t> </a:t>
            </a:r>
            <a:r>
              <a:rPr lang="en-US" altLang="zh-CN" dirty="0" smtClean="0"/>
              <a:t>machine</a:t>
            </a:r>
            <a:r>
              <a:rPr lang="zh-CN" altLang="en-US" dirty="0" smtClean="0"/>
              <a:t> </a:t>
            </a:r>
            <a:r>
              <a:rPr lang="en-US" altLang="zh-CN" dirty="0" smtClean="0"/>
              <a:t>as</a:t>
            </a:r>
            <a:r>
              <a:rPr lang="zh-CN" altLang="en-US" dirty="0" smtClean="0"/>
              <a:t> </a:t>
            </a:r>
            <a:r>
              <a:rPr lang="en-US" altLang="zh-CN" dirty="0" smtClean="0"/>
              <a:t>classifier</a:t>
            </a:r>
          </a:p>
          <a:p>
            <a:r>
              <a:rPr lang="en-US" altLang="zh-CN" dirty="0" smtClean="0"/>
              <a:t>HAR-RBM</a:t>
            </a:r>
            <a:r>
              <a:rPr lang="en-US" altLang="zh-CN" dirty="0"/>
              <a:t>:</a:t>
            </a:r>
          </a:p>
          <a:p>
            <a:pPr lvl="1"/>
            <a:r>
              <a:rPr lang="en-US" dirty="0"/>
              <a:t>This is model based on stacked restricted </a:t>
            </a:r>
            <a:r>
              <a:rPr lang="en-US" dirty="0" err="1"/>
              <a:t>boltzmann</a:t>
            </a:r>
            <a:r>
              <a:rPr lang="en-US" dirty="0"/>
              <a:t> machines with frequency domain representations as inputs. </a:t>
            </a:r>
            <a:endParaRPr lang="en-US" altLang="zh-CN" dirty="0" smtClean="0"/>
          </a:p>
          <a:p>
            <a:r>
              <a:rPr lang="en-US" altLang="zh-CN" dirty="0"/>
              <a:t>HAR-</a:t>
            </a:r>
            <a:r>
              <a:rPr lang="en-US" altLang="zh-CN" dirty="0" err="1"/>
              <a:t>MultiRBM</a:t>
            </a:r>
            <a:r>
              <a:rPr lang="en-US" altLang="zh-CN" dirty="0" smtClean="0"/>
              <a:t>:</a:t>
            </a:r>
          </a:p>
          <a:p>
            <a:pPr lvl="1"/>
            <a:r>
              <a:rPr lang="en-US" dirty="0" smtClean="0"/>
              <a:t>Apply a dependent HAR-RBM to each sensor input, and fuse output with another HAR-</a:t>
            </a:r>
            <a:r>
              <a:rPr lang="en-US" dirty="0" err="1" smtClean="0"/>
              <a:t>MultiRBM</a:t>
            </a:r>
            <a:r>
              <a:rPr lang="en-US" dirty="0" smtClean="0"/>
              <a:t> </a:t>
            </a:r>
            <a:endParaRPr lang="en-US" dirty="0"/>
          </a:p>
          <a:p>
            <a:pPr lvl="1"/>
            <a:endParaRPr lang="en-US" altLang="zh-CN" dirty="0" smtClean="0"/>
          </a:p>
          <a:p>
            <a:endParaRPr lang="en-US" altLang="zh-CN" dirty="0"/>
          </a:p>
          <a:p>
            <a:endParaRPr lang="en-US" altLang="zh-CN" dirty="0" smtClean="0"/>
          </a:p>
          <a:p>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24</a:t>
            </a:fld>
            <a:endParaRPr lang="en-US"/>
          </a:p>
        </p:txBody>
      </p:sp>
    </p:spTree>
    <p:extLst>
      <p:ext uri="{BB962C8B-B14F-4D97-AF65-F5344CB8AC3E}">
        <p14:creationId xmlns:p14="http://schemas.microsoft.com/office/powerpoint/2010/main" val="87731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HHAR: Accuracy</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25</a:t>
            </a:fld>
            <a:endParaRPr lang="en-US"/>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887" y="2035335"/>
            <a:ext cx="4812161" cy="3976049"/>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367" y="2139696"/>
            <a:ext cx="6827520" cy="3413760"/>
          </a:xfrm>
        </p:spPr>
      </p:pic>
    </p:spTree>
    <p:extLst>
      <p:ext uri="{BB962C8B-B14F-4D97-AF65-F5344CB8AC3E}">
        <p14:creationId xmlns:p14="http://schemas.microsoft.com/office/powerpoint/2010/main" val="19333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HHAR: Running time &amp; Energy</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26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048" y="1668646"/>
            <a:ext cx="6096000" cy="25502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458" y="4188627"/>
            <a:ext cx="5388102" cy="2266719"/>
          </a:xfrm>
          <a:prstGeom prst="rect">
            <a:avLst/>
          </a:prstGeom>
        </p:spPr>
      </p:pic>
    </p:spTree>
    <p:extLst>
      <p:ext uri="{BB962C8B-B14F-4D97-AF65-F5344CB8AC3E}">
        <p14:creationId xmlns:p14="http://schemas.microsoft.com/office/powerpoint/2010/main" val="6133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UserID</a:t>
            </a:r>
            <a:endParaRPr lang="en-US" dirty="0"/>
          </a:p>
        </p:txBody>
      </p:sp>
      <p:sp>
        <p:nvSpPr>
          <p:cNvPr id="3" name="Content Placeholder 2"/>
          <p:cNvSpPr>
            <a:spLocks noGrp="1"/>
          </p:cNvSpPr>
          <p:nvPr>
            <p:ph idx="1"/>
          </p:nvPr>
        </p:nvSpPr>
        <p:spPr/>
        <p:txBody>
          <a:bodyPr/>
          <a:lstStyle/>
          <a:p>
            <a:r>
              <a:rPr lang="en-US" altLang="zh-CN" dirty="0"/>
              <a:t>Specific</a:t>
            </a:r>
            <a:r>
              <a:rPr lang="zh-CN" altLang="en-US" dirty="0"/>
              <a:t> </a:t>
            </a:r>
            <a:r>
              <a:rPr lang="en-US" altLang="zh-CN" dirty="0"/>
              <a:t>baseline</a:t>
            </a:r>
            <a:r>
              <a:rPr lang="zh-CN" altLang="en-US" dirty="0"/>
              <a:t> </a:t>
            </a:r>
            <a:r>
              <a:rPr lang="en-US" altLang="zh-CN" dirty="0"/>
              <a:t>algorithms:</a:t>
            </a:r>
          </a:p>
          <a:p>
            <a:r>
              <a:rPr lang="en-US" altLang="zh-CN" dirty="0" err="1" smtClean="0"/>
              <a:t>GaitID</a:t>
            </a:r>
            <a:r>
              <a:rPr lang="en-US" altLang="zh-CN" dirty="0" smtClean="0"/>
              <a:t>:</a:t>
            </a:r>
          </a:p>
          <a:p>
            <a:pPr lvl="1"/>
            <a:r>
              <a:rPr lang="en-US" dirty="0"/>
              <a:t>This model extracts the gait template and identifies user through template matching with support vector machine. </a:t>
            </a:r>
            <a:endParaRPr lang="en-US" altLang="zh-CN" dirty="0" smtClean="0"/>
          </a:p>
          <a:p>
            <a:r>
              <a:rPr lang="en-US" altLang="zh-CN" dirty="0" err="1" smtClean="0"/>
              <a:t>IDNet</a:t>
            </a:r>
            <a:r>
              <a:rPr lang="en-US" altLang="zh-CN" dirty="0" smtClean="0"/>
              <a:t>:</a:t>
            </a:r>
          </a:p>
          <a:p>
            <a:pPr lvl="1"/>
            <a:r>
              <a:rPr lang="en-US" dirty="0"/>
              <a:t>This model first extracts the gait template, and extract template features with convolutional neural networks. Then this model identifies user through support vector machine and integrates multiple verifications with Wald’s probability ratio test. </a:t>
            </a:r>
          </a:p>
          <a:p>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27</a:t>
            </a:fld>
            <a:endParaRPr lang="en-US"/>
          </a:p>
        </p:txBody>
      </p:sp>
    </p:spTree>
    <p:extLst>
      <p:ext uri="{BB962C8B-B14F-4D97-AF65-F5344CB8AC3E}">
        <p14:creationId xmlns:p14="http://schemas.microsoft.com/office/powerpoint/2010/main" val="179476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UserID</a:t>
            </a:r>
            <a:r>
              <a:rPr lang="en-US" altLang="zh-CN" dirty="0" smtClean="0"/>
              <a:t>: Accuracy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0919" y="1684445"/>
            <a:ext cx="4422041" cy="2415114"/>
          </a:xfrm>
        </p:spPr>
      </p:pic>
      <p:sp>
        <p:nvSpPr>
          <p:cNvPr id="4" name="Slide Number Placeholder 3"/>
          <p:cNvSpPr>
            <a:spLocks noGrp="1"/>
          </p:cNvSpPr>
          <p:nvPr>
            <p:ph type="sldNum" sz="quarter" idx="12"/>
          </p:nvPr>
        </p:nvSpPr>
        <p:spPr/>
        <p:txBody>
          <a:bodyPr/>
          <a:lstStyle/>
          <a:p>
            <a:fld id="{F87988ED-A9EF-1F49-AAB8-95DF46C38EA3}" type="slidenum">
              <a:rPr lang="en-US" smtClean="0"/>
              <a:t>28</a:t>
            </a:fld>
            <a:endParaRPr lang="en-US"/>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487" y="4210923"/>
            <a:ext cx="4657121" cy="2483798"/>
          </a:xfrm>
          <a:prstGeom prst="rect">
            <a:avLst/>
          </a:prstGeom>
        </p:spPr>
      </p:pic>
    </p:spTree>
    <p:extLst>
      <p:ext uri="{BB962C8B-B14F-4D97-AF65-F5344CB8AC3E}">
        <p14:creationId xmlns:p14="http://schemas.microsoft.com/office/powerpoint/2010/main" val="115720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Challenges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064" y="2687781"/>
            <a:ext cx="3543977" cy="2098963"/>
          </a:xfrm>
        </p:spPr>
      </p:pic>
      <p:sp>
        <p:nvSpPr>
          <p:cNvPr id="4" name="Slide Number Placeholder 3"/>
          <p:cNvSpPr>
            <a:spLocks noGrp="1"/>
          </p:cNvSpPr>
          <p:nvPr>
            <p:ph type="sldNum" sz="quarter" idx="12"/>
          </p:nvPr>
        </p:nvSpPr>
        <p:spPr/>
        <p:txBody>
          <a:bodyPr/>
          <a:lstStyle/>
          <a:p>
            <a:fld id="{F87988ED-A9EF-1F49-AAB8-95DF46C38EA3}" type="slidenum">
              <a:rPr lang="en-US" smtClean="0"/>
              <a:t>2</a:t>
            </a:fld>
            <a:endParaRPr lang="en-US"/>
          </a:p>
        </p:txBody>
      </p:sp>
      <p:sp>
        <p:nvSpPr>
          <p:cNvPr id="6" name="TextBox 5"/>
          <p:cNvSpPr txBox="1"/>
          <p:nvPr/>
        </p:nvSpPr>
        <p:spPr>
          <a:xfrm>
            <a:off x="651890" y="4777046"/>
            <a:ext cx="3970959" cy="369332"/>
          </a:xfrm>
          <a:prstGeom prst="rect">
            <a:avLst/>
          </a:prstGeom>
          <a:noFill/>
        </p:spPr>
        <p:txBody>
          <a:bodyPr wrap="none" rtlCol="0">
            <a:spAutoFit/>
          </a:bodyPr>
          <a:lstStyle/>
          <a:p>
            <a:r>
              <a:rPr lang="en-US" dirty="0" smtClean="0"/>
              <a:t>Sensor Input: </a:t>
            </a:r>
            <a:r>
              <a:rPr lang="en-US" altLang="zh-CN" dirty="0" smtClean="0"/>
              <a:t>n</a:t>
            </a:r>
            <a:r>
              <a:rPr lang="en-US" dirty="0" smtClean="0"/>
              <a:t>oisy</a:t>
            </a:r>
            <a:r>
              <a:rPr lang="zh-CN" altLang="en-US" dirty="0" smtClean="0"/>
              <a:t> </a:t>
            </a:r>
            <a:r>
              <a:rPr lang="en-US" altLang="zh-CN" dirty="0"/>
              <a:t>physical quantity</a:t>
            </a:r>
            <a:endParaRPr lang="en-US" dirty="0"/>
          </a:p>
        </p:txBody>
      </p:sp>
      <p:sp>
        <p:nvSpPr>
          <p:cNvPr id="7" name="Rectangle 6"/>
          <p:cNvSpPr/>
          <p:nvPr/>
        </p:nvSpPr>
        <p:spPr>
          <a:xfrm>
            <a:off x="5143332" y="2093976"/>
            <a:ext cx="1648691" cy="900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Noise Model</a:t>
            </a:r>
            <a:endParaRPr lang="en-US" dirty="0"/>
          </a:p>
        </p:txBody>
      </p:sp>
      <p:sp>
        <p:nvSpPr>
          <p:cNvPr id="8" name="Rectangle 7"/>
          <p:cNvSpPr/>
          <p:nvPr/>
        </p:nvSpPr>
        <p:spPr>
          <a:xfrm>
            <a:off x="5143331" y="4301253"/>
            <a:ext cx="1648691" cy="900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Physical Rule</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rot="21180174">
                <a:off x="5494656" y="4915469"/>
                <a:ext cx="1070235" cy="5726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charset="0"/>
                            </a:rPr>
                          </m:ctrlPr>
                        </m:fPr>
                        <m:num>
                          <m:sSup>
                            <m:sSupPr>
                              <m:ctrlPr>
                                <a:rPr lang="en-US" b="1" i="1" smtClean="0">
                                  <a:latin typeface="Cambria Math" charset="0"/>
                                </a:rPr>
                              </m:ctrlPr>
                            </m:sSupPr>
                            <m:e>
                              <m:r>
                                <a:rPr lang="en-US" b="1" i="1">
                                  <a:latin typeface="Cambria Math" charset="0"/>
                                  <a:ea typeface="Cambria Math" charset="0"/>
                                  <a:cs typeface="Cambria Math" charset="0"/>
                                </a:rPr>
                                <m:t>𝝏</m:t>
                              </m:r>
                            </m:e>
                            <m:sup>
                              <m:r>
                                <a:rPr lang="en-US" altLang="zh-CN" b="1" i="1" smtClean="0">
                                  <a:latin typeface="Cambria Math" charset="0"/>
                                </a:rPr>
                                <m:t>𝟐</m:t>
                              </m:r>
                            </m:sup>
                          </m:sSup>
                          <m:r>
                            <a:rPr lang="en-US" altLang="zh-CN" b="1" i="1" smtClean="0">
                              <a:latin typeface="Cambria Math" charset="0"/>
                            </a:rPr>
                            <m:t>𝒅</m:t>
                          </m:r>
                        </m:num>
                        <m:den>
                          <m:sSup>
                            <m:sSupPr>
                              <m:ctrlPr>
                                <a:rPr lang="en-US" b="1" i="1" smtClean="0">
                                  <a:latin typeface="Cambria Math" charset="0"/>
                                </a:rPr>
                              </m:ctrlPr>
                            </m:sSupPr>
                            <m:e>
                              <m:r>
                                <a:rPr lang="en-US" b="1" i="1">
                                  <a:latin typeface="Cambria Math" charset="0"/>
                                  <a:ea typeface="Cambria Math" charset="0"/>
                                  <a:cs typeface="Cambria Math" charset="0"/>
                                </a:rPr>
                                <m:t>𝝏</m:t>
                              </m:r>
                            </m:e>
                            <m:sup>
                              <m:r>
                                <a:rPr lang="en-US" b="1" i="1" smtClean="0">
                                  <a:latin typeface="Cambria Math" charset="0"/>
                                </a:rPr>
                                <m:t>𝟐</m:t>
                              </m:r>
                            </m:sup>
                          </m:sSup>
                          <m:r>
                            <a:rPr lang="en-US" b="1" i="1" smtClean="0">
                              <a:latin typeface="Cambria Math" charset="0"/>
                            </a:rPr>
                            <m:t>𝒕</m:t>
                          </m:r>
                        </m:den>
                      </m:f>
                      <m:r>
                        <a:rPr lang="en-US" b="1" i="1" smtClean="0">
                          <a:latin typeface="Cambria Math" charset="0"/>
                        </a:rPr>
                        <m:t>=</m:t>
                      </m:r>
                      <m:r>
                        <a:rPr lang="en-US" b="1" i="1" smtClean="0">
                          <a:latin typeface="Cambria Math" charset="0"/>
                        </a:rPr>
                        <m:t>𝒂</m:t>
                      </m:r>
                    </m:oMath>
                  </m:oMathPara>
                </a14:m>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rot="21180174">
                <a:off x="5494656" y="4915469"/>
                <a:ext cx="1070235" cy="572657"/>
              </a:xfrm>
              <a:prstGeom prst="rect">
                <a:avLst/>
              </a:prstGeom>
              <a:blipFill rotWithShape="0">
                <a:blip r:embed="rId3"/>
                <a:stretch>
                  <a:fillRect/>
                </a:stretch>
              </a:blipFill>
            </p:spPr>
            <p:txBody>
              <a:bodyPr/>
              <a:lstStyle/>
              <a:p>
                <a:r>
                  <a:rPr lang="en-US">
                    <a:noFill/>
                  </a:rPr>
                  <a:t> </a:t>
                </a:r>
              </a:p>
            </p:txBody>
          </p:sp>
        </mc:Fallback>
      </mc:AlternateContent>
      <p:cxnSp>
        <p:nvCxnSpPr>
          <p:cNvPr id="12" name="Straight Arrow Connector 11"/>
          <p:cNvCxnSpPr>
            <a:stCxn id="5" idx="3"/>
            <a:endCxn id="13" idx="1"/>
          </p:cNvCxnSpPr>
          <p:nvPr/>
        </p:nvCxnSpPr>
        <p:spPr>
          <a:xfrm flipV="1">
            <a:off x="4243041" y="3726041"/>
            <a:ext cx="3805803" cy="1122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844" y="2627378"/>
            <a:ext cx="3591151" cy="2197325"/>
          </a:xfrm>
          <a:prstGeom prst="rect">
            <a:avLst/>
          </a:prstGeom>
        </p:spPr>
      </p:pic>
      <p:cxnSp>
        <p:nvCxnSpPr>
          <p:cNvPr id="17" name="Straight Arrow Connector 16"/>
          <p:cNvCxnSpPr>
            <a:stCxn id="8" idx="3"/>
            <a:endCxn id="13" idx="1"/>
          </p:cNvCxnSpPr>
          <p:nvPr/>
        </p:nvCxnSpPr>
        <p:spPr>
          <a:xfrm flipV="1">
            <a:off x="6792022" y="3726041"/>
            <a:ext cx="1256822" cy="102548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a:endCxn id="13" idx="1"/>
          </p:cNvCxnSpPr>
          <p:nvPr/>
        </p:nvCxnSpPr>
        <p:spPr>
          <a:xfrm>
            <a:off x="6792023" y="2544249"/>
            <a:ext cx="1256821" cy="118179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900504" y="4776741"/>
            <a:ext cx="3807453" cy="369332"/>
          </a:xfrm>
          <a:prstGeom prst="rect">
            <a:avLst/>
          </a:prstGeom>
          <a:noFill/>
        </p:spPr>
        <p:txBody>
          <a:bodyPr wrap="none" rtlCol="0">
            <a:spAutoFit/>
          </a:bodyPr>
          <a:lstStyle/>
          <a:p>
            <a:r>
              <a:rPr lang="en-US" dirty="0" smtClean="0"/>
              <a:t>Out: clean target </a:t>
            </a:r>
            <a:r>
              <a:rPr lang="en-US" altLang="zh-CN" dirty="0" smtClean="0"/>
              <a:t>physical </a:t>
            </a:r>
            <a:r>
              <a:rPr lang="en-US" altLang="zh-CN" dirty="0"/>
              <a:t>quantity</a:t>
            </a:r>
            <a:endParaRPr lang="en-US" dirty="0"/>
          </a:p>
        </p:txBody>
      </p:sp>
    </p:spTree>
    <p:extLst>
      <p:ext uri="{BB962C8B-B14F-4D97-AF65-F5344CB8AC3E}">
        <p14:creationId xmlns:p14="http://schemas.microsoft.com/office/powerpoint/2010/main" val="189902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UserID</a:t>
            </a:r>
            <a:r>
              <a:rPr lang="en-US" dirty="0" smtClean="0"/>
              <a:t>: Running time &amp; Energy</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29</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8723" y="4353111"/>
            <a:ext cx="5316855" cy="2236746"/>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518" y="1835242"/>
            <a:ext cx="5433060" cy="2285632"/>
          </a:xfrm>
          <a:prstGeom prst="rect">
            <a:avLst/>
          </a:prstGeom>
        </p:spPr>
      </p:pic>
    </p:spTree>
    <p:extLst>
      <p:ext uri="{BB962C8B-B14F-4D97-AF65-F5344CB8AC3E}">
        <p14:creationId xmlns:p14="http://schemas.microsoft.com/office/powerpoint/2010/main" val="152373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Thanks</a:t>
            </a:r>
            <a:endParaRPr lang="en-US"/>
          </a:p>
        </p:txBody>
      </p:sp>
      <p:sp>
        <p:nvSpPr>
          <p:cNvPr id="4" name="Slide Number Placeholder 3"/>
          <p:cNvSpPr>
            <a:spLocks noGrp="1"/>
          </p:cNvSpPr>
          <p:nvPr>
            <p:ph type="sldNum" sz="quarter" idx="12"/>
          </p:nvPr>
        </p:nvSpPr>
        <p:spPr/>
        <p:txBody>
          <a:bodyPr/>
          <a:lstStyle/>
          <a:p>
            <a:fld id="{F87988ED-A9EF-1F49-AAB8-95DF46C38EA3}" type="slidenum">
              <a:rPr lang="en-US" smtClean="0"/>
              <a:t>30</a:t>
            </a:fld>
            <a:endParaRPr lang="en-US"/>
          </a:p>
        </p:txBody>
      </p:sp>
      <p:sp>
        <p:nvSpPr>
          <p:cNvPr id="5" name="Content Placeholder 4"/>
          <p:cNvSpPr txBox="1">
            <a:spLocks noGrp="1"/>
          </p:cNvSpPr>
          <p:nvPr>
            <p:ph idx="1"/>
          </p:nvPr>
        </p:nvSpPr>
        <p:spPr>
          <a:xfrm>
            <a:off x="1069848" y="2121408"/>
            <a:ext cx="6984925" cy="369332"/>
          </a:xfrm>
          <a:prstGeom prst="rect">
            <a:avLst/>
          </a:prstGeom>
          <a:noFill/>
        </p:spPr>
        <p:txBody>
          <a:bodyPr wrap="none" rtlCol="0">
            <a:spAutoFit/>
          </a:bodyPr>
          <a:lstStyle/>
          <a:p>
            <a:r>
              <a:rPr lang="en-US" altLang="zh-CN" dirty="0" smtClean="0"/>
              <a:t>Code</a:t>
            </a:r>
            <a:r>
              <a:rPr lang="zh-CN" altLang="en-US" dirty="0" smtClean="0"/>
              <a:t> </a:t>
            </a:r>
            <a:r>
              <a:rPr lang="en-US" altLang="zh-CN" dirty="0" smtClean="0"/>
              <a:t>available:</a:t>
            </a:r>
            <a:r>
              <a:rPr lang="zh-CN" altLang="en-US" dirty="0" smtClean="0"/>
              <a:t> </a:t>
            </a:r>
            <a:r>
              <a:rPr lang="en-US" altLang="zh-CN" dirty="0"/>
              <a:t>https://</a:t>
            </a:r>
            <a:r>
              <a:rPr lang="en-US" altLang="zh-CN" dirty="0" err="1"/>
              <a:t>github.com</a:t>
            </a:r>
            <a:r>
              <a:rPr lang="en-US" altLang="zh-CN" dirty="0"/>
              <a:t>/</a:t>
            </a:r>
            <a:r>
              <a:rPr lang="en-US" altLang="zh-CN" dirty="0" err="1"/>
              <a:t>yscacaca</a:t>
            </a:r>
            <a:r>
              <a:rPr lang="en-US" altLang="zh-CN" dirty="0"/>
              <a:t>/</a:t>
            </a:r>
            <a:r>
              <a:rPr lang="en-US" altLang="zh-CN" dirty="0" err="1"/>
              <a:t>DeepSense</a:t>
            </a:r>
            <a:endParaRPr lang="en-US" dirty="0"/>
          </a:p>
        </p:txBody>
      </p:sp>
    </p:spTree>
    <p:extLst>
      <p:ext uri="{BB962C8B-B14F-4D97-AF65-F5344CB8AC3E}">
        <p14:creationId xmlns:p14="http://schemas.microsoft.com/office/powerpoint/2010/main" val="200021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Works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solidFill>
                  <a:srgbClr val="FF0000"/>
                </a:solidFill>
              </a:rPr>
              <a:t>FastDeepIoT</a:t>
            </a:r>
            <a:r>
              <a:rPr lang="en-US" dirty="0"/>
              <a:t>: Towards Understanding and Optimizing Neural Network Execution Time on Mobile and Embedded </a:t>
            </a:r>
            <a:r>
              <a:rPr lang="en-US" dirty="0" smtClean="0"/>
              <a:t>Devices -- </a:t>
            </a:r>
            <a:r>
              <a:rPr lang="en-US" i="1" dirty="0" smtClean="0">
                <a:solidFill>
                  <a:srgbClr val="C00000"/>
                </a:solidFill>
              </a:rPr>
              <a:t>ACM </a:t>
            </a:r>
            <a:r>
              <a:rPr lang="en-US" i="1" dirty="0" err="1" smtClean="0">
                <a:solidFill>
                  <a:srgbClr val="C00000"/>
                </a:solidFill>
              </a:rPr>
              <a:t>SenSys</a:t>
            </a:r>
            <a:r>
              <a:rPr lang="en-US" dirty="0" smtClean="0">
                <a:solidFill>
                  <a:srgbClr val="C00000"/>
                </a:solidFill>
              </a:rPr>
              <a:t>, </a:t>
            </a:r>
            <a:r>
              <a:rPr lang="en-US" dirty="0">
                <a:solidFill>
                  <a:srgbClr val="C00000"/>
                </a:solidFill>
              </a:rPr>
              <a:t>2018.</a:t>
            </a:r>
          </a:p>
          <a:p>
            <a:r>
              <a:rPr lang="en-US" dirty="0" err="1" smtClean="0">
                <a:solidFill>
                  <a:srgbClr val="FF0000"/>
                </a:solidFill>
              </a:rPr>
              <a:t>SenseGAN</a:t>
            </a:r>
            <a:r>
              <a:rPr lang="en-US" dirty="0"/>
              <a:t>: Enabling Deep Learning for Internet of Things with a Semi-Supervised </a:t>
            </a:r>
            <a:r>
              <a:rPr lang="en-US" dirty="0" smtClean="0"/>
              <a:t>Framework--</a:t>
            </a:r>
            <a:r>
              <a:rPr lang="en-US" i="1" dirty="0" smtClean="0">
                <a:solidFill>
                  <a:srgbClr val="C00000"/>
                </a:solidFill>
              </a:rPr>
              <a:t>IMWUT</a:t>
            </a:r>
            <a:r>
              <a:rPr lang="en-US" dirty="0" smtClean="0">
                <a:solidFill>
                  <a:srgbClr val="C00000"/>
                </a:solidFill>
              </a:rPr>
              <a:t>, </a:t>
            </a:r>
            <a:r>
              <a:rPr lang="en-US" dirty="0">
                <a:solidFill>
                  <a:srgbClr val="C00000"/>
                </a:solidFill>
              </a:rPr>
              <a:t>2018</a:t>
            </a:r>
            <a:r>
              <a:rPr lang="en-US" dirty="0"/>
              <a:t>.</a:t>
            </a:r>
          </a:p>
          <a:p>
            <a:r>
              <a:rPr lang="en-US" dirty="0" smtClean="0"/>
              <a:t>Towards </a:t>
            </a:r>
            <a:r>
              <a:rPr lang="en-US" dirty="0"/>
              <a:t>Environment Independent Device Free Human Activity </a:t>
            </a:r>
            <a:r>
              <a:rPr lang="en-US" dirty="0" smtClean="0"/>
              <a:t>Recognition -- </a:t>
            </a:r>
            <a:r>
              <a:rPr lang="en-US" i="1" dirty="0" err="1" smtClean="0">
                <a:solidFill>
                  <a:srgbClr val="C00000"/>
                </a:solidFill>
              </a:rPr>
              <a:t>MobiCom</a:t>
            </a:r>
            <a:r>
              <a:rPr lang="en-US" dirty="0" smtClean="0">
                <a:solidFill>
                  <a:srgbClr val="C00000"/>
                </a:solidFill>
              </a:rPr>
              <a:t>, </a:t>
            </a:r>
            <a:r>
              <a:rPr lang="en-US" dirty="0">
                <a:solidFill>
                  <a:srgbClr val="C00000"/>
                </a:solidFill>
              </a:rPr>
              <a:t>2018</a:t>
            </a:r>
            <a:r>
              <a:rPr lang="en-US" dirty="0"/>
              <a:t>.</a:t>
            </a:r>
          </a:p>
          <a:p>
            <a:r>
              <a:rPr lang="en-US" dirty="0" smtClean="0"/>
              <a:t>Deep </a:t>
            </a:r>
            <a:r>
              <a:rPr lang="en-US" dirty="0"/>
              <a:t>Learning for the Internet of </a:t>
            </a:r>
            <a:r>
              <a:rPr lang="en-US" dirty="0" smtClean="0"/>
              <a:t>Things -- </a:t>
            </a:r>
            <a:r>
              <a:rPr lang="en-US" i="1" dirty="0" smtClean="0"/>
              <a:t>Computer </a:t>
            </a:r>
            <a:r>
              <a:rPr lang="en-US" i="1" dirty="0"/>
              <a:t>Magazine</a:t>
            </a:r>
            <a:r>
              <a:rPr lang="en-US" dirty="0"/>
              <a:t>, 2018.</a:t>
            </a:r>
          </a:p>
          <a:p>
            <a:r>
              <a:rPr lang="en-US" dirty="0" err="1" smtClean="0">
                <a:solidFill>
                  <a:srgbClr val="FF0000"/>
                </a:solidFill>
              </a:rPr>
              <a:t>ApDeepSense</a:t>
            </a:r>
            <a:r>
              <a:rPr lang="en-US" dirty="0"/>
              <a:t>: Deep Learning Uncertainty Estimation Without the Pain for </a:t>
            </a:r>
            <a:r>
              <a:rPr lang="en-US" dirty="0" err="1"/>
              <a:t>IoT</a:t>
            </a:r>
            <a:r>
              <a:rPr lang="en-US" dirty="0"/>
              <a:t> </a:t>
            </a:r>
            <a:r>
              <a:rPr lang="en-US" dirty="0" smtClean="0"/>
              <a:t>Applications --</a:t>
            </a:r>
            <a:r>
              <a:rPr lang="en-US" i="1" dirty="0" smtClean="0">
                <a:solidFill>
                  <a:srgbClr val="C00000"/>
                </a:solidFill>
              </a:rPr>
              <a:t>ICDCS</a:t>
            </a:r>
            <a:r>
              <a:rPr lang="en-US" dirty="0" smtClean="0">
                <a:solidFill>
                  <a:srgbClr val="C00000"/>
                </a:solidFill>
              </a:rPr>
              <a:t>, </a:t>
            </a:r>
            <a:r>
              <a:rPr lang="en-US" dirty="0">
                <a:solidFill>
                  <a:srgbClr val="C00000"/>
                </a:solidFill>
              </a:rPr>
              <a:t>2018</a:t>
            </a:r>
            <a:r>
              <a:rPr lang="en-US" dirty="0" smtClean="0"/>
              <a:t>.</a:t>
            </a:r>
          </a:p>
          <a:p>
            <a:r>
              <a:rPr lang="en-US" dirty="0" err="1">
                <a:solidFill>
                  <a:srgbClr val="FF0000"/>
                </a:solidFill>
              </a:rPr>
              <a:t>DeepIoT</a:t>
            </a:r>
            <a:r>
              <a:rPr lang="en-US" dirty="0"/>
              <a:t>: Compressing Deep Neural Network Structures for Sensing Systems with a Compressor-Critic Framework (Best Paper Award Nominee</a:t>
            </a:r>
            <a:r>
              <a:rPr lang="en-US" dirty="0" smtClean="0"/>
              <a:t>)-- </a:t>
            </a:r>
            <a:r>
              <a:rPr lang="en-US" i="1" dirty="0" smtClean="0">
                <a:solidFill>
                  <a:srgbClr val="C00000"/>
                </a:solidFill>
              </a:rPr>
              <a:t>ACM </a:t>
            </a:r>
            <a:r>
              <a:rPr lang="en-US" i="1" dirty="0" err="1" smtClean="0">
                <a:solidFill>
                  <a:srgbClr val="C00000"/>
                </a:solidFill>
              </a:rPr>
              <a:t>SenSys</a:t>
            </a:r>
            <a:r>
              <a:rPr lang="en-US" dirty="0" smtClean="0">
                <a:solidFill>
                  <a:srgbClr val="C00000"/>
                </a:solidFill>
              </a:rPr>
              <a:t>, </a:t>
            </a:r>
            <a:r>
              <a:rPr lang="en-US" dirty="0">
                <a:solidFill>
                  <a:srgbClr val="C00000"/>
                </a:solidFill>
              </a:rPr>
              <a:t>2017</a:t>
            </a:r>
            <a:r>
              <a:rPr lang="en-US" dirty="0"/>
              <a:t>.</a:t>
            </a:r>
          </a:p>
          <a:p>
            <a:r>
              <a:rPr lang="en-US" dirty="0" err="1" smtClean="0">
                <a:solidFill>
                  <a:srgbClr val="FF0000"/>
                </a:solidFill>
              </a:rPr>
              <a:t>RDeepSense</a:t>
            </a:r>
            <a:r>
              <a:rPr lang="en-US" dirty="0"/>
              <a:t>: Reliable Deep Mobile Computing Models with Uncertainty </a:t>
            </a:r>
            <a:r>
              <a:rPr lang="en-US" dirty="0" smtClean="0"/>
              <a:t>Estimations </a:t>
            </a:r>
            <a:r>
              <a:rPr lang="en-US" i="1" dirty="0" smtClean="0"/>
              <a:t>-- </a:t>
            </a:r>
            <a:r>
              <a:rPr lang="en-US" i="1" dirty="0" smtClean="0">
                <a:solidFill>
                  <a:srgbClr val="C00000"/>
                </a:solidFill>
              </a:rPr>
              <a:t>IMWUT</a:t>
            </a:r>
            <a:r>
              <a:rPr lang="en-US" dirty="0" smtClean="0">
                <a:solidFill>
                  <a:srgbClr val="C00000"/>
                </a:solidFill>
              </a:rPr>
              <a:t>, 2017</a:t>
            </a:r>
            <a:r>
              <a:rPr lang="en-US" dirty="0"/>
              <a:t>.</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31</a:t>
            </a:fld>
            <a:endParaRPr lang="en-US"/>
          </a:p>
        </p:txBody>
      </p:sp>
    </p:spTree>
    <p:extLst>
      <p:ext uri="{BB962C8B-B14F-4D97-AF65-F5344CB8AC3E}">
        <p14:creationId xmlns:p14="http://schemas.microsoft.com/office/powerpoint/2010/main" val="159703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prstClr val="black">
                    <a:lumMod val="75000"/>
                    <a:lumOff val="25000"/>
                  </a:prstClr>
                </a:solidFill>
              </a:rPr>
              <a:t>Deep </a:t>
            </a:r>
            <a:r>
              <a:rPr lang="en-US" dirty="0" smtClean="0">
                <a:solidFill>
                  <a:prstClr val="black">
                    <a:lumMod val="75000"/>
                    <a:lumOff val="25000"/>
                  </a:prstClr>
                </a:solidFill>
              </a:rPr>
              <a:t>Learning for IOT and Big Data Streaming Analytics</a:t>
            </a:r>
            <a:r>
              <a:rPr lang="en-US" dirty="0">
                <a:solidFill>
                  <a:prstClr val="black">
                    <a:lumMod val="75000"/>
                    <a:lumOff val="25000"/>
                  </a:prstClr>
                </a:solidFill>
              </a:rPr>
              <a:t/>
            </a:r>
            <a:br>
              <a:rPr lang="en-US" dirty="0">
                <a:solidFill>
                  <a:prstClr val="black">
                    <a:lumMod val="75000"/>
                    <a:lumOff val="25000"/>
                  </a:prstClr>
                </a:solidFill>
              </a:rPr>
            </a:br>
            <a:r>
              <a:rPr lang="en-US" sz="2133" dirty="0">
                <a:solidFill>
                  <a:prstClr val="black">
                    <a:lumMod val="75000"/>
                    <a:lumOff val="25000"/>
                  </a:prstClr>
                </a:solidFill>
              </a:rPr>
              <a:t/>
            </a:r>
            <a:br>
              <a:rPr lang="en-US" sz="2133" dirty="0">
                <a:solidFill>
                  <a:prstClr val="black">
                    <a:lumMod val="75000"/>
                    <a:lumOff val="25000"/>
                  </a:prstClr>
                </a:solidFill>
              </a:rPr>
            </a:br>
            <a:r>
              <a:rPr lang="en-US" sz="2133" dirty="0" smtClean="0">
                <a:solidFill>
                  <a:prstClr val="black">
                    <a:lumMod val="75000"/>
                    <a:lumOff val="25000"/>
                  </a:prstClr>
                </a:solidFill>
              </a:rPr>
              <a:t>A SURVEY</a:t>
            </a:r>
            <a:endParaRPr lang="en-US" dirty="0"/>
          </a:p>
        </p:txBody>
      </p:sp>
      <p:sp>
        <p:nvSpPr>
          <p:cNvPr id="3" name="Subtitle 2"/>
          <p:cNvSpPr>
            <a:spLocks noGrp="1"/>
          </p:cNvSpPr>
          <p:nvPr>
            <p:ph type="subTitle" idx="1"/>
          </p:nvPr>
        </p:nvSpPr>
        <p:spPr/>
        <p:txBody>
          <a:bodyPr anchor="ctr">
            <a:normAutofit/>
          </a:bodyPr>
          <a:lstStyle/>
          <a:p>
            <a:r>
              <a:rPr lang="en-US" sz="3200" dirty="0">
                <a:solidFill>
                  <a:schemeClr val="tx1"/>
                </a:solidFill>
              </a:rPr>
              <a:t>Presenters: Mei </a:t>
            </a:r>
            <a:r>
              <a:rPr lang="en-US" sz="3200" dirty="0" smtClean="0">
                <a:solidFill>
                  <a:schemeClr val="tx1"/>
                </a:solidFill>
              </a:rPr>
              <a:t>Wang</a:t>
            </a:r>
            <a:endParaRPr lang="en-US" sz="3200" dirty="0">
              <a:solidFill>
                <a:schemeClr val="tx1"/>
              </a:solidFill>
            </a:endParaRPr>
          </a:p>
        </p:txBody>
      </p:sp>
      <p:sp>
        <p:nvSpPr>
          <p:cNvPr id="4" name="Footer Placeholder 3"/>
          <p:cNvSpPr>
            <a:spLocks noGrp="1"/>
          </p:cNvSpPr>
          <p:nvPr>
            <p:ph type="ftr" sz="quarter" idx="3"/>
          </p:nvPr>
        </p:nvSpPr>
        <p:spPr/>
        <p:txBody>
          <a:bodyPr/>
          <a:lstStyle/>
          <a:p>
            <a:r>
              <a:rPr lang="en-US" dirty="0">
                <a:solidFill>
                  <a:prstClr val="white">
                    <a:lumMod val="50000"/>
                  </a:prstClr>
                </a:solidFill>
              </a:rPr>
              <a:t>CS395T DEEP LEARNING SEMINAR</a:t>
            </a:r>
          </a:p>
        </p:txBody>
      </p:sp>
      <p:sp>
        <p:nvSpPr>
          <p:cNvPr id="5" name="Slide Number Placeholder 4"/>
          <p:cNvSpPr>
            <a:spLocks noGrp="1"/>
          </p:cNvSpPr>
          <p:nvPr>
            <p:ph type="sldNum" sz="quarter" idx="4"/>
          </p:nvPr>
        </p:nvSpPr>
        <p:spPr/>
        <p:txBody>
          <a:bodyPr/>
          <a:lstStyle/>
          <a:p>
            <a:pPr defTabSz="457189"/>
            <a:fld id="{4FAB73BC-B049-4115-A692-8D63A059BFB8}" type="slidenum">
              <a:rPr lang="en-US" smtClean="0">
                <a:solidFill>
                  <a:prstClr val="white">
                    <a:lumMod val="50000"/>
                  </a:prstClr>
                </a:solidFill>
                <a:latin typeface="Calibri" panose="020F0502020204030204"/>
                <a:ea typeface=""/>
                <a:cs typeface=""/>
              </a:rPr>
              <a:pPr defTabSz="457189"/>
              <a:t>32</a:t>
            </a:fld>
            <a:endParaRPr lang="en-US" dirty="0">
              <a:solidFill>
                <a:prstClr val="white">
                  <a:lumMod val="50000"/>
                </a:prstClr>
              </a:solidFill>
              <a:latin typeface="Calibri" panose="020F0502020204030204"/>
              <a:ea typeface=""/>
              <a:cs typeface=""/>
            </a:endParaRPr>
          </a:p>
        </p:txBody>
      </p:sp>
      <p:sp>
        <p:nvSpPr>
          <p:cNvPr id="6" name="Date Placeholder 5"/>
          <p:cNvSpPr>
            <a:spLocks noGrp="1"/>
          </p:cNvSpPr>
          <p:nvPr>
            <p:ph type="dt" sz="half" idx="2"/>
          </p:nvPr>
        </p:nvSpPr>
        <p:spPr/>
        <p:txBody>
          <a:bodyPr/>
          <a:lstStyle/>
          <a:p>
            <a:pPr defTabSz="457189" fontAlgn="auto">
              <a:spcBef>
                <a:spcPts val="0"/>
              </a:spcBef>
              <a:spcAft>
                <a:spcPts val="0"/>
              </a:spcAft>
            </a:pPr>
            <a:r>
              <a:rPr>
                <a:solidFill>
                  <a:prstClr val="white">
                    <a:lumMod val="50000"/>
                  </a:prstClr>
                </a:solidFill>
              </a:rPr>
              <a:t>09/10/18</a:t>
            </a:r>
            <a:endParaRPr lang="mr-IN">
              <a:solidFill>
                <a:prstClr val="white">
                  <a:lumMod val="50000"/>
                </a:prstClr>
              </a:solidFill>
            </a:endParaRPr>
          </a:p>
        </p:txBody>
      </p:sp>
    </p:spTree>
    <p:extLst>
      <p:ext uri="{BB962C8B-B14F-4D97-AF65-F5344CB8AC3E}">
        <p14:creationId xmlns:p14="http://schemas.microsoft.com/office/powerpoint/2010/main" val="111286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Challenges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064" y="2687781"/>
            <a:ext cx="3543977" cy="2098963"/>
          </a:xfrm>
        </p:spPr>
      </p:pic>
      <p:sp>
        <p:nvSpPr>
          <p:cNvPr id="4" name="Slide Number Placeholder 3"/>
          <p:cNvSpPr>
            <a:spLocks noGrp="1"/>
          </p:cNvSpPr>
          <p:nvPr>
            <p:ph type="sldNum" sz="quarter" idx="12"/>
          </p:nvPr>
        </p:nvSpPr>
        <p:spPr/>
        <p:txBody>
          <a:bodyPr/>
          <a:lstStyle/>
          <a:p>
            <a:fld id="{F87988ED-A9EF-1F49-AAB8-95DF46C38EA3}" type="slidenum">
              <a:rPr lang="en-US" smtClean="0"/>
              <a:t>3</a:t>
            </a:fld>
            <a:endParaRPr lang="en-US"/>
          </a:p>
        </p:txBody>
      </p:sp>
      <p:sp>
        <p:nvSpPr>
          <p:cNvPr id="6" name="TextBox 5"/>
          <p:cNvSpPr txBox="1"/>
          <p:nvPr/>
        </p:nvSpPr>
        <p:spPr>
          <a:xfrm>
            <a:off x="651890" y="4777046"/>
            <a:ext cx="3970959" cy="369332"/>
          </a:xfrm>
          <a:prstGeom prst="rect">
            <a:avLst/>
          </a:prstGeom>
          <a:noFill/>
        </p:spPr>
        <p:txBody>
          <a:bodyPr wrap="none" rtlCol="0">
            <a:spAutoFit/>
          </a:bodyPr>
          <a:lstStyle/>
          <a:p>
            <a:r>
              <a:rPr lang="en-US" dirty="0" smtClean="0"/>
              <a:t>Sensor Input: </a:t>
            </a:r>
            <a:r>
              <a:rPr lang="en-US" altLang="zh-CN" dirty="0" smtClean="0"/>
              <a:t>n</a:t>
            </a:r>
            <a:r>
              <a:rPr lang="en-US" dirty="0" smtClean="0"/>
              <a:t>oisy</a:t>
            </a:r>
            <a:r>
              <a:rPr lang="zh-CN" altLang="en-US" dirty="0" smtClean="0"/>
              <a:t> </a:t>
            </a:r>
            <a:r>
              <a:rPr lang="en-US" altLang="zh-CN" dirty="0"/>
              <a:t>physical quantity</a:t>
            </a:r>
            <a:endParaRPr lang="en-US" dirty="0"/>
          </a:p>
        </p:txBody>
      </p:sp>
      <p:sp>
        <p:nvSpPr>
          <p:cNvPr id="7" name="Rectangle 6"/>
          <p:cNvSpPr/>
          <p:nvPr/>
        </p:nvSpPr>
        <p:spPr>
          <a:xfrm>
            <a:off x="5143332" y="2093976"/>
            <a:ext cx="1648691" cy="9005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Noise Model</a:t>
            </a:r>
            <a:endParaRPr lang="en-US" dirty="0"/>
          </a:p>
        </p:txBody>
      </p:sp>
      <p:sp>
        <p:nvSpPr>
          <p:cNvPr id="8" name="Rectangle 7"/>
          <p:cNvSpPr/>
          <p:nvPr/>
        </p:nvSpPr>
        <p:spPr>
          <a:xfrm>
            <a:off x="5143331" y="4301253"/>
            <a:ext cx="1648691" cy="900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Physical Rule</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rot="21180174">
                <a:off x="5494656" y="4915469"/>
                <a:ext cx="1070235" cy="5726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charset="0"/>
                            </a:rPr>
                          </m:ctrlPr>
                        </m:fPr>
                        <m:num>
                          <m:sSup>
                            <m:sSupPr>
                              <m:ctrlPr>
                                <a:rPr lang="en-US" b="1" i="1" smtClean="0">
                                  <a:latin typeface="Cambria Math" charset="0"/>
                                </a:rPr>
                              </m:ctrlPr>
                            </m:sSupPr>
                            <m:e>
                              <m:r>
                                <a:rPr lang="en-US" b="1" i="1">
                                  <a:latin typeface="Cambria Math" charset="0"/>
                                  <a:ea typeface="Cambria Math" charset="0"/>
                                  <a:cs typeface="Cambria Math" charset="0"/>
                                </a:rPr>
                                <m:t>𝝏</m:t>
                              </m:r>
                            </m:e>
                            <m:sup>
                              <m:r>
                                <a:rPr lang="en-US" altLang="zh-CN" b="1" i="1" smtClean="0">
                                  <a:latin typeface="Cambria Math" charset="0"/>
                                </a:rPr>
                                <m:t>𝟐</m:t>
                              </m:r>
                            </m:sup>
                          </m:sSup>
                          <m:r>
                            <a:rPr lang="en-US" altLang="zh-CN" b="1" i="1" smtClean="0">
                              <a:latin typeface="Cambria Math" charset="0"/>
                            </a:rPr>
                            <m:t>𝒅</m:t>
                          </m:r>
                        </m:num>
                        <m:den>
                          <m:sSup>
                            <m:sSupPr>
                              <m:ctrlPr>
                                <a:rPr lang="en-US" b="1" i="1" smtClean="0">
                                  <a:latin typeface="Cambria Math" charset="0"/>
                                </a:rPr>
                              </m:ctrlPr>
                            </m:sSupPr>
                            <m:e>
                              <m:r>
                                <a:rPr lang="en-US" b="1" i="1">
                                  <a:latin typeface="Cambria Math" charset="0"/>
                                  <a:ea typeface="Cambria Math" charset="0"/>
                                  <a:cs typeface="Cambria Math" charset="0"/>
                                </a:rPr>
                                <m:t>𝝏</m:t>
                              </m:r>
                            </m:e>
                            <m:sup>
                              <m:r>
                                <a:rPr lang="en-US" b="1" i="1" smtClean="0">
                                  <a:latin typeface="Cambria Math" charset="0"/>
                                </a:rPr>
                                <m:t>𝟐</m:t>
                              </m:r>
                            </m:sup>
                          </m:sSup>
                          <m:r>
                            <a:rPr lang="en-US" b="1" i="1" smtClean="0">
                              <a:latin typeface="Cambria Math" charset="0"/>
                            </a:rPr>
                            <m:t>𝒕</m:t>
                          </m:r>
                        </m:den>
                      </m:f>
                      <m:r>
                        <a:rPr lang="en-US" b="1" i="1" smtClean="0">
                          <a:latin typeface="Cambria Math" charset="0"/>
                        </a:rPr>
                        <m:t>=</m:t>
                      </m:r>
                      <m:r>
                        <a:rPr lang="en-US" b="1" i="1" smtClean="0">
                          <a:latin typeface="Cambria Math" charset="0"/>
                        </a:rPr>
                        <m:t>𝒂</m:t>
                      </m:r>
                    </m:oMath>
                  </m:oMathPara>
                </a14:m>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rot="21180174">
                <a:off x="5494656" y="4915469"/>
                <a:ext cx="1070235" cy="572657"/>
              </a:xfrm>
              <a:prstGeom prst="rect">
                <a:avLst/>
              </a:prstGeom>
              <a:blipFill rotWithShape="0">
                <a:blip r:embed="rId3"/>
                <a:stretch>
                  <a:fillRect/>
                </a:stretch>
              </a:blipFill>
            </p:spPr>
            <p:txBody>
              <a:bodyPr/>
              <a:lstStyle/>
              <a:p>
                <a:r>
                  <a:rPr lang="en-US">
                    <a:noFill/>
                  </a:rPr>
                  <a:t> </a:t>
                </a:r>
              </a:p>
            </p:txBody>
          </p:sp>
        </mc:Fallback>
      </mc:AlternateContent>
      <p:cxnSp>
        <p:nvCxnSpPr>
          <p:cNvPr id="12" name="Straight Arrow Connector 11"/>
          <p:cNvCxnSpPr>
            <a:stCxn id="5" idx="3"/>
          </p:cNvCxnSpPr>
          <p:nvPr/>
        </p:nvCxnSpPr>
        <p:spPr>
          <a:xfrm flipV="1">
            <a:off x="4243041" y="3726041"/>
            <a:ext cx="3805803" cy="1122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p:cNvCxnSpPr>
          <p:nvPr/>
        </p:nvCxnSpPr>
        <p:spPr>
          <a:xfrm flipV="1">
            <a:off x="6792022" y="3726041"/>
            <a:ext cx="1256822" cy="102548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p:cNvCxnSpPr>
          <p:nvPr/>
        </p:nvCxnSpPr>
        <p:spPr>
          <a:xfrm>
            <a:off x="6792023" y="2544249"/>
            <a:ext cx="1256821" cy="1181792"/>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844" y="2544248"/>
            <a:ext cx="3446438" cy="2308165"/>
          </a:xfrm>
          <a:prstGeom prst="rect">
            <a:avLst/>
          </a:prstGeom>
        </p:spPr>
      </p:pic>
      <p:sp>
        <p:nvSpPr>
          <p:cNvPr id="16" name="TextBox 15"/>
          <p:cNvSpPr txBox="1"/>
          <p:nvPr/>
        </p:nvSpPr>
        <p:spPr>
          <a:xfrm>
            <a:off x="7900504" y="4776741"/>
            <a:ext cx="3773790" cy="369332"/>
          </a:xfrm>
          <a:prstGeom prst="rect">
            <a:avLst/>
          </a:prstGeom>
          <a:noFill/>
        </p:spPr>
        <p:txBody>
          <a:bodyPr wrap="none" rtlCol="0">
            <a:spAutoFit/>
          </a:bodyPr>
          <a:lstStyle/>
          <a:p>
            <a:r>
              <a:rPr lang="en-US" dirty="0" smtClean="0"/>
              <a:t>Out: noisy target </a:t>
            </a:r>
            <a:r>
              <a:rPr lang="en-US" altLang="zh-CN" dirty="0" smtClean="0"/>
              <a:t>physical </a:t>
            </a:r>
            <a:r>
              <a:rPr lang="en-US" altLang="zh-CN" dirty="0"/>
              <a:t>quantity</a:t>
            </a:r>
            <a:endParaRPr lang="en-US" dirty="0"/>
          </a:p>
        </p:txBody>
      </p:sp>
      <p:sp>
        <p:nvSpPr>
          <p:cNvPr id="3" name="TextBox 2"/>
          <p:cNvSpPr txBox="1"/>
          <p:nvPr/>
        </p:nvSpPr>
        <p:spPr>
          <a:xfrm>
            <a:off x="6262254" y="1460252"/>
            <a:ext cx="1969898" cy="646331"/>
          </a:xfrm>
          <a:prstGeom prst="rect">
            <a:avLst/>
          </a:prstGeom>
          <a:noFill/>
        </p:spPr>
        <p:txBody>
          <a:bodyPr wrap="none" rtlCol="0">
            <a:spAutoFit/>
          </a:bodyPr>
          <a:lstStyle/>
          <a:p>
            <a:r>
              <a:rPr lang="en-US" b="1" i="1" dirty="0" smtClean="0">
                <a:solidFill>
                  <a:schemeClr val="accent2"/>
                </a:solidFill>
              </a:rPr>
              <a:t>Nonlinear</a:t>
            </a:r>
          </a:p>
          <a:p>
            <a:r>
              <a:rPr lang="en-US" b="1" i="1" dirty="0" smtClean="0">
                <a:solidFill>
                  <a:schemeClr val="accent2"/>
                </a:solidFill>
              </a:rPr>
              <a:t>Time-dependent</a:t>
            </a:r>
            <a:endParaRPr lang="en-US" b="1" i="1" dirty="0">
              <a:solidFill>
                <a:schemeClr val="accent2"/>
              </a:solidFill>
            </a:endParaRPr>
          </a:p>
        </p:txBody>
      </p:sp>
    </p:spTree>
    <p:extLst>
      <p:ext uri="{BB962C8B-B14F-4D97-AF65-F5344CB8AC3E}">
        <p14:creationId xmlns:p14="http://schemas.microsoft.com/office/powerpoint/2010/main" val="213773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4</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24" y="2687781"/>
            <a:ext cx="3543977" cy="2098963"/>
          </a:xfrm>
          <a:prstGeom prst="rect">
            <a:avLst/>
          </a:prstGeom>
        </p:spPr>
      </p:pic>
      <p:sp>
        <p:nvSpPr>
          <p:cNvPr id="6" name="TextBox 5"/>
          <p:cNvSpPr txBox="1"/>
          <p:nvPr/>
        </p:nvSpPr>
        <p:spPr>
          <a:xfrm>
            <a:off x="1629884" y="4779815"/>
            <a:ext cx="1460656" cy="369332"/>
          </a:xfrm>
          <a:prstGeom prst="rect">
            <a:avLst/>
          </a:prstGeom>
          <a:noFill/>
        </p:spPr>
        <p:txBody>
          <a:bodyPr wrap="none" rtlCol="0">
            <a:spAutoFit/>
          </a:bodyPr>
          <a:lstStyle/>
          <a:p>
            <a:r>
              <a:rPr lang="en-US" dirty="0" smtClean="0"/>
              <a:t>Sensor Input</a:t>
            </a:r>
            <a:endParaRPr lang="en-US" dirty="0"/>
          </a:p>
        </p:txBody>
      </p:sp>
      <p:sp>
        <p:nvSpPr>
          <p:cNvPr id="9" name="Rectangle 8"/>
          <p:cNvSpPr/>
          <p:nvPr/>
        </p:nvSpPr>
        <p:spPr>
          <a:xfrm>
            <a:off x="4603001" y="3234454"/>
            <a:ext cx="1648691" cy="900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dirty="0" smtClean="0"/>
              <a:t>and-crafted </a:t>
            </a:r>
            <a:r>
              <a:rPr lang="en-US" dirty="0"/>
              <a:t>features </a:t>
            </a:r>
          </a:p>
        </p:txBody>
      </p:sp>
      <p:sp>
        <p:nvSpPr>
          <p:cNvPr id="10" name="Rectangle 9"/>
          <p:cNvSpPr/>
          <p:nvPr/>
        </p:nvSpPr>
        <p:spPr>
          <a:xfrm>
            <a:off x="7027289" y="3234455"/>
            <a:ext cx="1648691" cy="900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Classifier</a:t>
            </a:r>
            <a:endParaRPr lang="en-US" dirty="0"/>
          </a:p>
        </p:txBody>
      </p:sp>
      <p:cxnSp>
        <p:nvCxnSpPr>
          <p:cNvPr id="11" name="Straight Arrow Connector 10"/>
          <p:cNvCxnSpPr>
            <a:endCxn id="9" idx="1"/>
          </p:cNvCxnSpPr>
          <p:nvPr/>
        </p:nvCxnSpPr>
        <p:spPr>
          <a:xfrm>
            <a:off x="3865415" y="3684726"/>
            <a:ext cx="737586"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a:endCxn id="10" idx="1"/>
          </p:cNvCxnSpPr>
          <p:nvPr/>
        </p:nvCxnSpPr>
        <p:spPr>
          <a:xfrm>
            <a:off x="6251692" y="3684727"/>
            <a:ext cx="775597"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319" y="2920809"/>
            <a:ext cx="1842509" cy="1527833"/>
          </a:xfrm>
          <a:prstGeom prst="rect">
            <a:avLst/>
          </a:prstGeom>
        </p:spPr>
      </p:pic>
      <p:cxnSp>
        <p:nvCxnSpPr>
          <p:cNvPr id="19" name="Straight Arrow Connector 18"/>
          <p:cNvCxnSpPr>
            <a:stCxn id="10" idx="3"/>
            <a:endCxn id="18" idx="1"/>
          </p:cNvCxnSpPr>
          <p:nvPr/>
        </p:nvCxnSpPr>
        <p:spPr>
          <a:xfrm flipV="1">
            <a:off x="8675980" y="3684726"/>
            <a:ext cx="554339" cy="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7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4" name="Slide Number Placeholder 3"/>
          <p:cNvSpPr>
            <a:spLocks noGrp="1"/>
          </p:cNvSpPr>
          <p:nvPr>
            <p:ph type="sldNum" sz="quarter" idx="12"/>
          </p:nvPr>
        </p:nvSpPr>
        <p:spPr/>
        <p:txBody>
          <a:bodyPr/>
          <a:lstStyle/>
          <a:p>
            <a:fld id="{F87988ED-A9EF-1F49-AAB8-95DF46C38EA3}" type="slidenum">
              <a:rPr lang="en-US" smtClean="0"/>
              <a:t>5</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24" y="2687781"/>
            <a:ext cx="3543977" cy="2098963"/>
          </a:xfrm>
          <a:prstGeom prst="rect">
            <a:avLst/>
          </a:prstGeom>
        </p:spPr>
      </p:pic>
      <p:sp>
        <p:nvSpPr>
          <p:cNvPr id="6" name="TextBox 5"/>
          <p:cNvSpPr txBox="1"/>
          <p:nvPr/>
        </p:nvSpPr>
        <p:spPr>
          <a:xfrm>
            <a:off x="1629884" y="4779815"/>
            <a:ext cx="1460656" cy="369332"/>
          </a:xfrm>
          <a:prstGeom prst="rect">
            <a:avLst/>
          </a:prstGeom>
          <a:noFill/>
        </p:spPr>
        <p:txBody>
          <a:bodyPr wrap="none" rtlCol="0">
            <a:spAutoFit/>
          </a:bodyPr>
          <a:lstStyle/>
          <a:p>
            <a:r>
              <a:rPr lang="en-US" dirty="0" smtClean="0"/>
              <a:t>Sensor Input</a:t>
            </a:r>
            <a:endParaRPr lang="en-US" dirty="0"/>
          </a:p>
        </p:txBody>
      </p:sp>
      <p:sp>
        <p:nvSpPr>
          <p:cNvPr id="9" name="Rectangle 8"/>
          <p:cNvSpPr/>
          <p:nvPr/>
        </p:nvSpPr>
        <p:spPr>
          <a:xfrm>
            <a:off x="4603001" y="3234454"/>
            <a:ext cx="1648691" cy="9005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dirty="0" smtClean="0"/>
              <a:t>and-crafted </a:t>
            </a:r>
            <a:r>
              <a:rPr lang="en-US" dirty="0"/>
              <a:t>features </a:t>
            </a:r>
          </a:p>
        </p:txBody>
      </p:sp>
      <p:sp>
        <p:nvSpPr>
          <p:cNvPr id="10" name="Rectangle 9"/>
          <p:cNvSpPr/>
          <p:nvPr/>
        </p:nvSpPr>
        <p:spPr>
          <a:xfrm>
            <a:off x="7027289" y="3234455"/>
            <a:ext cx="1648691" cy="90054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Classifier</a:t>
            </a:r>
            <a:endParaRPr lang="en-US" dirty="0"/>
          </a:p>
        </p:txBody>
      </p:sp>
      <p:cxnSp>
        <p:nvCxnSpPr>
          <p:cNvPr id="11" name="Straight Arrow Connector 10"/>
          <p:cNvCxnSpPr>
            <a:endCxn id="9" idx="1"/>
          </p:cNvCxnSpPr>
          <p:nvPr/>
        </p:nvCxnSpPr>
        <p:spPr>
          <a:xfrm>
            <a:off x="3865415" y="3684726"/>
            <a:ext cx="737586"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a:endCxn id="10" idx="1"/>
          </p:cNvCxnSpPr>
          <p:nvPr/>
        </p:nvCxnSpPr>
        <p:spPr>
          <a:xfrm>
            <a:off x="6251692" y="3684727"/>
            <a:ext cx="775597" cy="1"/>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3"/>
          </p:cNvCxnSpPr>
          <p:nvPr/>
        </p:nvCxnSpPr>
        <p:spPr>
          <a:xfrm flipV="1">
            <a:off x="8675980" y="3684726"/>
            <a:ext cx="554339" cy="2"/>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423" y="2959141"/>
            <a:ext cx="1742981" cy="1451170"/>
          </a:xfrm>
          <a:prstGeom prst="rect">
            <a:avLst/>
          </a:prstGeom>
        </p:spPr>
      </p:pic>
      <p:sp>
        <p:nvSpPr>
          <p:cNvPr id="14" name="TextBox 13"/>
          <p:cNvSpPr txBox="1"/>
          <p:nvPr/>
        </p:nvSpPr>
        <p:spPr>
          <a:xfrm>
            <a:off x="4803761" y="4224049"/>
            <a:ext cx="1940531" cy="646331"/>
          </a:xfrm>
          <a:prstGeom prst="rect">
            <a:avLst/>
          </a:prstGeom>
          <a:noFill/>
        </p:spPr>
        <p:txBody>
          <a:bodyPr wrap="none" rtlCol="0">
            <a:spAutoFit/>
          </a:bodyPr>
          <a:lstStyle/>
          <a:p>
            <a:r>
              <a:rPr lang="en-US" b="1" i="1" dirty="0" smtClean="0">
                <a:solidFill>
                  <a:schemeClr val="accent2"/>
                </a:solidFill>
              </a:rPr>
              <a:t>Time-consuming</a:t>
            </a:r>
          </a:p>
          <a:p>
            <a:r>
              <a:rPr lang="en-US" b="1" i="1" dirty="0" smtClean="0">
                <a:solidFill>
                  <a:schemeClr val="accent2"/>
                </a:solidFill>
              </a:rPr>
              <a:t>Not Robust </a:t>
            </a:r>
          </a:p>
        </p:txBody>
      </p:sp>
    </p:spTree>
    <p:extLst>
      <p:ext uri="{BB962C8B-B14F-4D97-AF65-F5344CB8AC3E}">
        <p14:creationId xmlns:p14="http://schemas.microsoft.com/office/powerpoint/2010/main" val="134335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Hand-crafted features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371229">
            <a:off x="1012464" y="1949378"/>
            <a:ext cx="8318776" cy="4051300"/>
          </a:xfrm>
        </p:spPr>
      </p:pic>
      <p:sp>
        <p:nvSpPr>
          <p:cNvPr id="4" name="Slide Number Placeholder 3"/>
          <p:cNvSpPr>
            <a:spLocks noGrp="1"/>
          </p:cNvSpPr>
          <p:nvPr>
            <p:ph type="sldNum" sz="quarter" idx="12"/>
          </p:nvPr>
        </p:nvSpPr>
        <p:spPr/>
        <p:txBody>
          <a:bodyPr/>
          <a:lstStyle/>
          <a:p>
            <a:fld id="{F87988ED-A9EF-1F49-AAB8-95DF46C38EA3}" type="slidenum">
              <a:rPr lang="en-US" smtClean="0"/>
              <a:t>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228" y="2531009"/>
            <a:ext cx="8343900" cy="20182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13572">
            <a:off x="1791367" y="4347750"/>
            <a:ext cx="8615363" cy="1704417"/>
          </a:xfrm>
          <a:prstGeom prst="rect">
            <a:avLst/>
          </a:prstGeom>
        </p:spPr>
      </p:pic>
    </p:spTree>
    <p:extLst>
      <p:ext uri="{BB962C8B-B14F-4D97-AF65-F5344CB8AC3E}">
        <p14:creationId xmlns:p14="http://schemas.microsoft.com/office/powerpoint/2010/main" val="1170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DeepSense</a:t>
            </a:r>
            <a:r>
              <a:rPr lang="en-US" dirty="0" smtClean="0"/>
              <a:t>: a </a:t>
            </a:r>
            <a:r>
              <a:rPr lang="en-US" dirty="0"/>
              <a:t>Unified </a:t>
            </a:r>
            <a:r>
              <a:rPr lang="en-US" dirty="0" smtClean="0"/>
              <a:t>Model</a:t>
            </a:r>
            <a:endParaRPr lang="en-US" dirty="0"/>
          </a:p>
        </p:txBody>
      </p:sp>
      <p:sp>
        <p:nvSpPr>
          <p:cNvPr id="3" name="Content Placeholder 2"/>
          <p:cNvSpPr>
            <a:spLocks noGrp="1"/>
          </p:cNvSpPr>
          <p:nvPr>
            <p:ph idx="1"/>
          </p:nvPr>
        </p:nvSpPr>
        <p:spPr/>
        <p:txBody>
          <a:bodyPr>
            <a:normAutofit/>
          </a:bodyPr>
          <a:lstStyle/>
          <a:p>
            <a:r>
              <a:rPr lang="en-US" sz="3600" dirty="0"/>
              <a:t>A</a:t>
            </a:r>
            <a:r>
              <a:rPr lang="en-US" sz="3600" dirty="0" smtClean="0"/>
              <a:t> </a:t>
            </a:r>
            <a:r>
              <a:rPr lang="en-US" sz="3600" dirty="0"/>
              <a:t>deep learning model </a:t>
            </a:r>
            <a:r>
              <a:rPr lang="en-US" sz="3600" dirty="0" smtClean="0"/>
              <a:t>that models different </a:t>
            </a:r>
            <a:r>
              <a:rPr lang="en-US" sz="3600" dirty="0"/>
              <a:t>types of mobile sensing applications in a unified manner. </a:t>
            </a:r>
          </a:p>
          <a:p>
            <a:endParaRPr lang="en-US" sz="1800" dirty="0"/>
          </a:p>
        </p:txBody>
      </p:sp>
      <p:sp>
        <p:nvSpPr>
          <p:cNvPr id="4" name="Slide Number Placeholder 3"/>
          <p:cNvSpPr>
            <a:spLocks noGrp="1"/>
          </p:cNvSpPr>
          <p:nvPr>
            <p:ph type="sldNum" sz="quarter" idx="12"/>
          </p:nvPr>
        </p:nvSpPr>
        <p:spPr/>
        <p:txBody>
          <a:bodyPr/>
          <a:lstStyle/>
          <a:p>
            <a:fld id="{F87988ED-A9EF-1F49-AAB8-95DF46C38EA3}" type="slidenum">
              <a:rPr lang="en-US" smtClean="0"/>
              <a:t>7</a:t>
            </a:fld>
            <a:endParaRPr lang="en-US"/>
          </a:p>
        </p:txBody>
      </p:sp>
    </p:spTree>
    <p:extLst>
      <p:ext uri="{BB962C8B-B14F-4D97-AF65-F5344CB8AC3E}">
        <p14:creationId xmlns:p14="http://schemas.microsoft.com/office/powerpoint/2010/main" val="180756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DeepSense</a:t>
            </a:r>
            <a:r>
              <a:rPr lang="en-US" dirty="0"/>
              <a:t>: a Unified Model</a:t>
            </a:r>
          </a:p>
        </p:txBody>
      </p:sp>
      <p:sp>
        <p:nvSpPr>
          <p:cNvPr id="4" name="Slide Number Placeholder 3"/>
          <p:cNvSpPr>
            <a:spLocks noGrp="1"/>
          </p:cNvSpPr>
          <p:nvPr>
            <p:ph type="sldNum" sz="quarter" idx="12"/>
          </p:nvPr>
        </p:nvSpPr>
        <p:spPr/>
        <p:txBody>
          <a:bodyPr/>
          <a:lstStyle/>
          <a:p>
            <a:fld id="{F87988ED-A9EF-1F49-AAB8-95DF46C38EA3}" type="slidenum">
              <a:rPr lang="en-US" smtClean="0"/>
              <a:t>8</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064" y="2830661"/>
            <a:ext cx="3543977" cy="2098963"/>
          </a:xfrm>
        </p:spPr>
      </p:pic>
      <p:sp>
        <p:nvSpPr>
          <p:cNvPr id="6" name="TextBox 5"/>
          <p:cNvSpPr txBox="1"/>
          <p:nvPr/>
        </p:nvSpPr>
        <p:spPr>
          <a:xfrm>
            <a:off x="1740724" y="4929624"/>
            <a:ext cx="1460656" cy="369332"/>
          </a:xfrm>
          <a:prstGeom prst="rect">
            <a:avLst/>
          </a:prstGeom>
          <a:noFill/>
        </p:spPr>
        <p:txBody>
          <a:bodyPr wrap="none" rtlCol="0">
            <a:spAutoFit/>
          </a:bodyPr>
          <a:lstStyle/>
          <a:p>
            <a:r>
              <a:rPr lang="en-US" smtClean="0"/>
              <a:t>Sensor Input</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894" y="2338177"/>
            <a:ext cx="2531470" cy="1548936"/>
          </a:xfrm>
          <a:prstGeom prst="rect">
            <a:avLst/>
          </a:prstGeom>
        </p:spPr>
      </p:pic>
      <p:sp>
        <p:nvSpPr>
          <p:cNvPr id="25" name="Rectangle 24"/>
          <p:cNvSpPr/>
          <p:nvPr/>
        </p:nvSpPr>
        <p:spPr>
          <a:xfrm>
            <a:off x="5284701" y="2662372"/>
            <a:ext cx="1648691" cy="900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DeepSense</a:t>
            </a:r>
            <a:endParaRPr lang="en-US" dirty="0"/>
          </a:p>
        </p:txBody>
      </p:sp>
      <p:cxnSp>
        <p:nvCxnSpPr>
          <p:cNvPr id="26" name="Straight Arrow Connector 25"/>
          <p:cNvCxnSpPr>
            <a:endCxn id="25" idx="1"/>
          </p:cNvCxnSpPr>
          <p:nvPr/>
        </p:nvCxnSpPr>
        <p:spPr>
          <a:xfrm flipV="1">
            <a:off x="3902689" y="3112645"/>
            <a:ext cx="1382012" cy="45027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3"/>
            <a:endCxn id="11" idx="1"/>
          </p:cNvCxnSpPr>
          <p:nvPr/>
        </p:nvCxnSpPr>
        <p:spPr>
          <a:xfrm>
            <a:off x="6933392" y="3112645"/>
            <a:ext cx="152450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284701" y="4544280"/>
            <a:ext cx="1648691" cy="900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DeepSense</a:t>
            </a:r>
            <a:endParaRPr lang="en-US" dirty="0"/>
          </a:p>
        </p:txBody>
      </p:sp>
      <p:cxnSp>
        <p:nvCxnSpPr>
          <p:cNvPr id="36" name="Straight Arrow Connector 35"/>
          <p:cNvCxnSpPr>
            <a:endCxn id="31" idx="1"/>
          </p:cNvCxnSpPr>
          <p:nvPr/>
        </p:nvCxnSpPr>
        <p:spPr>
          <a:xfrm>
            <a:off x="3902689" y="4312629"/>
            <a:ext cx="1382012" cy="68192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2374" y="4230635"/>
            <a:ext cx="1842509" cy="1527833"/>
          </a:xfrm>
          <a:prstGeom prst="rect">
            <a:avLst/>
          </a:prstGeom>
        </p:spPr>
      </p:pic>
      <p:cxnSp>
        <p:nvCxnSpPr>
          <p:cNvPr id="40" name="Straight Arrow Connector 39"/>
          <p:cNvCxnSpPr>
            <a:stCxn id="31" idx="3"/>
            <a:endCxn id="39" idx="1"/>
          </p:cNvCxnSpPr>
          <p:nvPr/>
        </p:nvCxnSpPr>
        <p:spPr>
          <a:xfrm flipV="1">
            <a:off x="6933392" y="4994552"/>
            <a:ext cx="1868982"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752792" y="1907331"/>
            <a:ext cx="5213287" cy="923330"/>
          </a:xfrm>
          <a:prstGeom prst="rect">
            <a:avLst/>
          </a:prstGeom>
          <a:noFill/>
        </p:spPr>
        <p:txBody>
          <a:bodyPr wrap="none" rtlCol="0">
            <a:spAutoFit/>
          </a:bodyPr>
          <a:lstStyle/>
          <a:p>
            <a:r>
              <a:rPr lang="en-US" altLang="zh-CN" dirty="0"/>
              <a:t>A</a:t>
            </a:r>
            <a:r>
              <a:rPr lang="en-US" dirty="0"/>
              <a:t> learnable complex nonlinear </a:t>
            </a:r>
            <a:r>
              <a:rPr lang="en-US" dirty="0" smtClean="0"/>
              <a:t>functions:</a:t>
            </a:r>
          </a:p>
          <a:p>
            <a:r>
              <a:rPr lang="en-US" dirty="0"/>
              <a:t>composition of physical system and noise model </a:t>
            </a:r>
          </a:p>
          <a:p>
            <a:endParaRPr lang="en-US" dirty="0"/>
          </a:p>
        </p:txBody>
      </p:sp>
      <p:sp>
        <p:nvSpPr>
          <p:cNvPr id="46" name="TextBox 45"/>
          <p:cNvSpPr txBox="1"/>
          <p:nvPr/>
        </p:nvSpPr>
        <p:spPr>
          <a:xfrm>
            <a:off x="4433930" y="5524878"/>
            <a:ext cx="3433953" cy="923330"/>
          </a:xfrm>
          <a:prstGeom prst="rect">
            <a:avLst/>
          </a:prstGeom>
          <a:noFill/>
        </p:spPr>
        <p:txBody>
          <a:bodyPr wrap="none" rtlCol="0">
            <a:spAutoFit/>
          </a:bodyPr>
          <a:lstStyle/>
          <a:p>
            <a:r>
              <a:rPr lang="en-US" dirty="0"/>
              <a:t>A</a:t>
            </a:r>
            <a:r>
              <a:rPr lang="en-US" dirty="0" smtClean="0"/>
              <a:t>n </a:t>
            </a:r>
            <a:r>
              <a:rPr lang="en-US" dirty="0"/>
              <a:t>automatic feature </a:t>
            </a:r>
            <a:r>
              <a:rPr lang="en-US" dirty="0" smtClean="0"/>
              <a:t>extractor</a:t>
            </a:r>
          </a:p>
          <a:p>
            <a:r>
              <a:rPr lang="en-US" dirty="0"/>
              <a:t>a</a:t>
            </a:r>
            <a:r>
              <a:rPr lang="en-US" dirty="0" smtClean="0"/>
              <a:t>nd classifier </a:t>
            </a:r>
            <a:endParaRPr lang="en-US" dirty="0"/>
          </a:p>
          <a:p>
            <a:endParaRPr lang="en-US" dirty="0"/>
          </a:p>
        </p:txBody>
      </p:sp>
    </p:spTree>
    <p:extLst>
      <p:ext uri="{BB962C8B-B14F-4D97-AF65-F5344CB8AC3E}">
        <p14:creationId xmlns:p14="http://schemas.microsoft.com/office/powerpoint/2010/main" val="19406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43" grpId="0"/>
      <p:bldP spid="4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4-3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2971</TotalTime>
  <Words>1025</Words>
  <Application>Microsoft Macintosh PowerPoint</Application>
  <PresentationFormat>Widescreen</PresentationFormat>
  <Paragraphs>230</Paragraphs>
  <Slides>33</Slides>
  <Notes>3</Notes>
  <HiddenSlides>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Calibri</vt:lpstr>
      <vt:lpstr>Cambria Math</vt:lpstr>
      <vt:lpstr>Georgia</vt:lpstr>
      <vt:lpstr>Rockwell Extra Bold</vt:lpstr>
      <vt:lpstr>Trebuchet MS</vt:lpstr>
      <vt:lpstr>Wingdings</vt:lpstr>
      <vt:lpstr>ヒラギノ角ゴ Pro W3</vt:lpstr>
      <vt:lpstr>华文新魏</vt:lpstr>
      <vt:lpstr>方正舒体</vt:lpstr>
      <vt:lpstr>Arial</vt:lpstr>
      <vt:lpstr>Wood Type</vt:lpstr>
      <vt:lpstr>4-3 White Backgroud</vt:lpstr>
      <vt:lpstr>DeepSense: a Unified Deep Learning Model for Time-Series Mobile Sensing Data Processing</vt:lpstr>
      <vt:lpstr>Motivation</vt:lpstr>
      <vt:lpstr>Challenges</vt:lpstr>
      <vt:lpstr>Challenges</vt:lpstr>
      <vt:lpstr>Challenges</vt:lpstr>
      <vt:lpstr>Challenges</vt:lpstr>
      <vt:lpstr>Hand-crafted features</vt:lpstr>
      <vt:lpstr>DeepSense: a Unified Model</vt:lpstr>
      <vt:lpstr>DeepSense: a Unified Model</vt:lpstr>
      <vt:lpstr>DeepSense: Properties</vt:lpstr>
      <vt:lpstr>Recap: Convolutional neural network</vt:lpstr>
      <vt:lpstr>Recap: Recurrent neural network</vt:lpstr>
      <vt:lpstr>DeepSense: Network Structure</vt:lpstr>
      <vt:lpstr>Final Structure</vt:lpstr>
      <vt:lpstr>DeepSense: Customization</vt:lpstr>
      <vt:lpstr>Evaluation Tasks</vt:lpstr>
      <vt:lpstr>Testing Platform</vt:lpstr>
      <vt:lpstr>Algorithm in Comparison (General)</vt:lpstr>
      <vt:lpstr>CarTrack</vt:lpstr>
      <vt:lpstr>CarTrack</vt:lpstr>
      <vt:lpstr>CarTrack: Accuracy</vt:lpstr>
      <vt:lpstr>CarTrack</vt:lpstr>
      <vt:lpstr>CarTrack: Examples</vt:lpstr>
      <vt:lpstr>CarTrack: Running time &amp; Energy</vt:lpstr>
      <vt:lpstr>HHAR</vt:lpstr>
      <vt:lpstr>HHAR: Accuracy</vt:lpstr>
      <vt:lpstr>HHAR: Running time &amp; Energy</vt:lpstr>
      <vt:lpstr>UserID</vt:lpstr>
      <vt:lpstr>UserID: Accuracy</vt:lpstr>
      <vt:lpstr>UserID: Running time &amp; Energy</vt:lpstr>
      <vt:lpstr>Thanks</vt:lpstr>
      <vt:lpstr>Following Works</vt:lpstr>
      <vt:lpstr>Deep Learning for IOT and Big Data Streaming Analytics  A SURVEY</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DeepSensor: A Unified Deep Learning Model for Time-Series Mobile Sensing Data Processing</dc:title>
  <dc:creator>Yao, Shuochao</dc:creator>
  <cp:lastModifiedBy>Wang, Mei</cp:lastModifiedBy>
  <cp:revision>95</cp:revision>
  <dcterms:created xsi:type="dcterms:W3CDTF">2016-09-25T05:37:54Z</dcterms:created>
  <dcterms:modified xsi:type="dcterms:W3CDTF">2018-09-12T18:59:00Z</dcterms:modified>
</cp:coreProperties>
</file>