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87" r:id="rId3"/>
    <p:sldId id="308" r:id="rId4"/>
    <p:sldId id="271" r:id="rId5"/>
    <p:sldId id="272" r:id="rId6"/>
    <p:sldId id="285" r:id="rId7"/>
    <p:sldId id="302" r:id="rId8"/>
    <p:sldId id="261" r:id="rId9"/>
    <p:sldId id="262" r:id="rId10"/>
    <p:sldId id="286" r:id="rId11"/>
    <p:sldId id="306" r:id="rId12"/>
    <p:sldId id="314" r:id="rId13"/>
    <p:sldId id="311" r:id="rId14"/>
    <p:sldId id="297" r:id="rId15"/>
    <p:sldId id="331" r:id="rId16"/>
    <p:sldId id="329" r:id="rId17"/>
    <p:sldId id="267" r:id="rId18"/>
    <p:sldId id="268" r:id="rId19"/>
    <p:sldId id="326" r:id="rId20"/>
    <p:sldId id="28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15A56AC2-2C5D-3E48-BD34-2ED139745DAF}">
          <p14:sldIdLst>
            <p14:sldId id="256"/>
          </p14:sldIdLst>
        </p14:section>
        <p14:section name="Motivation" id="{DA5F71E9-4F1F-3F40-8705-CE98FCDB7FBC}">
          <p14:sldIdLst>
            <p14:sldId id="287"/>
            <p14:sldId id="308"/>
            <p14:sldId id="271"/>
            <p14:sldId id="272"/>
          </p14:sldIdLst>
        </p14:section>
        <p14:section name="Existing Solutions" id="{EF8B8959-979A-A645-944F-AD00ED11BE59}">
          <p14:sldIdLst>
            <p14:sldId id="285"/>
            <p14:sldId id="302"/>
          </p14:sldIdLst>
        </p14:section>
        <p14:section name="Why 60GHz radios" id="{17D5AFCE-6618-7E4A-9AC0-D75872732ABE}">
          <p14:sldIdLst>
            <p14:sldId id="261"/>
          </p14:sldIdLst>
        </p14:section>
        <p14:section name="SAR and its limitation" id="{0936E27F-5166-EB44-87AE-FFA97D00672A}">
          <p14:sldIdLst>
            <p14:sldId id="262"/>
            <p14:sldId id="286"/>
          </p14:sldIdLst>
        </p14:section>
        <p14:section name="The System and RSA" id="{19EB731E-C1F5-B043-8E60-5E2E60D77E19}">
          <p14:sldIdLst>
            <p14:sldId id="306"/>
            <p14:sldId id="314"/>
            <p14:sldId id="311"/>
            <p14:sldId id="297"/>
            <p14:sldId id="331"/>
            <p14:sldId id="329"/>
          </p14:sldIdLst>
        </p14:section>
        <p14:section name="Testbed, Eval, Conclusion" id="{7FA13D30-41A9-3D47-A21F-0B36C142D537}">
          <p14:sldIdLst>
            <p14:sldId id="267"/>
            <p14:sldId id="268"/>
            <p14:sldId id="326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4336"/>
    <a:srgbClr val="EFEFEF"/>
    <a:srgbClr val="E2E2E2"/>
    <a:srgbClr val="E9E9E9"/>
    <a:srgbClr val="0066CC"/>
    <a:srgbClr val="F95B45"/>
    <a:srgbClr val="E53935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82" autoAdjust="0"/>
    <p:restoredTop sz="78870" autoAdjust="0"/>
  </p:normalViewPr>
  <p:slideViewPr>
    <p:cSldViewPr snapToGrid="0">
      <p:cViewPr varScale="1">
        <p:scale>
          <a:sx n="90" d="100"/>
          <a:sy n="90" d="100"/>
        </p:scale>
        <p:origin x="1854" y="90"/>
      </p:cViewPr>
      <p:guideLst>
        <p:guide orient="horz" pos="2160"/>
        <p:guide pos="2880"/>
      </p:guideLst>
    </p:cSldViewPr>
  </p:slideViewPr>
  <p:notesTextViewPr>
    <p:cViewPr>
      <p:scale>
        <a:sx n="120" d="100"/>
        <a:sy n="1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6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65130-A0E0-4496-84D1-F5371D527A83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C108D-FA30-48B5-A45A-5845E9C6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7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97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15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44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74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3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70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90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368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461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78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0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49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16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97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10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69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108D-FA30-48B5-A45A-5845E9C692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2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7247-73FC-45B0-9EE2-53CE56F5BF03}" type="datetime1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45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33B8-50F3-48BF-AC16-622842610318}" type="datetime1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3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6A94-6814-4EF4-A701-BD178BED9FDC}" type="datetime1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81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DFAFF-A97B-4F11-A80C-30DAF8F27F21}" type="datetime1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9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99C9-65C0-4E86-8C1A-5E150CDFFC33}" type="datetime1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02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E63A-3F22-4206-9495-992B0E99DC18}" type="datetime1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76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1289D-520D-474D-842E-6B1242AE96B6}" type="datetime1">
              <a:rPr lang="en-US" smtClean="0"/>
              <a:t>4/13/2016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90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8BC1E-D639-442D-B6C4-478A8C28F167}" type="datetime1">
              <a:rPr lang="en-US" smtClean="0"/>
              <a:t>4/13/2016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6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557A-0D70-421B-85C7-803AFA6C8073}" type="datetime1">
              <a:rPr lang="en-US" smtClean="0"/>
              <a:t>4/13/2016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8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D9B3-635C-4FD3-B968-FBD6C0AE75A9}" type="datetime1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7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849-3D49-4554-BF0E-2B8B81659040}" type="datetime1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95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87421-7C58-4C75-9926-0F551A8D12C3}" type="datetime1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66CC"/>
                </a:solidFill>
                <a:latin typeface="Arial"/>
                <a:cs typeface="Arial"/>
              </a:defRPr>
            </a:lvl1pPr>
          </a:lstStyle>
          <a:p>
            <a:fld id="{12B7F1A1-A3B9-4609-8268-0923269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7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66CC"/>
          </a:solidFill>
          <a:latin typeface="Calisto MT"/>
          <a:ea typeface="+mj-ea"/>
          <a:cs typeface="Calisto M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66CC"/>
        </a:buClr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Calisto MT"/>
          <a:ea typeface="+mn-ea"/>
          <a:cs typeface="Calisto MT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66CC"/>
        </a:buClr>
        <a:buFont typeface="Arial"/>
        <a:buChar char="–"/>
        <a:defRPr sz="2400" kern="1200">
          <a:solidFill>
            <a:srgbClr val="333333"/>
          </a:solidFill>
          <a:latin typeface="Calisto MT"/>
          <a:ea typeface="+mn-ea"/>
          <a:cs typeface="Calisto MT"/>
        </a:defRPr>
      </a:lvl2pPr>
      <a:lvl3pPr marL="1143000" indent="-228600" algn="l" defTabSz="457200" rtl="0" eaLnBrk="1" latinLnBrk="0" hangingPunct="1">
        <a:spcBef>
          <a:spcPct val="20000"/>
        </a:spcBef>
        <a:buSzPct val="75000"/>
        <a:buFont typeface="Courier New"/>
        <a:buChar char="o"/>
        <a:defRPr sz="2200" kern="1200">
          <a:solidFill>
            <a:srgbClr val="333333"/>
          </a:solidFill>
          <a:latin typeface="Calisto MT"/>
          <a:ea typeface="+mn-ea"/>
          <a:cs typeface="Calisto M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333333"/>
          </a:solidFill>
          <a:latin typeface="Calisto MT"/>
          <a:ea typeface="+mn-ea"/>
          <a:cs typeface="Calisto M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333333"/>
          </a:solidFill>
          <a:latin typeface="Calisto MT"/>
          <a:ea typeface="+mn-ea"/>
          <a:cs typeface="Calisto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6.gi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11.xml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4.wdp"/><Relationship Id="rId11" Type="http://schemas.openxmlformats.org/officeDocument/2006/relationships/image" Target="../media/image29.png"/><Relationship Id="rId5" Type="http://schemas.microsoft.com/office/2007/relationships/hdphoto" Target="../media/hdphoto3.wdp"/><Relationship Id="rId10" Type="http://schemas.microsoft.com/office/2007/relationships/hdphoto" Target="../media/hdphoto6.wdp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29.png"/><Relationship Id="rId4" Type="http://schemas.microsoft.com/office/2007/relationships/hdphoto" Target="../media/hdphoto3.wdp"/><Relationship Id="rId9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2.png"/><Relationship Id="rId11" Type="http://schemas.openxmlformats.org/officeDocument/2006/relationships/image" Target="../media/image27.emf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4.xml"/><Relationship Id="rId7" Type="http://schemas.microsoft.com/office/2007/relationships/hdphoto" Target="../media/hdphoto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3.tiff"/><Relationship Id="rId11" Type="http://schemas.microsoft.com/office/2007/relationships/hdphoto" Target="../media/hdphoto2.wdp"/><Relationship Id="rId5" Type="http://schemas.openxmlformats.org/officeDocument/2006/relationships/image" Target="../media/image12.tiff"/><Relationship Id="rId10" Type="http://schemas.openxmlformats.org/officeDocument/2006/relationships/image" Target="../media/image16.png"/><Relationship Id="rId4" Type="http://schemas.openxmlformats.org/officeDocument/2006/relationships/image" Target="../media/image11.tiff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8.png"/><Relationship Id="rId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11" Type="http://schemas.microsoft.com/office/2007/relationships/hdphoto" Target="../media/hdphoto5.wdp"/><Relationship Id="rId5" Type="http://schemas.openxmlformats.org/officeDocument/2006/relationships/image" Target="../media/image20.png"/><Relationship Id="rId10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Reusing 60GHz Radios </a:t>
            </a:r>
            <a:b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</a:b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for Mobile Radar Imaging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49624"/>
            <a:ext cx="6400800" cy="2599944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rPr>
              <a:t>Yanzi Zhu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rPr>
              <a:t>, Yibo Zhu,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rPr>
              <a:t>Ben Y. Zhao and Heather Zheng</a:t>
            </a:r>
          </a:p>
          <a:p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rPr>
              <a:t>U.C. Santa Barbara</a:t>
            </a:r>
            <a:endParaRPr lang="en-US" sz="1050" u="sng" dirty="0">
              <a:solidFill>
                <a:schemeClr val="tx1">
                  <a:lumMod val="65000"/>
                  <a:lumOff val="35000"/>
                </a:schemeClr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US" sz="2400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rPr>
              <a:t>yanzi@cs.ucsb.edu</a:t>
            </a:r>
            <a:endParaRPr lang="en-US" sz="2400" u="sng" dirty="0">
              <a:solidFill>
                <a:schemeClr val="tx1">
                  <a:lumMod val="65000"/>
                  <a:lumOff val="35000"/>
                </a:schemeClr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77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07"/>
    </mc:Choice>
    <mc:Fallback xmlns="">
      <p:transition spd="slow" advTm="1770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SAR Insufficient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40"/>
            <a:ext cx="8229600" cy="5303837"/>
          </a:xfrm>
        </p:spPr>
        <p:txBody>
          <a:bodyPr/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Problem: movement noise &gt; wavelength (5mm)</a:t>
            </a:r>
          </a:p>
          <a:p>
            <a:pPr lvl="1"/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/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/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mm-level localization impossible</a:t>
            </a:r>
          </a:p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Noise causes </a:t>
            </a:r>
            <a:r>
              <a:rPr lang="en-US" u="sng" dirty="0">
                <a:latin typeface="Palatino Linotype" charset="0"/>
                <a:ea typeface="Palatino Linotype" charset="0"/>
                <a:cs typeface="Palatino Linotype" charset="0"/>
              </a:rPr>
              <a:t>phase error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Palatino Linotype" charset="0"/>
                <a:ea typeface="Palatino Linotype" charset="0"/>
                <a:cs typeface="Palatino Linotype" charset="0"/>
              </a:rPr>
              <a:t>→ 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poor imaging results</a:t>
            </a:r>
          </a:p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E.g., noise-free vs. 5mm random noise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10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751331" y="4751165"/>
            <a:ext cx="3938320" cy="1925401"/>
            <a:chOff x="1934384" y="4016968"/>
            <a:chExt cx="5275231" cy="2579002"/>
          </a:xfrm>
        </p:grpSpPr>
        <p:pic>
          <p:nvPicPr>
            <p:cNvPr id="14" name="Content Placeholder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4384" y="4016968"/>
              <a:ext cx="5275231" cy="257900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928395" y="4295182"/>
              <a:ext cx="3878783" cy="1590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69748" y="4985134"/>
            <a:ext cx="2719456" cy="1163553"/>
            <a:chOff x="3164567" y="4325923"/>
            <a:chExt cx="3642610" cy="1558536"/>
          </a:xfrm>
        </p:grpSpPr>
        <p:pic>
          <p:nvPicPr>
            <p:cNvPr id="6" name="Content Placeholder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241" t="56299" r="7707" b="27427"/>
            <a:stretch/>
          </p:blipFill>
          <p:spPr>
            <a:xfrm>
              <a:off x="3164567" y="5464734"/>
              <a:ext cx="3642610" cy="419725"/>
            </a:xfrm>
            <a:prstGeom prst="rect">
              <a:avLst/>
            </a:prstGeom>
          </p:spPr>
        </p:pic>
        <p:pic>
          <p:nvPicPr>
            <p:cNvPr id="8" name="Content Placeholder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345" t="12028" r="10232" b="74059"/>
            <a:stretch/>
          </p:blipFill>
          <p:spPr>
            <a:xfrm>
              <a:off x="4744697" y="4325923"/>
              <a:ext cx="1921397" cy="358816"/>
            </a:xfrm>
            <a:prstGeom prst="rect">
              <a:avLst/>
            </a:prstGeom>
          </p:spPr>
        </p:pic>
      </p:grpSp>
      <p:pic>
        <p:nvPicPr>
          <p:cNvPr id="10" name="Content Placeholder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73" t="11508" r="7599" b="43163"/>
          <a:stretch/>
        </p:blipFill>
        <p:spPr>
          <a:xfrm>
            <a:off x="2836109" y="4979038"/>
            <a:ext cx="2549180" cy="87277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856832" y="2195675"/>
            <a:ext cx="3280651" cy="944761"/>
            <a:chOff x="1945748" y="2061789"/>
            <a:chExt cx="4585543" cy="1320543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1945748" y="2154851"/>
              <a:ext cx="4143826" cy="6413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1945748" y="2061789"/>
              <a:ext cx="4585543" cy="1320543"/>
              <a:chOff x="1945748" y="2061789"/>
              <a:chExt cx="4585543" cy="1320543"/>
            </a:xfrm>
          </p:grpSpPr>
          <p:sp>
            <p:nvSpPr>
              <p:cNvPr id="19" name="Freeform 18"/>
              <p:cNvSpPr/>
              <p:nvPr/>
            </p:nvSpPr>
            <p:spPr>
              <a:xfrm>
                <a:off x="1945748" y="2061789"/>
                <a:ext cx="4143826" cy="540616"/>
              </a:xfrm>
              <a:custGeom>
                <a:avLst/>
                <a:gdLst>
                  <a:gd name="connsiteX0" fmla="*/ 0 w 4143826"/>
                  <a:gd name="connsiteY0" fmla="*/ 157201 h 540616"/>
                  <a:gd name="connsiteX1" fmla="*/ 808239 w 4143826"/>
                  <a:gd name="connsiteY1" fmla="*/ 208511 h 540616"/>
                  <a:gd name="connsiteX2" fmla="*/ 872385 w 4143826"/>
                  <a:gd name="connsiteY2" fmla="*/ 490720 h 540616"/>
                  <a:gd name="connsiteX3" fmla="*/ 1436869 w 4143826"/>
                  <a:gd name="connsiteY3" fmla="*/ 529203 h 540616"/>
                  <a:gd name="connsiteX4" fmla="*/ 1706282 w 4143826"/>
                  <a:gd name="connsiteY4" fmla="*/ 362444 h 540616"/>
                  <a:gd name="connsiteX5" fmla="*/ 2501691 w 4143826"/>
                  <a:gd name="connsiteY5" fmla="*/ 144373 h 540616"/>
                  <a:gd name="connsiteX6" fmla="*/ 2745446 w 4143826"/>
                  <a:gd name="connsiteY6" fmla="*/ 3268 h 540616"/>
                  <a:gd name="connsiteX7" fmla="*/ 3335588 w 4143826"/>
                  <a:gd name="connsiteY7" fmla="*/ 41751 h 540616"/>
                  <a:gd name="connsiteX8" fmla="*/ 4143826 w 4143826"/>
                  <a:gd name="connsiteY8" fmla="*/ 93062 h 54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3826" h="540616">
                    <a:moveTo>
                      <a:pt x="0" y="157201"/>
                    </a:moveTo>
                    <a:cubicBezTo>
                      <a:pt x="331421" y="155063"/>
                      <a:pt x="662842" y="152925"/>
                      <a:pt x="808239" y="208511"/>
                    </a:cubicBezTo>
                    <a:cubicBezTo>
                      <a:pt x="953636" y="264097"/>
                      <a:pt x="767613" y="437271"/>
                      <a:pt x="872385" y="490720"/>
                    </a:cubicBezTo>
                    <a:cubicBezTo>
                      <a:pt x="977157" y="544169"/>
                      <a:pt x="1297886" y="550582"/>
                      <a:pt x="1436869" y="529203"/>
                    </a:cubicBezTo>
                    <a:cubicBezTo>
                      <a:pt x="1575852" y="507824"/>
                      <a:pt x="1528812" y="426582"/>
                      <a:pt x="1706282" y="362444"/>
                    </a:cubicBezTo>
                    <a:cubicBezTo>
                      <a:pt x="1883752" y="298306"/>
                      <a:pt x="2328497" y="204236"/>
                      <a:pt x="2501691" y="144373"/>
                    </a:cubicBezTo>
                    <a:cubicBezTo>
                      <a:pt x="2674885" y="84510"/>
                      <a:pt x="2606463" y="20372"/>
                      <a:pt x="2745446" y="3268"/>
                    </a:cubicBezTo>
                    <a:cubicBezTo>
                      <a:pt x="2884429" y="-13836"/>
                      <a:pt x="3335588" y="41751"/>
                      <a:pt x="3335588" y="41751"/>
                    </a:cubicBezTo>
                    <a:lnTo>
                      <a:pt x="4143826" y="93062"/>
                    </a:lnTo>
                  </a:path>
                </a:pathLst>
              </a:custGeom>
              <a:ln w="38100">
                <a:solidFill>
                  <a:srgbClr val="FF0000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731012" y="2737038"/>
                <a:ext cx="1352507" cy="64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Palatino Linotype" charset="0"/>
                    <a:ea typeface="Palatino Linotype" charset="0"/>
                    <a:cs typeface="Palatino Linotype" charset="0"/>
                  </a:rPr>
                  <a:t>Ideal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920198" y="2737037"/>
                <a:ext cx="1611093" cy="64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Palatino Linotype" charset="0"/>
                    <a:ea typeface="Palatino Linotype" charset="0"/>
                    <a:cs typeface="Palatino Linotype" charset="0"/>
                  </a:rPr>
                  <a:t>Actual</a:t>
                </a: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1945748" y="3043165"/>
                <a:ext cx="691421" cy="62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4246887" y="3043165"/>
                <a:ext cx="691421" cy="62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162" y="2070899"/>
            <a:ext cx="1590610" cy="54964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689651" y="5111157"/>
            <a:ext cx="2435000" cy="490629"/>
            <a:chOff x="5689651" y="5111155"/>
            <a:chExt cx="2435000" cy="490629"/>
          </a:xfrm>
        </p:grpSpPr>
        <p:sp>
          <p:nvSpPr>
            <p:cNvPr id="15" name="TextBox 14"/>
            <p:cNvSpPr txBox="1"/>
            <p:nvPr/>
          </p:nvSpPr>
          <p:spPr>
            <a:xfrm>
              <a:off x="6282983" y="5111155"/>
              <a:ext cx="1841668" cy="490629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342900" indent="-342900" defTabSz="457200">
                <a:spcBef>
                  <a:spcPct val="20000"/>
                </a:spcBef>
                <a:buClr>
                  <a:srgbClr val="0066CC"/>
                </a:buClr>
                <a:buFont typeface="Arial"/>
                <a:buChar char="•"/>
                <a:defRPr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sto MT"/>
                  <a:cs typeface="Calisto MT"/>
                </a:defRPr>
              </a:lvl1pPr>
              <a:lvl2pPr marL="742950" indent="-285750" defTabSz="457200">
                <a:spcBef>
                  <a:spcPct val="20000"/>
                </a:spcBef>
                <a:buClr>
                  <a:srgbClr val="0066CC"/>
                </a:buClr>
                <a:buFont typeface="Arial"/>
                <a:buChar char="–"/>
                <a:defRPr sz="2400">
                  <a:solidFill>
                    <a:srgbClr val="333333"/>
                  </a:solidFill>
                  <a:latin typeface="Calisto MT"/>
                  <a:cs typeface="Calisto MT"/>
                </a:defRPr>
              </a:lvl2pPr>
              <a:lvl3pPr marL="1143000" indent="-228600" defTabSz="457200">
                <a:spcBef>
                  <a:spcPct val="20000"/>
                </a:spcBef>
                <a:buSzPct val="75000"/>
                <a:buFont typeface="Courier New"/>
                <a:buChar char="o"/>
                <a:defRPr sz="2200">
                  <a:solidFill>
                    <a:srgbClr val="333333"/>
                  </a:solidFill>
                  <a:latin typeface="Calisto MT"/>
                  <a:cs typeface="Calisto MT"/>
                </a:defRPr>
              </a:lvl3pPr>
              <a:lvl4pPr marL="1600200" indent="-228600" defTabSz="457200">
                <a:spcBef>
                  <a:spcPct val="20000"/>
                </a:spcBef>
                <a:buFont typeface="Arial"/>
                <a:buChar char="–"/>
                <a:defRPr>
                  <a:solidFill>
                    <a:srgbClr val="333333"/>
                  </a:solidFill>
                  <a:latin typeface="Calisto MT"/>
                  <a:cs typeface="Calisto MT"/>
                </a:defRPr>
              </a:lvl4pPr>
              <a:lvl5pPr marL="2057400" indent="-228600" defTabSz="457200">
                <a:spcBef>
                  <a:spcPct val="20000"/>
                </a:spcBef>
                <a:buFont typeface="Arial"/>
                <a:buChar char="»"/>
                <a:defRPr>
                  <a:solidFill>
                    <a:srgbClr val="333333"/>
                  </a:solidFill>
                  <a:latin typeface="Calisto MT"/>
                  <a:cs typeface="Calisto MT"/>
                </a:defRPr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pPr marL="0" indent="0">
                <a:buNone/>
              </a:pPr>
              <a:r>
                <a:rPr lang="en-US" sz="2400" dirty="0">
                  <a:solidFill>
                    <a:srgbClr val="0066CC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32cm error! </a:t>
              </a:r>
            </a:p>
          </p:txBody>
        </p:sp>
        <p:cxnSp>
          <p:nvCxnSpPr>
            <p:cNvPr id="25" name="Straight Arrow Connector 24"/>
            <p:cNvCxnSpPr>
              <a:stCxn id="15" idx="1"/>
            </p:cNvCxnSpPr>
            <p:nvPr/>
          </p:nvCxnSpPr>
          <p:spPr>
            <a:xfrm flipH="1">
              <a:off x="5689651" y="5356470"/>
              <a:ext cx="593332" cy="96679"/>
            </a:xfrm>
            <a:prstGeom prst="straightConnector1">
              <a:avLst/>
            </a:prstGeom>
            <a:ln>
              <a:solidFill>
                <a:srgbClr val="0066CC"/>
              </a:solidFill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220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95"/>
    </mc:Choice>
    <mc:Fallback xmlns="">
      <p:transition spd="slow" advTm="96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2621 -0.00139 0.05243 -0.00301 0.06319 3.7037E-7 C 0.07378 0.00301 0.05555 0.01319 0.06389 0.01782 C 0.07239 0.02222 0.10399 0.02801 0.11389 0.02731 C 0.12378 0.02639 0.1085 0.0206 0.12326 0.01366 C 0.13802 0.00648 0.18767 -0.00741 0.20208 -0.01458 C 0.21666 -0.02176 0.18975 -0.0287 0.20989 -0.02917 C 0.23021 -0.03009 0.32326 -0.01782 0.32326 -0.01759 " pathEditMode="relative" rAng="0" ptsTypes="AAAAAAAA">
                                      <p:cBhvr>
                                        <p:cTn id="1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6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52469" y="220133"/>
            <a:ext cx="4288333" cy="64525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7068" y="220133"/>
            <a:ext cx="4233333" cy="64525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7065" y="220135"/>
            <a:ext cx="4233334" cy="8731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rgbClr val="0066CC"/>
                </a:solidFill>
                <a:latin typeface="Palatino Linotype" charset="0"/>
                <a:ea typeface="Palatino Linotype" charset="0"/>
                <a:cs typeface="Palatino Linotype" charset="0"/>
              </a:rPr>
              <a:t>SAR</a:t>
            </a:r>
            <a:endParaRPr lang="en-US" sz="4400" dirty="0">
              <a:solidFill>
                <a:srgbClr val="0066CC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2468" y="220135"/>
            <a:ext cx="4288333" cy="8409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Our Approach</a:t>
            </a:r>
            <a:r>
              <a:rPr lang="en-US" sz="24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7066" y="1121773"/>
            <a:ext cx="4233335" cy="6762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surface = many points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11798" y="2503692"/>
            <a:ext cx="1275543" cy="1778586"/>
            <a:chOff x="846858" y="3315577"/>
            <a:chExt cx="1275543" cy="1778586"/>
          </a:xfrm>
        </p:grpSpPr>
        <p:sp>
          <p:nvSpPr>
            <p:cNvPr id="13" name="Rectangle 12"/>
            <p:cNvSpPr/>
            <p:nvPr/>
          </p:nvSpPr>
          <p:spPr>
            <a:xfrm>
              <a:off x="846858" y="3315577"/>
              <a:ext cx="1258302" cy="2076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51699" y="4566691"/>
              <a:ext cx="1270702" cy="527472"/>
              <a:chOff x="4614266" y="4880254"/>
              <a:chExt cx="1270702" cy="527472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8403" l="20293" r="8012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14266" y="4880254"/>
                <a:ext cx="270690" cy="336946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8403" l="20293" r="8012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7694" y="4880525"/>
                <a:ext cx="270690" cy="336946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8403" l="20293" r="8012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09549" y="4880795"/>
                <a:ext cx="270690" cy="336946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8403" l="20293" r="8012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733" y="4881066"/>
                <a:ext cx="270690" cy="33694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98403" l="20293" r="8012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14278" y="4881338"/>
                <a:ext cx="270690" cy="336946"/>
              </a:xfrm>
              <a:prstGeom prst="rect">
                <a:avLst/>
              </a:prstGeom>
            </p:spPr>
          </p:pic>
          <p:sp>
            <p:nvSpPr>
              <p:cNvPr id="20" name="Freeform 19"/>
              <p:cNvSpPr/>
              <p:nvPr/>
            </p:nvSpPr>
            <p:spPr>
              <a:xfrm rot="16200000" flipH="1">
                <a:off x="4782438" y="5166697"/>
                <a:ext cx="176397" cy="277404"/>
              </a:xfrm>
              <a:custGeom>
                <a:avLst/>
                <a:gdLst>
                  <a:gd name="connsiteX0" fmla="*/ 12700 w 317521"/>
                  <a:gd name="connsiteY0" fmla="*/ 0 h 536575"/>
                  <a:gd name="connsiteX1" fmla="*/ 317500 w 317521"/>
                  <a:gd name="connsiteY1" fmla="*/ 276225 h 536575"/>
                  <a:gd name="connsiteX2" fmla="*/ 0 w 317521"/>
                  <a:gd name="connsiteY2" fmla="*/ 536575 h 536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21" h="536575">
                    <a:moveTo>
                      <a:pt x="12700" y="0"/>
                    </a:moveTo>
                    <a:cubicBezTo>
                      <a:pt x="166158" y="93398"/>
                      <a:pt x="319617" y="186796"/>
                      <a:pt x="317500" y="276225"/>
                    </a:cubicBezTo>
                    <a:cubicBezTo>
                      <a:pt x="315383" y="365654"/>
                      <a:pt x="0" y="536575"/>
                      <a:pt x="0" y="5365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 rot="16200000" flipH="1">
                <a:off x="5039385" y="5172666"/>
                <a:ext cx="176397" cy="277404"/>
              </a:xfrm>
              <a:custGeom>
                <a:avLst/>
                <a:gdLst>
                  <a:gd name="connsiteX0" fmla="*/ 12700 w 317521"/>
                  <a:gd name="connsiteY0" fmla="*/ 0 h 536575"/>
                  <a:gd name="connsiteX1" fmla="*/ 317500 w 317521"/>
                  <a:gd name="connsiteY1" fmla="*/ 276225 h 536575"/>
                  <a:gd name="connsiteX2" fmla="*/ 0 w 317521"/>
                  <a:gd name="connsiteY2" fmla="*/ 536575 h 536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21" h="536575">
                    <a:moveTo>
                      <a:pt x="12700" y="0"/>
                    </a:moveTo>
                    <a:cubicBezTo>
                      <a:pt x="166158" y="93398"/>
                      <a:pt x="319617" y="186796"/>
                      <a:pt x="317500" y="276225"/>
                    </a:cubicBezTo>
                    <a:cubicBezTo>
                      <a:pt x="315383" y="365654"/>
                      <a:pt x="0" y="536575"/>
                      <a:pt x="0" y="5365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/>
              <p:cNvSpPr/>
              <p:nvPr/>
            </p:nvSpPr>
            <p:spPr>
              <a:xfrm rot="16200000" flipH="1">
                <a:off x="5293921" y="5180825"/>
                <a:ext cx="176397" cy="277404"/>
              </a:xfrm>
              <a:custGeom>
                <a:avLst/>
                <a:gdLst>
                  <a:gd name="connsiteX0" fmla="*/ 12700 w 317521"/>
                  <a:gd name="connsiteY0" fmla="*/ 0 h 536575"/>
                  <a:gd name="connsiteX1" fmla="*/ 317500 w 317521"/>
                  <a:gd name="connsiteY1" fmla="*/ 276225 h 536575"/>
                  <a:gd name="connsiteX2" fmla="*/ 0 w 317521"/>
                  <a:gd name="connsiteY2" fmla="*/ 536575 h 536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21" h="536575">
                    <a:moveTo>
                      <a:pt x="12700" y="0"/>
                    </a:moveTo>
                    <a:cubicBezTo>
                      <a:pt x="166158" y="93398"/>
                      <a:pt x="319617" y="186796"/>
                      <a:pt x="317500" y="276225"/>
                    </a:cubicBezTo>
                    <a:cubicBezTo>
                      <a:pt x="315383" y="365654"/>
                      <a:pt x="0" y="536575"/>
                      <a:pt x="0" y="5365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/>
              <p:cNvSpPr/>
              <p:nvPr/>
            </p:nvSpPr>
            <p:spPr>
              <a:xfrm rot="16200000" flipH="1">
                <a:off x="5552555" y="5180826"/>
                <a:ext cx="176397" cy="277404"/>
              </a:xfrm>
              <a:custGeom>
                <a:avLst/>
                <a:gdLst>
                  <a:gd name="connsiteX0" fmla="*/ 12700 w 317521"/>
                  <a:gd name="connsiteY0" fmla="*/ 0 h 536575"/>
                  <a:gd name="connsiteX1" fmla="*/ 317500 w 317521"/>
                  <a:gd name="connsiteY1" fmla="*/ 276225 h 536575"/>
                  <a:gd name="connsiteX2" fmla="*/ 0 w 317521"/>
                  <a:gd name="connsiteY2" fmla="*/ 536575 h 536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21" h="536575">
                    <a:moveTo>
                      <a:pt x="12700" y="0"/>
                    </a:moveTo>
                    <a:cubicBezTo>
                      <a:pt x="166158" y="93398"/>
                      <a:pt x="319617" y="186796"/>
                      <a:pt x="317500" y="276225"/>
                    </a:cubicBezTo>
                    <a:cubicBezTo>
                      <a:pt x="315383" y="365654"/>
                      <a:pt x="0" y="536575"/>
                      <a:pt x="0" y="5365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2213088" y="2807248"/>
            <a:ext cx="2213178" cy="1312950"/>
            <a:chOff x="2403570" y="3573380"/>
            <a:chExt cx="2213178" cy="1312950"/>
          </a:xfrm>
        </p:grpSpPr>
        <p:sp>
          <p:nvSpPr>
            <p:cNvPr id="25" name="Rectangle 24"/>
            <p:cNvSpPr/>
            <p:nvPr/>
          </p:nvSpPr>
          <p:spPr>
            <a:xfrm>
              <a:off x="2723775" y="3573380"/>
              <a:ext cx="1572768" cy="7863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03570" y="4492491"/>
              <a:ext cx="2213178" cy="39383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defTabSz="457200">
                <a:spcBef>
                  <a:spcPct val="20000"/>
                </a:spcBef>
                <a:buClr>
                  <a:srgbClr val="0066CC"/>
                </a:buClr>
                <a:buFont typeface="Arial"/>
                <a:buChar char="•"/>
                <a:defRPr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sto MT"/>
                  <a:cs typeface="Calisto MT"/>
                </a:defRPr>
              </a:lvl1pPr>
              <a:lvl2pPr marL="742950" indent="-285750" defTabSz="457200">
                <a:spcBef>
                  <a:spcPct val="20000"/>
                </a:spcBef>
                <a:buClr>
                  <a:srgbClr val="0066CC"/>
                </a:buClr>
                <a:buFont typeface="Arial"/>
                <a:buChar char="–"/>
                <a:defRPr sz="2400">
                  <a:solidFill>
                    <a:srgbClr val="333333"/>
                  </a:solidFill>
                  <a:latin typeface="Calisto MT"/>
                  <a:cs typeface="Calisto MT"/>
                </a:defRPr>
              </a:lvl2pPr>
              <a:lvl3pPr marL="1143000" indent="-228600" defTabSz="457200">
                <a:spcBef>
                  <a:spcPct val="20000"/>
                </a:spcBef>
                <a:buSzPct val="75000"/>
                <a:buFont typeface="Courier New"/>
                <a:buChar char="o"/>
                <a:defRPr sz="2200">
                  <a:solidFill>
                    <a:srgbClr val="333333"/>
                  </a:solidFill>
                  <a:latin typeface="Calisto MT"/>
                  <a:cs typeface="Calisto MT"/>
                </a:defRPr>
              </a:lvl3pPr>
              <a:lvl4pPr marL="1600200" indent="-228600" defTabSz="457200">
                <a:spcBef>
                  <a:spcPct val="20000"/>
                </a:spcBef>
                <a:buFont typeface="Arial"/>
                <a:buChar char="–"/>
                <a:defRPr>
                  <a:solidFill>
                    <a:srgbClr val="333333"/>
                  </a:solidFill>
                  <a:latin typeface="Calisto MT"/>
                  <a:cs typeface="Calisto MT"/>
                </a:defRPr>
              </a:lvl4pPr>
              <a:lvl5pPr marL="2057400" indent="-228600" defTabSz="457200">
                <a:spcBef>
                  <a:spcPct val="20000"/>
                </a:spcBef>
                <a:buFont typeface="Arial"/>
                <a:buChar char="»"/>
                <a:defRPr>
                  <a:solidFill>
                    <a:srgbClr val="333333"/>
                  </a:solidFill>
                  <a:latin typeface="Calisto MT"/>
                  <a:cs typeface="Calisto MT"/>
                </a:defRPr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pPr marL="0" indent="0" algn="ctr">
                <a:buNone/>
              </a:pPr>
              <a:r>
                <a:rPr lang="en-US" sz="2000" dirty="0">
                  <a:solidFill>
                    <a:schemeClr val="tx1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Imaging Result</a:t>
              </a:r>
            </a:p>
          </p:txBody>
        </p:sp>
      </p:grpSp>
      <p:sp>
        <p:nvSpPr>
          <p:cNvPr id="27" name="Freeform 26"/>
          <p:cNvSpPr/>
          <p:nvPr/>
        </p:nvSpPr>
        <p:spPr>
          <a:xfrm rot="20127343">
            <a:off x="781081" y="2519971"/>
            <a:ext cx="253726" cy="1532034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rot="20447369">
            <a:off x="880849" y="2537192"/>
            <a:ext cx="253726" cy="1465763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rot="20887434">
            <a:off x="948429" y="2560157"/>
            <a:ext cx="253726" cy="1372164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21330599">
            <a:off x="1029881" y="2578870"/>
            <a:ext cx="253726" cy="1353422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129110" y="2574584"/>
            <a:ext cx="253726" cy="1373723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rot="476068">
            <a:off x="1205820" y="2571990"/>
            <a:ext cx="253726" cy="1361532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 rot="810059">
            <a:off x="1302109" y="2571730"/>
            <a:ext cx="253726" cy="1366676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 rot="1213561">
            <a:off x="1388492" y="2547501"/>
            <a:ext cx="248558" cy="1408765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 rot="1594512">
            <a:off x="1490584" y="2526728"/>
            <a:ext cx="231061" cy="1474756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 rot="2008832">
            <a:off x="1599441" y="2485429"/>
            <a:ext cx="209661" cy="1527705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780377" y="3126510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919885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054580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190643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325139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464884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595698" y="3126510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731018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26094" y="2093987"/>
            <a:ext cx="2213178" cy="3938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Object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652468" y="1121773"/>
            <a:ext cx="4233335" cy="6762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surface = single unit</a:t>
            </a:r>
          </a:p>
        </p:txBody>
      </p:sp>
      <p:sp>
        <p:nvSpPr>
          <p:cNvPr id="47" name="Freeform 46"/>
          <p:cNvSpPr/>
          <p:nvPr/>
        </p:nvSpPr>
        <p:spPr>
          <a:xfrm>
            <a:off x="4796167" y="2569254"/>
            <a:ext cx="1817441" cy="1238132"/>
          </a:xfrm>
          <a:custGeom>
            <a:avLst/>
            <a:gdLst>
              <a:gd name="connsiteX0" fmla="*/ 238539 w 1817441"/>
              <a:gd name="connsiteY0" fmla="*/ 0 h 1238132"/>
              <a:gd name="connsiteX1" fmla="*/ 0 w 1817441"/>
              <a:gd name="connsiteY1" fmla="*/ 1238132 h 1238132"/>
              <a:gd name="connsiteX2" fmla="*/ 1817441 w 1817441"/>
              <a:gd name="connsiteY2" fmla="*/ 1238132 h 1238132"/>
              <a:gd name="connsiteX3" fmla="*/ 1499389 w 1817441"/>
              <a:gd name="connsiteY3" fmla="*/ 5680 h 1238132"/>
              <a:gd name="connsiteX4" fmla="*/ 238539 w 1817441"/>
              <a:gd name="connsiteY4" fmla="*/ 0 h 1238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441" h="1238132">
                <a:moveTo>
                  <a:pt x="238539" y="0"/>
                </a:moveTo>
                <a:lnTo>
                  <a:pt x="0" y="1238132"/>
                </a:lnTo>
                <a:lnTo>
                  <a:pt x="1817441" y="1238132"/>
                </a:lnTo>
                <a:lnTo>
                  <a:pt x="1499389" y="5680"/>
                </a:lnTo>
                <a:lnTo>
                  <a:pt x="238539" y="0"/>
                </a:lnTo>
                <a:close/>
              </a:path>
            </a:pathLst>
          </a:cu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70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030423" y="2368902"/>
            <a:ext cx="1258302" cy="20766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673" y="3590485"/>
            <a:ext cx="270690" cy="33694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101" y="3590756"/>
            <a:ext cx="270690" cy="33694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956" y="3591026"/>
            <a:ext cx="270690" cy="33694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140" y="3591297"/>
            <a:ext cx="270690" cy="33694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685" y="3591569"/>
            <a:ext cx="270690" cy="336946"/>
          </a:xfrm>
          <a:prstGeom prst="rect">
            <a:avLst/>
          </a:prstGeom>
        </p:spPr>
      </p:pic>
      <p:sp>
        <p:nvSpPr>
          <p:cNvPr id="54" name="Freeform 53"/>
          <p:cNvSpPr/>
          <p:nvPr/>
        </p:nvSpPr>
        <p:spPr>
          <a:xfrm rot="16200000" flipH="1">
            <a:off x="5226847" y="3876928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 rot="16200000" flipH="1">
            <a:off x="5483794" y="3882897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 rot="16200000" flipH="1">
            <a:off x="5738330" y="3891056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 rot="16200000" flipH="1">
            <a:off x="5996964" y="3891057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341" b="-6283"/>
          <a:stretch/>
        </p:blipFill>
        <p:spPr>
          <a:xfrm>
            <a:off x="6783526" y="3315152"/>
            <a:ext cx="1905526" cy="100359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7032567" y="4398759"/>
            <a:ext cx="1617776" cy="4138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RSS Profiles</a:t>
            </a:r>
            <a:endParaRPr lang="en-US" sz="2000" dirty="0">
              <a:solidFill>
                <a:schemeClr val="tx1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846254" y="2255581"/>
            <a:ext cx="1944340" cy="584775"/>
          </a:xfrm>
          <a:prstGeom prst="rect">
            <a:avLst/>
          </a:prstGeom>
          <a:solidFill>
            <a:srgbClr val="E2E2E2"/>
          </a:solidFill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Location, Material,</a:t>
            </a:r>
          </a:p>
          <a:p>
            <a:pPr algn="ctr"/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Curvature, Width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654065" y="2896925"/>
            <a:ext cx="2246276" cy="4138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↑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41257" y="4393945"/>
            <a:ext cx="711865" cy="4138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→</a:t>
            </a:r>
            <a:endParaRPr lang="en-US" sz="2000" dirty="0">
              <a:solidFill>
                <a:schemeClr val="tx1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34419" y="4398550"/>
            <a:ext cx="1940932" cy="4138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Measurements</a:t>
            </a:r>
            <a:endParaRPr lang="en-US" sz="2000" dirty="0">
              <a:solidFill>
                <a:schemeClr val="tx1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26600" y="1969096"/>
            <a:ext cx="2213178" cy="3938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Object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43019" y="5731752"/>
            <a:ext cx="4227381" cy="5643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Sensitive to movement noise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652468" y="5724772"/>
            <a:ext cx="4288333" cy="5643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Robust to movement noise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42985" y="5059759"/>
            <a:ext cx="4227415" cy="67090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RSS + Phase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652468" y="5060842"/>
            <a:ext cx="4288333" cy="6660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RSS + </a:t>
            </a:r>
            <a:r>
              <a:rPr lang="en-US" sz="2400" dirty="0" err="1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AoA</a:t>
            </a: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 (60GHz)</a:t>
            </a:r>
          </a:p>
        </p:txBody>
      </p:sp>
      <p:pic>
        <p:nvPicPr>
          <p:cNvPr id="73" name="Picture 72" descr="http://fc.isd361.k12.mn.us/%7Erosa_christi/FOV1-0002023B/FOV1-00023BCC/S02368967.7/sad-face-red-small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1659" y="5276533"/>
            <a:ext cx="487940" cy="4908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099" y="5361957"/>
            <a:ext cx="487940" cy="426948"/>
          </a:xfrm>
          <a:prstGeom prst="rect">
            <a:avLst/>
          </a:prstGeom>
        </p:spPr>
      </p:pic>
      <p:sp>
        <p:nvSpPr>
          <p:cNvPr id="75" name="Right Arrow 74"/>
          <p:cNvSpPr/>
          <p:nvPr/>
        </p:nvSpPr>
        <p:spPr>
          <a:xfrm rot="5400000">
            <a:off x="2335675" y="5501944"/>
            <a:ext cx="358659" cy="344611"/>
          </a:xfrm>
          <a:prstGeom prst="rightArrow">
            <a:avLst>
              <a:gd name="adj1" fmla="val 29649"/>
              <a:gd name="adj2" fmla="val 51917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Arrow 75"/>
          <p:cNvSpPr/>
          <p:nvPr/>
        </p:nvSpPr>
        <p:spPr>
          <a:xfrm rot="5400000">
            <a:off x="6522462" y="5501944"/>
            <a:ext cx="358659" cy="344611"/>
          </a:xfrm>
          <a:prstGeom prst="rightArrow">
            <a:avLst>
              <a:gd name="adj1" fmla="val 29649"/>
              <a:gd name="adj2" fmla="val 51917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237065" y="234366"/>
            <a:ext cx="4233333" cy="6452516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4227991" y="2730173"/>
            <a:ext cx="709044" cy="892419"/>
            <a:chOff x="1300030" y="2441777"/>
            <a:chExt cx="709044" cy="892419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0586" y="2441777"/>
              <a:ext cx="430136" cy="461610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00030" y="2872531"/>
              <a:ext cx="7090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sto MT"/>
                  <a:cs typeface="Calisto MT"/>
                </a:rPr>
                <a:t>TX</a:t>
              </a:r>
            </a:p>
          </p:txBody>
        </p:sp>
      </p:grpSp>
      <p:sp>
        <p:nvSpPr>
          <p:cNvPr id="72" name="Freeform 71"/>
          <p:cNvSpPr/>
          <p:nvPr/>
        </p:nvSpPr>
        <p:spPr>
          <a:xfrm rot="15350806">
            <a:off x="4786258" y="1527327"/>
            <a:ext cx="1191653" cy="1813023"/>
          </a:xfrm>
          <a:custGeom>
            <a:avLst/>
            <a:gdLst>
              <a:gd name="connsiteX0" fmla="*/ 720436 w 2244436"/>
              <a:gd name="connsiteY0" fmla="*/ 0 h 1219200"/>
              <a:gd name="connsiteX1" fmla="*/ 0 w 2244436"/>
              <a:gd name="connsiteY1" fmla="*/ 1219200 h 1219200"/>
              <a:gd name="connsiteX2" fmla="*/ 2244436 w 2244436"/>
              <a:gd name="connsiteY2" fmla="*/ 983673 h 1219200"/>
              <a:gd name="connsiteX3" fmla="*/ 720436 w 2244436"/>
              <a:gd name="connsiteY3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436" h="1219200">
                <a:moveTo>
                  <a:pt x="720436" y="0"/>
                </a:moveTo>
                <a:lnTo>
                  <a:pt x="0" y="1219200"/>
                </a:lnTo>
                <a:lnTo>
                  <a:pt x="2244436" y="983673"/>
                </a:lnTo>
                <a:lnTo>
                  <a:pt x="720436" y="0"/>
                </a:lnTo>
                <a:close/>
              </a:path>
            </a:pathLst>
          </a:cu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641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49"/>
    </mc:Choice>
    <mc:Fallback xmlns="">
      <p:transition spd="slow" advTm="85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8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1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4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7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3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6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9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5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4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1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5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1"/>
      <p:bldP spid="10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 animBg="1"/>
      <p:bldP spid="47" grpId="0" animBg="1"/>
      <p:bldP spid="48" grpId="0" animBg="1"/>
      <p:bldP spid="54" grpId="0" animBg="1"/>
      <p:bldP spid="55" grpId="0" animBg="1"/>
      <p:bldP spid="56" grpId="0" animBg="1"/>
      <p:bldP spid="57" grpId="0" animBg="1"/>
      <p:bldP spid="59" grpId="0"/>
      <p:bldP spid="60" grpId="0" animBg="1"/>
      <p:bldP spid="61" grpId="0"/>
      <p:bldP spid="62" grpId="0"/>
      <p:bldP spid="63" grpId="0"/>
      <p:bldP spid="64" grpId="0"/>
      <p:bldP spid="65" grpId="0" animBg="1"/>
      <p:bldP spid="66" grpId="0" animBg="1"/>
      <p:bldP spid="67" grpId="0" animBg="1"/>
      <p:bldP spid="68" grpId="0" animBg="1"/>
      <p:bldP spid="75" grpId="0" animBg="1"/>
      <p:bldP spid="76" grpId="0" animBg="1"/>
      <p:bldP spid="77" grpId="0" animBg="1"/>
      <p:bldP spid="72" grpId="0" animBg="1"/>
      <p:bldP spid="7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52469" y="220133"/>
            <a:ext cx="4288333" cy="64525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7068" y="220133"/>
            <a:ext cx="4233333" cy="64525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7065" y="220135"/>
            <a:ext cx="4233334" cy="8731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rgbClr val="0066CC"/>
                </a:solidFill>
                <a:latin typeface="Palatino Linotype" charset="0"/>
                <a:ea typeface="Palatino Linotype" charset="0"/>
                <a:cs typeface="Palatino Linotype" charset="0"/>
              </a:rPr>
              <a:t>SAR</a:t>
            </a:r>
            <a:endParaRPr lang="en-US" sz="4400" dirty="0">
              <a:solidFill>
                <a:srgbClr val="0066CC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2468" y="220135"/>
            <a:ext cx="4288333" cy="8409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Our Approach</a:t>
            </a:r>
            <a:r>
              <a:rPr lang="en-US" sz="24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7066" y="1121773"/>
            <a:ext cx="4233335" cy="6762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surface = many points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11798" y="2503692"/>
            <a:ext cx="1275543" cy="1778586"/>
            <a:chOff x="846858" y="3315577"/>
            <a:chExt cx="1275543" cy="1778586"/>
          </a:xfrm>
        </p:grpSpPr>
        <p:sp>
          <p:nvSpPr>
            <p:cNvPr id="13" name="Rectangle 12"/>
            <p:cNvSpPr/>
            <p:nvPr/>
          </p:nvSpPr>
          <p:spPr>
            <a:xfrm>
              <a:off x="846858" y="3315577"/>
              <a:ext cx="1258302" cy="2076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51699" y="4566691"/>
              <a:ext cx="1270702" cy="527472"/>
              <a:chOff x="4614266" y="4880254"/>
              <a:chExt cx="1270702" cy="527472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8403" l="20293" r="8012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14266" y="4880254"/>
                <a:ext cx="270690" cy="336946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8403" l="20293" r="8012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7694" y="4880525"/>
                <a:ext cx="270690" cy="336946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8403" l="20293" r="8012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09549" y="4880795"/>
                <a:ext cx="270690" cy="336946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8403" l="20293" r="8012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733" y="4881066"/>
                <a:ext cx="270690" cy="33694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8403" l="20293" r="8012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14278" y="4881338"/>
                <a:ext cx="270690" cy="336946"/>
              </a:xfrm>
              <a:prstGeom prst="rect">
                <a:avLst/>
              </a:prstGeom>
            </p:spPr>
          </p:pic>
          <p:sp>
            <p:nvSpPr>
              <p:cNvPr id="20" name="Freeform 19"/>
              <p:cNvSpPr/>
              <p:nvPr/>
            </p:nvSpPr>
            <p:spPr>
              <a:xfrm rot="16200000" flipH="1">
                <a:off x="4782438" y="5166697"/>
                <a:ext cx="176397" cy="277404"/>
              </a:xfrm>
              <a:custGeom>
                <a:avLst/>
                <a:gdLst>
                  <a:gd name="connsiteX0" fmla="*/ 12700 w 317521"/>
                  <a:gd name="connsiteY0" fmla="*/ 0 h 536575"/>
                  <a:gd name="connsiteX1" fmla="*/ 317500 w 317521"/>
                  <a:gd name="connsiteY1" fmla="*/ 276225 h 536575"/>
                  <a:gd name="connsiteX2" fmla="*/ 0 w 317521"/>
                  <a:gd name="connsiteY2" fmla="*/ 536575 h 536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21" h="536575">
                    <a:moveTo>
                      <a:pt x="12700" y="0"/>
                    </a:moveTo>
                    <a:cubicBezTo>
                      <a:pt x="166158" y="93398"/>
                      <a:pt x="319617" y="186796"/>
                      <a:pt x="317500" y="276225"/>
                    </a:cubicBezTo>
                    <a:cubicBezTo>
                      <a:pt x="315383" y="365654"/>
                      <a:pt x="0" y="536575"/>
                      <a:pt x="0" y="5365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 rot="16200000" flipH="1">
                <a:off x="5039385" y="5172666"/>
                <a:ext cx="176397" cy="277404"/>
              </a:xfrm>
              <a:custGeom>
                <a:avLst/>
                <a:gdLst>
                  <a:gd name="connsiteX0" fmla="*/ 12700 w 317521"/>
                  <a:gd name="connsiteY0" fmla="*/ 0 h 536575"/>
                  <a:gd name="connsiteX1" fmla="*/ 317500 w 317521"/>
                  <a:gd name="connsiteY1" fmla="*/ 276225 h 536575"/>
                  <a:gd name="connsiteX2" fmla="*/ 0 w 317521"/>
                  <a:gd name="connsiteY2" fmla="*/ 536575 h 536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21" h="536575">
                    <a:moveTo>
                      <a:pt x="12700" y="0"/>
                    </a:moveTo>
                    <a:cubicBezTo>
                      <a:pt x="166158" y="93398"/>
                      <a:pt x="319617" y="186796"/>
                      <a:pt x="317500" y="276225"/>
                    </a:cubicBezTo>
                    <a:cubicBezTo>
                      <a:pt x="315383" y="365654"/>
                      <a:pt x="0" y="536575"/>
                      <a:pt x="0" y="5365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/>
              <p:cNvSpPr/>
              <p:nvPr/>
            </p:nvSpPr>
            <p:spPr>
              <a:xfrm rot="16200000" flipH="1">
                <a:off x="5293921" y="5180825"/>
                <a:ext cx="176397" cy="277404"/>
              </a:xfrm>
              <a:custGeom>
                <a:avLst/>
                <a:gdLst>
                  <a:gd name="connsiteX0" fmla="*/ 12700 w 317521"/>
                  <a:gd name="connsiteY0" fmla="*/ 0 h 536575"/>
                  <a:gd name="connsiteX1" fmla="*/ 317500 w 317521"/>
                  <a:gd name="connsiteY1" fmla="*/ 276225 h 536575"/>
                  <a:gd name="connsiteX2" fmla="*/ 0 w 317521"/>
                  <a:gd name="connsiteY2" fmla="*/ 536575 h 536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21" h="536575">
                    <a:moveTo>
                      <a:pt x="12700" y="0"/>
                    </a:moveTo>
                    <a:cubicBezTo>
                      <a:pt x="166158" y="93398"/>
                      <a:pt x="319617" y="186796"/>
                      <a:pt x="317500" y="276225"/>
                    </a:cubicBezTo>
                    <a:cubicBezTo>
                      <a:pt x="315383" y="365654"/>
                      <a:pt x="0" y="536575"/>
                      <a:pt x="0" y="5365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/>
              <p:cNvSpPr/>
              <p:nvPr/>
            </p:nvSpPr>
            <p:spPr>
              <a:xfrm rot="16200000" flipH="1">
                <a:off x="5552555" y="5180826"/>
                <a:ext cx="176397" cy="277404"/>
              </a:xfrm>
              <a:custGeom>
                <a:avLst/>
                <a:gdLst>
                  <a:gd name="connsiteX0" fmla="*/ 12700 w 317521"/>
                  <a:gd name="connsiteY0" fmla="*/ 0 h 536575"/>
                  <a:gd name="connsiteX1" fmla="*/ 317500 w 317521"/>
                  <a:gd name="connsiteY1" fmla="*/ 276225 h 536575"/>
                  <a:gd name="connsiteX2" fmla="*/ 0 w 317521"/>
                  <a:gd name="connsiteY2" fmla="*/ 536575 h 536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21" h="536575">
                    <a:moveTo>
                      <a:pt x="12700" y="0"/>
                    </a:moveTo>
                    <a:cubicBezTo>
                      <a:pt x="166158" y="93398"/>
                      <a:pt x="319617" y="186796"/>
                      <a:pt x="317500" y="276225"/>
                    </a:cubicBezTo>
                    <a:cubicBezTo>
                      <a:pt x="315383" y="365654"/>
                      <a:pt x="0" y="536575"/>
                      <a:pt x="0" y="5365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2213088" y="2807248"/>
            <a:ext cx="2213178" cy="1312950"/>
            <a:chOff x="2403570" y="3573380"/>
            <a:chExt cx="2213178" cy="1312950"/>
          </a:xfrm>
        </p:grpSpPr>
        <p:sp>
          <p:nvSpPr>
            <p:cNvPr id="25" name="Rectangle 24"/>
            <p:cNvSpPr/>
            <p:nvPr/>
          </p:nvSpPr>
          <p:spPr>
            <a:xfrm>
              <a:off x="2723775" y="3573380"/>
              <a:ext cx="1572768" cy="7863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03570" y="4492491"/>
              <a:ext cx="2213178" cy="39383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defTabSz="457200">
                <a:spcBef>
                  <a:spcPct val="20000"/>
                </a:spcBef>
                <a:buClr>
                  <a:srgbClr val="0066CC"/>
                </a:buClr>
                <a:buFont typeface="Arial"/>
                <a:buChar char="•"/>
                <a:defRPr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sto MT"/>
                  <a:cs typeface="Calisto MT"/>
                </a:defRPr>
              </a:lvl1pPr>
              <a:lvl2pPr marL="742950" indent="-285750" defTabSz="457200">
                <a:spcBef>
                  <a:spcPct val="20000"/>
                </a:spcBef>
                <a:buClr>
                  <a:srgbClr val="0066CC"/>
                </a:buClr>
                <a:buFont typeface="Arial"/>
                <a:buChar char="–"/>
                <a:defRPr sz="2400">
                  <a:solidFill>
                    <a:srgbClr val="333333"/>
                  </a:solidFill>
                  <a:latin typeface="Calisto MT"/>
                  <a:cs typeface="Calisto MT"/>
                </a:defRPr>
              </a:lvl2pPr>
              <a:lvl3pPr marL="1143000" indent="-228600" defTabSz="457200">
                <a:spcBef>
                  <a:spcPct val="20000"/>
                </a:spcBef>
                <a:buSzPct val="75000"/>
                <a:buFont typeface="Courier New"/>
                <a:buChar char="o"/>
                <a:defRPr sz="2200">
                  <a:solidFill>
                    <a:srgbClr val="333333"/>
                  </a:solidFill>
                  <a:latin typeface="Calisto MT"/>
                  <a:cs typeface="Calisto MT"/>
                </a:defRPr>
              </a:lvl3pPr>
              <a:lvl4pPr marL="1600200" indent="-228600" defTabSz="457200">
                <a:spcBef>
                  <a:spcPct val="20000"/>
                </a:spcBef>
                <a:buFont typeface="Arial"/>
                <a:buChar char="–"/>
                <a:defRPr>
                  <a:solidFill>
                    <a:srgbClr val="333333"/>
                  </a:solidFill>
                  <a:latin typeface="Calisto MT"/>
                  <a:cs typeface="Calisto MT"/>
                </a:defRPr>
              </a:lvl4pPr>
              <a:lvl5pPr marL="2057400" indent="-228600" defTabSz="457200">
                <a:spcBef>
                  <a:spcPct val="20000"/>
                </a:spcBef>
                <a:buFont typeface="Arial"/>
                <a:buChar char="»"/>
                <a:defRPr>
                  <a:solidFill>
                    <a:srgbClr val="333333"/>
                  </a:solidFill>
                  <a:latin typeface="Calisto MT"/>
                  <a:cs typeface="Calisto MT"/>
                </a:defRPr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pPr marL="0" indent="0" algn="ctr">
                <a:buNone/>
              </a:pPr>
              <a:r>
                <a:rPr lang="en-US" sz="2000" dirty="0">
                  <a:solidFill>
                    <a:schemeClr val="tx1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Imaging Result</a:t>
              </a:r>
            </a:p>
          </p:txBody>
        </p:sp>
      </p:grpSp>
      <p:sp>
        <p:nvSpPr>
          <p:cNvPr id="27" name="Freeform 26"/>
          <p:cNvSpPr/>
          <p:nvPr/>
        </p:nvSpPr>
        <p:spPr>
          <a:xfrm rot="20127343">
            <a:off x="781081" y="2519971"/>
            <a:ext cx="253726" cy="1532034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rot="20447369">
            <a:off x="880849" y="2537192"/>
            <a:ext cx="253726" cy="1465763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rot="20887434">
            <a:off x="948429" y="2560157"/>
            <a:ext cx="253726" cy="1372164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21330599">
            <a:off x="1029881" y="2578870"/>
            <a:ext cx="253726" cy="1353422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129110" y="2574584"/>
            <a:ext cx="253726" cy="1373723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rot="476068">
            <a:off x="1205820" y="2571990"/>
            <a:ext cx="253726" cy="1361532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 rot="810059">
            <a:off x="1302109" y="2571730"/>
            <a:ext cx="253726" cy="1366676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 rot="1213561">
            <a:off x="1388492" y="2547501"/>
            <a:ext cx="248558" cy="1408765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 rot="1594512">
            <a:off x="1490584" y="2526728"/>
            <a:ext cx="231061" cy="1474756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 rot="2008832">
            <a:off x="1599441" y="2485429"/>
            <a:ext cx="209661" cy="1527705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780377" y="3126510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919885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054580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190643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325139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464884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595698" y="3126510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731018" y="3126294"/>
            <a:ext cx="169933" cy="16993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26094" y="2093987"/>
            <a:ext cx="2213178" cy="3938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Object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652468" y="1121773"/>
            <a:ext cx="4233335" cy="6762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surface = single unit</a:t>
            </a:r>
          </a:p>
        </p:txBody>
      </p:sp>
      <p:sp>
        <p:nvSpPr>
          <p:cNvPr id="47" name="Freeform 46"/>
          <p:cNvSpPr/>
          <p:nvPr/>
        </p:nvSpPr>
        <p:spPr>
          <a:xfrm>
            <a:off x="4796167" y="2569254"/>
            <a:ext cx="1817441" cy="1238132"/>
          </a:xfrm>
          <a:custGeom>
            <a:avLst/>
            <a:gdLst>
              <a:gd name="connsiteX0" fmla="*/ 238539 w 1817441"/>
              <a:gd name="connsiteY0" fmla="*/ 0 h 1238132"/>
              <a:gd name="connsiteX1" fmla="*/ 0 w 1817441"/>
              <a:gd name="connsiteY1" fmla="*/ 1238132 h 1238132"/>
              <a:gd name="connsiteX2" fmla="*/ 1817441 w 1817441"/>
              <a:gd name="connsiteY2" fmla="*/ 1238132 h 1238132"/>
              <a:gd name="connsiteX3" fmla="*/ 1499389 w 1817441"/>
              <a:gd name="connsiteY3" fmla="*/ 5680 h 1238132"/>
              <a:gd name="connsiteX4" fmla="*/ 238539 w 1817441"/>
              <a:gd name="connsiteY4" fmla="*/ 0 h 1238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441" h="1238132">
                <a:moveTo>
                  <a:pt x="238539" y="0"/>
                </a:moveTo>
                <a:lnTo>
                  <a:pt x="0" y="1238132"/>
                </a:lnTo>
                <a:lnTo>
                  <a:pt x="1817441" y="1238132"/>
                </a:lnTo>
                <a:lnTo>
                  <a:pt x="1499389" y="5680"/>
                </a:lnTo>
                <a:lnTo>
                  <a:pt x="238539" y="0"/>
                </a:lnTo>
                <a:close/>
              </a:path>
            </a:pathLst>
          </a:cu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70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030423" y="2368902"/>
            <a:ext cx="1258302" cy="20766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673" y="3590485"/>
            <a:ext cx="270690" cy="33694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101" y="3590756"/>
            <a:ext cx="270690" cy="33694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956" y="3591026"/>
            <a:ext cx="270690" cy="33694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140" y="3591297"/>
            <a:ext cx="270690" cy="33694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685" y="3591569"/>
            <a:ext cx="270690" cy="336946"/>
          </a:xfrm>
          <a:prstGeom prst="rect">
            <a:avLst/>
          </a:prstGeom>
        </p:spPr>
      </p:pic>
      <p:sp>
        <p:nvSpPr>
          <p:cNvPr id="54" name="Freeform 53"/>
          <p:cNvSpPr/>
          <p:nvPr/>
        </p:nvSpPr>
        <p:spPr>
          <a:xfrm rot="16200000" flipH="1">
            <a:off x="5226847" y="3876928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 rot="16200000" flipH="1">
            <a:off x="5483794" y="3882897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 rot="16200000" flipH="1">
            <a:off x="5738330" y="3891056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 rot="16200000" flipH="1">
            <a:off x="5996964" y="3891057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341" b="-6283"/>
          <a:stretch/>
        </p:blipFill>
        <p:spPr>
          <a:xfrm>
            <a:off x="6783526" y="3315152"/>
            <a:ext cx="1905526" cy="100359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7032567" y="4398759"/>
            <a:ext cx="1617776" cy="4138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RSS Profiles</a:t>
            </a:r>
            <a:endParaRPr lang="en-US" sz="2000" dirty="0">
              <a:solidFill>
                <a:schemeClr val="tx1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805033" y="2330459"/>
            <a:ext cx="1944340" cy="584775"/>
          </a:xfrm>
          <a:prstGeom prst="rect">
            <a:avLst/>
          </a:prstGeom>
          <a:solidFill>
            <a:srgbClr val="E2E2E2"/>
          </a:solidFill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Location</a:t>
            </a:r>
            <a:r>
              <a:rPr lang="en-US" sz="1600">
                <a:latin typeface="Palatino Linotype" charset="0"/>
                <a:ea typeface="Palatino Linotype" charset="0"/>
                <a:cs typeface="Palatino Linotype" charset="0"/>
              </a:rPr>
              <a:t>, Material,</a:t>
            </a:r>
            <a:endParaRPr lang="en-US" sz="1600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algn="ctr"/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Curvature, Width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654065" y="2896925"/>
            <a:ext cx="2246276" cy="4138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↑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41257" y="4393945"/>
            <a:ext cx="711865" cy="4138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→</a:t>
            </a:r>
            <a:endParaRPr lang="en-US" sz="2000" dirty="0">
              <a:solidFill>
                <a:schemeClr val="tx1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34419" y="4398550"/>
            <a:ext cx="1940932" cy="4138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Measurements</a:t>
            </a:r>
            <a:endParaRPr lang="en-US" sz="2000" dirty="0">
              <a:solidFill>
                <a:schemeClr val="tx1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26600" y="1969096"/>
            <a:ext cx="2213178" cy="3938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Object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43019" y="5731752"/>
            <a:ext cx="4227381" cy="5643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Sensitive to movement noise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652468" y="5724772"/>
            <a:ext cx="4288333" cy="5643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Robust to movement noise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42985" y="5059759"/>
            <a:ext cx="4227415" cy="67090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RSS + Phase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652468" y="5060842"/>
            <a:ext cx="4288333" cy="6660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RSS + </a:t>
            </a:r>
            <a:r>
              <a:rPr lang="en-US" sz="2400" dirty="0" err="1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AoA</a:t>
            </a:r>
            <a:r>
              <a:rPr lang="en-US" sz="24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 (60GHz)</a:t>
            </a:r>
          </a:p>
        </p:txBody>
      </p:sp>
      <p:pic>
        <p:nvPicPr>
          <p:cNvPr id="73" name="Picture 72" descr="http://fc.isd361.k12.mn.us/%7Erosa_christi/FOV1-0002023B/FOV1-00023BCC/S02368967.7/sad-face-red-small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1659" y="5276533"/>
            <a:ext cx="487940" cy="4908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099" y="5361957"/>
            <a:ext cx="487940" cy="426948"/>
          </a:xfrm>
          <a:prstGeom prst="rect">
            <a:avLst/>
          </a:prstGeom>
        </p:spPr>
      </p:pic>
      <p:sp>
        <p:nvSpPr>
          <p:cNvPr id="75" name="Right Arrow 74"/>
          <p:cNvSpPr/>
          <p:nvPr/>
        </p:nvSpPr>
        <p:spPr>
          <a:xfrm rot="5400000">
            <a:off x="2344931" y="5501944"/>
            <a:ext cx="358659" cy="344611"/>
          </a:xfrm>
          <a:prstGeom prst="rightArrow">
            <a:avLst>
              <a:gd name="adj1" fmla="val 29649"/>
              <a:gd name="adj2" fmla="val 51917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Arrow 75"/>
          <p:cNvSpPr/>
          <p:nvPr/>
        </p:nvSpPr>
        <p:spPr>
          <a:xfrm rot="5400000">
            <a:off x="6522462" y="5501944"/>
            <a:ext cx="358659" cy="344611"/>
          </a:xfrm>
          <a:prstGeom prst="rightArrow">
            <a:avLst>
              <a:gd name="adj1" fmla="val 29649"/>
              <a:gd name="adj2" fmla="val 51917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35151" y="220133"/>
            <a:ext cx="4233333" cy="6452516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2" y="2302544"/>
            <a:ext cx="9151389" cy="17946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RSS Series Analysis</a:t>
            </a:r>
          </a:p>
        </p:txBody>
      </p:sp>
    </p:spTree>
    <p:extLst>
      <p:ext uri="{BB962C8B-B14F-4D97-AF65-F5344CB8AC3E}">
        <p14:creationId xmlns:p14="http://schemas.microsoft.com/office/powerpoint/2010/main" val="176379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8"/>
    </mc:Choice>
    <mc:Fallback xmlns="">
      <p:transition spd="slow" advTm="11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F3F3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4.81481E-6 L 0.24375 -0.367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1840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49000" y="4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77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706656" y="1417638"/>
            <a:ext cx="4102608" cy="3706368"/>
            <a:chOff x="1471367" y="1352972"/>
            <a:chExt cx="4102608" cy="3706368"/>
          </a:xfrm>
        </p:grpSpPr>
        <p:pic>
          <p:nvPicPr>
            <p:cNvPr id="55" name="Picture 54" descr="beam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9507" y="1595548"/>
              <a:ext cx="3407664" cy="1548384"/>
            </a:xfrm>
            <a:prstGeom prst="rect">
              <a:avLst/>
            </a:prstGeom>
          </p:spPr>
        </p:pic>
        <p:pic>
          <p:nvPicPr>
            <p:cNvPr id="56" name="Picture 55" descr="beam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1367" y="1352972"/>
              <a:ext cx="4102608" cy="370636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System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4866767"/>
            <a:ext cx="8229601" cy="1549191"/>
          </a:xfrm>
        </p:spPr>
        <p:txBody>
          <a:bodyPr>
            <a:normAutofit/>
          </a:bodyPr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Sensing objects and movement planning</a:t>
            </a:r>
          </a:p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RSS Series Analysis</a:t>
            </a:r>
          </a:p>
          <a:p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13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163694" y="2186576"/>
            <a:ext cx="735476" cy="1178017"/>
            <a:chOff x="917153" y="2139661"/>
            <a:chExt cx="735476" cy="117801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7153" y="2139661"/>
              <a:ext cx="682201" cy="7321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43585" y="2856013"/>
              <a:ext cx="7090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sto MT"/>
                  <a:cs typeface="Calisto MT"/>
                </a:rPr>
                <a:t>TX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057001" y="1663641"/>
            <a:ext cx="1056334" cy="915645"/>
            <a:chOff x="330080" y="470697"/>
            <a:chExt cx="1056334" cy="91564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383003">
              <a:off x="696933" y="925932"/>
              <a:ext cx="595484" cy="46041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30080" y="470697"/>
              <a:ext cx="10563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sto MT"/>
                  <a:cs typeface="Calisto MT"/>
                </a:rPr>
                <a:t>Object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flipH="1">
            <a:off x="3879154" y="2383898"/>
            <a:ext cx="1711468" cy="1267195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1717560" y="2838076"/>
            <a:ext cx="1890324" cy="1356571"/>
            <a:chOff x="614743" y="2715770"/>
            <a:chExt cx="1890324" cy="1356571"/>
          </a:xfrm>
        </p:grpSpPr>
        <p:cxnSp>
          <p:nvCxnSpPr>
            <p:cNvPr id="41" name="Straight Arrow Connector 40"/>
            <p:cNvCxnSpPr/>
            <p:nvPr/>
          </p:nvCxnSpPr>
          <p:spPr>
            <a:xfrm flipH="1" flipV="1">
              <a:off x="1820082" y="2715770"/>
              <a:ext cx="684985" cy="820689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614743" y="3364455"/>
              <a:ext cx="14637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Palatino Linotype" charset="0"/>
                  <a:ea typeface="Palatino Linotype" charset="0"/>
                  <a:cs typeface="Palatino Linotype" charset="0"/>
                </a:rPr>
                <a:t>Beam on direction 2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218998" y="3972248"/>
            <a:ext cx="3579363" cy="520605"/>
            <a:chOff x="2972455" y="3925333"/>
            <a:chExt cx="3579363" cy="520605"/>
          </a:xfrm>
        </p:grpSpPr>
        <p:cxnSp>
          <p:nvCxnSpPr>
            <p:cNvPr id="44" name="Straight Arrow Connector 43"/>
            <p:cNvCxnSpPr/>
            <p:nvPr/>
          </p:nvCxnSpPr>
          <p:spPr>
            <a:xfrm>
              <a:off x="2996104" y="3925333"/>
              <a:ext cx="1787270" cy="46859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2972455" y="4045828"/>
              <a:ext cx="3579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Palatino Linotype" charset="0"/>
                  <a:ea typeface="Palatino Linotype" charset="0"/>
                  <a:cs typeface="Palatino Linotype" charset="0"/>
                </a:rPr>
                <a:t>Move 1m along this direction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 rot="11491819">
            <a:off x="2338084" y="3489506"/>
            <a:ext cx="3082138" cy="645616"/>
            <a:chOff x="488335" y="2554635"/>
            <a:chExt cx="7472015" cy="1565165"/>
          </a:xfrm>
        </p:grpSpPr>
        <p:pic>
          <p:nvPicPr>
            <p:cNvPr id="58" name="Picture 57" descr="beam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686" y="2554635"/>
              <a:ext cx="3407664" cy="1548384"/>
            </a:xfrm>
            <a:prstGeom prst="rect">
              <a:avLst/>
            </a:prstGeom>
          </p:spPr>
        </p:pic>
        <p:pic>
          <p:nvPicPr>
            <p:cNvPr id="59" name="Picture 58" descr="beam1.png"/>
            <p:cNvPicPr>
              <a:picLocks noChangeAspect="1"/>
            </p:cNvPicPr>
            <p:nvPr/>
          </p:nvPicPr>
          <p:blipFill>
            <a:blip r:embed="rId8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88335" y="2571416"/>
              <a:ext cx="3407664" cy="1548384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3236875" y="3603668"/>
            <a:ext cx="1317550" cy="889534"/>
            <a:chOff x="1742262" y="3607698"/>
            <a:chExt cx="1317550" cy="889534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2262" y="3607698"/>
              <a:ext cx="1317550" cy="45528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2102521" y="4035567"/>
              <a:ext cx="7090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sto MT"/>
                  <a:cs typeface="Calisto MT"/>
                </a:rPr>
                <a:t>R</a:t>
              </a:r>
              <a:r>
                <a:rPr lang="en-US" sz="2400">
                  <a:latin typeface="Calisto MT"/>
                  <a:cs typeface="Calisto MT"/>
                </a:rPr>
                <a:t>X</a:t>
              </a:r>
              <a:endParaRPr lang="en-US" sz="2400" dirty="0">
                <a:latin typeface="Calisto MT"/>
                <a:cs typeface="Calisto MT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716244" y="3654233"/>
            <a:ext cx="448350" cy="312396"/>
            <a:chOff x="911412" y="3869765"/>
            <a:chExt cx="642469" cy="433294"/>
          </a:xfrm>
        </p:grpSpPr>
        <p:pic>
          <p:nvPicPr>
            <p:cNvPr id="64" name="Picture 63" descr="sine1.png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72"/>
            <a:stretch/>
          </p:blipFill>
          <p:spPr>
            <a:xfrm>
              <a:off x="911412" y="3869765"/>
              <a:ext cx="642469" cy="433294"/>
            </a:xfrm>
            <a:prstGeom prst="rect">
              <a:avLst/>
            </a:prstGeom>
          </p:spPr>
        </p:pic>
        <p:cxnSp>
          <p:nvCxnSpPr>
            <p:cNvPr id="65" name="Straight Connector 64"/>
            <p:cNvCxnSpPr/>
            <p:nvPr/>
          </p:nvCxnSpPr>
          <p:spPr>
            <a:xfrm>
              <a:off x="911412" y="4086412"/>
              <a:ext cx="642469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4269463" y="3618245"/>
            <a:ext cx="448350" cy="312396"/>
            <a:chOff x="911412" y="3869765"/>
            <a:chExt cx="642469" cy="433294"/>
          </a:xfrm>
        </p:grpSpPr>
        <p:pic>
          <p:nvPicPr>
            <p:cNvPr id="67" name="Picture 66" descr="sine1.png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72"/>
            <a:stretch/>
          </p:blipFill>
          <p:spPr>
            <a:xfrm>
              <a:off x="911412" y="3869765"/>
              <a:ext cx="642469" cy="433294"/>
            </a:xfrm>
            <a:prstGeom prst="rect">
              <a:avLst/>
            </a:prstGeom>
          </p:spPr>
        </p:pic>
        <p:cxnSp>
          <p:nvCxnSpPr>
            <p:cNvPr id="68" name="Straight Connector 67"/>
            <p:cNvCxnSpPr/>
            <p:nvPr/>
          </p:nvCxnSpPr>
          <p:spPr>
            <a:xfrm>
              <a:off x="911412" y="4086412"/>
              <a:ext cx="642469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4811666" y="3735028"/>
            <a:ext cx="448350" cy="312396"/>
            <a:chOff x="911412" y="3869765"/>
            <a:chExt cx="642469" cy="433294"/>
          </a:xfrm>
        </p:grpSpPr>
        <p:pic>
          <p:nvPicPr>
            <p:cNvPr id="70" name="Picture 69" descr="sine1.png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72"/>
            <a:stretch/>
          </p:blipFill>
          <p:spPr>
            <a:xfrm>
              <a:off x="911412" y="3869765"/>
              <a:ext cx="642469" cy="433294"/>
            </a:xfrm>
            <a:prstGeom prst="rect">
              <a:avLst/>
            </a:prstGeom>
          </p:spPr>
        </p:pic>
        <p:cxnSp>
          <p:nvCxnSpPr>
            <p:cNvPr id="71" name="Straight Connector 70"/>
            <p:cNvCxnSpPr/>
            <p:nvPr/>
          </p:nvCxnSpPr>
          <p:spPr>
            <a:xfrm>
              <a:off x="911412" y="4086412"/>
              <a:ext cx="642469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5359821" y="3578195"/>
            <a:ext cx="448350" cy="312396"/>
            <a:chOff x="911412" y="3869765"/>
            <a:chExt cx="642469" cy="433294"/>
          </a:xfrm>
        </p:grpSpPr>
        <p:pic>
          <p:nvPicPr>
            <p:cNvPr id="73" name="Picture 72" descr="sine1.png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72"/>
            <a:stretch/>
          </p:blipFill>
          <p:spPr>
            <a:xfrm>
              <a:off x="911412" y="3869765"/>
              <a:ext cx="642469" cy="433294"/>
            </a:xfrm>
            <a:prstGeom prst="rect">
              <a:avLst/>
            </a:prstGeom>
          </p:spPr>
        </p:pic>
        <p:cxnSp>
          <p:nvCxnSpPr>
            <p:cNvPr id="74" name="Straight Connector 73"/>
            <p:cNvCxnSpPr/>
            <p:nvPr/>
          </p:nvCxnSpPr>
          <p:spPr>
            <a:xfrm>
              <a:off x="911412" y="4086412"/>
              <a:ext cx="642469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/>
          <p:cNvSpPr txBox="1"/>
          <p:nvPr/>
        </p:nvSpPr>
        <p:spPr>
          <a:xfrm>
            <a:off x="3705983" y="3054697"/>
            <a:ext cx="219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 Linotype" charset="0"/>
                <a:ea typeface="Palatino Linotype" charset="0"/>
                <a:cs typeface="Palatino Linotype" charset="0"/>
              </a:rPr>
              <a:t>Measurements</a:t>
            </a:r>
          </a:p>
        </p:txBody>
      </p:sp>
      <p:grpSp>
        <p:nvGrpSpPr>
          <p:cNvPr id="76" name="Group 75"/>
          <p:cNvGrpSpPr/>
          <p:nvPr/>
        </p:nvGrpSpPr>
        <p:grpSpPr>
          <a:xfrm rot="11491819">
            <a:off x="3039238" y="3456275"/>
            <a:ext cx="3082138" cy="645616"/>
            <a:chOff x="488335" y="2554635"/>
            <a:chExt cx="7472015" cy="1565165"/>
          </a:xfrm>
        </p:grpSpPr>
        <p:pic>
          <p:nvPicPr>
            <p:cNvPr id="77" name="Picture 76" descr="beam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686" y="2554635"/>
              <a:ext cx="3407664" cy="1548384"/>
            </a:xfrm>
            <a:prstGeom prst="rect">
              <a:avLst/>
            </a:prstGeom>
          </p:spPr>
        </p:pic>
        <p:pic>
          <p:nvPicPr>
            <p:cNvPr id="78" name="Picture 77" descr="beam1.png"/>
            <p:cNvPicPr>
              <a:picLocks noChangeAspect="1"/>
            </p:cNvPicPr>
            <p:nvPr/>
          </p:nvPicPr>
          <p:blipFill>
            <a:blip r:embed="rId8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88335" y="2571416"/>
              <a:ext cx="3407664" cy="1548384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 rot="11491819">
            <a:off x="3632856" y="3580243"/>
            <a:ext cx="3082138" cy="645616"/>
            <a:chOff x="488335" y="2554635"/>
            <a:chExt cx="7472015" cy="1565165"/>
          </a:xfrm>
        </p:grpSpPr>
        <p:pic>
          <p:nvPicPr>
            <p:cNvPr id="80" name="Picture 79" descr="beam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686" y="2554635"/>
              <a:ext cx="3407664" cy="1548384"/>
            </a:xfrm>
            <a:prstGeom prst="rect">
              <a:avLst/>
            </a:prstGeom>
          </p:spPr>
        </p:pic>
        <p:pic>
          <p:nvPicPr>
            <p:cNvPr id="81" name="Picture 80" descr="beam1.png"/>
            <p:cNvPicPr>
              <a:picLocks noChangeAspect="1"/>
            </p:cNvPicPr>
            <p:nvPr/>
          </p:nvPicPr>
          <p:blipFill>
            <a:blip r:embed="rId8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88335" y="2571416"/>
              <a:ext cx="3407664" cy="1548384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 rot="11491819">
            <a:off x="4211930" y="3429825"/>
            <a:ext cx="3082138" cy="645616"/>
            <a:chOff x="488335" y="2554635"/>
            <a:chExt cx="7472015" cy="1565165"/>
          </a:xfrm>
        </p:grpSpPr>
        <p:pic>
          <p:nvPicPr>
            <p:cNvPr id="83" name="Picture 82" descr="beam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686" y="2554635"/>
              <a:ext cx="3407664" cy="1548384"/>
            </a:xfrm>
            <a:prstGeom prst="rect">
              <a:avLst/>
            </a:prstGeom>
          </p:spPr>
        </p:pic>
        <p:pic>
          <p:nvPicPr>
            <p:cNvPr id="84" name="Picture 83" descr="beam1.png"/>
            <p:cNvPicPr>
              <a:picLocks noChangeAspect="1"/>
            </p:cNvPicPr>
            <p:nvPr/>
          </p:nvPicPr>
          <p:blipFill>
            <a:blip r:embed="rId8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88335" y="2571416"/>
              <a:ext cx="3407664" cy="1548384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 rot="20341420">
            <a:off x="-1231213" y="1662566"/>
            <a:ext cx="7472015" cy="1565165"/>
            <a:chOff x="488335" y="2554635"/>
            <a:chExt cx="7472015" cy="1565165"/>
          </a:xfrm>
        </p:grpSpPr>
        <p:pic>
          <p:nvPicPr>
            <p:cNvPr id="86" name="Picture 85" descr="beam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686" y="2554635"/>
              <a:ext cx="3407664" cy="1548384"/>
            </a:xfrm>
            <a:prstGeom prst="rect">
              <a:avLst/>
            </a:prstGeom>
          </p:spPr>
        </p:pic>
        <p:pic>
          <p:nvPicPr>
            <p:cNvPr id="87" name="Picture 86" descr="beam1.png"/>
            <p:cNvPicPr>
              <a:picLocks noChangeAspect="1"/>
            </p:cNvPicPr>
            <p:nvPr/>
          </p:nvPicPr>
          <p:blipFill>
            <a:blip r:embed="rId4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88335" y="2571416"/>
              <a:ext cx="3407664" cy="154838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824750" y="1312290"/>
            <a:ext cx="1893065" cy="951443"/>
            <a:chOff x="2824748" y="1262860"/>
            <a:chExt cx="1893065" cy="951443"/>
          </a:xfrm>
        </p:grpSpPr>
        <p:cxnSp>
          <p:nvCxnSpPr>
            <p:cNvPr id="25" name="Straight Arrow Connector 24"/>
            <p:cNvCxnSpPr/>
            <p:nvPr/>
          </p:nvCxnSpPr>
          <p:spPr>
            <a:xfrm flipV="1">
              <a:off x="2824748" y="1660214"/>
              <a:ext cx="1893065" cy="554089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195091" y="1262860"/>
              <a:ext cx="3984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sto MT"/>
                  <a:cs typeface="Calisto MT"/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28373" y="2416534"/>
            <a:ext cx="1537468" cy="501678"/>
            <a:chOff x="2828373" y="2441248"/>
            <a:chExt cx="1537468" cy="501678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2828373" y="2605882"/>
              <a:ext cx="1358171" cy="337044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967349" y="2441248"/>
              <a:ext cx="3984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sto MT"/>
                  <a:cs typeface="Calisto MT"/>
                </a:rPr>
                <a:t>3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805017" y="1907237"/>
            <a:ext cx="2780153" cy="513814"/>
            <a:chOff x="2805015" y="1907237"/>
            <a:chExt cx="2780153" cy="513814"/>
          </a:xfrm>
        </p:grpSpPr>
        <p:sp>
          <p:nvSpPr>
            <p:cNvPr id="29" name="TextBox 28"/>
            <p:cNvSpPr txBox="1"/>
            <p:nvPr/>
          </p:nvSpPr>
          <p:spPr>
            <a:xfrm>
              <a:off x="4177516" y="1907237"/>
              <a:ext cx="3984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sto MT"/>
                  <a:cs typeface="Calisto MT"/>
                </a:rPr>
                <a:t>2</a:t>
              </a:r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 flipV="1">
              <a:off x="2805015" y="2349079"/>
              <a:ext cx="2780153" cy="71972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20" b="23328"/>
          <a:stretch/>
        </p:blipFill>
        <p:spPr>
          <a:xfrm>
            <a:off x="3228758" y="3490976"/>
            <a:ext cx="2651337" cy="1041972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1348884" y="5876613"/>
            <a:ext cx="6582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Palatino Linotype" charset="0"/>
                <a:ea typeface="Palatino Linotype" charset="0"/>
                <a:cs typeface="Palatino Linotype" charset="0"/>
              </a:rPr>
              <a:t>location→ curvature → width→ material</a:t>
            </a:r>
            <a:endParaRPr lang="en-US" sz="28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3003593" y="5889237"/>
            <a:ext cx="3151208" cy="51683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3714925" y="4458468"/>
            <a:ext cx="219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RSS Profiles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513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44"/>
    </mc:Choice>
    <mc:Fallback xmlns="">
      <p:transition spd="slow" advTm="88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C 0.03299 -0.00116 0.06649 -0.00185 0.08577 2.59259E-6 C 0.10486 0.00139 0.09827 0.00787 0.11493 0.00972 C 0.13177 0.0118 0.1632 0.01342 0.18524 0.01111 C 0.20747 0.00879 0.23125 -0.00278 0.24774 -0.00463 C 0.26441 -0.00625 0.28524 0.00115 0.28524 0.00139 " pathEditMode="relative" rAng="0" ptsTypes="AAAAAA">
                                      <p:cBhvr>
                                        <p:cTn id="67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53" y="37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21600000">
                                      <p:cBhvr>
                                        <p:cTn id="9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21600000">
                                      <p:cBhvr>
                                        <p:cTn id="10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11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90" grpId="0"/>
      <p:bldP spid="91" grpId="0" animBg="1"/>
      <p:bldP spid="9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4636069" y="2006994"/>
            <a:ext cx="4220065" cy="24722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06400" y="2006994"/>
            <a:ext cx="4063660" cy="24722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Determine Curvature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2" y="1417640"/>
            <a:ext cx="8551333" cy="4427991"/>
          </a:xfrm>
        </p:spPr>
        <p:txBody>
          <a:bodyPr>
            <a:normAutofit/>
          </a:bodyPr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Principle: surface reflects signals like a mirror</a:t>
            </a:r>
          </a:p>
          <a:p>
            <a:pPr lvl="1"/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/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/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/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(60GHz) </a:t>
            </a:r>
            <a:r>
              <a:rPr lang="en-US" dirty="0" err="1">
                <a:latin typeface="Palatino Linotype" charset="0"/>
                <a:ea typeface="Palatino Linotype" charset="0"/>
                <a:cs typeface="Palatino Linotype" charset="0"/>
              </a:rPr>
              <a:t>AoAs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 of strongest RSS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Palatino Linotype" charset="0"/>
                <a:ea typeface="Palatino Linotype" charset="0"/>
                <a:cs typeface="Palatino Linotype" charset="0"/>
              </a:rPr>
              <a:t>→ TX mirror point</a:t>
            </a:r>
          </a:p>
          <a:p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Palatino Linotype" charset="0"/>
                <a:ea typeface="Palatino Linotype" charset="0"/>
                <a:cs typeface="Palatino Linotype" charset="0"/>
              </a:rPr>
              <a:t>TX mirror point → curvature and radius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14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338959" y="3162283"/>
            <a:ext cx="1962611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615105" y="3716518"/>
            <a:ext cx="985395" cy="461665"/>
            <a:chOff x="1309816" y="4483270"/>
            <a:chExt cx="985395" cy="461665"/>
          </a:xfrm>
        </p:grpSpPr>
        <p:sp>
          <p:nvSpPr>
            <p:cNvPr id="28" name="Freeform 27"/>
            <p:cNvSpPr/>
            <p:nvPr/>
          </p:nvSpPr>
          <p:spPr>
            <a:xfrm>
              <a:off x="1309816" y="4578179"/>
              <a:ext cx="315097" cy="135924"/>
            </a:xfrm>
            <a:custGeom>
              <a:avLst/>
              <a:gdLst>
                <a:gd name="connsiteX0" fmla="*/ 142103 w 315097"/>
                <a:gd name="connsiteY0" fmla="*/ 0 h 135924"/>
                <a:gd name="connsiteX1" fmla="*/ 0 w 315097"/>
                <a:gd name="connsiteY1" fmla="*/ 135924 h 135924"/>
                <a:gd name="connsiteX2" fmla="*/ 315097 w 315097"/>
                <a:gd name="connsiteY2" fmla="*/ 135924 h 135924"/>
                <a:gd name="connsiteX3" fmla="*/ 142103 w 315097"/>
                <a:gd name="connsiteY3" fmla="*/ 0 h 13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097" h="135924">
                  <a:moveTo>
                    <a:pt x="142103" y="0"/>
                  </a:moveTo>
                  <a:lnTo>
                    <a:pt x="0" y="135924"/>
                  </a:lnTo>
                  <a:lnTo>
                    <a:pt x="315097" y="135924"/>
                  </a:lnTo>
                  <a:lnTo>
                    <a:pt x="142103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86167" y="4483270"/>
              <a:ext cx="7090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Palatino Linotype" charset="0"/>
                  <a:ea typeface="Palatino Linotype" charset="0"/>
                  <a:cs typeface="Palatino Linotype" charset="0"/>
                </a:rPr>
                <a:t>TX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612015" y="2192672"/>
            <a:ext cx="2326413" cy="461665"/>
            <a:chOff x="1306726" y="2961306"/>
            <a:chExt cx="2326413" cy="461665"/>
          </a:xfrm>
        </p:grpSpPr>
        <p:sp>
          <p:nvSpPr>
            <p:cNvPr id="29" name="Freeform 28"/>
            <p:cNvSpPr/>
            <p:nvPr/>
          </p:nvSpPr>
          <p:spPr>
            <a:xfrm rot="10800000">
              <a:off x="1306726" y="3113449"/>
              <a:ext cx="315097" cy="135924"/>
            </a:xfrm>
            <a:custGeom>
              <a:avLst/>
              <a:gdLst>
                <a:gd name="connsiteX0" fmla="*/ 142103 w 315097"/>
                <a:gd name="connsiteY0" fmla="*/ 0 h 135924"/>
                <a:gd name="connsiteX1" fmla="*/ 0 w 315097"/>
                <a:gd name="connsiteY1" fmla="*/ 135924 h 135924"/>
                <a:gd name="connsiteX2" fmla="*/ 315097 w 315097"/>
                <a:gd name="connsiteY2" fmla="*/ 135924 h 135924"/>
                <a:gd name="connsiteX3" fmla="*/ 142103 w 315097"/>
                <a:gd name="connsiteY3" fmla="*/ 0 h 13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097" h="135924">
                  <a:moveTo>
                    <a:pt x="142103" y="0"/>
                  </a:moveTo>
                  <a:lnTo>
                    <a:pt x="0" y="135924"/>
                  </a:lnTo>
                  <a:lnTo>
                    <a:pt x="315097" y="135924"/>
                  </a:lnTo>
                  <a:lnTo>
                    <a:pt x="142103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60452" y="2961306"/>
              <a:ext cx="1972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Palatino Linotype" charset="0"/>
                  <a:ea typeface="Palatino Linotype" charset="0"/>
                  <a:cs typeface="Palatino Linotype" charset="0"/>
                </a:rPr>
                <a:t>Mirror of TX</a:t>
              </a:r>
              <a:endParaRPr lang="en-US" sz="2400" baseline="-25000" dirty="0"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  <p:sp>
        <p:nvSpPr>
          <p:cNvPr id="35" name="Freeform 34"/>
          <p:cNvSpPr/>
          <p:nvPr/>
        </p:nvSpPr>
        <p:spPr>
          <a:xfrm>
            <a:off x="1343461" y="3021200"/>
            <a:ext cx="1962611" cy="247164"/>
          </a:xfrm>
          <a:custGeom>
            <a:avLst/>
            <a:gdLst>
              <a:gd name="connsiteX0" fmla="*/ 0 w 1124465"/>
              <a:gd name="connsiteY0" fmla="*/ 0 h 253343"/>
              <a:gd name="connsiteX1" fmla="*/ 580768 w 1124465"/>
              <a:gd name="connsiteY1" fmla="*/ 253314 h 253343"/>
              <a:gd name="connsiteX2" fmla="*/ 1124465 w 1124465"/>
              <a:gd name="connsiteY2" fmla="*/ 18535 h 25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4465" h="253343">
                <a:moveTo>
                  <a:pt x="0" y="0"/>
                </a:moveTo>
                <a:cubicBezTo>
                  <a:pt x="196678" y="125112"/>
                  <a:pt x="393357" y="250225"/>
                  <a:pt x="580768" y="253314"/>
                </a:cubicBezTo>
                <a:cubicBezTo>
                  <a:pt x="768179" y="256403"/>
                  <a:pt x="1124465" y="18535"/>
                  <a:pt x="1124465" y="18535"/>
                </a:cubicBezTo>
              </a:path>
            </a:pathLst>
          </a:cu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 rot="10800000">
            <a:off x="1347963" y="3051251"/>
            <a:ext cx="1962611" cy="247164"/>
          </a:xfrm>
          <a:custGeom>
            <a:avLst/>
            <a:gdLst>
              <a:gd name="connsiteX0" fmla="*/ 0 w 1124465"/>
              <a:gd name="connsiteY0" fmla="*/ 0 h 253343"/>
              <a:gd name="connsiteX1" fmla="*/ 580768 w 1124465"/>
              <a:gd name="connsiteY1" fmla="*/ 253314 h 253343"/>
              <a:gd name="connsiteX2" fmla="*/ 1124465 w 1124465"/>
              <a:gd name="connsiteY2" fmla="*/ 18535 h 25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4465" h="253343">
                <a:moveTo>
                  <a:pt x="0" y="0"/>
                </a:moveTo>
                <a:cubicBezTo>
                  <a:pt x="196678" y="125112"/>
                  <a:pt x="393357" y="250225"/>
                  <a:pt x="580768" y="253314"/>
                </a:cubicBezTo>
                <a:cubicBezTo>
                  <a:pt x="768179" y="256403"/>
                  <a:pt x="1124465" y="18535"/>
                  <a:pt x="1124465" y="18535"/>
                </a:cubicBezTo>
              </a:path>
            </a:pathLst>
          </a:cu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1746160" y="2461358"/>
            <a:ext cx="1801091" cy="1704109"/>
          </a:xfrm>
          <a:custGeom>
            <a:avLst/>
            <a:gdLst>
              <a:gd name="connsiteX0" fmla="*/ 27709 w 1676400"/>
              <a:gd name="connsiteY0" fmla="*/ 0 h 1704109"/>
              <a:gd name="connsiteX1" fmla="*/ 0 w 1676400"/>
              <a:gd name="connsiteY1" fmla="*/ 1704109 h 1704109"/>
              <a:gd name="connsiteX2" fmla="*/ 1676400 w 1676400"/>
              <a:gd name="connsiteY2" fmla="*/ 1149928 h 1704109"/>
              <a:gd name="connsiteX3" fmla="*/ 27709 w 1676400"/>
              <a:gd name="connsiteY3" fmla="*/ 0 h 1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400" h="1704109">
                <a:moveTo>
                  <a:pt x="27709" y="0"/>
                </a:moveTo>
                <a:lnTo>
                  <a:pt x="0" y="1704109"/>
                </a:lnTo>
                <a:lnTo>
                  <a:pt x="1676400" y="1149928"/>
                </a:lnTo>
                <a:lnTo>
                  <a:pt x="27709" y="0"/>
                </a:lnTo>
                <a:close/>
              </a:path>
            </a:pathLst>
          </a:cu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0"/>
                </a:schemeClr>
              </a:gs>
            </a:gsLst>
            <a:lin ang="4200000" scaled="0"/>
            <a:tileRect/>
          </a:gra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1282068" y="2758091"/>
            <a:ext cx="2396767" cy="1219200"/>
          </a:xfrm>
          <a:custGeom>
            <a:avLst/>
            <a:gdLst>
              <a:gd name="connsiteX0" fmla="*/ 720436 w 2244436"/>
              <a:gd name="connsiteY0" fmla="*/ 0 h 1219200"/>
              <a:gd name="connsiteX1" fmla="*/ 0 w 2244436"/>
              <a:gd name="connsiteY1" fmla="*/ 1219200 h 1219200"/>
              <a:gd name="connsiteX2" fmla="*/ 2244436 w 2244436"/>
              <a:gd name="connsiteY2" fmla="*/ 983673 h 1219200"/>
              <a:gd name="connsiteX3" fmla="*/ 720436 w 2244436"/>
              <a:gd name="connsiteY3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436" h="1219200">
                <a:moveTo>
                  <a:pt x="720436" y="0"/>
                </a:moveTo>
                <a:lnTo>
                  <a:pt x="0" y="1219200"/>
                </a:lnTo>
                <a:lnTo>
                  <a:pt x="2244436" y="983673"/>
                </a:lnTo>
                <a:lnTo>
                  <a:pt x="720436" y="0"/>
                </a:lnTo>
                <a:close/>
              </a:path>
            </a:pathLst>
          </a:cu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693707" y="3631885"/>
            <a:ext cx="1177990" cy="613340"/>
          </a:xfrm>
          <a:custGeom>
            <a:avLst/>
            <a:gdLst>
              <a:gd name="connsiteX0" fmla="*/ 720436 w 2244436"/>
              <a:gd name="connsiteY0" fmla="*/ 0 h 1219200"/>
              <a:gd name="connsiteX1" fmla="*/ 0 w 2244436"/>
              <a:gd name="connsiteY1" fmla="*/ 1219200 h 1219200"/>
              <a:gd name="connsiteX2" fmla="*/ 2244436 w 2244436"/>
              <a:gd name="connsiteY2" fmla="*/ 983673 h 1219200"/>
              <a:gd name="connsiteX3" fmla="*/ 720436 w 2244436"/>
              <a:gd name="connsiteY3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436" h="1219200">
                <a:moveTo>
                  <a:pt x="720436" y="0"/>
                </a:moveTo>
                <a:lnTo>
                  <a:pt x="0" y="1219200"/>
                </a:lnTo>
                <a:lnTo>
                  <a:pt x="2244436" y="983673"/>
                </a:lnTo>
                <a:lnTo>
                  <a:pt x="720436" y="0"/>
                </a:lnTo>
                <a:close/>
              </a:path>
            </a:pathLst>
          </a:cu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57201" y="4661194"/>
            <a:ext cx="8398933" cy="114411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19597" y="5829784"/>
            <a:ext cx="3324949" cy="5232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Palatino Linotype" charset="0"/>
                <a:ea typeface="Palatino Linotype" charset="0"/>
                <a:cs typeface="Palatino Linotype" charset="0"/>
              </a:rPr>
              <a:t>Physics + Geometry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562845" y="2028056"/>
            <a:ext cx="2284121" cy="461665"/>
            <a:chOff x="1306726" y="2961306"/>
            <a:chExt cx="2284121" cy="461665"/>
          </a:xfrm>
        </p:grpSpPr>
        <p:sp>
          <p:nvSpPr>
            <p:cNvPr id="20" name="Freeform 19"/>
            <p:cNvSpPr/>
            <p:nvPr/>
          </p:nvSpPr>
          <p:spPr>
            <a:xfrm rot="10800000">
              <a:off x="1306726" y="3113449"/>
              <a:ext cx="315097" cy="135924"/>
            </a:xfrm>
            <a:custGeom>
              <a:avLst/>
              <a:gdLst>
                <a:gd name="connsiteX0" fmla="*/ 142103 w 315097"/>
                <a:gd name="connsiteY0" fmla="*/ 0 h 135924"/>
                <a:gd name="connsiteX1" fmla="*/ 0 w 315097"/>
                <a:gd name="connsiteY1" fmla="*/ 135924 h 135924"/>
                <a:gd name="connsiteX2" fmla="*/ 315097 w 315097"/>
                <a:gd name="connsiteY2" fmla="*/ 135924 h 135924"/>
                <a:gd name="connsiteX3" fmla="*/ 142103 w 315097"/>
                <a:gd name="connsiteY3" fmla="*/ 0 h 13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097" h="135924">
                  <a:moveTo>
                    <a:pt x="142103" y="0"/>
                  </a:moveTo>
                  <a:lnTo>
                    <a:pt x="0" y="135924"/>
                  </a:lnTo>
                  <a:lnTo>
                    <a:pt x="315097" y="135924"/>
                  </a:lnTo>
                  <a:lnTo>
                    <a:pt x="142103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60452" y="2961306"/>
              <a:ext cx="19303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Palatino Linotype" charset="0"/>
                  <a:ea typeface="Palatino Linotype" charset="0"/>
                  <a:cs typeface="Palatino Linotype" charset="0"/>
                </a:rPr>
                <a:t>Mirror of TX</a:t>
              </a:r>
              <a:endParaRPr lang="en-US" sz="2400" baseline="-25000" dirty="0"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282740" y="3480905"/>
            <a:ext cx="985395" cy="461665"/>
            <a:chOff x="1309816" y="4483270"/>
            <a:chExt cx="985395" cy="461665"/>
          </a:xfrm>
        </p:grpSpPr>
        <p:sp>
          <p:nvSpPr>
            <p:cNvPr id="26" name="Freeform 25"/>
            <p:cNvSpPr/>
            <p:nvPr/>
          </p:nvSpPr>
          <p:spPr>
            <a:xfrm>
              <a:off x="1309816" y="4578179"/>
              <a:ext cx="315097" cy="135924"/>
            </a:xfrm>
            <a:custGeom>
              <a:avLst/>
              <a:gdLst>
                <a:gd name="connsiteX0" fmla="*/ 142103 w 315097"/>
                <a:gd name="connsiteY0" fmla="*/ 0 h 135924"/>
                <a:gd name="connsiteX1" fmla="*/ 0 w 315097"/>
                <a:gd name="connsiteY1" fmla="*/ 135924 h 135924"/>
                <a:gd name="connsiteX2" fmla="*/ 315097 w 315097"/>
                <a:gd name="connsiteY2" fmla="*/ 135924 h 135924"/>
                <a:gd name="connsiteX3" fmla="*/ 142103 w 315097"/>
                <a:gd name="connsiteY3" fmla="*/ 0 h 13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097" h="135924">
                  <a:moveTo>
                    <a:pt x="142103" y="0"/>
                  </a:moveTo>
                  <a:lnTo>
                    <a:pt x="0" y="135924"/>
                  </a:lnTo>
                  <a:lnTo>
                    <a:pt x="315097" y="135924"/>
                  </a:lnTo>
                  <a:lnTo>
                    <a:pt x="142103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86167" y="4483270"/>
              <a:ext cx="7090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Palatino Linotype" charset="0"/>
                  <a:ea typeface="Palatino Linotype" charset="0"/>
                  <a:cs typeface="Palatino Linotype" charset="0"/>
                </a:rPr>
                <a:t>TX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26627">
            <a:off x="6449299" y="3948402"/>
            <a:ext cx="270690" cy="33694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26627">
            <a:off x="6694777" y="3884344"/>
            <a:ext cx="270690" cy="33694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26627">
            <a:off x="6930644" y="3814731"/>
            <a:ext cx="270690" cy="33694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26627">
            <a:off x="7170465" y="3741432"/>
            <a:ext cx="270690" cy="33694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26627">
            <a:off x="7406333" y="3668133"/>
            <a:ext cx="270690" cy="336946"/>
          </a:xfrm>
          <a:prstGeom prst="rect">
            <a:avLst/>
          </a:prstGeom>
        </p:spPr>
      </p:pic>
      <p:sp>
        <p:nvSpPr>
          <p:cNvPr id="44" name="Freeform 43"/>
          <p:cNvSpPr/>
          <p:nvPr/>
        </p:nvSpPr>
        <p:spPr>
          <a:xfrm rot="15226627" flipH="1">
            <a:off x="6665459" y="4185113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 rot="15226627" flipH="1">
            <a:off x="6931815" y="4125232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 rot="15226627" flipH="1">
            <a:off x="7199110" y="4063834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 rot="15226627" flipH="1">
            <a:off x="7433607" y="3990255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 rot="11491819">
            <a:off x="5256469" y="4049662"/>
            <a:ext cx="2678732" cy="150654"/>
            <a:chOff x="488335" y="2554635"/>
            <a:chExt cx="7472015" cy="1565165"/>
          </a:xfrm>
        </p:grpSpPr>
        <p:pic>
          <p:nvPicPr>
            <p:cNvPr id="49" name="Picture 48" descr="beam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686" y="2554635"/>
              <a:ext cx="3407664" cy="1548384"/>
            </a:xfrm>
            <a:prstGeom prst="rect">
              <a:avLst/>
            </a:prstGeom>
          </p:spPr>
        </p:pic>
        <p:pic>
          <p:nvPicPr>
            <p:cNvPr id="50" name="Picture 49" descr="beam1.png"/>
            <p:cNvPicPr>
              <a:picLocks noChangeAspect="1"/>
            </p:cNvPicPr>
            <p:nvPr/>
          </p:nvPicPr>
          <p:blipFill>
            <a:blip r:embed="rId8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88335" y="2571416"/>
              <a:ext cx="3407664" cy="1548384"/>
            </a:xfrm>
            <a:prstGeom prst="rect">
              <a:avLst/>
            </a:prstGeom>
          </p:spPr>
        </p:pic>
      </p:grpSp>
      <p:sp>
        <p:nvSpPr>
          <p:cNvPr id="51" name="Freeform 50"/>
          <p:cNvSpPr/>
          <p:nvPr/>
        </p:nvSpPr>
        <p:spPr>
          <a:xfrm rot="20370663">
            <a:off x="6207590" y="2972212"/>
            <a:ext cx="163454" cy="1190087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 rot="11491819">
            <a:off x="5497609" y="3929425"/>
            <a:ext cx="2677090" cy="185488"/>
            <a:chOff x="488335" y="2554635"/>
            <a:chExt cx="7472015" cy="1565165"/>
          </a:xfrm>
        </p:grpSpPr>
        <p:pic>
          <p:nvPicPr>
            <p:cNvPr id="53" name="Picture 52" descr="beam1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686" y="2554635"/>
              <a:ext cx="3407664" cy="1548384"/>
            </a:xfrm>
            <a:prstGeom prst="rect">
              <a:avLst/>
            </a:prstGeom>
          </p:spPr>
        </p:pic>
        <p:pic>
          <p:nvPicPr>
            <p:cNvPr id="54" name="Picture 53" descr="beam1.png"/>
            <p:cNvPicPr>
              <a:picLocks noChangeAspect="1"/>
            </p:cNvPicPr>
            <p:nvPr/>
          </p:nvPicPr>
          <p:blipFill>
            <a:blip r:embed="rId9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88335" y="2571416"/>
              <a:ext cx="3407664" cy="1548384"/>
            </a:xfrm>
            <a:prstGeom prst="rect">
              <a:avLst/>
            </a:prstGeom>
          </p:spPr>
        </p:pic>
      </p:grpSp>
      <p:sp>
        <p:nvSpPr>
          <p:cNvPr id="55" name="Freeform 54"/>
          <p:cNvSpPr/>
          <p:nvPr/>
        </p:nvSpPr>
        <p:spPr>
          <a:xfrm rot="20056714">
            <a:off x="6427222" y="2999096"/>
            <a:ext cx="163454" cy="1123202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 rot="11491819">
            <a:off x="5727444" y="3857506"/>
            <a:ext cx="2677090" cy="185488"/>
            <a:chOff x="488335" y="2554635"/>
            <a:chExt cx="7472015" cy="1565165"/>
          </a:xfrm>
        </p:grpSpPr>
        <p:pic>
          <p:nvPicPr>
            <p:cNvPr id="57" name="Picture 56" descr="beam1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686" y="2554635"/>
              <a:ext cx="3407664" cy="1548384"/>
            </a:xfrm>
            <a:prstGeom prst="rect">
              <a:avLst/>
            </a:prstGeom>
          </p:spPr>
        </p:pic>
        <p:pic>
          <p:nvPicPr>
            <p:cNvPr id="58" name="Picture 57" descr="beam1.png"/>
            <p:cNvPicPr>
              <a:picLocks noChangeAspect="1"/>
            </p:cNvPicPr>
            <p:nvPr/>
          </p:nvPicPr>
          <p:blipFill>
            <a:blip r:embed="rId9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88335" y="2571416"/>
              <a:ext cx="3407664" cy="1548384"/>
            </a:xfrm>
            <a:prstGeom prst="rect">
              <a:avLst/>
            </a:prstGeom>
          </p:spPr>
        </p:pic>
      </p:grpSp>
      <p:sp>
        <p:nvSpPr>
          <p:cNvPr id="59" name="Freeform 58"/>
          <p:cNvSpPr/>
          <p:nvPr/>
        </p:nvSpPr>
        <p:spPr>
          <a:xfrm rot="19657089">
            <a:off x="6617017" y="2984971"/>
            <a:ext cx="163454" cy="1068587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 rot="19274744">
            <a:off x="6858603" y="3022003"/>
            <a:ext cx="163454" cy="1008314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 rot="11491819">
            <a:off x="5967885" y="3794251"/>
            <a:ext cx="2677090" cy="185488"/>
            <a:chOff x="488335" y="2554635"/>
            <a:chExt cx="7472015" cy="1565165"/>
          </a:xfrm>
        </p:grpSpPr>
        <p:pic>
          <p:nvPicPr>
            <p:cNvPr id="62" name="Picture 61" descr="beam1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686" y="2554635"/>
              <a:ext cx="3407664" cy="1548384"/>
            </a:xfrm>
            <a:prstGeom prst="rect">
              <a:avLst/>
            </a:prstGeom>
          </p:spPr>
        </p:pic>
        <p:pic>
          <p:nvPicPr>
            <p:cNvPr id="63" name="Picture 62" descr="beam1.png"/>
            <p:cNvPicPr>
              <a:picLocks noChangeAspect="1"/>
            </p:cNvPicPr>
            <p:nvPr/>
          </p:nvPicPr>
          <p:blipFill>
            <a:blip r:embed="rId9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88335" y="2571416"/>
              <a:ext cx="3407664" cy="1548384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 rot="11491819">
            <a:off x="6213174" y="3714880"/>
            <a:ext cx="2677090" cy="185488"/>
            <a:chOff x="488335" y="2554635"/>
            <a:chExt cx="7472015" cy="1565165"/>
          </a:xfrm>
        </p:grpSpPr>
        <p:pic>
          <p:nvPicPr>
            <p:cNvPr id="65" name="Picture 64" descr="beam1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686" y="2554635"/>
              <a:ext cx="3407664" cy="1548384"/>
            </a:xfrm>
            <a:prstGeom prst="rect">
              <a:avLst/>
            </a:prstGeom>
          </p:spPr>
        </p:pic>
        <p:pic>
          <p:nvPicPr>
            <p:cNvPr id="66" name="Picture 65" descr="beam1.png"/>
            <p:cNvPicPr>
              <a:picLocks noChangeAspect="1"/>
            </p:cNvPicPr>
            <p:nvPr/>
          </p:nvPicPr>
          <p:blipFill>
            <a:blip r:embed="rId9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88335" y="2571416"/>
              <a:ext cx="3407664" cy="1548384"/>
            </a:xfrm>
            <a:prstGeom prst="rect">
              <a:avLst/>
            </a:prstGeom>
          </p:spPr>
        </p:pic>
      </p:grpSp>
      <p:sp>
        <p:nvSpPr>
          <p:cNvPr id="67" name="Freeform 66"/>
          <p:cNvSpPr/>
          <p:nvPr/>
        </p:nvSpPr>
        <p:spPr>
          <a:xfrm rot="18979811">
            <a:off x="7095882" y="3076304"/>
            <a:ext cx="163454" cy="894404"/>
          </a:xfrm>
          <a:custGeom>
            <a:avLst/>
            <a:gdLst>
              <a:gd name="connsiteX0" fmla="*/ 222135 w 231386"/>
              <a:gd name="connsiteY0" fmla="*/ 1361331 h 1361477"/>
              <a:gd name="connsiteX1" fmla="*/ 462 w 231386"/>
              <a:gd name="connsiteY1" fmla="*/ 197549 h 1361477"/>
              <a:gd name="connsiteX2" fmla="*/ 166717 w 231386"/>
              <a:gd name="connsiteY2" fmla="*/ 114422 h 1361477"/>
              <a:gd name="connsiteX3" fmla="*/ 222135 w 231386"/>
              <a:gd name="connsiteY3" fmla="*/ 1361331 h 136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86" h="1361477">
                <a:moveTo>
                  <a:pt x="222135" y="1361331"/>
                </a:moveTo>
                <a:cubicBezTo>
                  <a:pt x="194426" y="1375185"/>
                  <a:pt x="9698" y="405367"/>
                  <a:pt x="462" y="197549"/>
                </a:cubicBezTo>
                <a:cubicBezTo>
                  <a:pt x="-8774" y="-10269"/>
                  <a:pt x="122844" y="-79542"/>
                  <a:pt x="166717" y="114422"/>
                </a:cubicBezTo>
                <a:cubicBezTo>
                  <a:pt x="210590" y="308386"/>
                  <a:pt x="249844" y="1347477"/>
                  <a:pt x="222135" y="136133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549816" y="2072691"/>
            <a:ext cx="2025001" cy="1881664"/>
            <a:chOff x="5387074" y="2037230"/>
            <a:chExt cx="2025001" cy="188166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5494236" y="2104726"/>
              <a:ext cx="838258" cy="181416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 flipV="1">
              <a:off x="5477999" y="2126732"/>
              <a:ext cx="1142158" cy="1755106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 flipV="1">
              <a:off x="5468515" y="2082718"/>
              <a:ext cx="1385708" cy="1772646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 flipV="1">
              <a:off x="5387074" y="2037230"/>
              <a:ext cx="1786602" cy="181227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 flipV="1">
              <a:off x="5494236" y="2117814"/>
              <a:ext cx="1917839" cy="167498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136892" y="2503539"/>
            <a:ext cx="1479956" cy="646331"/>
            <a:chOff x="7616846" y="2380914"/>
            <a:chExt cx="1479956" cy="646331"/>
          </a:xfrm>
        </p:grpSpPr>
        <p:sp>
          <p:nvSpPr>
            <p:cNvPr id="15" name="Oval 14"/>
            <p:cNvSpPr/>
            <p:nvPr/>
          </p:nvSpPr>
          <p:spPr>
            <a:xfrm>
              <a:off x="7616846" y="2724539"/>
              <a:ext cx="143643" cy="14364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975868" y="2380914"/>
              <a:ext cx="11209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Palatino Linotype" charset="0"/>
                  <a:ea typeface="Palatino Linotype" charset="0"/>
                  <a:cs typeface="Palatino Linotype" charset="0"/>
                </a:rPr>
                <a:t>Object Location</a:t>
              </a:r>
              <a:endParaRPr lang="en-US" baseline="-25000" dirty="0"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  <p:sp>
        <p:nvSpPr>
          <p:cNvPr id="73" name="Arc 72"/>
          <p:cNvSpPr/>
          <p:nvPr/>
        </p:nvSpPr>
        <p:spPr>
          <a:xfrm rot="7230602">
            <a:off x="5641312" y="2023176"/>
            <a:ext cx="914400" cy="914400"/>
          </a:xfrm>
          <a:prstGeom prst="arc">
            <a:avLst>
              <a:gd name="adj1" fmla="val 15796858"/>
              <a:gd name="adj2" fmla="val 567866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954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87"/>
    </mc:Choice>
    <mc:Fallback xmlns="">
      <p:transition spd="slow" advTm="75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0.02795 0.04398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1 0.04028 L 0.03247 0.16921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8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1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2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35" grpId="0" animBg="1"/>
      <p:bldP spid="35" grpId="1" animBg="1"/>
      <p:bldP spid="36" grpId="0" animBg="1"/>
      <p:bldP spid="27" grpId="0" animBg="1"/>
      <p:bldP spid="27" grpId="1" animBg="1"/>
      <p:bldP spid="40" grpId="0" animBg="1"/>
      <p:bldP spid="40" grpId="1" animBg="1"/>
      <p:bldP spid="22" grpId="0" animBg="1"/>
      <p:bldP spid="22" grpId="1" animBg="1"/>
      <p:bldP spid="34" grpId="0" animBg="1"/>
      <p:bldP spid="5" grpId="0" animBg="1"/>
      <p:bldP spid="44" grpId="0" animBg="1"/>
      <p:bldP spid="45" grpId="0" animBg="1"/>
      <p:bldP spid="46" grpId="0" animBg="1"/>
      <p:bldP spid="47" grpId="0" animBg="1"/>
      <p:bldP spid="51" grpId="0" animBg="1"/>
      <p:bldP spid="55" grpId="0" animBg="1"/>
      <p:bldP spid="59" grpId="0" animBg="1"/>
      <p:bldP spid="60" grpId="0" animBg="1"/>
      <p:bldP spid="67" grpId="0" animBg="1"/>
      <p:bldP spid="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58" y="1789480"/>
            <a:ext cx="8817385" cy="18362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232008" y="4232421"/>
                <a:ext cx="4795283" cy="7586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𝑇𝑋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𝑇𝑋𝑚𝑖𝑟𝑟𝑜𝑟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008" y="4232421"/>
                <a:ext cx="4795283" cy="7586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903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>
          <a:xfrm>
            <a:off x="1368975" y="4478805"/>
            <a:ext cx="5462942" cy="22243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alatino Linotype" charset="0"/>
                <a:ea typeface="Palatino Linotype" charset="0"/>
                <a:cs typeface="Palatino Linotype" charset="0"/>
              </a:rPr>
              <a:t>Determine Width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7590"/>
            <a:ext cx="8471647" cy="3062221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Principle: RSS shape varies with surface width</a:t>
            </a:r>
          </a:p>
          <a:p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Modeling 60GHz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Palatino Linotype" charset="0"/>
                <a:ea typeface="Palatino Linotype" charset="0"/>
                <a:cs typeface="Palatino Linotype" charset="0"/>
              </a:rPr>
              <a:t>reflection → predict RSS profiles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16</a:t>
            </a:fld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535955" y="2157160"/>
            <a:ext cx="8072089" cy="1507627"/>
            <a:chOff x="212608" y="4799491"/>
            <a:chExt cx="8072089" cy="1507627"/>
          </a:xfrm>
        </p:grpSpPr>
        <p:sp>
          <p:nvSpPr>
            <p:cNvPr id="29" name="Rectangle 28"/>
            <p:cNvSpPr/>
            <p:nvPr/>
          </p:nvSpPr>
          <p:spPr>
            <a:xfrm>
              <a:off x="4392444" y="4799491"/>
              <a:ext cx="3892253" cy="14985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12608" y="4808528"/>
              <a:ext cx="3892253" cy="14985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810221" y="5201288"/>
              <a:ext cx="2928731" cy="720680"/>
            </a:xfrm>
            <a:custGeom>
              <a:avLst/>
              <a:gdLst>
                <a:gd name="connsiteX0" fmla="*/ 0 w 2928731"/>
                <a:gd name="connsiteY0" fmla="*/ 667672 h 720680"/>
                <a:gd name="connsiteX1" fmla="*/ 225287 w 2928731"/>
                <a:gd name="connsiteY1" fmla="*/ 627915 h 720680"/>
                <a:gd name="connsiteX2" fmla="*/ 569844 w 2928731"/>
                <a:gd name="connsiteY2" fmla="*/ 203846 h 720680"/>
                <a:gd name="connsiteX3" fmla="*/ 887896 w 2928731"/>
                <a:gd name="connsiteY3" fmla="*/ 5063 h 720680"/>
                <a:gd name="connsiteX4" fmla="*/ 1232453 w 2928731"/>
                <a:gd name="connsiteY4" fmla="*/ 58072 h 720680"/>
                <a:gd name="connsiteX5" fmla="*/ 1577009 w 2928731"/>
                <a:gd name="connsiteY5" fmla="*/ 44820 h 720680"/>
                <a:gd name="connsiteX6" fmla="*/ 1895061 w 2928731"/>
                <a:gd name="connsiteY6" fmla="*/ 137585 h 720680"/>
                <a:gd name="connsiteX7" fmla="*/ 2160105 w 2928731"/>
                <a:gd name="connsiteY7" fmla="*/ 84576 h 720680"/>
                <a:gd name="connsiteX8" fmla="*/ 2491409 w 2928731"/>
                <a:gd name="connsiteY8" fmla="*/ 574906 h 720680"/>
                <a:gd name="connsiteX9" fmla="*/ 2928731 w 2928731"/>
                <a:gd name="connsiteY9" fmla="*/ 720680 h 72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28731" h="720680">
                  <a:moveTo>
                    <a:pt x="0" y="667672"/>
                  </a:moveTo>
                  <a:cubicBezTo>
                    <a:pt x="65156" y="686445"/>
                    <a:pt x="130313" y="705219"/>
                    <a:pt x="225287" y="627915"/>
                  </a:cubicBezTo>
                  <a:cubicBezTo>
                    <a:pt x="320261" y="550611"/>
                    <a:pt x="459409" y="307655"/>
                    <a:pt x="569844" y="203846"/>
                  </a:cubicBezTo>
                  <a:cubicBezTo>
                    <a:pt x="680279" y="100037"/>
                    <a:pt x="777461" y="29359"/>
                    <a:pt x="887896" y="5063"/>
                  </a:cubicBezTo>
                  <a:cubicBezTo>
                    <a:pt x="998331" y="-19233"/>
                    <a:pt x="1117601" y="51446"/>
                    <a:pt x="1232453" y="58072"/>
                  </a:cubicBezTo>
                  <a:cubicBezTo>
                    <a:pt x="1347305" y="64698"/>
                    <a:pt x="1466574" y="31568"/>
                    <a:pt x="1577009" y="44820"/>
                  </a:cubicBezTo>
                  <a:cubicBezTo>
                    <a:pt x="1687444" y="58072"/>
                    <a:pt x="1797878" y="130959"/>
                    <a:pt x="1895061" y="137585"/>
                  </a:cubicBezTo>
                  <a:cubicBezTo>
                    <a:pt x="1992244" y="144211"/>
                    <a:pt x="2060714" y="11689"/>
                    <a:pt x="2160105" y="84576"/>
                  </a:cubicBezTo>
                  <a:cubicBezTo>
                    <a:pt x="2259496" y="157463"/>
                    <a:pt x="2363305" y="468889"/>
                    <a:pt x="2491409" y="574906"/>
                  </a:cubicBezTo>
                  <a:cubicBezTo>
                    <a:pt x="2619513" y="680923"/>
                    <a:pt x="2928731" y="720680"/>
                    <a:pt x="2928731" y="720680"/>
                  </a:cubicBezTo>
                </a:path>
              </a:pathLst>
            </a:cu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08532" y="4911905"/>
              <a:ext cx="3487952" cy="1216703"/>
              <a:chOff x="798243" y="3142098"/>
              <a:chExt cx="3487952" cy="1216703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1099930" y="4182643"/>
                <a:ext cx="3186265" cy="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H="1" flipV="1">
                <a:off x="1099930" y="3183886"/>
                <a:ext cx="3976" cy="998758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034893" y="3432441"/>
                <a:ext cx="130073" cy="0"/>
              </a:xfrm>
              <a:prstGeom prst="line">
                <a:avLst/>
              </a:prstGeom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798243" y="3989469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sto MT" charset="0"/>
                    <a:ea typeface="Calisto MT" charset="0"/>
                    <a:cs typeface="Calisto MT" charset="0"/>
                  </a:rPr>
                  <a:t>0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98243" y="314209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sto MT" charset="0"/>
                    <a:ea typeface="Calisto MT" charset="0"/>
                    <a:cs typeface="Calisto MT" charset="0"/>
                  </a:rPr>
                  <a:t>1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693644" y="4911905"/>
              <a:ext cx="3487952" cy="1216703"/>
              <a:chOff x="798243" y="3142098"/>
              <a:chExt cx="3487952" cy="1216703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>
                <a:off x="1099930" y="4182643"/>
                <a:ext cx="3186265" cy="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1099930" y="3183886"/>
                <a:ext cx="3976" cy="998758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1034893" y="3432441"/>
                <a:ext cx="130073" cy="0"/>
              </a:xfrm>
              <a:prstGeom prst="line">
                <a:avLst/>
              </a:prstGeom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798243" y="3989469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sto MT" charset="0"/>
                    <a:ea typeface="Calisto MT" charset="0"/>
                    <a:cs typeface="Calisto MT" charset="0"/>
                  </a:rPr>
                  <a:t>0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98243" y="314209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sto MT" charset="0"/>
                    <a:ea typeface="Calisto MT" charset="0"/>
                    <a:cs typeface="Calisto MT" charset="0"/>
                  </a:rPr>
                  <a:t>1</a:t>
                </a:r>
              </a:p>
            </p:txBody>
          </p:sp>
        </p:grpSp>
        <p:sp>
          <p:nvSpPr>
            <p:cNvPr id="19" name="Freeform 18"/>
            <p:cNvSpPr/>
            <p:nvPr/>
          </p:nvSpPr>
          <p:spPr>
            <a:xfrm>
              <a:off x="5040572" y="5201290"/>
              <a:ext cx="2888166" cy="694663"/>
            </a:xfrm>
            <a:custGeom>
              <a:avLst/>
              <a:gdLst>
                <a:gd name="connsiteX0" fmla="*/ 0 w 2888166"/>
                <a:gd name="connsiteY0" fmla="*/ 683644 h 706141"/>
                <a:gd name="connsiteX1" fmla="*/ 178419 w 2888166"/>
                <a:gd name="connsiteY1" fmla="*/ 650190 h 706141"/>
                <a:gd name="connsiteX2" fmla="*/ 345688 w 2888166"/>
                <a:gd name="connsiteY2" fmla="*/ 672493 h 706141"/>
                <a:gd name="connsiteX3" fmla="*/ 557561 w 2888166"/>
                <a:gd name="connsiteY3" fmla="*/ 549829 h 706141"/>
                <a:gd name="connsiteX4" fmla="*/ 747132 w 2888166"/>
                <a:gd name="connsiteY4" fmla="*/ 605585 h 706141"/>
                <a:gd name="connsiteX5" fmla="*/ 1014761 w 2888166"/>
                <a:gd name="connsiteY5" fmla="*/ 92629 h 706141"/>
                <a:gd name="connsiteX6" fmla="*/ 1661532 w 2888166"/>
                <a:gd name="connsiteY6" fmla="*/ 48024 h 706141"/>
                <a:gd name="connsiteX7" fmla="*/ 2062976 w 2888166"/>
                <a:gd name="connsiteY7" fmla="*/ 605585 h 706141"/>
                <a:gd name="connsiteX8" fmla="*/ 2888166 w 2888166"/>
                <a:gd name="connsiteY8" fmla="*/ 705946 h 70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166" h="706141">
                  <a:moveTo>
                    <a:pt x="0" y="683644"/>
                  </a:moveTo>
                  <a:cubicBezTo>
                    <a:pt x="60402" y="667846"/>
                    <a:pt x="120804" y="652049"/>
                    <a:pt x="178419" y="650190"/>
                  </a:cubicBezTo>
                  <a:cubicBezTo>
                    <a:pt x="236034" y="648331"/>
                    <a:pt x="282498" y="689220"/>
                    <a:pt x="345688" y="672493"/>
                  </a:cubicBezTo>
                  <a:cubicBezTo>
                    <a:pt x="408878" y="655766"/>
                    <a:pt x="490654" y="560980"/>
                    <a:pt x="557561" y="549829"/>
                  </a:cubicBezTo>
                  <a:cubicBezTo>
                    <a:pt x="624468" y="538678"/>
                    <a:pt x="670932" y="681785"/>
                    <a:pt x="747132" y="605585"/>
                  </a:cubicBezTo>
                  <a:cubicBezTo>
                    <a:pt x="823332" y="529385"/>
                    <a:pt x="862361" y="185556"/>
                    <a:pt x="1014761" y="92629"/>
                  </a:cubicBezTo>
                  <a:cubicBezTo>
                    <a:pt x="1167161" y="-298"/>
                    <a:pt x="1486830" y="-37469"/>
                    <a:pt x="1661532" y="48024"/>
                  </a:cubicBezTo>
                  <a:cubicBezTo>
                    <a:pt x="1836234" y="133517"/>
                    <a:pt x="1858537" y="495931"/>
                    <a:pt x="2062976" y="605585"/>
                  </a:cubicBezTo>
                  <a:cubicBezTo>
                    <a:pt x="2267415" y="715239"/>
                    <a:pt x="2888166" y="705946"/>
                    <a:pt x="2888166" y="705946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32646" y="4889769"/>
              <a:ext cx="972215" cy="81099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defTabSz="457200">
                <a:spcBef>
                  <a:spcPct val="20000"/>
                </a:spcBef>
                <a:buClr>
                  <a:srgbClr val="0066CC"/>
                </a:buClr>
                <a:buFont typeface="Arial"/>
                <a:buChar char="•"/>
                <a:defRPr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sto MT"/>
                  <a:cs typeface="Calisto MT"/>
                </a:defRPr>
              </a:lvl1pPr>
              <a:lvl2pPr marL="742950" indent="-285750" defTabSz="457200">
                <a:spcBef>
                  <a:spcPct val="20000"/>
                </a:spcBef>
                <a:buClr>
                  <a:srgbClr val="0066CC"/>
                </a:buClr>
                <a:buFont typeface="Arial"/>
                <a:buChar char="–"/>
                <a:defRPr sz="2400">
                  <a:solidFill>
                    <a:srgbClr val="333333"/>
                  </a:solidFill>
                  <a:latin typeface="Calisto MT"/>
                  <a:cs typeface="Calisto MT"/>
                </a:defRPr>
              </a:lvl2pPr>
              <a:lvl3pPr marL="1143000" indent="-228600" defTabSz="457200">
                <a:spcBef>
                  <a:spcPct val="20000"/>
                </a:spcBef>
                <a:buSzPct val="75000"/>
                <a:buFont typeface="Courier New"/>
                <a:buChar char="o"/>
                <a:defRPr sz="2200">
                  <a:solidFill>
                    <a:srgbClr val="333333"/>
                  </a:solidFill>
                  <a:latin typeface="Calisto MT"/>
                  <a:cs typeface="Calisto MT"/>
                </a:defRPr>
              </a:lvl3pPr>
              <a:lvl4pPr marL="1600200" indent="-228600" defTabSz="457200">
                <a:spcBef>
                  <a:spcPct val="20000"/>
                </a:spcBef>
                <a:buFont typeface="Arial"/>
                <a:buChar char="–"/>
                <a:defRPr>
                  <a:solidFill>
                    <a:srgbClr val="333333"/>
                  </a:solidFill>
                  <a:latin typeface="Calisto MT"/>
                  <a:cs typeface="Calisto MT"/>
                </a:defRPr>
              </a:lvl4pPr>
              <a:lvl5pPr marL="2057400" indent="-228600" defTabSz="457200">
                <a:spcBef>
                  <a:spcPct val="20000"/>
                </a:spcBef>
                <a:buFont typeface="Arial"/>
                <a:buChar char="»"/>
                <a:defRPr>
                  <a:solidFill>
                    <a:srgbClr val="333333"/>
                  </a:solidFill>
                  <a:latin typeface="Calisto MT"/>
                  <a:cs typeface="Calisto MT"/>
                </a:defRPr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pPr marL="0" indent="0" algn="ctr">
                <a:buNone/>
              </a:pPr>
              <a:r>
                <a:rPr lang="en-US" sz="2400" dirty="0">
                  <a:solidFill>
                    <a:schemeClr val="tx1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30cm</a:t>
              </a:r>
            </a:p>
            <a:p>
              <a:pPr marL="0" indent="0" algn="ctr">
                <a:buNone/>
              </a:pPr>
              <a:r>
                <a:rPr lang="en-US" sz="2400" dirty="0">
                  <a:solidFill>
                    <a:schemeClr val="tx1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flat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09383" y="4909129"/>
              <a:ext cx="972215" cy="867162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defTabSz="457200">
                <a:spcBef>
                  <a:spcPct val="20000"/>
                </a:spcBef>
                <a:buClr>
                  <a:srgbClr val="0066CC"/>
                </a:buClr>
                <a:buFont typeface="Arial"/>
                <a:buChar char="•"/>
                <a:defRPr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sto MT"/>
                  <a:cs typeface="Calisto MT"/>
                </a:defRPr>
              </a:lvl1pPr>
              <a:lvl2pPr marL="742950" indent="-285750" defTabSz="457200">
                <a:spcBef>
                  <a:spcPct val="20000"/>
                </a:spcBef>
                <a:buClr>
                  <a:srgbClr val="0066CC"/>
                </a:buClr>
                <a:buFont typeface="Arial"/>
                <a:buChar char="–"/>
                <a:defRPr sz="2400">
                  <a:solidFill>
                    <a:srgbClr val="333333"/>
                  </a:solidFill>
                  <a:latin typeface="Calisto MT"/>
                  <a:cs typeface="Calisto MT"/>
                </a:defRPr>
              </a:lvl2pPr>
              <a:lvl3pPr marL="1143000" indent="-228600" defTabSz="457200">
                <a:spcBef>
                  <a:spcPct val="20000"/>
                </a:spcBef>
                <a:buSzPct val="75000"/>
                <a:buFont typeface="Courier New"/>
                <a:buChar char="o"/>
                <a:defRPr sz="2200">
                  <a:solidFill>
                    <a:srgbClr val="333333"/>
                  </a:solidFill>
                  <a:latin typeface="Calisto MT"/>
                  <a:cs typeface="Calisto MT"/>
                </a:defRPr>
              </a:lvl3pPr>
              <a:lvl4pPr marL="1600200" indent="-228600" defTabSz="457200">
                <a:spcBef>
                  <a:spcPct val="20000"/>
                </a:spcBef>
                <a:buFont typeface="Arial"/>
                <a:buChar char="–"/>
                <a:defRPr>
                  <a:solidFill>
                    <a:srgbClr val="333333"/>
                  </a:solidFill>
                  <a:latin typeface="Calisto MT"/>
                  <a:cs typeface="Calisto MT"/>
                </a:defRPr>
              </a:lvl4pPr>
              <a:lvl5pPr marL="2057400" indent="-228600" defTabSz="457200">
                <a:spcBef>
                  <a:spcPct val="20000"/>
                </a:spcBef>
                <a:buFont typeface="Arial"/>
                <a:buChar char="»"/>
                <a:defRPr>
                  <a:solidFill>
                    <a:srgbClr val="333333"/>
                  </a:solidFill>
                  <a:latin typeface="Calisto MT"/>
                  <a:cs typeface="Calisto MT"/>
                </a:defRPr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pPr marL="0" indent="0" algn="ctr">
                <a:buNone/>
              </a:pPr>
              <a:r>
                <a:rPr lang="en-US" sz="2400" dirty="0">
                  <a:solidFill>
                    <a:schemeClr val="tx1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10cm</a:t>
              </a:r>
            </a:p>
            <a:p>
              <a:pPr marL="0" indent="0" algn="ctr">
                <a:buNone/>
              </a:pPr>
              <a:r>
                <a:rPr lang="en-US" sz="2400" dirty="0">
                  <a:solidFill>
                    <a:schemeClr val="tx1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flat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24118" y="4836692"/>
              <a:ext cx="3150894" cy="1461391"/>
              <a:chOff x="511154" y="2433261"/>
              <a:chExt cx="3150894" cy="1461391"/>
            </a:xfrm>
          </p:grpSpPr>
          <p:sp>
            <p:nvSpPr>
              <p:cNvPr id="24" name="TextBox 23"/>
              <p:cNvSpPr txBox="1"/>
              <p:nvPr/>
            </p:nvSpPr>
            <p:spPr>
              <a:xfrm rot="16200000">
                <a:off x="35222" y="2909193"/>
                <a:ext cx="1321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sto MT" charset="0"/>
                    <a:ea typeface="Calisto MT" charset="0"/>
                    <a:cs typeface="Calisto MT" charset="0"/>
                  </a:rPr>
                  <a:t>Norm. RSS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515306" y="3525320"/>
                <a:ext cx="21467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sto MT" charset="0"/>
                    <a:ea typeface="Calisto MT" charset="0"/>
                    <a:cs typeface="Calisto MT" charset="0"/>
                  </a:rPr>
                  <a:t>Measurement Index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4445929" y="4836691"/>
              <a:ext cx="3116486" cy="1461390"/>
              <a:chOff x="4732965" y="2433262"/>
              <a:chExt cx="3116486" cy="1461390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5702709" y="3525320"/>
                <a:ext cx="21467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sto MT" charset="0"/>
                    <a:ea typeface="Calisto MT" charset="0"/>
                    <a:cs typeface="Calisto MT" charset="0"/>
                  </a:rPr>
                  <a:t>Measurement Index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6200000">
                <a:off x="4257033" y="2909194"/>
                <a:ext cx="1321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sto MT" charset="0"/>
                    <a:ea typeface="Calisto MT" charset="0"/>
                    <a:cs typeface="Calisto MT" charset="0"/>
                  </a:rPr>
                  <a:t>Norm. RSS</a:t>
                </a:r>
              </a:p>
            </p:txBody>
          </p:sp>
        </p:grpSp>
      </p:grpSp>
      <p:sp>
        <p:nvSpPr>
          <p:cNvPr id="22" name="Donut 21"/>
          <p:cNvSpPr/>
          <p:nvPr/>
        </p:nvSpPr>
        <p:spPr>
          <a:xfrm rot="5400000">
            <a:off x="95777" y="2257426"/>
            <a:ext cx="1615536" cy="1181112"/>
          </a:xfrm>
          <a:prstGeom prst="donut">
            <a:avLst>
              <a:gd name="adj" fmla="val 7553"/>
            </a:avLst>
          </a:prstGeom>
          <a:solidFill>
            <a:srgbClr val="FF0000">
              <a:alpha val="7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2763659" y="4459358"/>
            <a:ext cx="1314053" cy="743164"/>
            <a:chOff x="1987935" y="4579035"/>
            <a:chExt cx="1314053" cy="743164"/>
          </a:xfrm>
        </p:grpSpPr>
        <p:sp>
          <p:nvSpPr>
            <p:cNvPr id="53" name="TextBox 52"/>
            <p:cNvSpPr txBox="1"/>
            <p:nvPr/>
          </p:nvSpPr>
          <p:spPr>
            <a:xfrm>
              <a:off x="2471311" y="4983645"/>
              <a:ext cx="8306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Palatino Linotype" charset="0"/>
                  <a:ea typeface="Palatino Linotype" charset="0"/>
                  <a:cs typeface="Palatino Linotype" charset="0"/>
                </a:rPr>
                <a:t>Predict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987935" y="4579035"/>
              <a:ext cx="978153" cy="739618"/>
              <a:chOff x="503718" y="4837253"/>
              <a:chExt cx="978153" cy="739618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503718" y="4837253"/>
                <a:ext cx="9781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Palatino Linotype" charset="0"/>
                    <a:ea typeface="Palatino Linotype" charset="0"/>
                    <a:cs typeface="Palatino Linotype" charset="0"/>
                  </a:rPr>
                  <a:t>30cm</a:t>
                </a:r>
                <a:r>
                  <a:rPr lang="en-US" sz="240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 </a:t>
                </a:r>
                <a:endParaRPr lang="en-US" sz="2400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  <p:cxnSp>
            <p:nvCxnSpPr>
              <p:cNvPr id="57" name="Straight Arrow Connector 56"/>
              <p:cNvCxnSpPr/>
              <p:nvPr/>
            </p:nvCxnSpPr>
            <p:spPr>
              <a:xfrm>
                <a:off x="925485" y="5228022"/>
                <a:ext cx="0" cy="3488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lg" len="med"/>
                <a:tailEnd type="arrow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 67"/>
          <p:cNvGrpSpPr/>
          <p:nvPr/>
        </p:nvGrpSpPr>
        <p:grpSpPr>
          <a:xfrm>
            <a:off x="4831567" y="4441844"/>
            <a:ext cx="1311876" cy="757132"/>
            <a:chOff x="4342449" y="4561521"/>
            <a:chExt cx="1311876" cy="757132"/>
          </a:xfrm>
        </p:grpSpPr>
        <p:sp>
          <p:nvSpPr>
            <p:cNvPr id="54" name="TextBox 53"/>
            <p:cNvSpPr txBox="1"/>
            <p:nvPr/>
          </p:nvSpPr>
          <p:spPr>
            <a:xfrm>
              <a:off x="4823648" y="4970784"/>
              <a:ext cx="8306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Palatino Linotype" charset="0"/>
                  <a:ea typeface="Palatino Linotype" charset="0"/>
                  <a:cs typeface="Palatino Linotype" charset="0"/>
                </a:rPr>
                <a:t>Predict</a:t>
              </a: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4342449" y="4561521"/>
              <a:ext cx="978153" cy="757132"/>
              <a:chOff x="182077" y="4355494"/>
              <a:chExt cx="978153" cy="757132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182077" y="4355494"/>
                <a:ext cx="9781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Palatino Linotype" charset="0"/>
                    <a:ea typeface="Palatino Linotype" charset="0"/>
                    <a:cs typeface="Palatino Linotype" charset="0"/>
                  </a:rPr>
                  <a:t>10cm</a:t>
                </a:r>
                <a:r>
                  <a:rPr lang="en-US" sz="240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 </a:t>
                </a:r>
                <a:endParaRPr lang="en-US" sz="2400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  <p:cxnSp>
            <p:nvCxnSpPr>
              <p:cNvPr id="62" name="Straight Arrow Connector 61"/>
              <p:cNvCxnSpPr/>
              <p:nvPr/>
            </p:nvCxnSpPr>
            <p:spPr>
              <a:xfrm>
                <a:off x="603782" y="4777618"/>
                <a:ext cx="5122" cy="33500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lg" len="med"/>
                <a:tailEnd type="arrow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TextBox 68"/>
          <p:cNvSpPr txBox="1"/>
          <p:nvPr/>
        </p:nvSpPr>
        <p:spPr>
          <a:xfrm rot="5400000">
            <a:off x="4020830" y="4515027"/>
            <a:ext cx="6078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Palatino Linotype" charset="0"/>
                <a:ea typeface="Palatino Linotype" charset="0"/>
                <a:cs typeface="Palatino Linotype" charset="0"/>
              </a:rPr>
              <a:t>⋮ 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1632306" y="5133099"/>
            <a:ext cx="3066058" cy="1496541"/>
            <a:chOff x="807595" y="5252776"/>
            <a:chExt cx="3066058" cy="1496541"/>
          </a:xfrm>
        </p:grpSpPr>
        <p:sp>
          <p:nvSpPr>
            <p:cNvPr id="70" name="Rectangle 69"/>
            <p:cNvSpPr/>
            <p:nvPr/>
          </p:nvSpPr>
          <p:spPr>
            <a:xfrm>
              <a:off x="1361022" y="5402435"/>
              <a:ext cx="2278685" cy="936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07595" y="5252776"/>
              <a:ext cx="3066058" cy="1496541"/>
              <a:chOff x="2098172" y="4494628"/>
              <a:chExt cx="2362429" cy="1153099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01989" y="4494628"/>
                <a:ext cx="2358612" cy="1153099"/>
              </a:xfrm>
              <a:prstGeom prst="rect">
                <a:avLst/>
              </a:prstGeom>
            </p:spPr>
          </p:pic>
          <p:grpSp>
            <p:nvGrpSpPr>
              <p:cNvPr id="33" name="Group 32"/>
              <p:cNvGrpSpPr/>
              <p:nvPr/>
            </p:nvGrpSpPr>
            <p:grpSpPr>
              <a:xfrm>
                <a:off x="2098172" y="4512172"/>
                <a:ext cx="395769" cy="1034030"/>
                <a:chOff x="1940255" y="5617926"/>
                <a:chExt cx="395769" cy="1034030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1940255" y="5617926"/>
                  <a:ext cx="381736" cy="1034030"/>
                </a:xfrm>
                <a:prstGeom prst="rect">
                  <a:avLst/>
                </a:prstGeom>
                <a:solidFill>
                  <a:srgbClr val="EFEFE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2153123" y="6341540"/>
                  <a:ext cx="182901" cy="203931"/>
                </a:xfrm>
                <a:prstGeom prst="rect">
                  <a:avLst/>
                </a:prstGeom>
                <a:solidFill>
                  <a:srgbClr val="EFEFE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Calisto MT" charset="0"/>
                      <a:ea typeface="Calisto MT" charset="0"/>
                      <a:cs typeface="Calisto MT" charset="0"/>
                    </a:rPr>
                    <a:t>0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2151315" y="5651141"/>
                  <a:ext cx="182901" cy="203931"/>
                </a:xfrm>
                <a:prstGeom prst="rect">
                  <a:avLst/>
                </a:prstGeom>
                <a:solidFill>
                  <a:srgbClr val="EFEFE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Calisto MT" charset="0"/>
                      <a:ea typeface="Calisto MT" charset="0"/>
                      <a:cs typeface="Calisto MT" charset="0"/>
                    </a:rPr>
                    <a:t>1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 rot="16200000">
                  <a:off x="1613726" y="5966141"/>
                  <a:ext cx="933354" cy="260859"/>
                </a:xfrm>
                <a:prstGeom prst="rect">
                  <a:avLst/>
                </a:prstGeom>
                <a:solidFill>
                  <a:srgbClr val="EFEFE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Calisto MT" charset="0"/>
                      <a:ea typeface="Calisto MT" charset="0"/>
                      <a:cs typeface="Calisto MT" charset="0"/>
                    </a:rPr>
                    <a:t>Norm. RSS</a:t>
                  </a:r>
                </a:p>
              </p:txBody>
            </p:sp>
          </p:grpSp>
        </p:grpSp>
      </p:grpSp>
      <p:grpSp>
        <p:nvGrpSpPr>
          <p:cNvPr id="39" name="Group 38"/>
          <p:cNvGrpSpPr/>
          <p:nvPr/>
        </p:nvGrpSpPr>
        <p:grpSpPr>
          <a:xfrm>
            <a:off x="2444070" y="5258775"/>
            <a:ext cx="4134332" cy="1444332"/>
            <a:chOff x="-2945339" y="4647683"/>
            <a:chExt cx="4134332" cy="1444332"/>
          </a:xfrm>
        </p:grpSpPr>
        <p:grpSp>
          <p:nvGrpSpPr>
            <p:cNvPr id="40" name="Group 39"/>
            <p:cNvGrpSpPr/>
            <p:nvPr/>
          </p:nvGrpSpPr>
          <p:grpSpPr>
            <a:xfrm>
              <a:off x="-2945339" y="4647683"/>
              <a:ext cx="4134332" cy="1444332"/>
              <a:chOff x="-2803005" y="4896957"/>
              <a:chExt cx="4134332" cy="1444332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-2803005" y="4942337"/>
                <a:ext cx="1988440" cy="9212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-2516584" y="4971192"/>
                <a:ext cx="1975443" cy="9212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-2186986" y="4994543"/>
                <a:ext cx="1922803" cy="9146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-1843470" y="5019237"/>
                <a:ext cx="1809108" cy="9212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-1098926" y="4918188"/>
                <a:ext cx="2263673" cy="11027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178"/>
              <a:stretch/>
            </p:blipFill>
            <p:spPr>
              <a:xfrm>
                <a:off x="-1145033" y="4896957"/>
                <a:ext cx="2476360" cy="1444332"/>
              </a:xfrm>
              <a:prstGeom prst="rect">
                <a:avLst/>
              </a:prstGeom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-1737102" y="4668914"/>
              <a:ext cx="495845" cy="1107420"/>
              <a:chOff x="-3237337" y="3320659"/>
              <a:chExt cx="517303" cy="1155342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-2985179" y="4189810"/>
                <a:ext cx="265145" cy="28619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sto MT" charset="0"/>
                    <a:ea typeface="Calisto MT" charset="0"/>
                    <a:cs typeface="Calisto MT" charset="0"/>
                  </a:rPr>
                  <a:t>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-2978113" y="3320660"/>
                <a:ext cx="258076" cy="3210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sto MT" charset="0"/>
                    <a:ea typeface="Calisto MT" charset="0"/>
                    <a:cs typeface="Calisto MT" charset="0"/>
                  </a:rPr>
                  <a:t>1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16200000">
                <a:off x="-3652018" y="3735340"/>
                <a:ext cx="1150457" cy="3210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sto MT" charset="0"/>
                    <a:ea typeface="Calisto MT" charset="0"/>
                    <a:cs typeface="Calisto MT" charset="0"/>
                  </a:rPr>
                  <a:t>Norm. RSS</a:t>
                </a:r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3592637" y="2134207"/>
            <a:ext cx="5551363" cy="4618266"/>
            <a:chOff x="3592637" y="2134207"/>
            <a:chExt cx="5551363" cy="4618266"/>
          </a:xfrm>
        </p:grpSpPr>
        <p:sp>
          <p:nvSpPr>
            <p:cNvPr id="73" name="Rectangle 72"/>
            <p:cNvSpPr/>
            <p:nvPr/>
          </p:nvSpPr>
          <p:spPr>
            <a:xfrm>
              <a:off x="3592637" y="4400473"/>
              <a:ext cx="3054988" cy="23520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682866" y="2134207"/>
              <a:ext cx="3958806" cy="154066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6677612" y="3707665"/>
              <a:ext cx="698097" cy="1796009"/>
            </a:xfrm>
            <a:custGeom>
              <a:avLst/>
              <a:gdLst>
                <a:gd name="connsiteX0" fmla="*/ 947057 w 947057"/>
                <a:gd name="connsiteY0" fmla="*/ 0 h 1861457"/>
                <a:gd name="connsiteX1" fmla="*/ 947057 w 947057"/>
                <a:gd name="connsiteY1" fmla="*/ 1861457 h 1861457"/>
                <a:gd name="connsiteX2" fmla="*/ 0 w 947057"/>
                <a:gd name="connsiteY2" fmla="*/ 1861457 h 186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7057" h="1861457">
                  <a:moveTo>
                    <a:pt x="947057" y="0"/>
                  </a:moveTo>
                  <a:lnTo>
                    <a:pt x="947057" y="1861457"/>
                  </a:lnTo>
                  <a:lnTo>
                    <a:pt x="0" y="1861457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headEnd type="arrow" w="med" len="med"/>
              <a:tailEnd type="arrow" w="med" len="med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96061" y="4593512"/>
              <a:ext cx="12912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Best match!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956034" y="5609469"/>
              <a:ext cx="21879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Estimated width = 10cm</a:t>
              </a:r>
              <a:endParaRPr lang="en-US" sz="2400" b="1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2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22" grpId="0" animBg="1"/>
      <p:bldP spid="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Testbed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5076"/>
            <a:ext cx="8229600" cy="530383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Ideal: steerable phased array (unavailable)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Our testbed: HXI radios + horn antenna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Fine-grained mechanical rotator (unit of 0.15°)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Phased array main beam similar to horn</a:t>
            </a:r>
          </a:p>
          <a:p>
            <a:pPr lvl="2">
              <a:lnSpc>
                <a:spcPct val="110000"/>
              </a:lnSpc>
            </a:pPr>
            <a:endParaRPr lang="en-US" dirty="0">
              <a:solidFill>
                <a:srgbClr val="00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2">
              <a:lnSpc>
                <a:spcPct val="110000"/>
              </a:lnSpc>
            </a:pPr>
            <a:endParaRPr lang="en-US" dirty="0">
              <a:solidFill>
                <a:srgbClr val="00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2">
              <a:lnSpc>
                <a:spcPct val="110000"/>
              </a:lnSpc>
            </a:pPr>
            <a:endParaRPr lang="en-US" dirty="0">
              <a:solidFill>
                <a:srgbClr val="00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2">
              <a:lnSpc>
                <a:spcPct val="110000"/>
              </a:lnSpc>
            </a:pPr>
            <a:endParaRPr lang="en-US" dirty="0">
              <a:solidFill>
                <a:srgbClr val="00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2">
              <a:lnSpc>
                <a:spcPct val="110000"/>
              </a:lnSpc>
            </a:pPr>
            <a:endParaRPr lang="en-US" dirty="0">
              <a:solidFill>
                <a:srgbClr val="00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2">
              <a:lnSpc>
                <a:spcPct val="110000"/>
              </a:lnSpc>
            </a:pPr>
            <a:endParaRPr lang="en-US" dirty="0">
              <a:solidFill>
                <a:srgbClr val="00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EIRP is 17dB weaker than commodity radios</a:t>
            </a:r>
            <a:r>
              <a:rPr lang="en-US" baseline="30000" dirty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[1]</a:t>
            </a:r>
          </a:p>
          <a:p>
            <a:pPr lvl="1">
              <a:lnSpc>
                <a:spcPct val="110000"/>
              </a:lnSpc>
            </a:pPr>
            <a:endParaRPr lang="en-US" dirty="0">
              <a:solidFill>
                <a:srgbClr val="00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>
              <a:lnSpc>
                <a:spcPct val="110000"/>
              </a:lnSpc>
            </a:pPr>
            <a:endParaRPr lang="en-US" dirty="0">
              <a:solidFill>
                <a:srgbClr val="00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>
              <a:lnSpc>
                <a:spcPct val="110000"/>
              </a:lnSpc>
            </a:pPr>
            <a:endParaRPr lang="en-US" dirty="0">
              <a:solidFill>
                <a:srgbClr val="00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>
              <a:lnSpc>
                <a:spcPct val="110000"/>
              </a:lnSpc>
            </a:pPr>
            <a:endParaRPr lang="en-US" dirty="0">
              <a:solidFill>
                <a:srgbClr val="00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>
              <a:lnSpc>
                <a:spcPct val="110000"/>
              </a:lnSpc>
            </a:pPr>
            <a:endParaRPr lang="en-US" dirty="0">
              <a:solidFill>
                <a:srgbClr val="00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Screen Shot 2014-10-15 at 10.11.26 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8414" y="3540403"/>
            <a:ext cx="3425618" cy="2141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8548" y="3631266"/>
            <a:ext cx="2490952" cy="20501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29890" y="6460919"/>
            <a:ext cx="5832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[1] </a:t>
            </a:r>
            <a:r>
              <a:rPr lang="en-US" sz="1600" dirty="0" err="1">
                <a:latin typeface="Palatino Linotype" charset="0"/>
                <a:ea typeface="Palatino Linotype" charset="0"/>
                <a:cs typeface="Palatino Linotype" charset="0"/>
              </a:rPr>
              <a:t>Wilocity’s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 60GHz chipset from Qualcomm (whitepaper)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35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24"/>
    </mc:Choice>
    <mc:Fallback xmlns="">
      <p:transition spd="slow" advTm="85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417640"/>
            <a:ext cx="9144000" cy="24999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Experiments with Real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96" y="4022077"/>
            <a:ext cx="8229600" cy="259809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Centimeter accuracy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Localization error &lt; 10cm</a:t>
            </a:r>
          </a:p>
          <a:p>
            <a:pPr lvl="1"/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Width error &lt; 4.5cm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Narrow down to 3 materials</a:t>
            </a:r>
            <a:b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</a:b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among 39 choices in database</a:t>
            </a:r>
          </a:p>
          <a:p>
            <a:pPr lvl="2">
              <a:lnSpc>
                <a:spcPct val="110000"/>
              </a:lnSpc>
            </a:pP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641" y="4246257"/>
            <a:ext cx="3419192" cy="1950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0739" y="3023058"/>
            <a:ext cx="7582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Palatino Linotype" charset="0"/>
                <a:ea typeface="Palatino Linotype" charset="0"/>
                <a:cs typeface="Palatino Linotype" charset="0"/>
              </a:rPr>
              <a:t>TX-object distance = 2m &amp; RX-object distance = 3.5m</a:t>
            </a:r>
          </a:p>
          <a:p>
            <a:pPr algn="ctr"/>
            <a:r>
              <a:rPr lang="en-US" sz="2400" dirty="0">
                <a:latin typeface="Palatino Linotype" charset="0"/>
                <a:ea typeface="Palatino Linotype" charset="0"/>
                <a:cs typeface="Palatino Linotype" charset="0"/>
              </a:rPr>
              <a:t>Inject &lt;10cm trajectory deviation and positioning error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68366"/>
            <a:ext cx="9144000" cy="10911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9804" y="1460829"/>
            <a:ext cx="1213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Palatino Linotype" charset="0"/>
                <a:ea typeface="Palatino Linotype" charset="0"/>
                <a:cs typeface="Palatino Linotype" charset="0"/>
              </a:rPr>
              <a:t>Curved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234846" y="1460829"/>
            <a:ext cx="7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Palatino Linotype" charset="0"/>
                <a:ea typeface="Palatino Linotype" charset="0"/>
                <a:cs typeface="Palatino Linotype" charset="0"/>
              </a:rPr>
              <a:t>Flat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791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7"/>
    </mc:Choice>
    <mc:Fallback xmlns="">
      <p:transition spd="slow" advTm="2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8484"/>
          </a:xfrm>
        </p:spPr>
        <p:txBody>
          <a:bodyPr/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Only The First Step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5114"/>
            <a:ext cx="8229600" cy="4341767"/>
          </a:xfrm>
        </p:spPr>
        <p:txBody>
          <a:bodyPr>
            <a:normAutofit/>
          </a:bodyPr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Leverage 60GHz radios to image the objects in presence of movement noise</a:t>
            </a:r>
          </a:p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First step towards 3D mapping</a:t>
            </a:r>
          </a:p>
          <a:p>
            <a:pPr lvl="1"/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2D is feasible when devices move </a:t>
            </a:r>
            <a:b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</a:b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to cover an area</a:t>
            </a:r>
          </a:p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Limitations</a:t>
            </a:r>
          </a:p>
          <a:p>
            <a:pPr lvl="1"/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Focus on static objects</a:t>
            </a:r>
          </a:p>
          <a:p>
            <a:pPr lvl="1"/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TX and RX need line-of-sight to the objects</a:t>
            </a:r>
          </a:p>
          <a:p>
            <a:pPr lvl="1"/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Lack fine-grained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19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4214" y="2433216"/>
            <a:ext cx="2363396" cy="14066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418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26"/>
    </mc:Choice>
    <mc:Fallback xmlns="">
      <p:transition spd="slow" advTm="119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Today and 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Today things are controlled by human</a:t>
            </a:r>
          </a:p>
          <a:p>
            <a:pPr lvl="1"/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Drones, cars, smartphones, etc.</a:t>
            </a:r>
          </a:p>
          <a:p>
            <a:pPr lvl="1"/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The future: unmanned autonomous agents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07816" y="3688190"/>
            <a:ext cx="2974730" cy="2663091"/>
            <a:chOff x="4571999" y="1907454"/>
            <a:chExt cx="2974730" cy="26630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0" y="1907454"/>
              <a:ext cx="2974729" cy="177053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571999" y="3677993"/>
              <a:ext cx="2974730" cy="89255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latin typeface="Palatino Linotype" charset="0"/>
                  <a:ea typeface="Palatino Linotype" charset="0"/>
                  <a:cs typeface="Palatino Linotype" charset="0"/>
                </a:rPr>
                <a:t>Drone</a:t>
              </a:r>
            </a:p>
            <a:p>
              <a:pPr algn="ctr"/>
              <a:r>
                <a:rPr lang="en-US" sz="2600" dirty="0">
                  <a:latin typeface="Palatino Linotype" charset="0"/>
                  <a:ea typeface="Palatino Linotype" charset="0"/>
                  <a:cs typeface="Palatino Linotype" charset="0"/>
                </a:rPr>
                <a:t>Delivery/Pickup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82548" y="3688189"/>
            <a:ext cx="3121271" cy="2695559"/>
            <a:chOff x="3215797" y="3674227"/>
            <a:chExt cx="3121271" cy="26955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5797" y="3674227"/>
              <a:ext cx="3121271" cy="17654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15797" y="5477234"/>
              <a:ext cx="3121271" cy="89255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600" dirty="0">
                  <a:latin typeface="Palatino Linotype" charset="0"/>
                  <a:ea typeface="Palatino Linotype" charset="0"/>
                  <a:cs typeface="Palatino Linotype" charset="0"/>
                </a:rPr>
                <a:t>Self-driving</a:t>
              </a:r>
            </a:p>
            <a:p>
              <a:pPr algn="ctr"/>
              <a:r>
                <a:rPr lang="en-US" sz="2600" dirty="0">
                  <a:latin typeface="Palatino Linotype" charset="0"/>
                  <a:ea typeface="Palatino Linotype" charset="0"/>
                  <a:cs typeface="Palatino Linotype" charset="0"/>
                </a:rPr>
                <a:t>Car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03819" y="3688189"/>
            <a:ext cx="2595433" cy="2668163"/>
            <a:chOff x="6337068" y="3674227"/>
            <a:chExt cx="2595433" cy="26681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37069" y="3674227"/>
              <a:ext cx="2595432" cy="176165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337068" y="5449838"/>
              <a:ext cx="2595433" cy="89255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600" dirty="0">
                  <a:latin typeface="Palatino Linotype" charset="0"/>
                  <a:ea typeface="Palatino Linotype" charset="0"/>
                  <a:cs typeface="Palatino Linotype" charset="0"/>
                </a:rPr>
                <a:t>Smartphone</a:t>
              </a:r>
            </a:p>
            <a:p>
              <a:pPr algn="ctr"/>
              <a:r>
                <a:rPr lang="en-US" altLang="zh-CN" sz="2600" dirty="0">
                  <a:latin typeface="Palatino Linotype" charset="0"/>
                  <a:ea typeface="Palatino Linotype" charset="0"/>
                  <a:cs typeface="Palatino Linotype" charset="0"/>
                </a:rPr>
                <a:t>Robot</a:t>
              </a:r>
              <a:endParaRPr lang="en-US" sz="2600" dirty="0"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8851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24"/>
    </mc:Choice>
    <mc:Fallback xmlns="">
      <p:transition spd="slow" advTm="32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871" y="2754904"/>
            <a:ext cx="8229600" cy="154908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Palatino Linotype" charset="0"/>
                <a:ea typeface="Palatino Linotype" charset="0"/>
                <a:cs typeface="Palatino Linotype" charset="0"/>
              </a:rPr>
              <a:t>Thanks!</a:t>
            </a:r>
            <a:br>
              <a:rPr lang="en-US" sz="5400">
                <a:latin typeface="Palatino Linotype" charset="0"/>
                <a:ea typeface="Palatino Linotype" charset="0"/>
                <a:cs typeface="Palatino Linotype" charset="0"/>
              </a:rPr>
            </a:br>
            <a:r>
              <a:rPr lang="en-US" sz="5400" dirty="0">
                <a:latin typeface="Palatino Linotype" charset="0"/>
                <a:ea typeface="Palatino Linotype" charset="0"/>
                <a:cs typeface="Palatino Linotype" charset="0"/>
              </a:rPr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5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5"/>
    </mc:Choice>
    <mc:Fallback xmlns="">
      <p:transition spd="slow" advTm="796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Today and 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Today things are controlled by human</a:t>
            </a:r>
          </a:p>
          <a:p>
            <a:pPr lvl="1"/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Drones, cars, smartphones, etc.</a:t>
            </a:r>
          </a:p>
          <a:p>
            <a:pPr lvl="1"/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The future: unmanned autonomous agents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07816" y="3688190"/>
            <a:ext cx="2974730" cy="2663091"/>
            <a:chOff x="4571999" y="1907454"/>
            <a:chExt cx="2974730" cy="26630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0" y="1907454"/>
              <a:ext cx="2974729" cy="177053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571999" y="3677993"/>
              <a:ext cx="2974730" cy="89255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latin typeface="Palatino Linotype" charset="0"/>
                  <a:ea typeface="Palatino Linotype" charset="0"/>
                  <a:cs typeface="Palatino Linotype" charset="0"/>
                </a:rPr>
                <a:t>Drone</a:t>
              </a:r>
            </a:p>
            <a:p>
              <a:pPr algn="ctr"/>
              <a:r>
                <a:rPr lang="en-US" sz="2600" dirty="0">
                  <a:latin typeface="Palatino Linotype" charset="0"/>
                  <a:ea typeface="Palatino Linotype" charset="0"/>
                  <a:cs typeface="Palatino Linotype" charset="0"/>
                </a:rPr>
                <a:t>Delivery/Pickup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82548" y="3688189"/>
            <a:ext cx="3121271" cy="2695559"/>
            <a:chOff x="3215797" y="3674227"/>
            <a:chExt cx="3121271" cy="26955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5797" y="3674227"/>
              <a:ext cx="3121271" cy="17654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15797" y="5477234"/>
              <a:ext cx="3121271" cy="89255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600" dirty="0">
                  <a:latin typeface="Palatino Linotype" charset="0"/>
                  <a:ea typeface="Palatino Linotype" charset="0"/>
                  <a:cs typeface="Palatino Linotype" charset="0"/>
                </a:rPr>
                <a:t>Self-driving</a:t>
              </a:r>
            </a:p>
            <a:p>
              <a:pPr algn="ctr"/>
              <a:r>
                <a:rPr lang="en-US" sz="2600" dirty="0">
                  <a:latin typeface="Palatino Linotype" charset="0"/>
                  <a:ea typeface="Palatino Linotype" charset="0"/>
                  <a:cs typeface="Palatino Linotype" charset="0"/>
                </a:rPr>
                <a:t>Car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03819" y="3688189"/>
            <a:ext cx="2595433" cy="2668163"/>
            <a:chOff x="6337068" y="3674227"/>
            <a:chExt cx="2595433" cy="26681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37069" y="3674227"/>
              <a:ext cx="2595432" cy="176165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337068" y="5449838"/>
              <a:ext cx="2595433" cy="89255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600" dirty="0">
                  <a:latin typeface="Palatino Linotype" charset="0"/>
                  <a:ea typeface="Palatino Linotype" charset="0"/>
                  <a:cs typeface="Palatino Linotype" charset="0"/>
                </a:rPr>
                <a:t>Smartphone Robot</a:t>
              </a:r>
              <a:endParaRPr lang="en-US" sz="2600" dirty="0"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2012584"/>
            <a:ext cx="9144000" cy="2890835"/>
          </a:xfrm>
          <a:prstGeom prst="rect">
            <a:avLst/>
          </a:prstGeom>
          <a:solidFill>
            <a:srgbClr val="0066CC">
              <a:alpha val="90000"/>
            </a:srgbClr>
          </a:solidFill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Palatino Linotype" charset="0"/>
                <a:ea typeface="Palatino Linotype" charset="0"/>
                <a:cs typeface="Palatino Linotype" charset="0"/>
              </a:rPr>
              <a:t>Need Mobile Imaging</a:t>
            </a:r>
          </a:p>
        </p:txBody>
      </p:sp>
    </p:spTree>
    <p:extLst>
      <p:ext uri="{BB962C8B-B14F-4D97-AF65-F5344CB8AC3E}">
        <p14:creationId xmlns:p14="http://schemas.microsoft.com/office/powerpoint/2010/main" val="159989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4"/>
    </mc:Choice>
    <mc:Fallback xmlns="">
      <p:transition spd="slow" advTm="430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Palatino Linotype" charset="0"/>
                <a:ea typeface="Palatino Linotype" charset="0"/>
                <a:cs typeface="Palatino Linotype" charset="0"/>
              </a:rPr>
              <a:t>Beyond Localization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4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51933" y="1399826"/>
            <a:ext cx="8026400" cy="1041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ea typeface="+mn-ea"/>
                <a:cs typeface="Calisto M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75000"/>
              <a:buFont typeface="Courier New"/>
              <a:buChar char="o"/>
              <a:defRPr sz="220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Not only “where” (object </a:t>
            </a:r>
            <a:r>
              <a:rPr lang="en-US" u="sng" dirty="0">
                <a:latin typeface="Palatino Linotype" charset="0"/>
                <a:ea typeface="Palatino Linotype" charset="0"/>
                <a:cs typeface="Palatino Linotype" charset="0"/>
              </a:rPr>
              <a:t>location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), but also “what” (</a:t>
            </a:r>
            <a:r>
              <a:rPr lang="en-US" u="sng" dirty="0">
                <a:latin typeface="Palatino Linotype" charset="0"/>
                <a:ea typeface="Palatino Linotype" charset="0"/>
                <a:cs typeface="Palatino Linotype" charset="0"/>
              </a:rPr>
              <a:t>shape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 and </a:t>
            </a:r>
            <a:r>
              <a:rPr lang="en-US" u="sng" dirty="0">
                <a:latin typeface="Palatino Linotype" charset="0"/>
                <a:ea typeface="Palatino Linotype" charset="0"/>
                <a:cs typeface="Palatino Linotype" charset="0"/>
              </a:rPr>
              <a:t>material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</p:txBody>
      </p:sp>
      <p:pic>
        <p:nvPicPr>
          <p:cNvPr id="22" name="Picture 21" descr="coke_drone_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270" y="2659333"/>
            <a:ext cx="6801724" cy="366442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266414" y="2656296"/>
            <a:ext cx="6797441" cy="3705488"/>
            <a:chOff x="601883" y="3539928"/>
            <a:chExt cx="4680389" cy="255494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883" y="3539928"/>
              <a:ext cx="4680389" cy="2554942"/>
            </a:xfrm>
            <a:prstGeom prst="rect">
              <a:avLst/>
            </a:prstGeom>
          </p:spPr>
        </p:pic>
        <p:sp>
          <p:nvSpPr>
            <p:cNvPr id="13" name="Donut 12"/>
            <p:cNvSpPr/>
            <p:nvPr/>
          </p:nvSpPr>
          <p:spPr>
            <a:xfrm>
              <a:off x="2811392" y="4331813"/>
              <a:ext cx="762000" cy="239058"/>
            </a:xfrm>
            <a:prstGeom prst="donut">
              <a:avLst>
                <a:gd name="adj" fmla="val 7553"/>
              </a:avLst>
            </a:prstGeom>
            <a:solidFill>
              <a:srgbClr val="FF0000">
                <a:alpha val="73000"/>
              </a:srgbClr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/>
            <p:cNvCxnSpPr>
              <a:endCxn id="13" idx="3"/>
            </p:cNvCxnSpPr>
            <p:nvPr/>
          </p:nvCxnSpPr>
          <p:spPr>
            <a:xfrm flipV="1">
              <a:off x="2647039" y="4535862"/>
              <a:ext cx="275945" cy="31889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327" y="2537406"/>
            <a:ext cx="6012019" cy="3943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392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36"/>
    </mc:Choice>
    <mc:Fallback xmlns="">
      <p:transition spd="slow" advTm="45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Requirements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5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1417640"/>
            <a:ext cx="8229600" cy="5069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ea typeface="+mn-ea"/>
                <a:cs typeface="Calisto M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75000"/>
              <a:buFont typeface="Courier New"/>
              <a:buChar char="o"/>
              <a:defRPr sz="220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cm-level</a:t>
            </a: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accuracy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Mobile (drones ~40cm) and objects (~20cm) are small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Google self-driving car requires ~3cm</a:t>
            </a:r>
          </a:p>
          <a:p>
            <a:pPr marL="400050" lvl="1" indent="0">
              <a:buClr>
                <a:schemeClr val="tx1"/>
              </a:buClr>
              <a:buNone/>
            </a:pPr>
            <a:endParaRPr lang="en-US" sz="1800" dirty="0">
              <a:solidFill>
                <a:schemeClr val="tx1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Robust</a:t>
            </a: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: work in </a:t>
            </a:r>
            <a:b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</a:b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various conditions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Darkness, rain…</a:t>
            </a:r>
          </a:p>
          <a:p>
            <a:pPr lvl="1">
              <a:buClr>
                <a:schemeClr val="tx1"/>
              </a:buClr>
            </a:pPr>
            <a:endParaRPr lang="en-US" sz="1800" dirty="0">
              <a:solidFill>
                <a:schemeClr val="tx1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Portable</a:t>
            </a:r>
            <a:b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</a:br>
            <a:r>
              <a:rPr lang="en-US" b="1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&amp; affordable</a:t>
            </a:r>
          </a:p>
          <a:p>
            <a:pPr lvl="1">
              <a:buClrTx/>
            </a:pPr>
            <a:endParaRPr lang="en-US" dirty="0">
              <a:solidFill>
                <a:schemeClr val="tx1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275" y="3354443"/>
            <a:ext cx="3727450" cy="28222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65982" y="6176657"/>
            <a:ext cx="2774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sto MT"/>
                <a:cs typeface="Calisto MT"/>
              </a:rPr>
              <a:t>Drones at night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026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20"/>
    </mc:Choice>
    <mc:Fallback xmlns="">
      <p:transition spd="slow" advTm="48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Existing Solutions Not Suitable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40"/>
            <a:ext cx="8229600" cy="4960257"/>
          </a:xfrm>
        </p:spPr>
        <p:txBody>
          <a:bodyPr/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Vision- and sound-based</a:t>
            </a:r>
          </a:p>
          <a:p>
            <a:pPr lvl="1"/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Not working in darkness, or with background noise</a:t>
            </a:r>
          </a:p>
          <a:p>
            <a:pPr lvl="1"/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Cannot tell object material</a:t>
            </a:r>
          </a:p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Traditional radar</a:t>
            </a:r>
          </a:p>
          <a:p>
            <a:pPr lvl="1"/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Bulky (&gt;1m, &gt;10kg) and expensive</a:t>
            </a:r>
          </a:p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Modern radar (e.g., </a:t>
            </a:r>
            <a:r>
              <a:rPr lang="en-US" dirty="0" err="1">
                <a:latin typeface="Palatino Linotype" charset="0"/>
                <a:ea typeface="Palatino Linotype" charset="0"/>
                <a:cs typeface="Palatino Linotype" charset="0"/>
              </a:rPr>
              <a:t>mmWave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 lvl="1"/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Require specialized hardware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825778" y="2730833"/>
            <a:ext cx="6513335" cy="4012186"/>
            <a:chOff x="1825776" y="2730833"/>
            <a:chExt cx="6513335" cy="401218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00889" y="2730833"/>
              <a:ext cx="1438222" cy="205842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5776" y="4932786"/>
              <a:ext cx="1674665" cy="181023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41737" y="5008018"/>
              <a:ext cx="2140000" cy="167784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010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32"/>
    </mc:Choice>
    <mc:Fallback xmlns="">
      <p:transition spd="slow" advTm="45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9965">
            <a:off x="2940296" y="5211842"/>
            <a:ext cx="664622" cy="664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WiFi 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12467"/>
            <a:ext cx="8229600" cy="538173"/>
          </a:xfrm>
        </p:spPr>
        <p:txBody>
          <a:bodyPr/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Fundamentally limited by resolution</a:t>
            </a:r>
          </a:p>
          <a:p>
            <a:pPr lvl="1"/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8521" y="4169030"/>
            <a:ext cx="845571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radar resolution = wavelength × distance / antenna array size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483068"/>
            <a:ext cx="3341356" cy="187926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5558685" y="6097545"/>
            <a:ext cx="2020056" cy="584124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082" y="4858261"/>
            <a:ext cx="1314450" cy="1314450"/>
          </a:xfrm>
          <a:prstGeom prst="rect">
            <a:avLst/>
          </a:prstGeom>
        </p:spPr>
      </p:pic>
      <p:sp>
        <p:nvSpPr>
          <p:cNvPr id="32" name="Freeform 31"/>
          <p:cNvSpPr/>
          <p:nvPr/>
        </p:nvSpPr>
        <p:spPr>
          <a:xfrm rot="21425349">
            <a:off x="5582653" y="4882454"/>
            <a:ext cx="1941094" cy="1604211"/>
          </a:xfrm>
          <a:custGeom>
            <a:avLst/>
            <a:gdLst>
              <a:gd name="connsiteX0" fmla="*/ 0 w 1941094"/>
              <a:gd name="connsiteY0" fmla="*/ 978568 h 1604211"/>
              <a:gd name="connsiteX1" fmla="*/ 1909010 w 1941094"/>
              <a:gd name="connsiteY1" fmla="*/ 1604211 h 1604211"/>
              <a:gd name="connsiteX2" fmla="*/ 1941094 w 1941094"/>
              <a:gd name="connsiteY2" fmla="*/ 465221 h 1604211"/>
              <a:gd name="connsiteX3" fmla="*/ 32084 w 1941094"/>
              <a:gd name="connsiteY3" fmla="*/ 0 h 1604211"/>
              <a:gd name="connsiteX4" fmla="*/ 0 w 1941094"/>
              <a:gd name="connsiteY4" fmla="*/ 978568 h 160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1094" h="1604211">
                <a:moveTo>
                  <a:pt x="0" y="978568"/>
                </a:moveTo>
                <a:lnTo>
                  <a:pt x="1909010" y="1604211"/>
                </a:lnTo>
                <a:lnTo>
                  <a:pt x="1941094" y="465221"/>
                </a:lnTo>
                <a:lnTo>
                  <a:pt x="32084" y="0"/>
                </a:lnTo>
                <a:lnTo>
                  <a:pt x="0" y="978568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71973" y="5014334"/>
            <a:ext cx="6181561" cy="1849318"/>
            <a:chOff x="-237629" y="5008682"/>
            <a:chExt cx="6181561" cy="1849318"/>
          </a:xfrm>
        </p:grpSpPr>
        <p:grpSp>
          <p:nvGrpSpPr>
            <p:cNvPr id="23" name="Group 22"/>
            <p:cNvGrpSpPr/>
            <p:nvPr/>
          </p:nvGrpSpPr>
          <p:grpSpPr>
            <a:xfrm>
              <a:off x="-237629" y="5223689"/>
              <a:ext cx="6181561" cy="1634311"/>
              <a:chOff x="-237629" y="5223689"/>
              <a:chExt cx="6181561" cy="163431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2643025" y="5223689"/>
                <a:ext cx="3300907" cy="796701"/>
                <a:chOff x="2643025" y="5223689"/>
                <a:chExt cx="3300907" cy="796701"/>
              </a:xfrm>
            </p:grpSpPr>
            <p:cxnSp>
              <p:nvCxnSpPr>
                <p:cNvPr id="13" name="Straight Arrow Connector 12"/>
                <p:cNvCxnSpPr/>
                <p:nvPr/>
              </p:nvCxnSpPr>
              <p:spPr>
                <a:xfrm flipV="1">
                  <a:off x="2643025" y="5587254"/>
                  <a:ext cx="3300907" cy="43313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/>
                <p:cNvSpPr txBox="1"/>
                <p:nvPr/>
              </p:nvSpPr>
              <p:spPr>
                <a:xfrm>
                  <a:off x="2708147" y="5223689"/>
                  <a:ext cx="2503394" cy="504859"/>
                </a:xfrm>
                <a:prstGeom prst="rect">
                  <a:avLst/>
                </a:prstGeom>
                <a:noFill/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marL="342900" indent="-342900" defTabSz="457200">
                    <a:spcBef>
                      <a:spcPct val="20000"/>
                    </a:spcBef>
                    <a:buClr>
                      <a:srgbClr val="0066CC"/>
                    </a:buClr>
                    <a:buFont typeface="Arial"/>
                    <a:buChar char="•"/>
                    <a:defRPr sz="28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sto MT"/>
                      <a:cs typeface="Calisto MT"/>
                    </a:defRPr>
                  </a:lvl1pPr>
                  <a:lvl2pPr marL="742950" indent="-285750" defTabSz="457200">
                    <a:spcBef>
                      <a:spcPct val="20000"/>
                    </a:spcBef>
                    <a:buClr>
                      <a:srgbClr val="0066CC"/>
                    </a:buClr>
                    <a:buFont typeface="Arial"/>
                    <a:buChar char="–"/>
                    <a:defRPr sz="2400">
                      <a:solidFill>
                        <a:srgbClr val="333333"/>
                      </a:solidFill>
                      <a:latin typeface="Calisto MT"/>
                      <a:cs typeface="Calisto MT"/>
                    </a:defRPr>
                  </a:lvl2pPr>
                  <a:lvl3pPr marL="1143000" indent="-228600" defTabSz="457200">
                    <a:spcBef>
                      <a:spcPct val="20000"/>
                    </a:spcBef>
                    <a:buSzPct val="75000"/>
                    <a:buFont typeface="Courier New"/>
                    <a:buChar char="o"/>
                    <a:defRPr sz="2200">
                      <a:solidFill>
                        <a:srgbClr val="333333"/>
                      </a:solidFill>
                      <a:latin typeface="Calisto MT"/>
                      <a:cs typeface="Calisto MT"/>
                    </a:defRPr>
                  </a:lvl3pPr>
                  <a:lvl4pPr marL="1600200" indent="-228600" defTabSz="457200">
                    <a:spcBef>
                      <a:spcPct val="20000"/>
                    </a:spcBef>
                    <a:buFont typeface="Arial"/>
                    <a:buChar char="–"/>
                    <a:defRPr>
                      <a:solidFill>
                        <a:srgbClr val="333333"/>
                      </a:solidFill>
                      <a:latin typeface="Calisto MT"/>
                      <a:cs typeface="Calisto MT"/>
                    </a:defRPr>
                  </a:lvl4pPr>
                  <a:lvl5pPr marL="2057400" indent="-228600" defTabSz="457200">
                    <a:spcBef>
                      <a:spcPct val="20000"/>
                    </a:spcBef>
                    <a:buFont typeface="Arial"/>
                    <a:buChar char="»"/>
                    <a:defRPr>
                      <a:solidFill>
                        <a:srgbClr val="333333"/>
                      </a:solidFill>
                      <a:latin typeface="Calisto MT"/>
                      <a:cs typeface="Calisto MT"/>
                    </a:defRPr>
                  </a:lvl5pPr>
                  <a:lvl6pPr marL="2514600" indent="-228600" defTabSz="457200">
                    <a:spcBef>
                      <a:spcPct val="20000"/>
                    </a:spcBef>
                    <a:buFont typeface="Arial"/>
                    <a:buChar char="•"/>
                    <a:defRPr sz="2000"/>
                  </a:lvl6pPr>
                  <a:lvl7pPr marL="2971800" indent="-228600" defTabSz="457200">
                    <a:spcBef>
                      <a:spcPct val="20000"/>
                    </a:spcBef>
                    <a:buFont typeface="Arial"/>
                    <a:buChar char="•"/>
                    <a:defRPr sz="2000"/>
                  </a:lvl7pPr>
                  <a:lvl8pPr marL="3429000" indent="-228600" defTabSz="457200">
                    <a:spcBef>
                      <a:spcPct val="20000"/>
                    </a:spcBef>
                    <a:buFont typeface="Arial"/>
                    <a:buChar char="•"/>
                    <a:defRPr sz="2000"/>
                  </a:lvl8pPr>
                  <a:lvl9pPr marL="3886200" indent="-228600" defTabSz="457200">
                    <a:spcBef>
                      <a:spcPct val="20000"/>
                    </a:spcBef>
                    <a:buFont typeface="Arial"/>
                    <a:buChar char="•"/>
                    <a:defRPr sz="2000"/>
                  </a:lvl9pPr>
                </a:lstStyle>
                <a:p>
                  <a:pPr marL="0" indent="0" algn="ctr">
                    <a:lnSpc>
                      <a:spcPct val="110000"/>
                    </a:lnSpc>
                    <a:buNone/>
                  </a:pPr>
                  <a:r>
                    <a:rPr lang="en-US" sz="2200">
                      <a:solidFill>
                        <a:schemeClr val="tx1"/>
                      </a:solidFill>
                      <a:latin typeface="Palatino Linotype" charset="0"/>
                      <a:ea typeface="Palatino Linotype" charset="0"/>
                      <a:cs typeface="Palatino Linotype" charset="0"/>
                    </a:rPr>
                    <a:t>distance </a:t>
                  </a:r>
                  <a:r>
                    <a:rPr lang="en-US" sz="2200" dirty="0">
                      <a:solidFill>
                        <a:schemeClr val="tx1"/>
                      </a:solidFill>
                      <a:latin typeface="Palatino Linotype" charset="0"/>
                      <a:ea typeface="Palatino Linotype" charset="0"/>
                      <a:cs typeface="Palatino Linotype" charset="0"/>
                    </a:rPr>
                    <a:t>= 3m</a:t>
                  </a:r>
                </a:p>
              </p:txBody>
            </p:sp>
          </p:grp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1289544" y="5476119"/>
                <a:ext cx="1267594" cy="1381881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-237629" y="5410891"/>
                <a:ext cx="1915269" cy="126512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marL="342900" indent="-342900" defTabSz="457200">
                  <a:spcBef>
                    <a:spcPct val="20000"/>
                  </a:spcBef>
                  <a:buClr>
                    <a:srgbClr val="0066CC"/>
                  </a:buClr>
                  <a:buFont typeface="Arial"/>
                  <a:buChar char="•"/>
                  <a:defRPr sz="2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sto MT"/>
                    <a:cs typeface="Calisto MT"/>
                  </a:defRPr>
                </a:lvl1pPr>
                <a:lvl2pPr marL="742950" indent="-285750" defTabSz="457200">
                  <a:spcBef>
                    <a:spcPct val="20000"/>
                  </a:spcBef>
                  <a:buClr>
                    <a:srgbClr val="0066CC"/>
                  </a:buClr>
                  <a:buFont typeface="Arial"/>
                  <a:buChar char="–"/>
                  <a:defRPr sz="2400">
                    <a:solidFill>
                      <a:srgbClr val="333333"/>
                    </a:solidFill>
                    <a:latin typeface="Calisto MT"/>
                    <a:cs typeface="Calisto MT"/>
                  </a:defRPr>
                </a:lvl2pPr>
                <a:lvl3pPr marL="1143000" indent="-228600" defTabSz="457200">
                  <a:spcBef>
                    <a:spcPct val="20000"/>
                  </a:spcBef>
                  <a:buSzPct val="75000"/>
                  <a:buFont typeface="Courier New"/>
                  <a:buChar char="o"/>
                  <a:defRPr sz="2200">
                    <a:solidFill>
                      <a:srgbClr val="333333"/>
                    </a:solidFill>
                    <a:latin typeface="Calisto MT"/>
                    <a:cs typeface="Calisto MT"/>
                  </a:defRPr>
                </a:lvl3pPr>
                <a:lvl4pPr marL="1600200" indent="-228600" defTabSz="457200">
                  <a:spcBef>
                    <a:spcPct val="20000"/>
                  </a:spcBef>
                  <a:buFont typeface="Arial"/>
                  <a:buChar char="–"/>
                  <a:defRPr>
                    <a:solidFill>
                      <a:srgbClr val="333333"/>
                    </a:solidFill>
                    <a:latin typeface="Calisto MT"/>
                    <a:cs typeface="Calisto MT"/>
                  </a:defRPr>
                </a:lvl4pPr>
                <a:lvl5pPr marL="2057400" indent="-228600" defTabSz="457200">
                  <a:spcBef>
                    <a:spcPct val="20000"/>
                  </a:spcBef>
                  <a:buFont typeface="Arial"/>
                  <a:buChar char="»"/>
                  <a:defRPr>
                    <a:solidFill>
                      <a:srgbClr val="333333"/>
                    </a:solidFill>
                    <a:latin typeface="Calisto MT"/>
                    <a:cs typeface="Calisto MT"/>
                  </a:defRPr>
                </a:lvl5pPr>
                <a:lvl6pPr marL="25146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6pPr>
                <a:lvl7pPr marL="29718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7pPr>
                <a:lvl8pPr marL="34290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8pPr>
                <a:lvl9pPr marL="38862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9pPr>
              </a:lstStyle>
              <a:p>
                <a:pPr marL="0" indent="0" algn="ctr">
                  <a:lnSpc>
                    <a:spcPct val="110000"/>
                  </a:lnSpc>
                  <a:buNone/>
                </a:pPr>
                <a:r>
                  <a:rPr lang="en-US" sz="2200" dirty="0">
                    <a:solidFill>
                      <a:schemeClr val="tx1"/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smartphone-sized array</a:t>
                </a:r>
              </a:p>
              <a:p>
                <a:pPr marL="0" indent="0" algn="ctr">
                  <a:lnSpc>
                    <a:spcPct val="110000"/>
                  </a:lnSpc>
                  <a:buNone/>
                </a:pPr>
                <a:r>
                  <a:rPr lang="en-US" sz="2200" dirty="0">
                    <a:solidFill>
                      <a:schemeClr val="tx1"/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(10cm)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670560" y="5008682"/>
              <a:ext cx="1710562" cy="439499"/>
              <a:chOff x="733523" y="5012754"/>
              <a:chExt cx="1710562" cy="439499"/>
            </a:xfrm>
          </p:grpSpPr>
          <p:sp>
            <p:nvSpPr>
              <p:cNvPr id="27" name="Freeform 26"/>
              <p:cNvSpPr/>
              <p:nvPr/>
            </p:nvSpPr>
            <p:spPr>
              <a:xfrm>
                <a:off x="2144048" y="5302204"/>
                <a:ext cx="300037" cy="112759"/>
              </a:xfrm>
              <a:custGeom>
                <a:avLst/>
                <a:gdLst>
                  <a:gd name="connsiteX0" fmla="*/ 0 w 300037"/>
                  <a:gd name="connsiteY0" fmla="*/ 0 h 200025"/>
                  <a:gd name="connsiteX1" fmla="*/ 300037 w 300037"/>
                  <a:gd name="connsiteY1" fmla="*/ 0 h 200025"/>
                  <a:gd name="connsiteX2" fmla="*/ 300037 w 300037"/>
                  <a:gd name="connsiteY2" fmla="*/ 200025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37" h="200025">
                    <a:moveTo>
                      <a:pt x="0" y="0"/>
                    </a:moveTo>
                    <a:lnTo>
                      <a:pt x="300037" y="0"/>
                    </a:lnTo>
                    <a:lnTo>
                      <a:pt x="300037" y="200025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733523" y="5012754"/>
                <a:ext cx="1432594" cy="439499"/>
              </a:xfrm>
              <a:custGeom>
                <a:avLst/>
                <a:gdLst>
                  <a:gd name="connsiteX0" fmla="*/ 0 w 1028700"/>
                  <a:gd name="connsiteY0" fmla="*/ 471488 h 471488"/>
                  <a:gd name="connsiteX1" fmla="*/ 0 w 1028700"/>
                  <a:gd name="connsiteY1" fmla="*/ 0 h 471488"/>
                  <a:gd name="connsiteX2" fmla="*/ 1028700 w 1028700"/>
                  <a:gd name="connsiteY2" fmla="*/ 0 h 471488"/>
                  <a:gd name="connsiteX3" fmla="*/ 1028700 w 1028700"/>
                  <a:gd name="connsiteY3" fmla="*/ 328613 h 471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8700" h="471488">
                    <a:moveTo>
                      <a:pt x="0" y="471488"/>
                    </a:moveTo>
                    <a:lnTo>
                      <a:pt x="0" y="0"/>
                    </a:lnTo>
                    <a:lnTo>
                      <a:pt x="1028700" y="0"/>
                    </a:lnTo>
                    <a:lnTo>
                      <a:pt x="1028700" y="3286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 flipH="1">
                <a:off x="1913082" y="5302204"/>
                <a:ext cx="287978" cy="112759"/>
              </a:xfrm>
              <a:custGeom>
                <a:avLst/>
                <a:gdLst>
                  <a:gd name="connsiteX0" fmla="*/ 0 w 300037"/>
                  <a:gd name="connsiteY0" fmla="*/ 0 h 200025"/>
                  <a:gd name="connsiteX1" fmla="*/ 300037 w 300037"/>
                  <a:gd name="connsiteY1" fmla="*/ 0 h 200025"/>
                  <a:gd name="connsiteX2" fmla="*/ 300037 w 300037"/>
                  <a:gd name="connsiteY2" fmla="*/ 200025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37" h="200025">
                    <a:moveTo>
                      <a:pt x="0" y="0"/>
                    </a:moveTo>
                    <a:lnTo>
                      <a:pt x="300037" y="0"/>
                    </a:lnTo>
                    <a:lnTo>
                      <a:pt x="300037" y="200025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6" name="TextBox 35"/>
          <p:cNvSpPr txBox="1"/>
          <p:nvPr/>
        </p:nvSpPr>
        <p:spPr>
          <a:xfrm>
            <a:off x="3797618" y="6273728"/>
            <a:ext cx="3215611" cy="5048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resolution = </a:t>
            </a:r>
            <a:r>
              <a:rPr lang="en-US" sz="32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1.8m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71354" y="1481247"/>
            <a:ext cx="4186846" cy="1882062"/>
            <a:chOff x="4655127" y="1481247"/>
            <a:chExt cx="4186846" cy="1882062"/>
          </a:xfrm>
        </p:grpSpPr>
        <p:sp>
          <p:nvSpPr>
            <p:cNvPr id="25" name="Rectangle 24"/>
            <p:cNvSpPr/>
            <p:nvPr/>
          </p:nvSpPr>
          <p:spPr>
            <a:xfrm>
              <a:off x="4655127" y="1481247"/>
              <a:ext cx="4186846" cy="18799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587" b="97959" l="3074" r="432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53901"/>
            <a:stretch/>
          </p:blipFill>
          <p:spPr>
            <a:xfrm>
              <a:off x="4855391" y="1509370"/>
              <a:ext cx="1869916" cy="183403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87" b="97052" l="45287" r="990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1274"/>
            <a:stretch/>
          </p:blipFill>
          <p:spPr>
            <a:xfrm>
              <a:off x="6372163" y="1529273"/>
              <a:ext cx="2382130" cy="183403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4065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12"/>
    </mc:Choice>
    <mc:Fallback xmlns="">
      <p:transition spd="slow" advTm="75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2" grpId="0" animBg="1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039481"/>
          </a:xfrm>
        </p:spPr>
        <p:txBody>
          <a:bodyPr/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Leveraging 60GHz Radios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87619"/>
            <a:ext cx="8528868" cy="264344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Robust, portable, and affordable (&lt;$37.5)</a:t>
            </a:r>
          </a:p>
          <a:p>
            <a:pPr lvl="1"/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Work in darkness and rain</a:t>
            </a:r>
            <a:r>
              <a:rPr lang="en-US" baseline="30000" dirty="0">
                <a:latin typeface="Palatino Linotype" charset="0"/>
                <a:ea typeface="Palatino Linotype" charset="0"/>
                <a:cs typeface="Palatino Linotype" charset="0"/>
              </a:rPr>
              <a:t>[1]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Stable and predictable propagation</a:t>
            </a:r>
          </a:p>
          <a:p>
            <a:pPr lvl="1"/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High directionality &amp; minimal multi-path effects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Resolution is </a:t>
            </a:r>
            <a:r>
              <a:rPr lang="en-US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12×</a:t>
            </a: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better</a:t>
            </a:r>
            <a:r>
              <a:rPr lang="en-US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 than WiFi 5GHz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626667"/>
            <a:ext cx="9144000" cy="593997"/>
          </a:xfrm>
          <a:prstGeom prst="rect">
            <a:avLst/>
          </a:prstGeom>
          <a:solidFill>
            <a:srgbClr val="0066CC">
              <a:alpha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3000" dirty="0">
                <a:solidFill>
                  <a:schemeClr val="bg1"/>
                </a:solidFill>
                <a:latin typeface="Palatino Linotype" charset="0"/>
                <a:ea typeface="Palatino Linotype" charset="0"/>
                <a:cs typeface="Palatino Linotype" charset="0"/>
              </a:rPr>
              <a:t>resolution = wavelength × distance / array size</a:t>
            </a:r>
          </a:p>
        </p:txBody>
      </p:sp>
      <p:sp>
        <p:nvSpPr>
          <p:cNvPr id="8" name="Donut 7"/>
          <p:cNvSpPr/>
          <p:nvPr/>
        </p:nvSpPr>
        <p:spPr>
          <a:xfrm>
            <a:off x="2626383" y="5543400"/>
            <a:ext cx="2250417" cy="795023"/>
          </a:xfrm>
          <a:prstGeom prst="donut">
            <a:avLst>
              <a:gd name="adj" fmla="val 7553"/>
            </a:avLst>
          </a:prstGeom>
          <a:solidFill>
            <a:srgbClr val="FF0000">
              <a:alpha val="7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7200" y="1340900"/>
            <a:ext cx="8229600" cy="1626140"/>
            <a:chOff x="457200" y="1383665"/>
            <a:chExt cx="8229600" cy="1665632"/>
          </a:xfrm>
        </p:grpSpPr>
        <p:sp>
          <p:nvSpPr>
            <p:cNvPr id="10" name="Rectangle 9"/>
            <p:cNvSpPr/>
            <p:nvPr/>
          </p:nvSpPr>
          <p:spPr>
            <a:xfrm>
              <a:off x="457200" y="1383665"/>
              <a:ext cx="8229600" cy="16656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68237" y="1459215"/>
              <a:ext cx="7003045" cy="1560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alatino Linotype" charset="0"/>
                  <a:ea typeface="Palatino Linotype" charset="0"/>
                  <a:cs typeface="Palatino Linotype" charset="0"/>
                </a:rPr>
                <a:t>Tri-band Wi-Fi solutions from Qualcomm Atheros</a:t>
              </a:r>
            </a:p>
            <a:p>
              <a:r>
                <a:rPr lang="en-US" sz="2400" dirty="0">
                  <a:latin typeface="Palatino Linotype" charset="0"/>
                  <a:ea typeface="Palatino Linotype" charset="0"/>
                  <a:cs typeface="Palatino Linotype" charset="0"/>
                </a:rPr>
                <a:t>integrate … 60 GHz spectrum band along</a:t>
              </a:r>
            </a:p>
            <a:p>
              <a:r>
                <a:rPr lang="en-US" sz="2400" dirty="0">
                  <a:latin typeface="Palatino Linotype" charset="0"/>
                  <a:ea typeface="Palatino Linotype" charset="0"/>
                  <a:cs typeface="Palatino Linotype" charset="0"/>
                </a:rPr>
                <a:t>with … 5 GHz band and … 2.4 GHz band.</a:t>
              </a:r>
              <a:endParaRPr lang="en-US" sz="2100" dirty="0">
                <a:latin typeface="Palatino Linotype" charset="0"/>
                <a:ea typeface="Palatino Linotype" charset="0"/>
                <a:cs typeface="Palatino Linotype" charset="0"/>
              </a:endParaRPr>
            </a:p>
            <a:p>
              <a:pPr algn="r"/>
              <a:r>
                <a:rPr lang="en-US" sz="2100" dirty="0">
                  <a:latin typeface="Palatino Linotype" charset="0"/>
                  <a:ea typeface="Palatino Linotype" charset="0"/>
                  <a:cs typeface="Palatino Linotype" charset="0"/>
                </a:rPr>
                <a:t>-- Qualcomm Press Release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31" y="1588792"/>
              <a:ext cx="637589" cy="41974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12632" y="1845047"/>
              <a:ext cx="854618" cy="839546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52050" y="6386580"/>
            <a:ext cx="4927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Palatino Linotype" charset="0"/>
                <a:ea typeface="Palatino Linotype" charset="0"/>
                <a:cs typeface="Palatino Linotype" charset="0"/>
              </a:rPr>
              <a:t>[1] Demystifying 60GHz Outdoor Picocells. MobiCom, 2014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329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33"/>
    </mc:Choice>
    <mc:Fallback xmlns="">
      <p:transition spd="slow" advTm="11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314" y="2890284"/>
            <a:ext cx="395679" cy="3956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Synthetic Aperture Radar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8558463" cy="13042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Key idea of SAR: 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Emulate a large antenna array using a small antenna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F1A1-A3B9-4609-8268-0923269FDD64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2915" y="2885031"/>
            <a:ext cx="400523" cy="400523"/>
          </a:xfrm>
          <a:prstGeom prst="rect">
            <a:avLst/>
          </a:prstGeom>
        </p:spPr>
      </p:pic>
      <p:pic>
        <p:nvPicPr>
          <p:cNvPr id="7" name="Picture 6" descr="beam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06593" y="3274512"/>
            <a:ext cx="1596058" cy="130148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 rot="10800000">
            <a:off x="2488924" y="4259802"/>
            <a:ext cx="1048503" cy="201325"/>
            <a:chOff x="1020327" y="4165485"/>
            <a:chExt cx="906660" cy="199023"/>
          </a:xfrm>
        </p:grpSpPr>
        <p:sp>
          <p:nvSpPr>
            <p:cNvPr id="9" name="Rectangle 8"/>
            <p:cNvSpPr/>
            <p:nvPr/>
          </p:nvSpPr>
          <p:spPr>
            <a:xfrm>
              <a:off x="1020327" y="4165485"/>
              <a:ext cx="180084" cy="199023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06651" y="4165485"/>
              <a:ext cx="180084" cy="199023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86735" y="4165485"/>
              <a:ext cx="180084" cy="199023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66819" y="4165485"/>
              <a:ext cx="180084" cy="199023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46903" y="4165485"/>
              <a:ext cx="180084" cy="199023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beam1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87856" y="3240416"/>
            <a:ext cx="1662085" cy="13553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132" y="4229274"/>
            <a:ext cx="270690" cy="3369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560" y="4229545"/>
            <a:ext cx="270690" cy="3369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415" y="4229815"/>
            <a:ext cx="270690" cy="3369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599" y="4230086"/>
            <a:ext cx="270690" cy="3369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03" l="20293" r="80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144" y="4230358"/>
            <a:ext cx="270690" cy="33694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44689" y="5357109"/>
            <a:ext cx="2985588" cy="137484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2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Real array </a:t>
            </a:r>
            <a:r>
              <a:rPr lang="en-US" sz="2200" dirty="0">
                <a:latin typeface="Palatino Linotype" charset="0"/>
                <a:ea typeface="Palatino Linotype" charset="0"/>
                <a:cs typeface="Palatino Linotype" charset="0"/>
              </a:rPr>
              <a:t>combines measurements from different elements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91633" y="5357107"/>
            <a:ext cx="3483203" cy="145018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defTabSz="914400">
              <a:lnSpc>
                <a:spcPct val="110000"/>
              </a:lnSpc>
              <a:spcBef>
                <a:spcPts val="0"/>
              </a:spcBef>
              <a:buClrTx/>
              <a:buNone/>
            </a:pPr>
            <a:r>
              <a:rPr lang="en-US" sz="2200" dirty="0">
                <a:solidFill>
                  <a:srgbClr val="0066CC"/>
                </a:solidFill>
                <a:latin typeface="Palatino Linotype" charset="0"/>
                <a:ea typeface="Palatino Linotype" charset="0"/>
                <a:cs typeface="Palatino Linotype" charset="0"/>
              </a:rPr>
              <a:t>Synthetic array </a:t>
            </a:r>
            <a:r>
              <a:rPr lang="en-US" sz="2200" u="sng" dirty="0">
                <a:solidFill>
                  <a:prstClr val="black"/>
                </a:solidFill>
                <a:latin typeface="Palatino Linotype" charset="0"/>
                <a:ea typeface="Palatino Linotype" charset="0"/>
                <a:cs typeface="Palatino Linotype" charset="0"/>
              </a:rPr>
              <a:t>moves </a:t>
            </a:r>
            <a:r>
              <a:rPr lang="en-US" sz="2200" dirty="0">
                <a:solidFill>
                  <a:prstClr val="black"/>
                </a:solidFill>
                <a:latin typeface="Palatino Linotype" charset="0"/>
                <a:ea typeface="Palatino Linotype" charset="0"/>
                <a:cs typeface="Palatino Linotype" charset="0"/>
              </a:rPr>
              <a:t>the </a:t>
            </a:r>
            <a:r>
              <a:rPr lang="en-US" altLang="zh-CN" sz="2200" dirty="0">
                <a:solidFill>
                  <a:prstClr val="black"/>
                </a:solidFill>
                <a:latin typeface="Palatino Linotype" charset="0"/>
                <a:ea typeface="Palatino Linotype" charset="0"/>
                <a:cs typeface="Palatino Linotype" charset="0"/>
              </a:rPr>
              <a:t>antenna </a:t>
            </a:r>
            <a:r>
              <a:rPr lang="en-US" sz="2200" dirty="0">
                <a:solidFill>
                  <a:prstClr val="black"/>
                </a:solidFill>
                <a:latin typeface="Palatino Linotype" charset="0"/>
                <a:ea typeface="Palatino Linotype" charset="0"/>
                <a:cs typeface="Palatino Linotype" charset="0"/>
              </a:rPr>
              <a:t>to receive signal at different locations</a:t>
            </a:r>
          </a:p>
        </p:txBody>
      </p:sp>
      <p:sp>
        <p:nvSpPr>
          <p:cNvPr id="25" name="Freeform 24"/>
          <p:cNvSpPr/>
          <p:nvPr/>
        </p:nvSpPr>
        <p:spPr>
          <a:xfrm rot="16200000" flipH="1">
            <a:off x="6652306" y="4515717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 rot="16200000" flipH="1">
            <a:off x="6909253" y="4521686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 rot="16200000" flipH="1">
            <a:off x="7163789" y="4529845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rot="16200000" flipH="1">
            <a:off x="7422423" y="4529846"/>
            <a:ext cx="176397" cy="277404"/>
          </a:xfrm>
          <a:custGeom>
            <a:avLst/>
            <a:gdLst>
              <a:gd name="connsiteX0" fmla="*/ 12700 w 317521"/>
              <a:gd name="connsiteY0" fmla="*/ 0 h 536575"/>
              <a:gd name="connsiteX1" fmla="*/ 317500 w 317521"/>
              <a:gd name="connsiteY1" fmla="*/ 276225 h 536575"/>
              <a:gd name="connsiteX2" fmla="*/ 0 w 317521"/>
              <a:gd name="connsiteY2" fmla="*/ 536575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21" h="536575">
                <a:moveTo>
                  <a:pt x="12700" y="0"/>
                </a:moveTo>
                <a:cubicBezTo>
                  <a:pt x="166158" y="93398"/>
                  <a:pt x="319617" y="186796"/>
                  <a:pt x="317500" y="276225"/>
                </a:cubicBezTo>
                <a:cubicBezTo>
                  <a:pt x="315383" y="365654"/>
                  <a:pt x="0" y="536575"/>
                  <a:pt x="0" y="53657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2490872" y="4580051"/>
            <a:ext cx="1044607" cy="637439"/>
            <a:chOff x="2825770" y="4947907"/>
            <a:chExt cx="932009" cy="637439"/>
          </a:xfrm>
        </p:grpSpPr>
        <p:grpSp>
          <p:nvGrpSpPr>
            <p:cNvPr id="37" name="Group 36"/>
            <p:cNvGrpSpPr/>
            <p:nvPr/>
          </p:nvGrpSpPr>
          <p:grpSpPr>
            <a:xfrm>
              <a:off x="2825770" y="5215239"/>
              <a:ext cx="932009" cy="370107"/>
              <a:chOff x="2802325" y="5215239"/>
              <a:chExt cx="932009" cy="370107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2961039" y="5215239"/>
                <a:ext cx="607217" cy="370107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marL="342900" indent="-342900" defTabSz="457200">
                  <a:spcBef>
                    <a:spcPct val="20000"/>
                  </a:spcBef>
                  <a:buClr>
                    <a:srgbClr val="0066CC"/>
                  </a:buClr>
                  <a:buFont typeface="Arial"/>
                  <a:buChar char="•"/>
                  <a:defRPr sz="2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sto MT"/>
                    <a:cs typeface="Calisto MT"/>
                  </a:defRPr>
                </a:lvl1pPr>
                <a:lvl2pPr marL="742950" indent="-285750" defTabSz="457200">
                  <a:spcBef>
                    <a:spcPct val="20000"/>
                  </a:spcBef>
                  <a:buClr>
                    <a:srgbClr val="0066CC"/>
                  </a:buClr>
                  <a:buFont typeface="Arial"/>
                  <a:buChar char="–"/>
                  <a:defRPr sz="2400">
                    <a:solidFill>
                      <a:srgbClr val="333333"/>
                    </a:solidFill>
                    <a:latin typeface="Calisto MT"/>
                    <a:cs typeface="Calisto MT"/>
                  </a:defRPr>
                </a:lvl2pPr>
                <a:lvl3pPr marL="1143000" indent="-228600" defTabSz="457200">
                  <a:spcBef>
                    <a:spcPct val="20000"/>
                  </a:spcBef>
                  <a:buSzPct val="75000"/>
                  <a:buFont typeface="Courier New"/>
                  <a:buChar char="o"/>
                  <a:defRPr sz="2200">
                    <a:solidFill>
                      <a:srgbClr val="333333"/>
                    </a:solidFill>
                    <a:latin typeface="Calisto MT"/>
                    <a:cs typeface="Calisto MT"/>
                  </a:defRPr>
                </a:lvl3pPr>
                <a:lvl4pPr marL="1600200" indent="-228600" defTabSz="457200">
                  <a:spcBef>
                    <a:spcPct val="20000"/>
                  </a:spcBef>
                  <a:buFont typeface="Arial"/>
                  <a:buChar char="–"/>
                  <a:defRPr>
                    <a:solidFill>
                      <a:srgbClr val="333333"/>
                    </a:solidFill>
                    <a:latin typeface="Calisto MT"/>
                    <a:cs typeface="Calisto MT"/>
                  </a:defRPr>
                </a:lvl4pPr>
                <a:lvl5pPr marL="2057400" indent="-228600" defTabSz="457200">
                  <a:spcBef>
                    <a:spcPct val="20000"/>
                  </a:spcBef>
                  <a:buFont typeface="Arial"/>
                  <a:buChar char="»"/>
                  <a:defRPr>
                    <a:solidFill>
                      <a:srgbClr val="333333"/>
                    </a:solidFill>
                    <a:latin typeface="Calisto MT"/>
                    <a:cs typeface="Calisto MT"/>
                  </a:defRPr>
                </a:lvl5pPr>
                <a:lvl6pPr marL="25146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6pPr>
                <a:lvl7pPr marL="29718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7pPr>
                <a:lvl8pPr marL="34290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8pPr>
                <a:lvl9pPr marL="38862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9pPr>
              </a:lstStyle>
              <a:p>
                <a:pPr marL="0" indent="0" algn="ctr">
                  <a:buNone/>
                </a:pPr>
                <a:r>
                  <a:rPr lang="en-US" sz="2400" dirty="0">
                    <a:solidFill>
                      <a:schemeClr val="tx1"/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1m</a:t>
                </a: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H="1" flipV="1">
                <a:off x="2802325" y="5421072"/>
                <a:ext cx="228600" cy="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flipV="1">
                <a:off x="3505734" y="5422153"/>
                <a:ext cx="228600" cy="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Connector 38"/>
            <p:cNvCxnSpPr/>
            <p:nvPr/>
          </p:nvCxnSpPr>
          <p:spPr>
            <a:xfrm flipV="1">
              <a:off x="2836440" y="4947907"/>
              <a:ext cx="0" cy="585055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3753590" y="4947907"/>
              <a:ext cx="0" cy="578222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6590981" y="4833554"/>
            <a:ext cx="1044607" cy="370107"/>
            <a:chOff x="2825770" y="5215239"/>
            <a:chExt cx="932009" cy="370107"/>
          </a:xfrm>
        </p:grpSpPr>
        <p:grpSp>
          <p:nvGrpSpPr>
            <p:cNvPr id="74" name="Group 73"/>
            <p:cNvGrpSpPr/>
            <p:nvPr/>
          </p:nvGrpSpPr>
          <p:grpSpPr>
            <a:xfrm>
              <a:off x="2825770" y="5215239"/>
              <a:ext cx="932009" cy="370107"/>
              <a:chOff x="2802325" y="5215239"/>
              <a:chExt cx="932009" cy="370107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2961039" y="5215239"/>
                <a:ext cx="607217" cy="370107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marL="342900" indent="-342900" defTabSz="457200">
                  <a:spcBef>
                    <a:spcPct val="20000"/>
                  </a:spcBef>
                  <a:buClr>
                    <a:srgbClr val="0066CC"/>
                  </a:buClr>
                  <a:buFont typeface="Arial"/>
                  <a:buChar char="•"/>
                  <a:defRPr sz="2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sto MT"/>
                    <a:cs typeface="Calisto MT"/>
                  </a:defRPr>
                </a:lvl1pPr>
                <a:lvl2pPr marL="742950" indent="-285750" defTabSz="457200">
                  <a:spcBef>
                    <a:spcPct val="20000"/>
                  </a:spcBef>
                  <a:buClr>
                    <a:srgbClr val="0066CC"/>
                  </a:buClr>
                  <a:buFont typeface="Arial"/>
                  <a:buChar char="–"/>
                  <a:defRPr sz="2400">
                    <a:solidFill>
                      <a:srgbClr val="333333"/>
                    </a:solidFill>
                    <a:latin typeface="Calisto MT"/>
                    <a:cs typeface="Calisto MT"/>
                  </a:defRPr>
                </a:lvl2pPr>
                <a:lvl3pPr marL="1143000" indent="-228600" defTabSz="457200">
                  <a:spcBef>
                    <a:spcPct val="20000"/>
                  </a:spcBef>
                  <a:buSzPct val="75000"/>
                  <a:buFont typeface="Courier New"/>
                  <a:buChar char="o"/>
                  <a:defRPr sz="2200">
                    <a:solidFill>
                      <a:srgbClr val="333333"/>
                    </a:solidFill>
                    <a:latin typeface="Calisto MT"/>
                    <a:cs typeface="Calisto MT"/>
                  </a:defRPr>
                </a:lvl3pPr>
                <a:lvl4pPr marL="1600200" indent="-228600" defTabSz="457200">
                  <a:spcBef>
                    <a:spcPct val="20000"/>
                  </a:spcBef>
                  <a:buFont typeface="Arial"/>
                  <a:buChar char="–"/>
                  <a:defRPr>
                    <a:solidFill>
                      <a:srgbClr val="333333"/>
                    </a:solidFill>
                    <a:latin typeface="Calisto MT"/>
                    <a:cs typeface="Calisto MT"/>
                  </a:defRPr>
                </a:lvl4pPr>
                <a:lvl5pPr marL="2057400" indent="-228600" defTabSz="457200">
                  <a:spcBef>
                    <a:spcPct val="20000"/>
                  </a:spcBef>
                  <a:buFont typeface="Arial"/>
                  <a:buChar char="»"/>
                  <a:defRPr>
                    <a:solidFill>
                      <a:srgbClr val="333333"/>
                    </a:solidFill>
                    <a:latin typeface="Calisto MT"/>
                    <a:cs typeface="Calisto MT"/>
                  </a:defRPr>
                </a:lvl5pPr>
                <a:lvl6pPr marL="25146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6pPr>
                <a:lvl7pPr marL="29718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7pPr>
                <a:lvl8pPr marL="34290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8pPr>
                <a:lvl9pPr marL="38862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9pPr>
              </a:lstStyle>
              <a:p>
                <a:pPr marL="0" indent="0" algn="ctr">
                  <a:buNone/>
                </a:pPr>
                <a:r>
                  <a:rPr lang="en-US" sz="2400" dirty="0">
                    <a:solidFill>
                      <a:schemeClr val="tx1"/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1m</a:t>
                </a:r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 flipH="1" flipV="1">
                <a:off x="2802325" y="5421072"/>
                <a:ext cx="228600" cy="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V="1">
                <a:off x="3505734" y="5422153"/>
                <a:ext cx="228600" cy="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/>
            <p:cNvCxnSpPr/>
            <p:nvPr/>
          </p:nvCxnSpPr>
          <p:spPr>
            <a:xfrm flipV="1">
              <a:off x="2836440" y="5314130"/>
              <a:ext cx="0" cy="218831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3753590" y="5307297"/>
              <a:ext cx="0" cy="218831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157945" y="3481473"/>
            <a:ext cx="709044" cy="892419"/>
            <a:chOff x="1300030" y="2441777"/>
            <a:chExt cx="709044" cy="89241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0586" y="2441777"/>
              <a:ext cx="430136" cy="46161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300030" y="2872531"/>
              <a:ext cx="7090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sto MT"/>
                  <a:cs typeface="Calisto MT"/>
                </a:rPr>
                <a:t>TX</a:t>
              </a:r>
            </a:p>
          </p:txBody>
        </p:sp>
      </p:grpSp>
      <p:sp>
        <p:nvSpPr>
          <p:cNvPr id="46" name="Freeform 45"/>
          <p:cNvSpPr/>
          <p:nvPr/>
        </p:nvSpPr>
        <p:spPr>
          <a:xfrm rot="15602451">
            <a:off x="1903179" y="2371792"/>
            <a:ext cx="901198" cy="1813023"/>
          </a:xfrm>
          <a:custGeom>
            <a:avLst/>
            <a:gdLst>
              <a:gd name="connsiteX0" fmla="*/ 720436 w 2244436"/>
              <a:gd name="connsiteY0" fmla="*/ 0 h 1219200"/>
              <a:gd name="connsiteX1" fmla="*/ 0 w 2244436"/>
              <a:gd name="connsiteY1" fmla="*/ 1219200 h 1219200"/>
              <a:gd name="connsiteX2" fmla="*/ 2244436 w 2244436"/>
              <a:gd name="connsiteY2" fmla="*/ 983673 h 1219200"/>
              <a:gd name="connsiteX3" fmla="*/ 720436 w 2244436"/>
              <a:gd name="connsiteY3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436" h="1219200">
                <a:moveTo>
                  <a:pt x="720436" y="0"/>
                </a:moveTo>
                <a:lnTo>
                  <a:pt x="0" y="1219200"/>
                </a:lnTo>
                <a:lnTo>
                  <a:pt x="2244436" y="983673"/>
                </a:lnTo>
                <a:lnTo>
                  <a:pt x="720436" y="0"/>
                </a:lnTo>
                <a:close/>
              </a:path>
            </a:pathLst>
          </a:cu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5328078" y="3373765"/>
            <a:ext cx="709044" cy="892419"/>
            <a:chOff x="1300030" y="2441777"/>
            <a:chExt cx="709044" cy="892419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0586" y="2441777"/>
              <a:ext cx="430136" cy="46161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1300030" y="2872531"/>
              <a:ext cx="7090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sto MT"/>
                  <a:cs typeface="Calisto MT"/>
                </a:rPr>
                <a:t>TX</a:t>
              </a:r>
            </a:p>
          </p:txBody>
        </p:sp>
      </p:grpSp>
      <p:sp>
        <p:nvSpPr>
          <p:cNvPr id="51" name="Freeform 50"/>
          <p:cNvSpPr/>
          <p:nvPr/>
        </p:nvSpPr>
        <p:spPr>
          <a:xfrm rot="15602451">
            <a:off x="6073312" y="2264084"/>
            <a:ext cx="901198" cy="1813023"/>
          </a:xfrm>
          <a:custGeom>
            <a:avLst/>
            <a:gdLst>
              <a:gd name="connsiteX0" fmla="*/ 720436 w 2244436"/>
              <a:gd name="connsiteY0" fmla="*/ 0 h 1219200"/>
              <a:gd name="connsiteX1" fmla="*/ 0 w 2244436"/>
              <a:gd name="connsiteY1" fmla="*/ 1219200 h 1219200"/>
              <a:gd name="connsiteX2" fmla="*/ 2244436 w 2244436"/>
              <a:gd name="connsiteY2" fmla="*/ 983673 h 1219200"/>
              <a:gd name="connsiteX3" fmla="*/ 720436 w 2244436"/>
              <a:gd name="connsiteY3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436" h="1219200">
                <a:moveTo>
                  <a:pt x="720436" y="0"/>
                </a:moveTo>
                <a:lnTo>
                  <a:pt x="0" y="1219200"/>
                </a:lnTo>
                <a:lnTo>
                  <a:pt x="2244436" y="983673"/>
                </a:lnTo>
                <a:lnTo>
                  <a:pt x="720436" y="0"/>
                </a:lnTo>
                <a:close/>
              </a:path>
            </a:pathLst>
          </a:cu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772956" y="3370693"/>
            <a:ext cx="1304344" cy="96522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defTabSz="457200">
              <a:spcBef>
                <a:spcPct val="20000"/>
              </a:spcBef>
              <a:buClr>
                <a:srgbClr val="0066CC"/>
              </a:buClr>
              <a:buFont typeface="Arial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cs typeface="Calisto MT"/>
              </a:defRPr>
            </a:lvl1pPr>
            <a:lvl2pPr marL="742950" indent="-285750" defTabSz="457200">
              <a:spcBef>
                <a:spcPct val="20000"/>
              </a:spcBef>
              <a:buClr>
                <a:srgbClr val="0066CC"/>
              </a:buClr>
              <a:buFont typeface="Arial"/>
              <a:buChar char="–"/>
              <a:defRPr sz="2400">
                <a:solidFill>
                  <a:srgbClr val="333333"/>
                </a:solidFill>
                <a:latin typeface="Calisto MT"/>
                <a:cs typeface="Calisto MT"/>
              </a:defRPr>
            </a:lvl2pPr>
            <a:lvl3pPr marL="1143000" indent="-228600" defTabSz="457200">
              <a:spcBef>
                <a:spcPct val="20000"/>
              </a:spcBef>
              <a:buSzPct val="75000"/>
              <a:buFont typeface="Courier New"/>
              <a:buChar char="o"/>
              <a:defRPr sz="2200">
                <a:solidFill>
                  <a:srgbClr val="333333"/>
                </a:solidFill>
                <a:latin typeface="Calisto MT"/>
                <a:cs typeface="Calisto MT"/>
              </a:defRPr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>
                <a:solidFill>
                  <a:srgbClr val="333333"/>
                </a:solidFill>
                <a:latin typeface="Calisto MT"/>
                <a:cs typeface="Calisto MT"/>
              </a:defRPr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>
                <a:solidFill>
                  <a:srgbClr val="333333"/>
                </a:solidFill>
                <a:latin typeface="Calisto MT"/>
                <a:cs typeface="Calisto M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chemeClr val="tx1"/>
                </a:solidFill>
                <a:latin typeface="Palatino Linotype" charset="0"/>
                <a:ea typeface="Palatino Linotype" charset="0"/>
                <a:cs typeface="Palatino Linotype" charset="0"/>
              </a:rPr>
              <a:t>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20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16"/>
    </mc:Choice>
    <mc:Fallback xmlns="">
      <p:transition spd="slow" advTm="61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 animBg="1"/>
      <p:bldP spid="26" grpId="0" animBg="1"/>
      <p:bldP spid="27" grpId="0" animBg="1"/>
      <p:bldP spid="28" grpId="0" animBg="1"/>
      <p:bldP spid="46" grpId="0" animBg="1"/>
      <p:bldP spid="51" grpId="0" animBg="1"/>
      <p:bldP spid="5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15.6|16.3|10.8|18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4.2|14.2|11.5|5.1|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1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6|1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1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8.3|2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9.7|6.5|9.5|14.5|7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4.6|5.8|7.9|13.4|9.6"/>
</p:tagLst>
</file>

<file path=ppt/theme/theme1.xml><?xml version="1.0" encoding="utf-8"?>
<a:theme xmlns:a="http://schemas.openxmlformats.org/drawingml/2006/main" name="usenix_2014_v1">
  <a:themeElements>
    <a:clrScheme name="Custom 1">
      <a:dk1>
        <a:srgbClr val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339900"/>
      </a:accent3>
      <a:accent4>
        <a:srgbClr val="A5D028"/>
      </a:accent4>
      <a:accent5>
        <a:srgbClr val="F5C040"/>
      </a:accent5>
      <a:accent6>
        <a:srgbClr val="05E0DB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usenix_2014_v1.pptx</Template>
  <TotalTime>76169</TotalTime>
  <Words>743</Words>
  <Application>Microsoft Office PowerPoint</Application>
  <PresentationFormat>On-screen Show (4:3)</PresentationFormat>
  <Paragraphs>259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宋体</vt:lpstr>
      <vt:lpstr>Arial</vt:lpstr>
      <vt:lpstr>Calibri</vt:lpstr>
      <vt:lpstr>Calisto MT</vt:lpstr>
      <vt:lpstr>Cambria Math</vt:lpstr>
      <vt:lpstr>Courier New</vt:lpstr>
      <vt:lpstr>Palatino Linotype</vt:lpstr>
      <vt:lpstr>usenix_2014_v1</vt:lpstr>
      <vt:lpstr>Reusing 60GHz Radios  for Mobile Radar Imaging</vt:lpstr>
      <vt:lpstr>Today and the Future</vt:lpstr>
      <vt:lpstr>Today and the Future</vt:lpstr>
      <vt:lpstr>Beyond Localization</vt:lpstr>
      <vt:lpstr>Requirements</vt:lpstr>
      <vt:lpstr>Existing Solutions Not Suitable</vt:lpstr>
      <vt:lpstr>WiFi Imaging</vt:lpstr>
      <vt:lpstr>Leveraging 60GHz Radios</vt:lpstr>
      <vt:lpstr>Synthetic Aperture Radar</vt:lpstr>
      <vt:lpstr>SAR Insufficient</vt:lpstr>
      <vt:lpstr>PowerPoint Presentation</vt:lpstr>
      <vt:lpstr>PowerPoint Presentation</vt:lpstr>
      <vt:lpstr>System Overview</vt:lpstr>
      <vt:lpstr>Determine Curvature</vt:lpstr>
      <vt:lpstr>PowerPoint Presentation</vt:lpstr>
      <vt:lpstr>Determine Width</vt:lpstr>
      <vt:lpstr>Testbed</vt:lpstr>
      <vt:lpstr>Experiments with Real Objects</vt:lpstr>
      <vt:lpstr>Only The First Step</vt:lpstr>
      <vt:lpstr>Thanks! Questions?</vt:lpstr>
    </vt:vector>
  </TitlesOfParts>
  <Company>Microsoft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Yibo Zhu</dc:creator>
  <cp:lastModifiedBy>Wenguang Mao</cp:lastModifiedBy>
  <cp:revision>3565</cp:revision>
  <dcterms:created xsi:type="dcterms:W3CDTF">2014-07-31T21:53:15Z</dcterms:created>
  <dcterms:modified xsi:type="dcterms:W3CDTF">2016-04-13T15:00:34Z</dcterms:modified>
</cp:coreProperties>
</file>