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8" r:id="rId10"/>
    <p:sldId id="264" r:id="rId11"/>
    <p:sldId id="267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1" autoAdjust="0"/>
  </p:normalViewPr>
  <p:slideViewPr>
    <p:cSldViewPr snapToGrid="0">
      <p:cViewPr varScale="1">
        <p:scale>
          <a:sx n="91" d="100"/>
          <a:sy n="91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72F4-1291-428F-B3C8-DD4682F2C3C1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64651-FB6B-426F-9CA6-DC5C2A6C8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3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 description</a:t>
            </a:r>
          </a:p>
          <a:p>
            <a:r>
              <a:rPr lang="en-US" dirty="0"/>
              <a:t>Place a specially designed sensor in the table, put your hand in front of it</a:t>
            </a:r>
          </a:p>
          <a:p>
            <a:r>
              <a:rPr lang="en-US" dirty="0"/>
              <a:t>Trans, reflected, received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4651-FB6B-426F-9CA6-DC5C2A6C89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versions</a:t>
            </a:r>
          </a:p>
          <a:p>
            <a:r>
              <a:rPr lang="en-US" dirty="0"/>
              <a:t>FMCW, DSSS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4651-FB6B-426F-9CA6-DC5C2A6C89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purpose microprocessor</a:t>
            </a:r>
          </a:p>
          <a:p>
            <a:r>
              <a:rPr lang="en-US" dirty="0"/>
              <a:t>How to analyze samples</a:t>
            </a:r>
          </a:p>
          <a:p>
            <a:r>
              <a:rPr lang="en-US" dirty="0"/>
              <a:t>Modeling received samples</a:t>
            </a:r>
          </a:p>
          <a:p>
            <a:r>
              <a:rPr lang="en-US" dirty="0"/>
              <a:t>Single point model</a:t>
            </a:r>
          </a:p>
          <a:p>
            <a:r>
              <a:rPr lang="en-US" dirty="0"/>
              <a:t>A group of reflectors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64651-FB6B-426F-9CA6-DC5C2A6C89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0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2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9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2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187FD2-0215-46AD-BCAC-9F8C4D1B621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1A01C94-E989-4C2A-97FA-59E2B8FD5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2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Google Project Soli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543072"/>
            <a:ext cx="9144000" cy="1655762"/>
          </a:xfrm>
        </p:spPr>
        <p:txBody>
          <a:bodyPr/>
          <a:lstStyle/>
          <a:p>
            <a:r>
              <a:rPr lang="en-US" dirty="0"/>
              <a:t>Presenter: Wenguang Mao</a:t>
            </a:r>
          </a:p>
        </p:txBody>
      </p:sp>
    </p:spTree>
    <p:extLst>
      <p:ext uri="{BB962C8B-B14F-4D97-AF65-F5344CB8AC3E}">
        <p14:creationId xmlns:p14="http://schemas.microsoft.com/office/powerpoint/2010/main" val="220154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4485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Received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Preprocessing: mixing for FMCW or correlation for PN sequence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describes the path delay profile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Fast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Time during a chirp / PN sequence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Assume user’s hand is stationary over fast time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Fast time reflects the propagation delay (</a:t>
                </a:r>
                <a:r>
                  <a:rPr lang="en-US" b="1" dirty="0">
                    <a:solidFill>
                      <a:schemeClr val="accent2"/>
                    </a:solidFill>
                  </a:rPr>
                  <a:t>range</a:t>
                </a:r>
                <a:r>
                  <a:rPr lang="en-US" dirty="0"/>
                  <a:t>) of each path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44859"/>
              </a:xfrm>
              <a:blipFill>
                <a:blip r:embed="rId2"/>
                <a:stretch>
                  <a:fillRect l="-1455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07" y="2830182"/>
            <a:ext cx="3949786" cy="27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96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859" y="3292637"/>
            <a:ext cx="3949786" cy="2770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4485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Slow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b="0" dirty="0"/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Time over different periods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Capture the motion (</a:t>
                </a:r>
                <a:r>
                  <a:rPr lang="en-US" b="1" dirty="0">
                    <a:solidFill>
                      <a:schemeClr val="accent2"/>
                    </a:solidFill>
                  </a:rPr>
                  <a:t>Doppler frequency</a:t>
                </a:r>
                <a:r>
                  <a:rPr lang="en-US" dirty="0"/>
                  <a:t>) of each path over time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Apply FFT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treating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constant to get Doppler frequency for each path</a:t>
                </a:r>
              </a:p>
              <a:p>
                <a:pPr lvl="2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sz="1600" dirty="0"/>
                  <a:t>Using samples in each frame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44859"/>
              </a:xfrm>
              <a:blipFill>
                <a:blip r:embed="rId3"/>
                <a:stretch>
                  <a:fillRect l="-1455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88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Range-Doppler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19444"/>
            <a:ext cx="844611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Two paths (due to different parts of the hand) are resolvable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Separation in range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Difference in velocity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Use Range-Doppler Image (RDI) to capture the finger-level dynamics</a:t>
            </a:r>
          </a:p>
        </p:txBody>
      </p:sp>
    </p:spTree>
    <p:extLst>
      <p:ext uri="{BB962C8B-B14F-4D97-AF65-F5344CB8AC3E}">
        <p14:creationId xmlns:p14="http://schemas.microsoft.com/office/powerpoint/2010/main" val="1809611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Range-Doppler Image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224106"/>
                <a:ext cx="5093313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Derive RDI: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Row: Doppler velocity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Column: range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Pixel: intensity of the path with specific range and Doppler velocity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consider RDI over time: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224106"/>
                <a:ext cx="5093313" cy="4023360"/>
              </a:xfrm>
              <a:blipFill>
                <a:blip r:embed="rId2"/>
                <a:stretch>
                  <a:fillRect l="-2871" r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98" y="2371251"/>
            <a:ext cx="4914157" cy="252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3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Range profile: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Doppler profile: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Velocity profile center / and its variation over time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Velocity profile dispersion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Total instantaneous energy: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and its variation over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3030" b="-1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82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 Range-Doppler Image matrix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err="1"/>
              <a:t>Downsample</a:t>
            </a:r>
            <a:r>
              <a:rPr lang="en-US" dirty="0"/>
              <a:t> to reduce the dimensionality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Average over multiple channel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Consider the variation over channels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Consider the variation over time</a:t>
            </a:r>
          </a:p>
          <a:p>
            <a:pPr marL="201168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 Raw IQ samples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Derivative over time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Sum of derivative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Maximum channel angle</a:t>
            </a:r>
          </a:p>
        </p:txBody>
      </p:sp>
    </p:spTree>
    <p:extLst>
      <p:ext uri="{BB962C8B-B14F-4D97-AF65-F5344CB8AC3E}">
        <p14:creationId xmlns:p14="http://schemas.microsoft.com/office/powerpoint/2010/main" val="555431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fast time-frequency spectrogram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𝑟𝑎𝑤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Describe the spectrum of the received signal over time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Three-dimensional spatial profile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Treat user’s hand as a single point</a:t>
                </a:r>
              </a:p>
              <a:p>
                <a:pPr lvl="1">
                  <a:spcBef>
                    <a:spcPts val="12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Provided by basic function of radar sensor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00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523" y="2055941"/>
            <a:ext cx="44416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Action gestures vs sign gestures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Gestures with a motion component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Hard to describe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Associate a gesture to a tool which requires the gesture to operate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Pitch vs button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Rub vs dial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09" y="2640434"/>
            <a:ext cx="2330960" cy="2330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13" y="2640434"/>
            <a:ext cx="2330960" cy="2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56904"/>
            <a:ext cx="416840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Feature vector: 785 elements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Random Forest classifier: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Effective for multi-class classification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Low computational testing cost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Small model size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59" y="2056904"/>
            <a:ext cx="5761219" cy="33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01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Using temporal filtering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Leverage temporal correlation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Bayesian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367047" y="3499945"/>
                <a:ext cx="3189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047" y="3499945"/>
                <a:ext cx="3189078" cy="369332"/>
              </a:xfrm>
              <a:prstGeom prst="rect">
                <a:avLst/>
              </a:prstGeom>
              <a:blipFill>
                <a:blip r:embed="rId2"/>
                <a:stretch>
                  <a:fillRect l="-1718" r="-2863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752744" y="4293477"/>
                <a:ext cx="4417684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744" y="4293477"/>
                <a:ext cx="4417684" cy="896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37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Free air gestures for HCI in wearable, mobile, ubiquitous computing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Vision based approaches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Obstruction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Power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Other RF based approaches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Large scale gesture </a:t>
            </a:r>
          </a:p>
        </p:txBody>
      </p:sp>
    </p:spTree>
    <p:extLst>
      <p:ext uri="{BB962C8B-B14F-4D97-AF65-F5344CB8AC3E}">
        <p14:creationId xmlns:p14="http://schemas.microsoft.com/office/powerpoint/2010/main" val="72533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Accuracy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Per-frame:73.6% (raw), 78.2% (temporal filtered)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Per-gesture: 86.9% (raw), 92.1% (temporal filtered)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Computation speed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Snapdragon 400 (Quad Cortex A7 at 1.6 GHz): 2880 gesture recognition per second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Raspberry Pi 2 (Quad Cortex A7 at 900 MHz): 1480 gesture recognition per second</a:t>
            </a:r>
          </a:p>
        </p:txBody>
      </p:sp>
    </p:spTree>
    <p:extLst>
      <p:ext uri="{BB962C8B-B14F-4D97-AF65-F5344CB8AC3E}">
        <p14:creationId xmlns:p14="http://schemas.microsoft.com/office/powerpoint/2010/main" val="2599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based Gesture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 Convolutional Neural Network (CNN)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No manual feature extraction procedure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Use raw RDI as the input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Use CNN to learn features automatically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 Recurrent Neural Network (RNN)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Use previous results as the current input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Capture the temporal correlation when performing a gesture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Gradient vanishing and exploding problem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Use Long short-term memory (LSTM)</a:t>
            </a:r>
          </a:p>
        </p:txBody>
      </p:sp>
    </p:spTree>
    <p:extLst>
      <p:ext uri="{BB962C8B-B14F-4D97-AF65-F5344CB8AC3E}">
        <p14:creationId xmlns:p14="http://schemas.microsoft.com/office/powerpoint/2010/main" val="65282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887" y="1914586"/>
            <a:ext cx="9403185" cy="38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0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Gesture Sets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729" y="2003070"/>
            <a:ext cx="10368885" cy="350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13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11 gestures, 10 users, 25 times per gesture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2750 gesture sequences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NVIDIA GeForce TITAN X GPU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Training time ?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Testing time: 150 gesture recognition per second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265 MB GPU memory during running time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689 MB disk needed to store the trained model</a:t>
            </a:r>
          </a:p>
        </p:txBody>
      </p:sp>
    </p:spTree>
    <p:extLst>
      <p:ext uri="{BB962C8B-B14F-4D97-AF65-F5344CB8AC3E}">
        <p14:creationId xmlns:p14="http://schemas.microsoft.com/office/powerpoint/2010/main" val="274248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Standalone shallow CNN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Standalone deep CNN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Standalone RNN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CNN + RNN (proposed)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2" y="3749040"/>
            <a:ext cx="10652351" cy="21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8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Accuracy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910" y="2203144"/>
            <a:ext cx="10636610" cy="31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02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Evolution of Performance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6013" y="1976133"/>
            <a:ext cx="4456442" cy="40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83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956139"/>
              </p:ext>
            </p:extLst>
          </p:nvPr>
        </p:nvGraphicFramePr>
        <p:xfrm>
          <a:off x="1097280" y="2603008"/>
          <a:ext cx="10058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45290538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14337574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43861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Gesture 1 (pairwise / entire)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Gesture 2 (pairwise / entire)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Pinch index or pinky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84.5% / 67.7%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75.9% / 71.1%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97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Swipe fast or slow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95.5% / 84.8%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92.2% / 98.4%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89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Push and pull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97.5% / 98.6%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59.0% / 89.9%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46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26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53712"/>
            <a:ext cx="448242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Gesture recognition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Micro-gesture such as pitch and rub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Millimeter wave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60 GHz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Low power, small form factor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300 </a:t>
            </a:r>
            <a:r>
              <a:rPr lang="en-US" dirty="0" err="1"/>
              <a:t>mW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12 mm * 12 mm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5" y="2146615"/>
            <a:ext cx="6008915" cy="30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Signal processing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Range-Doppler image</a:t>
            </a:r>
          </a:p>
          <a:p>
            <a:pPr marL="201168" lvl="1" indent="0">
              <a:buNone/>
            </a:pPr>
            <a:r>
              <a:rPr lang="en-US" sz="1600" i="1" dirty="0"/>
              <a:t>Soli: Ubiquitous Gesture Sensing with Millimeter Wave Radar, SIGGRAPH 2016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Hardware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Soli sensor: a single chip integrating antennas, RF front end, A/D converter, VCO</a:t>
            </a:r>
          </a:p>
          <a:p>
            <a:pPr marL="201168" lvl="1" indent="0">
              <a:buNone/>
            </a:pPr>
            <a:r>
              <a:rPr lang="en-US" sz="1600" i="1" dirty="0"/>
              <a:t>A Highly Integrated 60 GHz 6-Channel Transceiver With Antenna in Package for Smart Sensing and Short-Range Communications, IEEE Journal on Solid-State Circuits, 2016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/>
              <a:t>Gesture classification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Random forest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CNN + RNN</a:t>
            </a:r>
          </a:p>
          <a:p>
            <a:pPr marL="201168" lvl="1" indent="0">
              <a:buNone/>
            </a:pPr>
            <a:r>
              <a:rPr lang="en-US" sz="1600" i="1" dirty="0"/>
              <a:t>Interacting with Soli: Exploring Fine-Grained Dynamic Gesture Recognition in the Radio-Frequency Spectrum, UIST 2016</a:t>
            </a:r>
          </a:p>
        </p:txBody>
      </p:sp>
    </p:spTree>
    <p:extLst>
      <p:ext uri="{BB962C8B-B14F-4D97-AF65-F5344CB8AC3E}">
        <p14:creationId xmlns:p14="http://schemas.microsoft.com/office/powerpoint/2010/main" val="311081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811" y="2644067"/>
            <a:ext cx="11047337" cy="26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2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02812"/>
            <a:ext cx="4480863" cy="334689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380" y="2097646"/>
            <a:ext cx="5257300" cy="33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5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29084"/>
              </p:ext>
            </p:extLst>
          </p:nvPr>
        </p:nvGraphicFramePr>
        <p:xfrm>
          <a:off x="1643818" y="2156432"/>
          <a:ext cx="365339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698">
                  <a:extLst>
                    <a:ext uri="{9D8B030D-6E8A-4147-A177-3AD203B41FA5}">
                      <a16:colId xmlns:a16="http://schemas.microsoft.com/office/drawing/2014/main" val="1791678617"/>
                    </a:ext>
                  </a:extLst>
                </a:gridCol>
                <a:gridCol w="1826698">
                  <a:extLst>
                    <a:ext uri="{9D8B030D-6E8A-4147-A177-3AD203B41FA5}">
                      <a16:colId xmlns:a16="http://schemas.microsoft.com/office/drawing/2014/main" val="22121770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Specs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</a:t>
                      </a:r>
                      <a:r>
                        <a:rPr lang="en-US" dirty="0" err="1"/>
                        <a:t>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95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 of 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1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Tx</a:t>
                      </a:r>
                      <a:r>
                        <a:rPr lang="en-US" dirty="0"/>
                        <a:t>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– 5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5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77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347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FMCW / DSSS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20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31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Beam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</a:t>
                      </a:r>
                      <a:r>
                        <a:rPr lang="en-US" dirty="0" err="1"/>
                        <a:t>deg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3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</a:t>
                      </a:r>
                      <a:r>
                        <a:rPr lang="en-US" dirty="0" err="1"/>
                        <a:t>consump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 </a:t>
                      </a:r>
                      <a:r>
                        <a:rPr lang="en-US" dirty="0" err="1"/>
                        <a:t>mW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94505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88" y="2156432"/>
            <a:ext cx="3704941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83" y="1779148"/>
            <a:ext cx="5732339" cy="4020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Scattering center models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Send FMCW chirp or PN sequence periodically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Treat user’s hand as multiple reflectors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Various distance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dirty="0"/>
              <a:t>Various reflection</a:t>
            </a:r>
          </a:p>
        </p:txBody>
      </p:sp>
    </p:spTree>
    <p:extLst>
      <p:ext uri="{BB962C8B-B14F-4D97-AF65-F5344CB8AC3E}">
        <p14:creationId xmlns:p14="http://schemas.microsoft.com/office/powerpoint/2010/main" val="11644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Received Samples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779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 All reflected paths superimpose at the receiver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 received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period</a:t>
                </a:r>
                <a:r>
                  <a:rPr lang="en-US" dirty="0"/>
                  <a:t> for transmitted signals</a:t>
                </a:r>
              </a:p>
              <a:p>
                <a:pPr lvl="1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2"/>
                    </a:solidFill>
                  </a:rPr>
                  <a:t>fast time</a:t>
                </a:r>
              </a:p>
              <a:p>
                <a:pPr lvl="1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>
                    <a:solidFill>
                      <a:schemeClr val="accent2"/>
                    </a:solidFill>
                  </a:rPr>
                  <a:t>slow time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𝑟𝑎𝑤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 Frame: consisting of multiple T </a:t>
                </a:r>
              </a:p>
              <a:p>
                <a:pPr lvl="1"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40 </a:t>
                </a:r>
                <a:r>
                  <a:rPr lang="en-US" dirty="0" err="1"/>
                  <a:t>ms</a:t>
                </a:r>
                <a:endParaRPr lang="en-US" dirty="0"/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§"/>
                </a:pPr>
                <a:r>
                  <a:rPr lang="en-US" dirty="0"/>
                  <a:t> Gesture: consisting of multiple frames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7790" y="1845734"/>
                <a:ext cx="10058400" cy="4023360"/>
              </a:xfrm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8556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</TotalTime>
  <Words>1017</Words>
  <Application>Microsoft Office PowerPoint</Application>
  <PresentationFormat>Widescreen</PresentationFormat>
  <Paragraphs>203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Calibri Light</vt:lpstr>
      <vt:lpstr>Cambria Math</vt:lpstr>
      <vt:lpstr>Wingdings</vt:lpstr>
      <vt:lpstr>Retrospect</vt:lpstr>
      <vt:lpstr>Google Project Soli</vt:lpstr>
      <vt:lpstr>Motivation</vt:lpstr>
      <vt:lpstr>Project Soli</vt:lpstr>
      <vt:lpstr>Project Soli</vt:lpstr>
      <vt:lpstr>System Overview</vt:lpstr>
      <vt:lpstr>Hardware</vt:lpstr>
      <vt:lpstr>Hardware</vt:lpstr>
      <vt:lpstr>Signal Model</vt:lpstr>
      <vt:lpstr>Received Samples</vt:lpstr>
      <vt:lpstr>Fast Time</vt:lpstr>
      <vt:lpstr>Slow Time</vt:lpstr>
      <vt:lpstr>Range-Doppler Image</vt:lpstr>
      <vt:lpstr>Range-Doppler Image</vt:lpstr>
      <vt:lpstr>Features</vt:lpstr>
      <vt:lpstr>Features</vt:lpstr>
      <vt:lpstr>Features</vt:lpstr>
      <vt:lpstr>Gesture Sets</vt:lpstr>
      <vt:lpstr>Gesture Classification</vt:lpstr>
      <vt:lpstr>Gesture Classification</vt:lpstr>
      <vt:lpstr>Results</vt:lpstr>
      <vt:lpstr>Deep Learning based Gesture Recognition</vt:lpstr>
      <vt:lpstr>Network Architecture</vt:lpstr>
      <vt:lpstr>Gesture Sets</vt:lpstr>
      <vt:lpstr>Training</vt:lpstr>
      <vt:lpstr>Compared Approaches</vt:lpstr>
      <vt:lpstr>Classification Accuracy</vt:lpstr>
      <vt:lpstr>Temporal Evolution of Performance</vt:lpstr>
      <vt:lpstr>Pairwise Classification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Project Soli</dc:title>
  <dc:creator>Wenguang Mao</dc:creator>
  <cp:lastModifiedBy>Wenguang Mao</cp:lastModifiedBy>
  <cp:revision>36</cp:revision>
  <dcterms:created xsi:type="dcterms:W3CDTF">2017-04-04T00:26:14Z</dcterms:created>
  <dcterms:modified xsi:type="dcterms:W3CDTF">2017-04-04T15:59:57Z</dcterms:modified>
</cp:coreProperties>
</file>