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6" r:id="rId2"/>
    <p:sldId id="291" r:id="rId3"/>
    <p:sldId id="292" r:id="rId4"/>
    <p:sldId id="293" r:id="rId5"/>
    <p:sldId id="294" r:id="rId6"/>
    <p:sldId id="295" r:id="rId7"/>
    <p:sldId id="287" r:id="rId8"/>
    <p:sldId id="288" r:id="rId9"/>
    <p:sldId id="289" r:id="rId10"/>
    <p:sldId id="290" r:id="rId11"/>
    <p:sldId id="269" r:id="rId12"/>
    <p:sldId id="270" r:id="rId13"/>
    <p:sldId id="271" r:id="rId14"/>
    <p:sldId id="272" r:id="rId15"/>
    <p:sldId id="264" r:id="rId16"/>
    <p:sldId id="265" r:id="rId17"/>
    <p:sldId id="266" r:id="rId18"/>
    <p:sldId id="267" r:id="rId19"/>
    <p:sldId id="268" r:id="rId20"/>
    <p:sldId id="273" r:id="rId21"/>
    <p:sldId id="274" r:id="rId22"/>
    <p:sldId id="276" r:id="rId23"/>
    <p:sldId id="284" r:id="rId24"/>
    <p:sldId id="282" r:id="rId25"/>
    <p:sldId id="277" r:id="rId26"/>
    <p:sldId id="283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4B0E8-8726-AD43-B184-7A1139B5FFC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771C-090D-E64D-AB01-8E85CB118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71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81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  <a:sym typeface="Wingdings" charset="0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CD8D0D3-2DFB-5848-A789-555BC080C4C1}" type="slidenum">
              <a:rPr lang="en-US" sz="1200" b="0">
                <a:latin typeface="Times New Roman" charset="0"/>
              </a:rPr>
              <a:pPr eaLnBrk="1" hangingPunct="1"/>
              <a:t>12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  <a:sym typeface="Wingdings" charset="0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DCA65C3-E187-954F-8499-B4FA210B7D2D}" type="slidenum">
              <a:rPr lang="en-US" sz="1200" b="0">
                <a:latin typeface="Times New Roman" charset="0"/>
              </a:rPr>
              <a:pPr eaLnBrk="1" hangingPunct="1"/>
              <a:t>13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CC57FBB-3E43-3640-BD11-982C8A4BD028}" type="slidenum">
              <a:rPr lang="en-US" sz="1200" b="0">
                <a:latin typeface="Times New Roman" charset="0"/>
              </a:rPr>
              <a:pPr eaLnBrk="1" hangingPunct="1"/>
              <a:t>14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Leverages hardware inside most switches today (ACL tables)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43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82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earliest</a:t>
            </a:r>
            <a:r>
              <a:rPr lang="en-US" baseline="0" dirty="0" smtClean="0"/>
              <a:t> prototype… just to get an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078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typical type of substrate being servers that support NFV, followed by packet forwarding capabilities based on merchant silicon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4994-B87C-4BCD-847F-F6646172EC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routers, switches, edge caches, and middle-boxes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771C-090D-E64D-AB01-8E85CB1186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MSO: Master service orchestrator</a:t>
            </a:r>
          </a:p>
          <a:p>
            <a:r>
              <a:rPr lang="en-US" dirty="0" smtClean="0"/>
              <a:t>A&amp;AI: Active and available inventory</a:t>
            </a:r>
          </a:p>
          <a:p>
            <a:r>
              <a:rPr lang="en-US" dirty="0" smtClean="0"/>
              <a:t>DCAE: Data Collection and Analytics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771C-090D-E64D-AB01-8E85CB1186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MME : Mobility management entity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771C-090D-E64D-AB01-8E85CB1186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81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81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81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81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2939C4FB-2FC7-464E-B1D0-932B5D8F152F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844DFE72-3EEF-4E1C-BBCA-C169370F799D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D9A6C9F-DBCC-4D1D-A3D4-142F8F8BCA24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  <a:sym typeface="Wingdings" charset="0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885D936-D52C-7E4C-B149-E1597089EC21}" type="slidenum">
              <a:rPr lang="en-US" sz="1200" b="0">
                <a:latin typeface="Times New Roman" charset="0"/>
              </a:rPr>
              <a:pPr eaLnBrk="1" hangingPunct="1"/>
              <a:t>11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62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77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41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04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76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95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66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960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22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0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53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B564-D056-9E45-9DA9-715B0F85CE5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7A96-7F87-2846-9C3B-6D824E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18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/>
              </a:rPr>
              <a:t>SDN and Beyond</a:t>
            </a:r>
            <a:endParaRPr/>
          </a:p>
          <a:p>
            <a:pPr algn="ctr"/>
            <a:endParaRPr/>
          </a:p>
          <a:p>
            <a:pPr algn="ctr"/>
            <a:r>
              <a:rPr lang="en-US" sz="3200">
                <a:latin typeface="Arial"/>
              </a:rPr>
              <a:t>Ghufran Baig</a:t>
            </a:r>
            <a:endParaRPr/>
          </a:p>
          <a:p>
            <a:pPr algn="ctr"/>
            <a:r>
              <a:rPr lang="en-US" sz="3200">
                <a:latin typeface="Arial"/>
              </a:rPr>
              <a:t>Mubashir Adnan Qureshi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000">
                <a:latin typeface="Calibri"/>
              </a:rPr>
              <a:t>Current State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200">
                <a:solidFill>
                  <a:srgbClr val="000000"/>
                </a:solidFill>
                <a:latin typeface="Calibri"/>
              </a:rPr>
              <a:t>Computers became easier to use and more reliable…</a:t>
            </a:r>
            <a:endParaRPr/>
          </a:p>
          <a:p>
            <a:endParaRPr/>
          </a:p>
          <a:p>
            <a:endParaRPr/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Networks became </a:t>
            </a:r>
            <a:r>
              <a:rPr lang="en-US" sz="3200" u="sng">
                <a:solidFill>
                  <a:srgbClr val="000000"/>
                </a:solidFill>
                <a:latin typeface="Calibri"/>
              </a:rPr>
              <a:t>harder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manage and </a:t>
            </a:r>
            <a:r>
              <a:rPr lang="en-US" sz="3200" u="sng">
                <a:solidFill>
                  <a:srgbClr val="000000"/>
                </a:solidFill>
                <a:latin typeface="Calibri"/>
              </a:rPr>
              <a:t>less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reliable…</a:t>
            </a:r>
            <a:endParaRPr/>
          </a:p>
          <a:p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Traditional Computer Networks</a:t>
            </a:r>
          </a:p>
        </p:txBody>
      </p:sp>
      <p:sp>
        <p:nvSpPr>
          <p:cNvPr id="5" name="Cloud 4"/>
          <p:cNvSpPr/>
          <p:nvPr/>
        </p:nvSpPr>
        <p:spPr>
          <a:xfrm>
            <a:off x="2466975" y="3136900"/>
            <a:ext cx="6372225" cy="25019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368675" y="3505200"/>
            <a:ext cx="1003300" cy="6667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68675" y="4171950"/>
            <a:ext cx="1765300" cy="76200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624388" y="3986212"/>
            <a:ext cx="1143000" cy="333375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3675" y="3409950"/>
            <a:ext cx="2498725" cy="4762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11875" y="4114800"/>
            <a:ext cx="1612900" cy="8191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9" name="TextBox 31"/>
          <p:cNvSpPr txBox="1">
            <a:spLocks noChangeArrowheads="1"/>
          </p:cNvSpPr>
          <p:nvPr/>
        </p:nvSpPr>
        <p:spPr bwMode="auto">
          <a:xfrm>
            <a:off x="228600" y="41148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Data plane:</a:t>
            </a:r>
          </a:p>
          <a:p>
            <a:pPr eaLnBrk="1" hangingPunct="1"/>
            <a:r>
              <a:rPr lang="en-US" sz="2400"/>
              <a:t>Packet streaming</a:t>
            </a:r>
          </a:p>
        </p:txBody>
      </p:sp>
      <p:sp>
        <p:nvSpPr>
          <p:cNvPr id="24590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0000FF"/>
                </a:solidFill>
              </a:rPr>
              <a:t>Forward, filter, buffer</a:t>
            </a:r>
            <a:r>
              <a:rPr lang="en-US" sz="2800" dirty="0" smtClean="0">
                <a:solidFill>
                  <a:srgbClr val="0000FF"/>
                </a:solidFill>
              </a:rPr>
              <a:t>, mark, 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rate-limit, and measure packets</a:t>
            </a:r>
          </a:p>
        </p:txBody>
      </p:sp>
    </p:spTree>
    <p:extLst>
      <p:ext uri="{BB962C8B-B14F-4D97-AF65-F5344CB8AC3E}">
        <p14:creationId xmlns="" xmlns:p14="http://schemas.microsoft.com/office/powerpoint/2010/main" val="31897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Traditional Computer Networks</a:t>
            </a:r>
          </a:p>
        </p:txBody>
      </p:sp>
      <p:sp>
        <p:nvSpPr>
          <p:cNvPr id="5" name="Cloud 4"/>
          <p:cNvSpPr/>
          <p:nvPr/>
        </p:nvSpPr>
        <p:spPr>
          <a:xfrm>
            <a:off x="2466975" y="3136900"/>
            <a:ext cx="6372225" cy="25019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662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368675" y="3505200"/>
            <a:ext cx="1003300" cy="6667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68675" y="4171950"/>
            <a:ext cx="1765300" cy="76200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624388" y="3986212"/>
            <a:ext cx="1143000" cy="333375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3675" y="3409950"/>
            <a:ext cx="2498725" cy="4762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11875" y="4114800"/>
            <a:ext cx="1612900" cy="8191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6643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6645" idx="0"/>
          </p:cNvCxnSpPr>
          <p:nvPr/>
        </p:nvCxnSpPr>
        <p:spPr>
          <a:xfrm rot="16200000" flipH="1">
            <a:off x="4610100" y="3390900"/>
            <a:ext cx="1371600" cy="685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42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800">
                <a:solidFill>
                  <a:srgbClr val="FF0000"/>
                </a:solidFill>
              </a:rPr>
              <a:t>Track topology changes, compute routes, install forwarding rules</a:t>
            </a:r>
          </a:p>
        </p:txBody>
      </p:sp>
      <p:sp>
        <p:nvSpPr>
          <p:cNvPr id="26647" name="TextBox 28"/>
          <p:cNvSpPr txBox="1">
            <a:spLocks noChangeArrowheads="1"/>
          </p:cNvSpPr>
          <p:nvPr/>
        </p:nvSpPr>
        <p:spPr bwMode="auto">
          <a:xfrm>
            <a:off x="152400" y="2370138"/>
            <a:ext cx="396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Control plane:</a:t>
            </a:r>
          </a:p>
          <a:p>
            <a:pPr eaLnBrk="1" hangingPunct="1"/>
            <a:r>
              <a:rPr lang="en-US" sz="2400"/>
              <a:t>Distributed algorithms</a:t>
            </a:r>
          </a:p>
        </p:txBody>
      </p:sp>
    </p:spTree>
    <p:extLst>
      <p:ext uri="{BB962C8B-B14F-4D97-AF65-F5344CB8AC3E}">
        <p14:creationId xmlns="" xmlns:p14="http://schemas.microsoft.com/office/powerpoint/2010/main" val="1590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Traditional Computer Networks</a:t>
            </a:r>
          </a:p>
        </p:txBody>
      </p:sp>
      <p:sp>
        <p:nvSpPr>
          <p:cNvPr id="5" name="Cloud 4"/>
          <p:cNvSpPr/>
          <p:nvPr/>
        </p:nvSpPr>
        <p:spPr>
          <a:xfrm>
            <a:off x="2466975" y="3136900"/>
            <a:ext cx="6372225" cy="25019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368675" y="3505200"/>
            <a:ext cx="1003300" cy="6667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68675" y="4171950"/>
            <a:ext cx="1765300" cy="76200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624388" y="3986212"/>
            <a:ext cx="1143000" cy="333375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3675" y="3409950"/>
            <a:ext cx="2498725" cy="4762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11875" y="4114800"/>
            <a:ext cx="1612900" cy="81915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692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8694" idx="0"/>
          </p:cNvCxnSpPr>
          <p:nvPr/>
        </p:nvCxnSpPr>
        <p:spPr>
          <a:xfrm rot="16200000" flipH="1">
            <a:off x="4610100" y="3390900"/>
            <a:ext cx="1371600" cy="685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0" name="Picture 10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447800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Straight Connector 43"/>
          <p:cNvCxnSpPr/>
          <p:nvPr/>
        </p:nvCxnSpPr>
        <p:spPr bwMode="auto">
          <a:xfrm rot="10800000" flipV="1">
            <a:off x="5029200" y="2046288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endCxn id="28694" idx="0"/>
          </p:cNvCxnSpPr>
          <p:nvPr/>
        </p:nvCxnSpPr>
        <p:spPr bwMode="auto">
          <a:xfrm rot="10800000" flipV="1">
            <a:off x="5638800" y="2046288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8693" idx="0"/>
          </p:cNvCxnSpPr>
          <p:nvPr/>
        </p:nvCxnSpPr>
        <p:spPr bwMode="auto">
          <a:xfrm rot="10800000" flipH="1" flipV="1">
            <a:off x="6400800" y="2046288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28691" idx="0"/>
          </p:cNvCxnSpPr>
          <p:nvPr/>
        </p:nvCxnSpPr>
        <p:spPr bwMode="auto">
          <a:xfrm rot="10800000" flipV="1">
            <a:off x="2971800" y="2046288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295400" y="5751513"/>
            <a:ext cx="6858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itchFamily="1" charset="0"/>
                <a:ea typeface="+mn-ea"/>
                <a:cs typeface="+mn-cs"/>
              </a:rPr>
              <a:t>Collect measurements and configure the equipment</a:t>
            </a:r>
          </a:p>
        </p:txBody>
      </p:sp>
      <p:sp>
        <p:nvSpPr>
          <p:cNvPr id="28700" name="TextBox 28"/>
          <p:cNvSpPr txBox="1">
            <a:spLocks noChangeArrowheads="1"/>
          </p:cNvSpPr>
          <p:nvPr/>
        </p:nvSpPr>
        <p:spPr bwMode="auto">
          <a:xfrm>
            <a:off x="-76200" y="16002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BB7141"/>
                </a:solidFill>
              </a:rPr>
              <a:t>Management plane:</a:t>
            </a:r>
          </a:p>
          <a:p>
            <a:pPr eaLnBrk="1" hangingPunct="1"/>
            <a:r>
              <a:rPr lang="en-US" sz="2400"/>
              <a:t>     Human time scale</a:t>
            </a:r>
          </a:p>
        </p:txBody>
      </p:sp>
    </p:spTree>
    <p:extLst>
      <p:ext uri="{BB962C8B-B14F-4D97-AF65-F5344CB8AC3E}">
        <p14:creationId xmlns="" xmlns:p14="http://schemas.microsoft.com/office/powerpoint/2010/main" val="1524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Software Defined Networking (SDN)</a:t>
            </a:r>
          </a:p>
        </p:txBody>
      </p:sp>
      <p:sp>
        <p:nvSpPr>
          <p:cNvPr id="5" name="Cloud 4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174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625600" y="2466975"/>
            <a:ext cx="449263" cy="2181225"/>
          </a:xfrm>
          <a:custGeom>
            <a:avLst/>
            <a:gdLst>
              <a:gd name="connsiteX0" fmla="*/ 76808 w 448322"/>
              <a:gd name="connsiteY0" fmla="*/ 0 h 1784864"/>
              <a:gd name="connsiteX1" fmla="*/ 23334 w 448322"/>
              <a:gd name="connsiteY1" fmla="*/ 748631 h 1784864"/>
              <a:gd name="connsiteX2" fmla="*/ 411018 w 448322"/>
              <a:gd name="connsiteY2" fmla="*/ 1697789 h 1784864"/>
              <a:gd name="connsiteX3" fmla="*/ 411018 w 448322"/>
              <a:gd name="connsiteY3" fmla="*/ 1684421 h 178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371725" y="2894013"/>
            <a:ext cx="2111375" cy="2446337"/>
          </a:xfrm>
          <a:custGeom>
            <a:avLst/>
            <a:gdLst>
              <a:gd name="connsiteX0" fmla="*/ 0 w 2112210"/>
              <a:gd name="connsiteY0" fmla="*/ 0 h 2446421"/>
              <a:gd name="connsiteX1" fmla="*/ 454526 w 2112210"/>
              <a:gd name="connsiteY1" fmla="*/ 935790 h 2446421"/>
              <a:gd name="connsiteX2" fmla="*/ 1122947 w 2112210"/>
              <a:gd name="connsiteY2" fmla="*/ 1737895 h 2446421"/>
              <a:gd name="connsiteX3" fmla="*/ 2112210 w 2112210"/>
              <a:gd name="connsiteY3" fmla="*/ 2446421 h 24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38400" y="2546350"/>
            <a:ext cx="1524000" cy="1339850"/>
          </a:xfrm>
          <a:custGeom>
            <a:avLst/>
            <a:gdLst>
              <a:gd name="connsiteX0" fmla="*/ 0 w 1163053"/>
              <a:gd name="connsiteY0" fmla="*/ 0 h 1283369"/>
              <a:gd name="connsiteX1" fmla="*/ 561474 w 1163053"/>
              <a:gd name="connsiteY1" fmla="*/ 561474 h 1283369"/>
              <a:gd name="connsiteX2" fmla="*/ 1163053 w 1163053"/>
              <a:gd name="connsiteY2" fmla="*/ 1283369 h 1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05075" y="2306638"/>
            <a:ext cx="4733925" cy="2036762"/>
          </a:xfrm>
          <a:custGeom>
            <a:avLst/>
            <a:gdLst>
              <a:gd name="connsiteX0" fmla="*/ 0 w 4572000"/>
              <a:gd name="connsiteY0" fmla="*/ 0 h 1965158"/>
              <a:gd name="connsiteX1" fmla="*/ 2245895 w 4572000"/>
              <a:gd name="connsiteY1" fmla="*/ 708526 h 1965158"/>
              <a:gd name="connsiteX2" fmla="*/ 3569369 w 4572000"/>
              <a:gd name="connsiteY2" fmla="*/ 1243263 h 1965158"/>
              <a:gd name="connsiteX3" fmla="*/ 4572000 w 4572000"/>
              <a:gd name="connsiteY3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761" name="TextBox 24"/>
          <p:cNvSpPr txBox="1">
            <a:spLocks noChangeArrowheads="1"/>
          </p:cNvSpPr>
          <p:nvPr/>
        </p:nvSpPr>
        <p:spPr bwMode="auto">
          <a:xfrm>
            <a:off x="4972050" y="2514600"/>
            <a:ext cx="2723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API to the data </a:t>
            </a:r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31762" name="TextBox 25"/>
          <p:cNvSpPr txBox="1">
            <a:spLocks noChangeArrowheads="1"/>
          </p:cNvSpPr>
          <p:nvPr/>
        </p:nvSpPr>
        <p:spPr bwMode="auto">
          <a:xfrm>
            <a:off x="2438400" y="1371600"/>
            <a:ext cx="366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Logically-centralized control</a:t>
            </a:r>
          </a:p>
        </p:txBody>
      </p:sp>
      <p:sp>
        <p:nvSpPr>
          <p:cNvPr id="31763" name="TextBox 27"/>
          <p:cNvSpPr txBox="1">
            <a:spLocks noChangeArrowheads="1"/>
          </p:cNvSpPr>
          <p:nvPr/>
        </p:nvSpPr>
        <p:spPr bwMode="auto">
          <a:xfrm>
            <a:off x="7223125" y="48006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Switches</a:t>
            </a:r>
          </a:p>
        </p:txBody>
      </p:sp>
      <p:sp>
        <p:nvSpPr>
          <p:cNvPr id="31764" name="Rounded Rectangle 21"/>
          <p:cNvSpPr>
            <a:spLocks noChangeArrowheads="1"/>
          </p:cNvSpPr>
          <p:nvPr/>
        </p:nvSpPr>
        <p:spPr bwMode="auto">
          <a:xfrm>
            <a:off x="1600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01000" y="3962400"/>
            <a:ext cx="98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Dumb,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fast</a:t>
            </a:r>
          </a:p>
        </p:txBody>
      </p:sp>
    </p:spTree>
    <p:extLst>
      <p:ext uri="{BB962C8B-B14F-4D97-AF65-F5344CB8AC3E}">
        <p14:creationId xmlns="" xmlns:p14="http://schemas.microsoft.com/office/powerpoint/2010/main" val="28680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874713" y="3544888"/>
            <a:ext cx="7385050" cy="3027362"/>
          </a:xfrm>
          <a:prstGeom prst="roundRect">
            <a:avLst>
              <a:gd name="adj" fmla="val 648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12" name="AutoShape 2"/>
          <p:cNvSpPr>
            <a:spLocks/>
          </p:cNvSpPr>
          <p:nvPr/>
        </p:nvSpPr>
        <p:spPr bwMode="auto">
          <a:xfrm>
            <a:off x="1106488" y="5259388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0070C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1106488" y="3794125"/>
            <a:ext cx="6894512" cy="1036638"/>
          </a:xfrm>
          <a:prstGeom prst="roundRect">
            <a:avLst>
              <a:gd name="adj" fmla="val 6894"/>
            </a:avLst>
          </a:prstGeom>
          <a:solidFill>
            <a:srgbClr val="FAB7AA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</a:t>
            </a:r>
            <a:r>
              <a:rPr lang="en-US" sz="4500" dirty="0" smtClean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Path (Software)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rot="10800000" flipH="1">
            <a:off x="1036638" y="5018088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74713" y="3544888"/>
            <a:ext cx="7385050" cy="3027362"/>
          </a:xfrm>
          <a:prstGeom prst="roundRect">
            <a:avLst>
              <a:gd name="adj" fmla="val 648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06488" y="5259388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0070C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06488" y="3794125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FAB7AA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 flipH="1">
            <a:off x="1036638" y="5018088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4652963" y="3794125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92D05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847850" y="1143000"/>
            <a:ext cx="5581650" cy="11779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1928813" y="1214438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92D050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286500" y="2320925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904875" y="2633663"/>
            <a:ext cx="513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Calibri" pitchFamily="34" charset="0"/>
              </a:rPr>
              <a:t>OpenFlow Protocol (SSL/TCP)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2970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2" grpId="0" animBg="1"/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/>
        </p:nvSpPr>
        <p:spPr bwMode="auto">
          <a:xfrm>
            <a:off x="0" y="66294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 dirty="0">
                <a:latin typeface="+mj-lt"/>
              </a:rPr>
              <a:t>The Stanford Clean </a:t>
            </a:r>
            <a:r>
              <a:rPr lang="en-US" sz="1100" dirty="0" smtClean="0">
                <a:latin typeface="+mj-lt"/>
              </a:rPr>
              <a:t>Slate Program, http</a:t>
            </a:r>
            <a:r>
              <a:rPr lang="en-US" sz="1100" dirty="0">
                <a:latin typeface="+mj-lt"/>
              </a:rPr>
              <a:t>://</a:t>
            </a:r>
            <a:r>
              <a:rPr lang="en-US" sz="1100" u="sng" dirty="0">
                <a:solidFill>
                  <a:schemeClr val="accent2"/>
                </a:solidFill>
                <a:latin typeface="+mj-lt"/>
              </a:rPr>
              <a:t>cleanslate.stanford.edu</a:t>
            </a:r>
            <a:r>
              <a:rPr lang="en-US" sz="1100" dirty="0">
                <a:latin typeface="+mj-lt"/>
              </a:rPr>
              <a:t>	</a:t>
            </a:r>
          </a:p>
        </p:txBody>
      </p:sp>
      <p:pic>
        <p:nvPicPr>
          <p:cNvPr id="3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Rectangle 9"/>
          <p:cNvSpPr>
            <a:spLocks/>
          </p:cNvSpPr>
          <p:nvPr/>
        </p:nvSpPr>
        <p:spPr bwMode="auto">
          <a:xfrm>
            <a:off x="7518400" y="528195"/>
            <a:ext cx="1409873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92D050"/>
                </a:solidFill>
                <a:latin typeface="Calibri" pitchFamily="34" charset="0"/>
              </a:rPr>
              <a:t>Controller</a:t>
            </a:r>
          </a:p>
        </p:txBody>
      </p:sp>
      <p:pic>
        <p:nvPicPr>
          <p:cNvPr id="3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PC</a:t>
            </a: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Layer</a:t>
            </a:r>
          </a:p>
        </p:txBody>
      </p:sp>
      <p:sp>
        <p:nvSpPr>
          <p:cNvPr id="43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pitchFamily="34" charset="0"/>
              </a:rPr>
              <a:t>Layer</a:t>
            </a:r>
          </a:p>
        </p:txBody>
      </p:sp>
      <p:sp>
        <p:nvSpPr>
          <p:cNvPr id="44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 dirty="0" err="1" smtClean="0">
                <a:latin typeface="Calibri" pitchFamily="34" charset="0"/>
              </a:rPr>
              <a:t>OpenFlow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en-US" sz="1300" dirty="0">
                <a:latin typeface="Calibri" pitchFamily="34" charset="0"/>
              </a:rPr>
              <a:t>Table</a:t>
            </a: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48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50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52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54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56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58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60" name="Rectangle 31"/>
            <p:cNvSpPr>
              <a:spLocks/>
            </p:cNvSpPr>
            <p:nvPr/>
          </p:nvSpPr>
          <p:spPr bwMode="auto">
            <a:xfrm>
              <a:off x="3576" y="12"/>
              <a:ext cx="747" cy="483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62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latin typeface="Calibri" pitchFamily="34" charset="0"/>
              </a:rPr>
              <a:t>OpenFlow Client</a:t>
            </a: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4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65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67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68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69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70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71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*</a:t>
              </a:r>
            </a:p>
          </p:txBody>
        </p:sp>
        <p:sp>
          <p:nvSpPr>
            <p:cNvPr id="72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pitchFamily="34" charset="0"/>
                </a:rPr>
                <a:t>port 1</a:t>
              </a:r>
            </a:p>
          </p:txBody>
        </p:sp>
      </p:grpSp>
      <p:sp>
        <p:nvSpPr>
          <p:cNvPr id="73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4</a:t>
            </a:r>
          </a:p>
        </p:txBody>
      </p:sp>
      <p:sp>
        <p:nvSpPr>
          <p:cNvPr id="74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3</a:t>
            </a:r>
          </a:p>
        </p:txBody>
      </p:sp>
      <p:sp>
        <p:nvSpPr>
          <p:cNvPr id="75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2</a:t>
            </a:r>
          </a:p>
        </p:txBody>
      </p:sp>
      <p:sp>
        <p:nvSpPr>
          <p:cNvPr id="76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port 1</a:t>
            </a:r>
          </a:p>
        </p:txBody>
      </p:sp>
      <p:sp>
        <p:nvSpPr>
          <p:cNvPr id="77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1.2.3.4</a:t>
            </a:r>
          </a:p>
        </p:txBody>
      </p:sp>
      <p:sp>
        <p:nvSpPr>
          <p:cNvPr id="78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</a:rPr>
              <a:t>5.6.7.8</a:t>
            </a:r>
          </a:p>
        </p:txBody>
      </p:sp>
      <p:sp>
        <p:nvSpPr>
          <p:cNvPr id="79" name="Slide Number Placeholder 5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BCCA6A5D-5F53-48F1-8899-56CC0B63138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17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8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Table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Switch</a:t>
            </a:r>
          </a:p>
          <a:p>
            <a:pPr algn="ctr"/>
            <a:r>
              <a:rPr lang="en-US"/>
              <a:t>Port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2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MAC</a:t>
            </a:r>
          </a:p>
          <a:p>
            <a:pPr algn="ctr"/>
            <a:r>
              <a:rPr lang="en-US"/>
              <a:t>src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4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MAC</a:t>
            </a:r>
          </a:p>
          <a:p>
            <a:pPr algn="ctr"/>
            <a:r>
              <a:rPr lang="en-US"/>
              <a:t>dst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86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Eth</a:t>
            </a:r>
          </a:p>
          <a:p>
            <a:pPr algn="ctr"/>
            <a:r>
              <a:rPr lang="en-US"/>
              <a:t>type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48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VLAN</a:t>
            </a:r>
          </a:p>
          <a:p>
            <a:pPr algn="ctr"/>
            <a:r>
              <a:rPr lang="en-US"/>
              <a:t>ID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10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IP</a:t>
            </a:r>
          </a:p>
          <a:p>
            <a:pPr algn="ctr"/>
            <a:r>
              <a:rPr lang="en-US"/>
              <a:t>Src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72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IP</a:t>
            </a:r>
          </a:p>
          <a:p>
            <a:pPr algn="ctr"/>
            <a:r>
              <a:rPr lang="en-US"/>
              <a:t>Dst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34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IP</a:t>
            </a:r>
          </a:p>
          <a:p>
            <a:pPr algn="ctr"/>
            <a:r>
              <a:rPr lang="en-US"/>
              <a:t>Prot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96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TCP</a:t>
            </a:r>
          </a:p>
          <a:p>
            <a:pPr algn="ctr"/>
            <a:r>
              <a:rPr lang="en-US"/>
              <a:t>sport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58100" y="5195888"/>
            <a:ext cx="762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TCP</a:t>
            </a:r>
          </a:p>
          <a:p>
            <a:pPr algn="ctr"/>
            <a:r>
              <a:rPr lang="en-US"/>
              <a:t>dport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0100" y="1524000"/>
            <a:ext cx="1447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Rule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47900" y="1524000"/>
            <a:ext cx="1447800" cy="685800"/>
          </a:xfrm>
          <a:prstGeom prst="rect">
            <a:avLst/>
          </a:prstGeom>
          <a:solidFill>
            <a:srgbClr val="C9E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Action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95700" y="1524000"/>
            <a:ext cx="1447800" cy="685800"/>
          </a:xfrm>
          <a:prstGeom prst="rect">
            <a:avLst/>
          </a:prstGeom>
          <a:solidFill>
            <a:srgbClr val="F9EC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Stats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3900" y="5729288"/>
            <a:ext cx="927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/>
              <a:t>+ mask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800100" y="2286000"/>
            <a:ext cx="0" cy="2895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781300" y="2209800"/>
            <a:ext cx="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229100" y="2667000"/>
            <a:ext cx="3048000" cy="381000"/>
          </a:xfrm>
          <a:prstGeom prst="rect">
            <a:avLst/>
          </a:prstGeom>
          <a:solidFill>
            <a:srgbClr val="F9ECD2"/>
          </a:solidFill>
          <a:ln>
            <a:noFill/>
          </a:ln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Packet + byte counters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4229100" y="22098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/>
        </p:nvSpPr>
        <p:spPr bwMode="auto">
          <a:xfrm>
            <a:off x="0" y="66294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 dirty="0">
                <a:latin typeface="+mj-lt"/>
              </a:rPr>
              <a:t>The Stanford Clean </a:t>
            </a:r>
            <a:r>
              <a:rPr lang="en-US" sz="1100" dirty="0" smtClean="0">
                <a:latin typeface="+mj-lt"/>
              </a:rPr>
              <a:t>Slate Program, http</a:t>
            </a:r>
            <a:r>
              <a:rPr lang="en-US" sz="1100" dirty="0">
                <a:latin typeface="+mj-lt"/>
              </a:rPr>
              <a:t>://</a:t>
            </a:r>
            <a:r>
              <a:rPr lang="en-US" sz="1100" u="sng" dirty="0">
                <a:solidFill>
                  <a:schemeClr val="accent2"/>
                </a:solidFill>
                <a:latin typeface="+mj-lt"/>
              </a:rPr>
              <a:t>cleanslate.stanford.edu</a:t>
            </a:r>
            <a:r>
              <a:rPr lang="en-US" sz="1100" dirty="0">
                <a:latin typeface="+mj-lt"/>
              </a:rPr>
              <a:t>	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48782" y="3352800"/>
            <a:ext cx="4642618" cy="1631216"/>
          </a:xfrm>
          <a:prstGeom prst="rect">
            <a:avLst/>
          </a:prstGeom>
          <a:solidFill>
            <a:srgbClr val="C9E7A7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 dirty="0"/>
              <a:t>Forward packet to port(s)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Encapsulate and forward to controller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Drop packet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Send to normal processing </a:t>
            </a:r>
            <a:r>
              <a:rPr lang="en-US" sz="2000" dirty="0" smtClean="0"/>
              <a:t>pipeline</a:t>
            </a:r>
          </a:p>
          <a:p>
            <a:pPr eaLnBrk="1" hangingPunct="1">
              <a:buFontTx/>
              <a:buAutoNum type="arabicPeriod"/>
            </a:pP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244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Switching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Switch</a:t>
              </a:r>
            </a:p>
            <a:p>
              <a:r>
                <a:rPr 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Eth</a:t>
              </a:r>
            </a:p>
            <a:p>
              <a:r>
                <a:rPr 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VLAN</a:t>
              </a:r>
            </a:p>
            <a:p>
              <a:r>
                <a:rPr 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2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2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2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2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30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00:1f:..</a:t>
            </a: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8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39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port6</a:t>
            </a:r>
          </a:p>
        </p:txBody>
      </p:sp>
      <p:sp>
        <p:nvSpPr>
          <p:cNvPr id="75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Firewall</a:t>
            </a:r>
          </a:p>
        </p:txBody>
      </p:sp>
      <p:sp>
        <p:nvSpPr>
          <p:cNvPr id="76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77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78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Switch</a:t>
              </a:r>
            </a:p>
            <a:p>
              <a:r>
                <a:rPr 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80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82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84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Eth</a:t>
              </a:r>
            </a:p>
            <a:p>
              <a:r>
                <a:rPr 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86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VLAN</a:t>
              </a:r>
            </a:p>
            <a:p>
              <a:r>
                <a:rPr 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88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90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92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94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96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98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00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1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2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3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4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5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6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7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08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22</a:t>
            </a:r>
          </a:p>
        </p:txBody>
      </p:sp>
      <p:sp>
        <p:nvSpPr>
          <p:cNvPr id="109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drop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0" y="6596390"/>
            <a:ext cx="7009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OpenFlow</a:t>
            </a:r>
            <a:r>
              <a:rPr lang="en-US" sz="1100" dirty="0" smtClean="0">
                <a:latin typeface="Calibri" pitchFamily="34" charset="0"/>
              </a:rPr>
              <a:t>/SDN tutorial, </a:t>
            </a:r>
            <a:r>
              <a:rPr lang="en-US" sz="1100" dirty="0" err="1" smtClean="0"/>
              <a:t>Srini</a:t>
            </a:r>
            <a:r>
              <a:rPr lang="en-US" sz="1100" dirty="0" smtClean="0"/>
              <a:t> </a:t>
            </a:r>
            <a:r>
              <a:rPr lang="en-US" sz="1100" dirty="0" err="1" smtClean="0"/>
              <a:t>Seetharaman</a:t>
            </a:r>
            <a:r>
              <a:rPr lang="en-US" sz="1100" dirty="0" smtClean="0"/>
              <a:t>, Deutsche Telekom, Silicon Valley Innovation Center</a:t>
            </a:r>
            <a:endParaRPr lang="en-US" sz="1100" dirty="0"/>
          </a:p>
        </p:txBody>
      </p:sp>
      <p:sp>
        <p:nvSpPr>
          <p:cNvPr id="111" name="Rectangle 2"/>
          <p:cNvSpPr>
            <a:spLocks/>
          </p:cNvSpPr>
          <p:nvPr/>
        </p:nvSpPr>
        <p:spPr bwMode="auto">
          <a:xfrm>
            <a:off x="533400" y="29718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pitchFamily="34" charset="0"/>
              </a:rPr>
              <a:t>Routing</a:t>
            </a:r>
          </a:p>
        </p:txBody>
      </p:sp>
      <p:sp>
        <p:nvSpPr>
          <p:cNvPr id="112" name="Rectangle 3"/>
          <p:cNvSpPr>
            <a:spLocks/>
          </p:cNvSpPr>
          <p:nvPr/>
        </p:nvSpPr>
        <p:spPr bwMode="auto">
          <a:xfrm>
            <a:off x="655637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13" name="Group 4"/>
          <p:cNvGrpSpPr>
            <a:grpSpLocks/>
          </p:cNvGrpSpPr>
          <p:nvPr/>
        </p:nvGrpSpPr>
        <p:grpSpPr bwMode="auto">
          <a:xfrm>
            <a:off x="657225" y="3503613"/>
            <a:ext cx="7483475" cy="571500"/>
            <a:chOff x="0" y="0"/>
            <a:chExt cx="6704" cy="512"/>
          </a:xfrm>
        </p:grpSpPr>
        <p:sp>
          <p:nvSpPr>
            <p:cNvPr id="11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Switch</a:t>
              </a:r>
            </a:p>
            <a:p>
              <a:r>
                <a:rPr 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1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1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MAC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Eth</a:t>
              </a:r>
            </a:p>
            <a:p>
              <a:r>
                <a:rPr 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VLAN</a:t>
              </a:r>
            </a:p>
            <a:p>
              <a:r>
                <a:rPr 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IP</a:t>
              </a:r>
            </a:p>
            <a:p>
              <a:r>
                <a:rPr 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3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3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TCP</a:t>
              </a:r>
            </a:p>
            <a:p>
              <a:r>
                <a:rPr 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3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36" name="Rectangle 27"/>
          <p:cNvSpPr>
            <a:spLocks/>
          </p:cNvSpPr>
          <p:nvPr/>
        </p:nvSpPr>
        <p:spPr bwMode="auto">
          <a:xfrm>
            <a:off x="1316037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37" name="Rectangle 28"/>
          <p:cNvSpPr>
            <a:spLocks/>
          </p:cNvSpPr>
          <p:nvPr/>
        </p:nvSpPr>
        <p:spPr bwMode="auto">
          <a:xfrm>
            <a:off x="1744662" y="41719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38" name="Rectangle 29"/>
          <p:cNvSpPr>
            <a:spLocks/>
          </p:cNvSpPr>
          <p:nvPr/>
        </p:nvSpPr>
        <p:spPr bwMode="auto">
          <a:xfrm>
            <a:off x="2636837" y="41719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39" name="Rectangle 30"/>
          <p:cNvSpPr>
            <a:spLocks/>
          </p:cNvSpPr>
          <p:nvPr/>
        </p:nvSpPr>
        <p:spPr bwMode="auto">
          <a:xfrm>
            <a:off x="3298825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0" name="Rectangle 31"/>
          <p:cNvSpPr>
            <a:spLocks/>
          </p:cNvSpPr>
          <p:nvPr/>
        </p:nvSpPr>
        <p:spPr bwMode="auto">
          <a:xfrm>
            <a:off x="3959225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1" name="Rectangle 32"/>
          <p:cNvSpPr>
            <a:spLocks/>
          </p:cNvSpPr>
          <p:nvPr/>
        </p:nvSpPr>
        <p:spPr bwMode="auto">
          <a:xfrm>
            <a:off x="4619625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5.6.7.8</a:t>
            </a:r>
          </a:p>
        </p:txBody>
      </p:sp>
      <p:sp>
        <p:nvSpPr>
          <p:cNvPr id="142" name="Rectangle 33"/>
          <p:cNvSpPr>
            <a:spLocks/>
          </p:cNvSpPr>
          <p:nvPr/>
        </p:nvSpPr>
        <p:spPr bwMode="auto">
          <a:xfrm>
            <a:off x="5289550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3" name="Rectangle 34"/>
          <p:cNvSpPr>
            <a:spLocks/>
          </p:cNvSpPr>
          <p:nvPr/>
        </p:nvSpPr>
        <p:spPr bwMode="auto">
          <a:xfrm>
            <a:off x="5949950" y="41719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4" name="Rectangle 35"/>
          <p:cNvSpPr>
            <a:spLocks/>
          </p:cNvSpPr>
          <p:nvPr/>
        </p:nvSpPr>
        <p:spPr bwMode="auto">
          <a:xfrm>
            <a:off x="6611937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*</a:t>
            </a:r>
          </a:p>
        </p:txBody>
      </p:sp>
      <p:sp>
        <p:nvSpPr>
          <p:cNvPr id="145" name="Rectangle 36"/>
          <p:cNvSpPr>
            <a:spLocks/>
          </p:cNvSpPr>
          <p:nvPr/>
        </p:nvSpPr>
        <p:spPr bwMode="auto">
          <a:xfrm>
            <a:off x="7370762" y="41719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</a:rPr>
              <a:t>port6</a:t>
            </a:r>
          </a:p>
        </p:txBody>
      </p:sp>
    </p:spTree>
    <p:extLst>
      <p:ext uri="{BB962C8B-B14F-4D97-AF65-F5344CB8AC3E}">
        <p14:creationId xmlns="" xmlns:p14="http://schemas.microsoft.com/office/powerpoint/2010/main" val="30035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1259639" y="3173938"/>
            <a:ext cx="774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41661" y="2874469"/>
            <a:ext cx="1186685" cy="235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14103" y="3024115"/>
            <a:ext cx="708647" cy="376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92772" y="3559668"/>
            <a:ext cx="777094" cy="26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/>
          <p:nvPr/>
        </p:nvGrpSpPr>
        <p:grpSpPr>
          <a:xfrm>
            <a:off x="927733" y="2693872"/>
            <a:ext cx="7356826" cy="1862095"/>
            <a:chOff x="1440388" y="5124530"/>
            <a:chExt cx="11770921" cy="2234514"/>
          </a:xfrm>
        </p:grpSpPr>
        <p:sp>
          <p:nvSpPr>
            <p:cNvPr id="36" name="Can 35"/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48" idx="6"/>
              <a:endCxn id="39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n 38"/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42" idx="0"/>
            </p:cNvCxnSpPr>
            <p:nvPr/>
          </p:nvCxnSpPr>
          <p:spPr>
            <a:xfrm>
              <a:off x="8217499" y="5518352"/>
              <a:ext cx="2136997" cy="84400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n 41"/>
            <p:cNvSpPr/>
            <p:nvPr/>
          </p:nvSpPr>
          <p:spPr>
            <a:xfrm>
              <a:off x="9515455" y="607555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4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n 43"/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6" idx="2"/>
              <a:endCxn id="42" idx="4"/>
            </p:cNvCxnSpPr>
            <p:nvPr/>
          </p:nvCxnSpPr>
          <p:spPr>
            <a:xfrm flipH="1" flipV="1">
              <a:off x="11193533" y="6362359"/>
              <a:ext cx="1488288" cy="744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68"/>
          <p:cNvGrpSpPr/>
          <p:nvPr/>
        </p:nvGrpSpPr>
        <p:grpSpPr>
          <a:xfrm>
            <a:off x="430682" y="2665738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70" name="Rectangle 69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428772" y="2663826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65" name="Rectangle 64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Picture 26" descr="comp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2" y="2190849"/>
            <a:ext cx="1329725" cy="1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7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216E-7 -1.66744E-6 C 0.03125 0.00116 0.06199 0.00255 0.09359 0.00324 C 0.10835 0.00417 0.12311 0.00487 0.13804 0.00625 C 0.16305 0.00556 0.18319 0.00278 0.20681 0.00116 C 0.2134 -0.00092 0.22018 -0.00185 0.22712 -0.00301 C 0.24015 -0.00926 0.25456 -0.01111 0.26862 -0.01227 C 0.27783 -0.01621 0.28859 -0.01737 0.29849 -0.01829 C 0.30318 -0.01968 0.30821 -0.01991 0.31307 -0.0213 C 0.32089 -0.02408 0.32853 -0.02825 0.33686 -0.02964 C 0.35405 -0.03775 0.37315 -0.03983 0.39139 -0.04192 C 0.39764 -0.04446 0.40406 -0.04608 0.41031 -0.04794 C 0.41379 -0.04771 0.41795 -0.04794 0.42264 -0.04701 C 0.42681 -0.04632 0.43046 -0.04029 0.43567 -0.03891 C 0.44261 -0.03219 0.45199 -0.02895 0.46032 -0.02339 C 0.46102 -0.02293 0.46171 -0.02223 0.46275 -0.0213 C 0.4631 -0.02038 0.46397 -0.01922 0.46571 -0.01829 C 0.47022 -0.01482 0.47682 -0.01459 0.48151 -0.01111 C 0.48724 -0.00718 0.49158 -0.00347 0.49748 -0.00092 C 0.50773 0.00834 0.51693 0.01668 0.52908 0.01946 C 0.53256 0.0227 0.53794 0.02386 0.54211 0.02571 C 0.54402 0.02663 0.5494 0.02872 0.5494 0.02895 C 0.55044 0.02988 0.55235 0.03011 0.55391 0.03173 C 0.55878 0.03706 0.55044 0.03358 0.55947 0.0359 C 0.56294 0.03845 0.56538 0.04215 0.56902 0.04516 C 0.57232 0.04771 0.57649 0.04864 0.57927 0.05234 C 0.58118 0.05535 0.58118 0.05558 0.58448 0.05744 C 0.58934 0.06021 0.59385 0.06485 0.59924 0.06763 C 0.60427 0.0704 0.63414 0.05836 0.6383 0.06438 C 0.68137 0.06438 0.69422 0.06415 0.71592 0.06531 C 0.74353 0.06739 0.78868 0.05836 0.80483 0.06137 C 0.8215 0.06114 0.81559 0.05998 0.81715 0.06438 " pathEditMode="relative" rAng="0" ptsTypes="fffffffffffffffffffffffffffffaf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66" y="11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4216E-7 -1.66744E-6 C 0.03125 0.00116 0.06199 0.00255 0.09359 0.00324 C 0.10835 0.00417 0.12311 0.00487 0.13804 0.00625 C 0.16305 0.00556 0.18319 0.00278 0.20681 0.00116 C 0.2134 -0.00092 0.22018 -0.00185 0.22712 -0.00301 C 0.24015 -0.00926 0.25456 -0.01111 0.26862 -0.01227 C 0.27783 -0.01621 0.28859 -0.01737 0.29849 -0.01829 C 0.30318 -0.01968 0.30821 -0.01991 0.31307 -0.0213 C 0.32089 -0.02408 0.32853 -0.02825 0.33686 -0.02964 C 0.35405 -0.03775 0.37315 -0.03983 0.39139 -0.04192 C 0.39764 -0.04446 0.40406 -0.04608 0.41031 -0.04794 C 0.41379 -0.04771 0.41795 -0.04794 0.42264 -0.04701 C 0.42681 -0.04632 0.43046 -0.04029 0.43567 -0.03891 C 0.44261 -0.03219 0.45199 -0.02895 0.46032 -0.02339 C 0.46102 -0.02293 0.46171 -0.02223 0.46275 -0.0213 C 0.4631 -0.02038 0.46397 -0.01922 0.46571 -0.01829 C 0.47022 -0.01482 0.47682 -0.01459 0.48151 -0.01111 C 0.48724 -0.00718 0.49158 -0.00347 0.49748 -0.00092 C 0.50773 0.00834 0.51693 0.01668 0.52908 0.01946 C 0.53256 0.0227 0.53794 0.02386 0.54211 0.02571 C 0.54402 0.02663 0.5494 0.02872 0.5494 0.02895 C 0.55044 0.02988 0.55235 0.03011 0.55391 0.03173 C 0.55878 0.03706 0.55044 0.03358 0.55947 0.0359 C 0.56294 0.03845 0.56538 0.04215 0.56902 0.04516 C 0.57232 0.04771 0.57649 0.04864 0.57927 0.05234 C 0.58118 0.05535 0.58118 0.05558 0.58448 0.05744 C 0.58934 0.06021 0.59385 0.06485 0.59924 0.06763 C 0.60427 0.0704 0.63414 0.05836 0.6383 0.06438 C 0.68137 0.06438 0.69422 0.06415 0.71592 0.06531 C 0.74353 0.06739 0.78868 0.05836 0.80483 0.06137 C 0.8215 0.06114 0.81559 0.05998 0.81715 0.06438 " pathEditMode="relative" rAng="0" ptsTypes="fffffffffffffffffffffffffffffaf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66" y="1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 Virtualization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641375"/>
            <a:ext cx="8064500" cy="45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ecoupling </a:t>
            </a:r>
            <a:r>
              <a:rPr lang="en-US" dirty="0"/>
              <a:t>the network </a:t>
            </a:r>
            <a:r>
              <a:rPr lang="en-US" dirty="0" smtClean="0"/>
              <a:t>function from </a:t>
            </a:r>
            <a:r>
              <a:rPr lang="en-US" dirty="0"/>
              <a:t>the support </a:t>
            </a:r>
            <a:r>
              <a:rPr lang="en-US" dirty="0" smtClean="0"/>
              <a:t>infrastructure.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can provide independent scaling and innovation among both. </a:t>
            </a:r>
          </a:p>
          <a:p>
            <a:r>
              <a:rPr lang="en-US" dirty="0" smtClean="0"/>
              <a:t>Reuse of a single platform for different applications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network operators to share resources across services and across different customer bases. </a:t>
            </a:r>
          </a:p>
          <a:p>
            <a:r>
              <a:rPr lang="en-US" dirty="0" smtClean="0"/>
              <a:t>E</a:t>
            </a:r>
            <a:r>
              <a:rPr lang="en-US" dirty="0" smtClean="0"/>
              <a:t>lastically share resources from a common pool among various </a:t>
            </a:r>
            <a:r>
              <a:rPr lang="en-US" dirty="0"/>
              <a:t>network </a:t>
            </a:r>
            <a:r>
              <a:rPr lang="en-US" dirty="0" smtClean="0"/>
              <a:t>functions</a:t>
            </a:r>
            <a:endParaRPr lang="en-US" dirty="0"/>
          </a:p>
          <a:p>
            <a:r>
              <a:rPr lang="en-US" dirty="0" smtClean="0"/>
              <a:t>V</a:t>
            </a:r>
            <a:r>
              <a:rPr lang="en-US" dirty="0" smtClean="0"/>
              <a:t>irtual </a:t>
            </a:r>
            <a:r>
              <a:rPr lang="en-US" dirty="0"/>
              <a:t>networks </a:t>
            </a:r>
            <a:r>
              <a:rPr lang="en-US" dirty="0" smtClean="0"/>
              <a:t>can be </a:t>
            </a:r>
            <a:r>
              <a:rPr lang="en-US" dirty="0"/>
              <a:t>created and managed by end users and third </a:t>
            </a:r>
            <a:r>
              <a:rPr lang="en-US" dirty="0" smtClean="0"/>
              <a:t>parties</a:t>
            </a:r>
          </a:p>
          <a:p>
            <a:pPr lvl="1"/>
            <a:r>
              <a:rPr lang="en-US" dirty="0" smtClean="0"/>
              <a:t>Previously </a:t>
            </a:r>
            <a:r>
              <a:rPr lang="en-US" dirty="0" smtClean="0"/>
              <a:t>reserved only for native network operators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Domain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</a:t>
            </a:r>
            <a:r>
              <a:rPr lang="en-US" dirty="0" smtClean="0"/>
              <a:t>etwork </a:t>
            </a:r>
            <a:r>
              <a:rPr lang="en-US" dirty="0" smtClean="0"/>
              <a:t>services and infrastructure to be used, provisioned, and orchestrated </a:t>
            </a:r>
            <a:r>
              <a:rPr lang="en-US" dirty="0" smtClean="0"/>
              <a:t>like </a:t>
            </a:r>
            <a:r>
              <a:rPr lang="en-US" dirty="0" smtClean="0"/>
              <a:t>cloud </a:t>
            </a:r>
            <a:r>
              <a:rPr lang="en-US" dirty="0" smtClean="0"/>
              <a:t>services in data centers.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anage, manipulate, and consume services on demand and in near real time. </a:t>
            </a:r>
          </a:p>
          <a:p>
            <a:r>
              <a:rPr lang="en-US" dirty="0" smtClean="0"/>
              <a:t>From , vendor specific hardware </a:t>
            </a:r>
            <a:r>
              <a:rPr lang="en-US" dirty="0" smtClean="0"/>
              <a:t> with pre-integrated</a:t>
            </a:r>
            <a:endParaRPr lang="en-US" dirty="0" smtClean="0"/>
          </a:p>
          <a:p>
            <a:pPr lvl="1"/>
            <a:r>
              <a:rPr lang="en-US" dirty="0" smtClean="0"/>
              <a:t>feature functions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 smtClean="0"/>
              <a:t>applicable scale of use</a:t>
            </a:r>
          </a:p>
          <a:p>
            <a:r>
              <a:rPr lang="en-US" dirty="0" smtClean="0"/>
              <a:t>To, Network Function Virtualization Infrastructure (NFVI) </a:t>
            </a:r>
          </a:p>
          <a:p>
            <a:pPr lvl="1"/>
            <a:r>
              <a:rPr lang="en-US" dirty="0" smtClean="0"/>
              <a:t>capable of being directed with software and SDN protocols to perform network functions and services. </a:t>
            </a:r>
          </a:p>
          <a:p>
            <a:pPr lvl="1"/>
            <a:r>
              <a:rPr lang="en-US" dirty="0" smtClean="0"/>
              <a:t>Services can be instantiated consuming incremental resources from a common pool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696" y="1215968"/>
            <a:ext cx="8732608" cy="504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2.0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Services instantiated from the common resource pool (Cloud)</a:t>
            </a:r>
          </a:p>
          <a:p>
            <a:pPr lvl="1"/>
            <a:r>
              <a:rPr lang="en-US" dirty="0" smtClean="0"/>
              <a:t>Planning and Growing infrastructure easier to manage</a:t>
            </a:r>
          </a:p>
          <a:p>
            <a:pPr lvl="1"/>
            <a:r>
              <a:rPr lang="en-US" dirty="0" smtClean="0"/>
              <a:t>Better utilization of physical resources, </a:t>
            </a:r>
          </a:p>
          <a:p>
            <a:pPr lvl="1"/>
            <a:r>
              <a:rPr lang="en-US" dirty="0" smtClean="0"/>
              <a:t>Reduced CAPEX for ISP</a:t>
            </a:r>
          </a:p>
          <a:p>
            <a:pPr lvl="1"/>
            <a:r>
              <a:rPr lang="en-US" dirty="0" smtClean="0"/>
              <a:t>faster time to market for new products and services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</a:t>
            </a:r>
            <a:r>
              <a:rPr lang="en-US" dirty="0" smtClean="0"/>
              <a:t>nhanced </a:t>
            </a:r>
            <a:r>
              <a:rPr lang="en-US" b="1" dirty="0" smtClean="0"/>
              <a:t>C</a:t>
            </a:r>
            <a:r>
              <a:rPr lang="en-US" dirty="0" smtClean="0"/>
              <a:t>ontrol, </a:t>
            </a:r>
            <a:r>
              <a:rPr lang="en-US" b="1" dirty="0" smtClean="0"/>
              <a:t>O</a:t>
            </a:r>
            <a:r>
              <a:rPr lang="en-US" dirty="0" smtClean="0"/>
              <a:t>rchestration, </a:t>
            </a:r>
            <a:r>
              <a:rPr lang="en-US" b="1" dirty="0" smtClean="0"/>
              <a:t>M</a:t>
            </a:r>
            <a:r>
              <a:rPr lang="en-US" dirty="0" smtClean="0"/>
              <a:t>anagement and </a:t>
            </a:r>
            <a:r>
              <a:rPr lang="en-US" b="1" dirty="0" smtClean="0"/>
              <a:t>P</a:t>
            </a:r>
            <a:r>
              <a:rPr lang="en-US" dirty="0" smtClean="0"/>
              <a:t>olicy</a:t>
            </a:r>
          </a:p>
          <a:p>
            <a:r>
              <a:rPr lang="en-US" dirty="0" smtClean="0"/>
              <a:t>Software </a:t>
            </a:r>
            <a:r>
              <a:rPr lang="en-US" dirty="0" smtClean="0"/>
              <a:t>Platform to realize D 2.0 initiative</a:t>
            </a:r>
          </a:p>
          <a:p>
            <a:pPr lvl="1"/>
            <a:r>
              <a:rPr lang="en-US" dirty="0" smtClean="0"/>
              <a:t>Design time framework to design, define and program the platform</a:t>
            </a:r>
          </a:p>
          <a:p>
            <a:pPr lvl="1"/>
            <a:r>
              <a:rPr lang="en-US" dirty="0" smtClean="0"/>
              <a:t>Runtime execution framework to execute the logic programmed in the design time framework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eCOMP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Orchestration </a:t>
            </a:r>
            <a:r>
              <a:rPr lang="en-US" dirty="0" smtClean="0"/>
              <a:t>of virtual machines (VMs</a:t>
            </a:r>
            <a:r>
              <a:rPr lang="en-US" dirty="0" smtClean="0"/>
              <a:t>) - </a:t>
            </a:r>
            <a:r>
              <a:rPr lang="en-US" dirty="0" smtClean="0"/>
              <a:t>for compute, networking, storage, and measurement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ontrollers – to implement </a:t>
            </a:r>
            <a:r>
              <a:rPr lang="en-US" dirty="0" smtClean="0"/>
              <a:t>the network plan and configure and monitor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D</a:t>
            </a:r>
            <a:r>
              <a:rPr lang="en-US" dirty="0" smtClean="0"/>
              <a:t>ata Collection </a:t>
            </a:r>
            <a:r>
              <a:rPr lang="en-US" dirty="0" smtClean="0"/>
              <a:t>and </a:t>
            </a:r>
            <a:r>
              <a:rPr lang="en-US" dirty="0" smtClean="0"/>
              <a:t>Analytics – to monitor </a:t>
            </a:r>
            <a:r>
              <a:rPr lang="en-US" dirty="0" smtClean="0"/>
              <a:t>KPIs and inform decisions on policy </a:t>
            </a:r>
            <a:endParaRPr lang="en-US" dirty="0" smtClean="0"/>
          </a:p>
          <a:p>
            <a:r>
              <a:rPr lang="en-US" dirty="0" smtClean="0"/>
              <a:t>Policy – to help </a:t>
            </a:r>
            <a:r>
              <a:rPr lang="en-US" dirty="0" smtClean="0"/>
              <a:t>automate certain decisions </a:t>
            </a:r>
            <a:endParaRPr lang="en-US" dirty="0" smtClean="0"/>
          </a:p>
          <a:p>
            <a:r>
              <a:rPr lang="en-US" dirty="0" smtClean="0"/>
              <a:t>Active </a:t>
            </a:r>
            <a:r>
              <a:rPr lang="en-US" dirty="0" smtClean="0"/>
              <a:t>and </a:t>
            </a:r>
            <a:r>
              <a:rPr lang="en-US" dirty="0" smtClean="0"/>
              <a:t>Available Inventory - data </a:t>
            </a:r>
            <a:r>
              <a:rPr lang="en-US" dirty="0" smtClean="0"/>
              <a:t>for the cloud infrastructure and the VNFs is collected in a geo-redundant data </a:t>
            </a:r>
            <a:r>
              <a:rPr lang="en-US" dirty="0" smtClean="0"/>
              <a:t>base.</a:t>
            </a:r>
            <a:r>
              <a:rPr lang="en-US" dirty="0" smtClean="0"/>
              <a:t>  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ervice Design </a:t>
            </a:r>
            <a:r>
              <a:rPr lang="en-US" dirty="0" smtClean="0"/>
              <a:t>and </a:t>
            </a:r>
            <a:r>
              <a:rPr lang="en-US" dirty="0" smtClean="0"/>
              <a:t>Creation </a:t>
            </a:r>
            <a:r>
              <a:rPr lang="en-US" dirty="0" smtClean="0"/>
              <a:t>– a design studio to facilitate service and infrastructure design, allowing re-use across the </a:t>
            </a:r>
            <a:r>
              <a:rPr lang="en-US" dirty="0" smtClean="0"/>
              <a:t>enterprise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eCOMP</a:t>
            </a:r>
            <a:r>
              <a:rPr lang="en-US" dirty="0" smtClean="0"/>
              <a:t> Workflow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8420"/>
            <a:ext cx="9144000" cy="405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5349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927733" y="2693872"/>
            <a:ext cx="7356826" cy="1862095"/>
            <a:chOff x="1440388" y="5124530"/>
            <a:chExt cx="11770921" cy="2234514"/>
          </a:xfrm>
        </p:grpSpPr>
        <p:sp>
          <p:nvSpPr>
            <p:cNvPr id="36" name="Can 35"/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57" idx="6"/>
              <a:endCxn id="42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n 41"/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45" idx="0"/>
            </p:cNvCxnSpPr>
            <p:nvPr/>
          </p:nvCxnSpPr>
          <p:spPr>
            <a:xfrm>
              <a:off x="8217499" y="5518352"/>
              <a:ext cx="2136997" cy="84400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n 44"/>
            <p:cNvSpPr/>
            <p:nvPr/>
          </p:nvSpPr>
          <p:spPr>
            <a:xfrm>
              <a:off x="9515455" y="607555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9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n 48"/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6" idx="2"/>
              <a:endCxn id="45" idx="4"/>
            </p:cNvCxnSpPr>
            <p:nvPr/>
          </p:nvCxnSpPr>
          <p:spPr>
            <a:xfrm flipH="1" flipV="1">
              <a:off x="11193533" y="6362359"/>
              <a:ext cx="1488288" cy="744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may be </a:t>
            </a:r>
            <a:r>
              <a:rPr lang="en-US" dirty="0" smtClean="0">
                <a:solidFill>
                  <a:srgbClr val="FF0000"/>
                </a:solidFill>
              </a:rPr>
              <a:t>corrupted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453089" y="2674743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35" name="Rectangle 34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52541" y="2670225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38" name="Rectangle 37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29792" y="2249815"/>
            <a:ext cx="1595619" cy="577441"/>
            <a:chOff x="3329942" y="3097260"/>
            <a:chExt cx="1595619" cy="577441"/>
          </a:xfrm>
        </p:grpSpPr>
        <p:sp>
          <p:nvSpPr>
            <p:cNvPr id="6" name="Explosion 1 5"/>
            <p:cNvSpPr/>
            <p:nvPr/>
          </p:nvSpPr>
          <p:spPr>
            <a:xfrm>
              <a:off x="3329942" y="3097260"/>
              <a:ext cx="1595619" cy="577441"/>
            </a:xfrm>
            <a:prstGeom prst="irregularSeal1">
              <a:avLst/>
            </a:prstGeom>
            <a:solidFill>
              <a:srgbClr val="FF6600"/>
            </a:solidFill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?!%%*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42251" y="3243026"/>
              <a:ext cx="283310" cy="36895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0" name="Picture 59" descr="comp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2" y="2190849"/>
            <a:ext cx="1329725" cy="1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73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216E-7 -1.66744E-6 C 0.03125 0.00116 0.06199 0.00255 0.09359 0.00324 C 0.10835 0.00417 0.12311 0.00487 0.13804 0.00625 C 0.16305 0.00556 0.18319 0.00278 0.20681 0.00116 C 0.2134 -0.00092 0.22018 -0.00185 0.22712 -0.00301 C 0.24015 -0.00926 0.25456 -0.01111 0.26862 -0.01227 C 0.27783 -0.01621 0.28859 -0.01737 0.29849 -0.01829 C 0.30318 -0.01968 0.30821 -0.01991 0.31307 -0.0213 C 0.32089 -0.02408 0.32853 -0.02825 0.33686 -0.02964 C 0.35405 -0.03775 0.37315 -0.03983 0.39139 -0.04192 C 0.39764 -0.04446 0.40406 -0.04608 0.41031 -0.04794 C 0.41379 -0.04771 0.41795 -0.04794 0.42264 -0.04701 C 0.42681 -0.04632 0.43046 -0.04029 0.43567 -0.03891 C 0.44261 -0.03219 0.45199 -0.02895 0.46032 -0.02339 C 0.46102 -0.02293 0.46171 -0.02223 0.46275 -0.0213 C 0.4631 -0.02038 0.46397 -0.01922 0.46571 -0.01829 C 0.47022 -0.01482 0.47682 -0.01459 0.48151 -0.01111 C 0.48724 -0.00718 0.49158 -0.00347 0.49748 -0.00092 C 0.50773 0.00834 0.51693 0.01668 0.52908 0.01946 C 0.53256 0.0227 0.53794 0.02386 0.54211 0.02571 C 0.54402 0.02663 0.5494 0.02872 0.5494 0.02895 C 0.55044 0.02988 0.55235 0.03011 0.55391 0.03173 C 0.55878 0.03706 0.55044 0.03358 0.55947 0.0359 C 0.56294 0.03845 0.56538 0.04215 0.56902 0.04516 C 0.57232 0.04771 0.57649 0.04864 0.57927 0.05234 C 0.58118 0.05535 0.58118 0.05558 0.58448 0.05744 C 0.58934 0.06021 0.59385 0.06485 0.59924 0.06763 C 0.60427 0.0704 0.63414 0.05836 0.6383 0.06438 C 0.68137 0.06438 0.69422 0.06415 0.71592 0.06531 C 0.74353 0.06739 0.78868 0.05836 0.80483 0.06137 C 0.8215 0.06114 0.81559 0.05998 0.81715 0.06438 " pathEditMode="relative" rAng="0" ptsTypes="fffffffffffffffffffffffffffffaf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66" y="11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41E-6 -3.03985E-6 L 0.16637 0.00209 L 0.40986 -0.05051 " pathEditMode="relative" ptsTypes="A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424E-6 -4.73587E-6 L 0.20407 0.12813 L 0.40309 0.13045 " pathEditMode="relative" ptsTypes="A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927733" y="2693872"/>
            <a:ext cx="7356826" cy="1862095"/>
            <a:chOff x="1440388" y="5124530"/>
            <a:chExt cx="11770921" cy="2234514"/>
          </a:xfrm>
        </p:grpSpPr>
        <p:sp>
          <p:nvSpPr>
            <p:cNvPr id="25" name="Can 24"/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48" idx="6"/>
              <a:endCxn id="36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42" idx="0"/>
            </p:cNvCxnSpPr>
            <p:nvPr/>
          </p:nvCxnSpPr>
          <p:spPr>
            <a:xfrm>
              <a:off x="8217500" y="5565046"/>
              <a:ext cx="2136997" cy="84400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n 41"/>
            <p:cNvSpPr/>
            <p:nvPr/>
          </p:nvSpPr>
          <p:spPr>
            <a:xfrm>
              <a:off x="9515455" y="612224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4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n 43"/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6" idx="2"/>
              <a:endCxn id="42" idx="4"/>
            </p:cNvCxnSpPr>
            <p:nvPr/>
          </p:nvCxnSpPr>
          <p:spPr>
            <a:xfrm rot="10800000" flipV="1">
              <a:off x="11193533" y="6369804"/>
              <a:ext cx="1488288" cy="39248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may arrive </a:t>
            </a:r>
            <a:r>
              <a:rPr lang="en-US" dirty="0" smtClean="0">
                <a:solidFill>
                  <a:srgbClr val="FF0000"/>
                </a:solidFill>
              </a:rPr>
              <a:t>out of order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427855" y="2689569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30" name="Rectangle 29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426121" y="2695752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37" name="Rectangle 36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500" dirty="0" smtClean="0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9" name="Picture 48" descr="comp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2" y="2190849"/>
            <a:ext cx="1329725" cy="1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3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025E-6 8.34106E-7 L 0.17489 -0.00209 L 0.42515 -0.06627 L 0.60351 0.05955 L 0.75704 0.06094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43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749E-6 -5.26413E-6 L 0.17158 -5.26413E-6 L 0.32076 0.14874 L 0.60038 0.04564 L 0.83362 0.04123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927733" y="2693872"/>
            <a:ext cx="7356826" cy="1862095"/>
            <a:chOff x="1440388" y="5124530"/>
            <a:chExt cx="11770921" cy="2234514"/>
          </a:xfrm>
        </p:grpSpPr>
        <p:sp>
          <p:nvSpPr>
            <p:cNvPr id="30" name="Can 29"/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51" idx="6"/>
              <a:endCxn id="37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n 36"/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5" idx="0"/>
            </p:cNvCxnSpPr>
            <p:nvPr/>
          </p:nvCxnSpPr>
          <p:spPr>
            <a:xfrm>
              <a:off x="8217499" y="5518352"/>
              <a:ext cx="2136997" cy="84400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n 44"/>
            <p:cNvSpPr/>
            <p:nvPr/>
          </p:nvSpPr>
          <p:spPr>
            <a:xfrm>
              <a:off x="9515455" y="607555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8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n 47"/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50" idx="2"/>
              <a:endCxn id="45" idx="4"/>
            </p:cNvCxnSpPr>
            <p:nvPr/>
          </p:nvCxnSpPr>
          <p:spPr>
            <a:xfrm flipH="1" flipV="1">
              <a:off x="11193533" y="6362359"/>
              <a:ext cx="1488288" cy="744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may be </a:t>
            </a:r>
            <a:r>
              <a:rPr lang="en-US" dirty="0" smtClean="0">
                <a:solidFill>
                  <a:srgbClr val="FF0000"/>
                </a:solidFill>
              </a:rPr>
              <a:t>duplicated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436863" y="2640065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33" name="Rectangle 32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2009788" y="2640065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41" name="Rectangle 40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12-Point Star 42"/>
          <p:cNvSpPr/>
          <p:nvPr/>
        </p:nvSpPr>
        <p:spPr>
          <a:xfrm>
            <a:off x="1320966" y="1864893"/>
            <a:ext cx="2294285" cy="779919"/>
          </a:xfrm>
          <a:prstGeom prst="star12">
            <a:avLst/>
          </a:prstGeom>
          <a:solidFill>
            <a:srgbClr val="FF6600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Duplicate</a:t>
            </a:r>
          </a:p>
        </p:txBody>
      </p:sp>
      <p:pic>
        <p:nvPicPr>
          <p:cNvPr id="52" name="Picture 51" descr="comp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2" y="2190849"/>
            <a:ext cx="1329725" cy="1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83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586E-6 -4.38369E-6 L 0.16985 0.00232 " pathEditMode="relative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85 0.00231 L 0.41333 -0.06187 L 0.61236 0.06417 L 0.81643 0.07089 " pathEditMode="relative" ptsTypes="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727E-6 2.00185E-6 L 0.13546 0.14875 L 0.43904 0.06626 L 0.68895 0.075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39" y="7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/>
          <p:nvPr/>
        </p:nvGrpSpPr>
        <p:grpSpPr>
          <a:xfrm>
            <a:off x="927733" y="2693872"/>
            <a:ext cx="7356826" cy="1862095"/>
            <a:chOff x="1440388" y="5124530"/>
            <a:chExt cx="11770921" cy="2234514"/>
          </a:xfrm>
        </p:grpSpPr>
        <p:sp>
          <p:nvSpPr>
            <p:cNvPr id="38" name="Can 37"/>
            <p:cNvSpPr/>
            <p:nvPr/>
          </p:nvSpPr>
          <p:spPr>
            <a:xfrm>
              <a:off x="6962465" y="5124530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60" idx="6"/>
              <a:endCxn id="49" idx="2"/>
            </p:cNvCxnSpPr>
            <p:nvPr/>
          </p:nvCxnSpPr>
          <p:spPr>
            <a:xfrm>
              <a:off x="1971439" y="5890769"/>
              <a:ext cx="1299701" cy="17124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583923" y="5518350"/>
              <a:ext cx="2561187" cy="308211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n 48"/>
            <p:cNvSpPr/>
            <p:nvPr/>
          </p:nvSpPr>
          <p:spPr>
            <a:xfrm>
              <a:off x="3271140" y="5621087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205617" y="6059619"/>
              <a:ext cx="1867699" cy="1012618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3" idx="0"/>
            </p:cNvCxnSpPr>
            <p:nvPr/>
          </p:nvCxnSpPr>
          <p:spPr>
            <a:xfrm>
              <a:off x="8217499" y="5518352"/>
              <a:ext cx="2136997" cy="84400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n 52"/>
            <p:cNvSpPr/>
            <p:nvPr/>
          </p:nvSpPr>
          <p:spPr>
            <a:xfrm>
              <a:off x="9515455" y="607555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5" idx="4"/>
            </p:cNvCxnSpPr>
            <p:nvPr/>
          </p:nvCxnSpPr>
          <p:spPr>
            <a:xfrm flipV="1">
              <a:off x="7145109" y="6501796"/>
              <a:ext cx="2733850" cy="570443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n 54"/>
            <p:cNvSpPr/>
            <p:nvPr/>
          </p:nvSpPr>
          <p:spPr>
            <a:xfrm>
              <a:off x="5467031" y="6785433"/>
              <a:ext cx="1678078" cy="57361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7" idx="2"/>
              <a:endCxn id="53" idx="4"/>
            </p:cNvCxnSpPr>
            <p:nvPr/>
          </p:nvCxnSpPr>
          <p:spPr>
            <a:xfrm flipH="1" flipV="1">
              <a:off x="11193533" y="6362359"/>
              <a:ext cx="1488288" cy="7446"/>
            </a:xfrm>
            <a:prstGeom prst="line">
              <a:avLst/>
            </a:prstGeom>
            <a:ln w="5715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2681821" y="6121526"/>
              <a:ext cx="529488" cy="49655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40388" y="5642490"/>
              <a:ext cx="531051" cy="496558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may not arrive at all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445623" y="2811339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70" name="Rectangle 69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427319" y="2811339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30" name="Rectangle 29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12-Point Star 6"/>
          <p:cNvSpPr/>
          <p:nvPr/>
        </p:nvSpPr>
        <p:spPr>
          <a:xfrm>
            <a:off x="5803769" y="3270700"/>
            <a:ext cx="1266858" cy="779919"/>
          </a:xfrm>
          <a:prstGeom prst="star12">
            <a:avLst/>
          </a:prstGeom>
          <a:solidFill>
            <a:srgbClr val="FF6600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Full</a:t>
            </a:r>
          </a:p>
        </p:txBody>
      </p:sp>
      <p:pic>
        <p:nvPicPr>
          <p:cNvPr id="62" name="Picture 61" descr="comp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2" y="2190849"/>
            <a:ext cx="1329725" cy="1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4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216E-7 -1.66744E-6 C 0.03125 0.00116 0.06199 0.00255 0.09359 0.00324 C 0.10835 0.00417 0.12311 0.00487 0.13804 0.00625 C 0.16305 0.00556 0.18319 0.00278 0.20681 0.00116 C 0.2134 -0.00092 0.22018 -0.00185 0.22712 -0.00301 C 0.24015 -0.00926 0.25456 -0.01111 0.26862 -0.01227 C 0.27783 -0.01621 0.28859 -0.01737 0.29849 -0.01829 C 0.30318 -0.01968 0.30821 -0.01991 0.31307 -0.0213 C 0.32089 -0.02408 0.32853 -0.02825 0.33686 -0.02964 C 0.35405 -0.03775 0.37315 -0.03983 0.39139 -0.04192 C 0.39764 -0.04446 0.40406 -0.04608 0.41031 -0.04794 C 0.41379 -0.04771 0.41795 -0.04794 0.42264 -0.04701 C 0.42681 -0.04632 0.43046 -0.04029 0.43567 -0.03891 C 0.44261 -0.03219 0.45199 -0.02895 0.46032 -0.02339 C 0.46102 -0.02293 0.46171 -0.02223 0.46275 -0.0213 C 0.4631 -0.02038 0.46397 -0.01922 0.46571 -0.01829 C 0.47022 -0.01482 0.47682 -0.01459 0.48151 -0.01111 C 0.48724 -0.00718 0.49158 -0.00347 0.49748 -0.00092 C 0.50773 0.00834 0.51693 0.01668 0.52908 0.01946 C 0.53256 0.0227 0.53794 0.02386 0.54211 0.02571 C 0.54402 0.02663 0.5494 0.02872 0.5494 0.02895 C 0.55044 0.02988 0.55235 0.03011 0.55391 0.03173 C 0.55878 0.03706 0.55044 0.03358 0.55947 0.0359 C 0.56294 0.03845 0.56538 0.04215 0.56902 0.04516 C 0.57232 0.04771 0.57649 0.04864 0.57927 0.05234 C 0.58118 0.05535 0.58118 0.05558 0.58448 0.05744 C 0.58934 0.06021 0.59385 0.06485 0.59924 0.06763 C 0.60427 0.0704 0.63414 0.05836 0.6383 0.06438 C 0.68137 0.06438 0.69422 0.06415 0.71592 0.06531 C 0.74353 0.06739 0.78868 0.05836 0.80483 0.06137 C 0.8215 0.06114 0.81559 0.05998 0.81715 0.06438 " pathEditMode="relative" rAng="0" ptsTypes="fffffffffffffffffffffffffffffaf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66" y="11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L 0.17483 0.00418 L 0.41997 -0.03703 L 0.60295 0.08936 L 0.60451 0.50533 " pathEditMode="relative" ptsTypes="AAA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85800" y="2130120"/>
            <a:ext cx="7772040" cy="1469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"/>
              </a:rPr>
              <a:t>Why was an Internet so
</a:t>
            </a:r>
            <a:r>
              <a:rPr lang="en-US" sz="6000">
                <a:solidFill>
                  <a:srgbClr val="FF0000"/>
                </a:solidFill>
                <a:latin typeface="Calibri"/>
              </a:rPr>
              <a:t>simple and dumb</a:t>
            </a:r>
            <a:r>
              <a:rPr lang="en-US" sz="6000">
                <a:solidFill>
                  <a:srgbClr val="000000"/>
                </a:solidFill>
                <a:latin typeface="Calibri"/>
              </a:rPr>
              <a:t> 
so successful?</a:t>
            </a:r>
            <a:r>
              <a:rPr lang="en-US" sz="6000">
                <a:solidFill>
                  <a:srgbClr val="FFFFFF"/>
                </a:solid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74520" y="2130480"/>
            <a:ext cx="89733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"/>
              </a:rPr>
              <a:t>The Internet was successful </a:t>
            </a:r>
            <a:r>
              <a:rPr lang="en-US" sz="6000" u="sng">
                <a:solidFill>
                  <a:srgbClr val="FF0000"/>
                </a:solidFill>
                <a:latin typeface="Calibri"/>
              </a:rPr>
              <a:t>because</a:t>
            </a:r>
            <a:r>
              <a:rPr lang="en-US" sz="6000">
                <a:solidFill>
                  <a:srgbClr val="000000"/>
                </a:solidFill>
                <a:latin typeface="Calibri"/>
              </a:rPr>
              <a:t> it was
simple and dumb 
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4950000" y="668520"/>
            <a:ext cx="2936160" cy="234900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4379040" y="2693880"/>
            <a:ext cx="1048320" cy="477720"/>
          </a:xfrm>
          <a:prstGeom prst="can">
            <a:avLst>
              <a:gd name="adj" fmla="val 50000"/>
            </a:avLst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</p:sp>
      <p:sp>
        <p:nvSpPr>
          <p:cNvPr id="146" name="Line 2"/>
          <p:cNvSpPr/>
          <p:nvPr/>
        </p:nvSpPr>
        <p:spPr>
          <a:xfrm>
            <a:off x="1259640" y="3332520"/>
            <a:ext cx="812160" cy="1404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147" name="Line 3"/>
          <p:cNvSpPr/>
          <p:nvPr/>
        </p:nvSpPr>
        <p:spPr>
          <a:xfrm flipV="1">
            <a:off x="2892240" y="3021840"/>
            <a:ext cx="1600560" cy="2566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148" name="CustomShape 4"/>
          <p:cNvSpPr/>
          <p:nvPr/>
        </p:nvSpPr>
        <p:spPr>
          <a:xfrm>
            <a:off x="2072160" y="3107880"/>
            <a:ext cx="1048320" cy="477360"/>
          </a:xfrm>
          <a:prstGeom prst="can">
            <a:avLst>
              <a:gd name="adj" fmla="val 50000"/>
            </a:avLst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</p:sp>
      <p:sp>
        <p:nvSpPr>
          <p:cNvPr id="149" name="Line 5"/>
          <p:cNvSpPr/>
          <p:nvPr/>
        </p:nvSpPr>
        <p:spPr>
          <a:xfrm>
            <a:off x="2655720" y="3473280"/>
            <a:ext cx="1167480" cy="8434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150" name="Line 6"/>
          <p:cNvSpPr/>
          <p:nvPr/>
        </p:nvSpPr>
        <p:spPr>
          <a:xfrm>
            <a:off x="5163120" y="3021840"/>
            <a:ext cx="1335600" cy="7030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151" name="CustomShape 7"/>
          <p:cNvSpPr/>
          <p:nvPr/>
        </p:nvSpPr>
        <p:spPr>
          <a:xfrm>
            <a:off x="5974560" y="3486240"/>
            <a:ext cx="1048680" cy="477720"/>
          </a:xfrm>
          <a:prstGeom prst="can">
            <a:avLst>
              <a:gd name="adj" fmla="val 50000"/>
            </a:avLst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</p:sp>
      <p:sp>
        <p:nvSpPr>
          <p:cNvPr id="152" name="Line 8"/>
          <p:cNvSpPr/>
          <p:nvPr/>
        </p:nvSpPr>
        <p:spPr>
          <a:xfrm flipV="1">
            <a:off x="4493160" y="3841560"/>
            <a:ext cx="1708560" cy="47520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153" name="CustomShape 9"/>
          <p:cNvSpPr/>
          <p:nvPr/>
        </p:nvSpPr>
        <p:spPr>
          <a:xfrm>
            <a:off x="3444120" y="4078080"/>
            <a:ext cx="1048680" cy="477360"/>
          </a:xfrm>
          <a:prstGeom prst="can">
            <a:avLst>
              <a:gd name="adj" fmla="val 50000"/>
            </a:avLst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</p:sp>
      <p:sp>
        <p:nvSpPr>
          <p:cNvPr id="154" name="Line 10"/>
          <p:cNvSpPr/>
          <p:nvPr/>
        </p:nvSpPr>
        <p:spPr>
          <a:xfrm flipH="1" flipV="1">
            <a:off x="7023240" y="3725280"/>
            <a:ext cx="930240" cy="648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155" name="CustomShape 11"/>
          <p:cNvSpPr/>
          <p:nvPr/>
        </p:nvSpPr>
        <p:spPr>
          <a:xfrm>
            <a:off x="7953480" y="3524760"/>
            <a:ext cx="330840" cy="41328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</p:spPr>
      </p:sp>
      <p:sp>
        <p:nvSpPr>
          <p:cNvPr id="156" name="CustomShape 12"/>
          <p:cNvSpPr/>
          <p:nvPr/>
        </p:nvSpPr>
        <p:spPr>
          <a:xfrm>
            <a:off x="927720" y="3125520"/>
            <a:ext cx="331560" cy="413280"/>
          </a:xfrm>
          <a:prstGeom prst="ellipse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7" name="CustomShape 13"/>
          <p:cNvSpPr/>
          <p:nvPr/>
        </p:nvSpPr>
        <p:spPr>
          <a:xfrm>
            <a:off x="274320" y="1024920"/>
            <a:ext cx="4590000" cy="529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2600">
                <a:solidFill>
                  <a:srgbClr val="000000"/>
                </a:solidFill>
                <a:latin typeface="Calibri"/>
              </a:rPr>
              <a:t>50+ million lines of code</a:t>
            </a:r>
            <a:endParaRPr/>
          </a:p>
        </p:txBody>
      </p:sp>
      <p:sp>
        <p:nvSpPr>
          <p:cNvPr id="158" name="CustomShape 14"/>
          <p:cNvSpPr/>
          <p:nvPr/>
        </p:nvSpPr>
        <p:spPr>
          <a:xfrm>
            <a:off x="376200" y="1484280"/>
            <a:ext cx="4887360" cy="486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Tens of billions of transistors</a:t>
            </a:r>
            <a:endParaRPr/>
          </a:p>
        </p:txBody>
      </p:sp>
      <p:sp>
        <p:nvSpPr>
          <p:cNvPr id="159" name="CustomShape 15"/>
          <p:cNvSpPr/>
          <p:nvPr/>
        </p:nvSpPr>
        <p:spPr>
          <a:xfrm>
            <a:off x="760320" y="4944240"/>
            <a:ext cx="7465680" cy="1599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Routers are fragile and insecure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Bloated and power </a:t>
            </a:r>
            <a:r>
              <a:rPr lang="en-US" sz="2600" dirty="0" smtClean="0">
                <a:solidFill>
                  <a:srgbClr val="000000"/>
                </a:solidFill>
                <a:latin typeface="Calibri"/>
              </a:rPr>
              <a:t>hungry</a:t>
            </a:r>
            <a:endParaRPr/>
          </a:p>
        </p:txBody>
      </p:sp>
      <p:sp>
        <p:nvSpPr>
          <p:cNvPr id="160" name="CustomShape 16"/>
          <p:cNvSpPr/>
          <p:nvPr/>
        </p:nvSpPr>
        <p:spPr>
          <a:xfrm>
            <a:off x="4388400" y="2656080"/>
            <a:ext cx="1048680" cy="707400"/>
          </a:xfrm>
          <a:prstGeom prst="can">
            <a:avLst>
              <a:gd name="adj" fmla="val 34162"/>
            </a:avLst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Calibri"/>
              </a:rPr>
              <a:t> Hardware </a:t>
            </a:r>
            <a:endParaRPr/>
          </a:p>
        </p:txBody>
      </p:sp>
      <p:sp>
        <p:nvSpPr>
          <p:cNvPr id="161" name="CustomShape 17"/>
          <p:cNvSpPr/>
          <p:nvPr/>
        </p:nvSpPr>
        <p:spPr>
          <a:xfrm>
            <a:off x="4388040" y="2093040"/>
            <a:ext cx="1048680" cy="707400"/>
          </a:xfrm>
          <a:prstGeom prst="can">
            <a:avLst>
              <a:gd name="adj" fmla="val 34162"/>
            </a:avLst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Calibri"/>
              </a:rPr>
              <a:t> Software 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947</Words>
  <Application>Microsoft Macintosh PowerPoint</Application>
  <PresentationFormat>On-screen Show (4:3)</PresentationFormat>
  <Paragraphs>307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Packets may be corrupted</vt:lpstr>
      <vt:lpstr>Packets may arrive out of order</vt:lpstr>
      <vt:lpstr>Packets may be duplicated</vt:lpstr>
      <vt:lpstr>They may not arrive at all</vt:lpstr>
      <vt:lpstr>Slide 7</vt:lpstr>
      <vt:lpstr>Slide 8</vt:lpstr>
      <vt:lpstr>Slide 9</vt:lpstr>
      <vt:lpstr>Slide 10</vt:lpstr>
      <vt:lpstr>Traditional Computer Networks</vt:lpstr>
      <vt:lpstr>Traditional Computer Networks</vt:lpstr>
      <vt:lpstr>Traditional Computer Networks</vt:lpstr>
      <vt:lpstr>Software Defined Networking (SDN)</vt:lpstr>
      <vt:lpstr>OpenFlow</vt:lpstr>
      <vt:lpstr>OpenFlow</vt:lpstr>
      <vt:lpstr>OpenFlow Switching</vt:lpstr>
      <vt:lpstr>OpenFlow Table Entry</vt:lpstr>
      <vt:lpstr>OpenFlow Examples</vt:lpstr>
      <vt:lpstr>Network Function Virtualization</vt:lpstr>
      <vt:lpstr>NFV Benefits</vt:lpstr>
      <vt:lpstr>AT&amp;T Domain 2.0</vt:lpstr>
      <vt:lpstr>Slide 23</vt:lpstr>
      <vt:lpstr>D 2.0 Benefits</vt:lpstr>
      <vt:lpstr>eCOMP</vt:lpstr>
      <vt:lpstr>eCOMP Components</vt:lpstr>
      <vt:lpstr>eCOMP Workflow</vt:lpstr>
      <vt:lpstr>Slide 28</vt:lpstr>
      <vt:lpstr>Slide 29</vt:lpstr>
      <vt:lpstr>Slide 30</vt:lpstr>
    </vt:vector>
  </TitlesOfParts>
  <Company>Lemons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Key Definitions</dc:title>
  <dc:creator>Apple Orange</dc:creator>
  <cp:lastModifiedBy>Ghufran Baig</cp:lastModifiedBy>
  <cp:revision>12</cp:revision>
  <dcterms:created xsi:type="dcterms:W3CDTF">2016-04-20T04:33:59Z</dcterms:created>
  <dcterms:modified xsi:type="dcterms:W3CDTF">2016-04-20T18:57:47Z</dcterms:modified>
</cp:coreProperties>
</file>