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6"/>
  </p:notesMasterIdLst>
  <p:handoutMasterIdLst>
    <p:handoutMasterId r:id="rId77"/>
  </p:handoutMasterIdLst>
  <p:sldIdLst>
    <p:sldId id="468" r:id="rId2"/>
    <p:sldId id="556" r:id="rId3"/>
    <p:sldId id="586" r:id="rId4"/>
    <p:sldId id="547" r:id="rId5"/>
    <p:sldId id="554" r:id="rId6"/>
    <p:sldId id="557" r:id="rId7"/>
    <p:sldId id="533" r:id="rId8"/>
    <p:sldId id="538" r:id="rId9"/>
    <p:sldId id="487" r:id="rId10"/>
    <p:sldId id="550" r:id="rId11"/>
    <p:sldId id="570" r:id="rId12"/>
    <p:sldId id="571" r:id="rId13"/>
    <p:sldId id="342" r:id="rId14"/>
    <p:sldId id="579" r:id="rId15"/>
    <p:sldId id="503" r:id="rId16"/>
    <p:sldId id="344" r:id="rId17"/>
    <p:sldId id="580" r:id="rId18"/>
    <p:sldId id="434" r:id="rId19"/>
    <p:sldId id="432" r:id="rId20"/>
    <p:sldId id="435" r:id="rId21"/>
    <p:sldId id="455" r:id="rId22"/>
    <p:sldId id="437" r:id="rId23"/>
    <p:sldId id="445" r:id="rId24"/>
    <p:sldId id="444" r:id="rId25"/>
    <p:sldId id="439" r:id="rId26"/>
    <p:sldId id="576" r:id="rId27"/>
    <p:sldId id="577" r:id="rId28"/>
    <p:sldId id="438" r:id="rId29"/>
    <p:sldId id="436" r:id="rId30"/>
    <p:sldId id="457" r:id="rId31"/>
    <p:sldId id="566" r:id="rId32"/>
    <p:sldId id="521" r:id="rId33"/>
    <p:sldId id="515" r:id="rId34"/>
    <p:sldId id="522" r:id="rId35"/>
    <p:sldId id="520" r:id="rId36"/>
    <p:sldId id="516" r:id="rId37"/>
    <p:sldId id="584" r:id="rId38"/>
    <p:sldId id="394" r:id="rId39"/>
    <p:sldId id="397" r:id="rId40"/>
    <p:sldId id="587" r:id="rId41"/>
    <p:sldId id="589" r:id="rId42"/>
    <p:sldId id="620" r:id="rId43"/>
    <p:sldId id="590" r:id="rId44"/>
    <p:sldId id="591" r:id="rId45"/>
    <p:sldId id="592" r:id="rId46"/>
    <p:sldId id="593" r:id="rId47"/>
    <p:sldId id="594" r:id="rId48"/>
    <p:sldId id="595" r:id="rId49"/>
    <p:sldId id="621" r:id="rId50"/>
    <p:sldId id="596" r:id="rId51"/>
    <p:sldId id="597" r:id="rId52"/>
    <p:sldId id="598" r:id="rId53"/>
    <p:sldId id="599" r:id="rId54"/>
    <p:sldId id="600" r:id="rId55"/>
    <p:sldId id="601" r:id="rId56"/>
    <p:sldId id="602" r:id="rId57"/>
    <p:sldId id="603" r:id="rId58"/>
    <p:sldId id="604" r:id="rId59"/>
    <p:sldId id="605" r:id="rId60"/>
    <p:sldId id="607" r:id="rId61"/>
    <p:sldId id="622" r:id="rId62"/>
    <p:sldId id="609" r:id="rId63"/>
    <p:sldId id="610" r:id="rId64"/>
    <p:sldId id="611" r:id="rId65"/>
    <p:sldId id="612" r:id="rId66"/>
    <p:sldId id="613" r:id="rId67"/>
    <p:sldId id="614" r:id="rId68"/>
    <p:sldId id="615" r:id="rId69"/>
    <p:sldId id="623" r:id="rId70"/>
    <p:sldId id="616" r:id="rId71"/>
    <p:sldId id="617" r:id="rId72"/>
    <p:sldId id="618" r:id="rId73"/>
    <p:sldId id="619" r:id="rId74"/>
    <p:sldId id="389"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otivation" id="{AF8C3D0A-6404-0247-9177-AE16609FE3AA}">
          <p14:sldIdLst>
            <p14:sldId id="468"/>
            <p14:sldId id="556"/>
            <p14:sldId id="586"/>
            <p14:sldId id="547"/>
            <p14:sldId id="554"/>
            <p14:sldId id="557"/>
            <p14:sldId id="533"/>
            <p14:sldId id="538"/>
            <p14:sldId id="487"/>
          </p14:sldIdLst>
        </p14:section>
        <p14:section name="Morse_code" id="{D3F25626-FD6A-CA4D-A203-6B89AE7362D5}">
          <p14:sldIdLst>
            <p14:sldId id="550"/>
          </p14:sldIdLst>
        </p14:section>
        <p14:section name="Single_carrier" id="{C010CD62-38E6-C74D-9DDE-FC15F18E6EB6}">
          <p14:sldIdLst>
            <p14:sldId id="570"/>
            <p14:sldId id="571"/>
          </p14:sldIdLst>
        </p14:section>
        <p14:section name="Multi_carrier" id="{8C4DAA00-FEAF-6947-814F-067AE557141E}">
          <p14:sldIdLst>
            <p14:sldId id="342"/>
            <p14:sldId id="579"/>
            <p14:sldId id="503"/>
            <p14:sldId id="344"/>
            <p14:sldId id="580"/>
          </p14:sldIdLst>
        </p14:section>
        <p14:section name="OVDM" id="{EF9DC163-51B2-CC43-AF75-97B7D0FA3794}">
          <p14:sldIdLst>
            <p14:sldId id="434"/>
            <p14:sldId id="432"/>
            <p14:sldId id="435"/>
            <p14:sldId id="455"/>
            <p14:sldId id="437"/>
            <p14:sldId id="445"/>
            <p14:sldId id="444"/>
            <p14:sldId id="439"/>
            <p14:sldId id="576"/>
            <p14:sldId id="577"/>
            <p14:sldId id="438"/>
            <p14:sldId id="436"/>
          </p14:sldIdLst>
        </p14:section>
        <p14:section name="PHY_Security" id="{7F62DF15-D318-E94D-91C1-A574F6E9A486}">
          <p14:sldIdLst>
            <p14:sldId id="457"/>
            <p14:sldId id="566"/>
            <p14:sldId id="521"/>
            <p14:sldId id="515"/>
            <p14:sldId id="522"/>
            <p14:sldId id="520"/>
            <p14:sldId id="516"/>
            <p14:sldId id="584"/>
          </p14:sldIdLst>
        </p14:section>
        <p14:section name="Evaluation" id="{03881AE5-0293-8E40-B24A-BBEDB618340D}">
          <p14:sldIdLst>
            <p14:sldId id="394"/>
            <p14:sldId id="397"/>
          </p14:sldIdLst>
        </p14:section>
        <p14:section name="Ending" id="{81C95141-3016-2B4A-9968-0DA3AF6720B6}">
          <p14:sldIdLst>
            <p14:sldId id="587"/>
            <p14:sldId id="589"/>
            <p14:sldId id="620"/>
            <p14:sldId id="590"/>
            <p14:sldId id="591"/>
            <p14:sldId id="592"/>
            <p14:sldId id="593"/>
            <p14:sldId id="594"/>
            <p14:sldId id="595"/>
            <p14:sldId id="621"/>
            <p14:sldId id="596"/>
            <p14:sldId id="597"/>
            <p14:sldId id="598"/>
            <p14:sldId id="599"/>
            <p14:sldId id="600"/>
            <p14:sldId id="601"/>
            <p14:sldId id="602"/>
            <p14:sldId id="603"/>
            <p14:sldId id="604"/>
            <p14:sldId id="605"/>
            <p14:sldId id="607"/>
            <p14:sldId id="622"/>
            <p14:sldId id="609"/>
            <p14:sldId id="610"/>
            <p14:sldId id="611"/>
            <p14:sldId id="612"/>
            <p14:sldId id="613"/>
            <p14:sldId id="614"/>
            <p14:sldId id="615"/>
            <p14:sldId id="623"/>
            <p14:sldId id="616"/>
            <p14:sldId id="617"/>
            <p14:sldId id="618"/>
            <p14:sldId id="619"/>
            <p14:sldId id="389"/>
          </p14:sldIdLst>
        </p14:section>
        <p14:section name="RoughSlides" id="{96B90FC5-CACA-A84A-B5A8-DFDF22F964F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A8FFF2"/>
    <a:srgbClr val="65A8FF"/>
    <a:srgbClr val="64FFF7"/>
    <a:srgbClr val="F2AA5D"/>
    <a:srgbClr val="FFC088"/>
    <a:srgbClr val="FFFCF1"/>
    <a:srgbClr val="FFFFFF"/>
    <a:srgbClr val="B1DD5B"/>
    <a:srgbClr val="D9680C"/>
    <a:srgbClr val="D9C30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8" autoAdjust="0"/>
    <p:restoredTop sz="77518" autoAdjust="0"/>
  </p:normalViewPr>
  <p:slideViewPr>
    <p:cSldViewPr snapToGrid="0" snapToObjects="1">
      <p:cViewPr varScale="1">
        <p:scale>
          <a:sx n="68" d="100"/>
          <a:sy n="68" d="100"/>
        </p:scale>
        <p:origin x="-2160" y="-112"/>
      </p:cViewPr>
      <p:guideLst>
        <p:guide orient="horz" pos="2160"/>
        <p:guide pos="2880"/>
      </p:guideLst>
    </p:cSldViewPr>
  </p:slideViewPr>
  <p:outlineViewPr>
    <p:cViewPr>
      <p:scale>
        <a:sx n="33" d="100"/>
        <a:sy n="33" d="100"/>
      </p:scale>
      <p:origin x="0" y="712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viewProps" Target="viewProps.xml"/><Relationship Id="rId81" Type="http://schemas.openxmlformats.org/officeDocument/2006/relationships/theme" Target="theme/theme1.xml"/><Relationship Id="rId82"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notesMaster" Target="notesMasters/notesMaster1.xml"/><Relationship Id="rId77" Type="http://schemas.openxmlformats.org/officeDocument/2006/relationships/handoutMaster" Target="handoutMasters/handoutMaster1.xml"/><Relationship Id="rId78" Type="http://schemas.openxmlformats.org/officeDocument/2006/relationships/printerSettings" Target="printerSettings/printerSettings1.bin"/><Relationship Id="rId79" Type="http://schemas.openxmlformats.org/officeDocument/2006/relationships/presProps" Target="pres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C578EE6-4429-F345-82A9-E50F04079655}" type="datetimeFigureOut">
              <a:rPr lang="en-US" smtClean="0"/>
              <a:t>3/22/16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6779B5-4EAE-0C49-AFB3-D41AB695FDDB}" type="slidenum">
              <a:rPr lang="en-US" smtClean="0"/>
              <a:t>‹#›</a:t>
            </a:fld>
            <a:endParaRPr lang="en-US"/>
          </a:p>
        </p:txBody>
      </p:sp>
    </p:spTree>
    <p:extLst>
      <p:ext uri="{BB962C8B-B14F-4D97-AF65-F5344CB8AC3E}">
        <p14:creationId xmlns:p14="http://schemas.microsoft.com/office/powerpoint/2010/main" val="11084017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C8C4E4-7A5C-5846-964F-5122A7F14F1B}" type="datetimeFigureOut">
              <a:rPr lang="en-US" smtClean="0"/>
              <a:t>3/22/16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1DF9DB-FD8D-CA47-BF52-F35FBBE33CF8}" type="slidenum">
              <a:rPr lang="en-US" smtClean="0"/>
              <a:t>‹#›</a:t>
            </a:fld>
            <a:endParaRPr lang="en-US"/>
          </a:p>
        </p:txBody>
      </p:sp>
    </p:spTree>
    <p:extLst>
      <p:ext uri="{BB962C8B-B14F-4D97-AF65-F5344CB8AC3E}">
        <p14:creationId xmlns:p14="http://schemas.microsoft.com/office/powerpoint/2010/main" val="421830442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a:t>
            </a:r>
            <a:r>
              <a:rPr lang="en-US" baseline="0" dirty="0" smtClean="0"/>
              <a:t> this </a:t>
            </a:r>
            <a:r>
              <a:rPr lang="en-US" baseline="0" dirty="0" smtClean="0"/>
              <a:t>is </a:t>
            </a:r>
            <a:r>
              <a:rPr lang="en-US" baseline="0" dirty="0" err="1" smtClean="0"/>
              <a:t>Swadhin</a:t>
            </a:r>
            <a:r>
              <a:rPr lang="en-US" baseline="0" dirty="0" smtClean="0"/>
              <a:t>, </a:t>
            </a:r>
            <a:r>
              <a:rPr lang="en-US" baseline="0" dirty="0" smtClean="0"/>
              <a:t>today I am going to present our paper “Ripple: Communicating through physical vibrations”</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AC1DF9DB-FD8D-CA47-BF52-F35FBBE33CF8}" type="slidenum">
              <a:rPr lang="en-US" smtClean="0"/>
              <a:t>1</a:t>
            </a:fld>
            <a:endParaRPr lang="en-US"/>
          </a:p>
        </p:txBody>
      </p:sp>
    </p:spTree>
    <p:extLst>
      <p:ext uri="{BB962C8B-B14F-4D97-AF65-F5344CB8AC3E}">
        <p14:creationId xmlns:p14="http://schemas.microsoft.com/office/powerpoint/2010/main" val="3736085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Lets start with</a:t>
            </a:r>
            <a:r>
              <a:rPr lang="en-US" baseline="0" dirty="0" smtClean="0"/>
              <a:t> an overview of the vibration motor and the accelerometer.</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&lt;CLICK&gt; The vibration motor has a magnetic mass placed near a coil. When we apply voltage to the coil it creates the electromotive force that makes the mass to… &lt;CLICK&gt; … oscillate. This motion creates the vibration.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&lt;CLICK&gt; The accelerometer also has a movable structure that responds to the vibration and converts the vibration to the electrical signal.</a:t>
            </a:r>
            <a:endParaRPr lang="en-US" dirty="0"/>
          </a:p>
        </p:txBody>
      </p:sp>
      <p:sp>
        <p:nvSpPr>
          <p:cNvPr id="4" name="Slide Number Placeholder 3"/>
          <p:cNvSpPr>
            <a:spLocks noGrp="1"/>
          </p:cNvSpPr>
          <p:nvPr>
            <p:ph type="sldNum" sz="quarter" idx="10"/>
          </p:nvPr>
        </p:nvSpPr>
        <p:spPr/>
        <p:txBody>
          <a:bodyPr/>
          <a:lstStyle/>
          <a:p>
            <a:fld id="{AC1DF9DB-FD8D-CA47-BF52-F35FBBE33CF8}" type="slidenum">
              <a:rPr lang="en-US" smtClean="0"/>
              <a:t>10</a:t>
            </a:fld>
            <a:endParaRPr lang="en-US"/>
          </a:p>
        </p:txBody>
      </p:sp>
    </p:spTree>
    <p:extLst>
      <p:ext uri="{BB962C8B-B14F-4D97-AF65-F5344CB8AC3E}">
        <p14:creationId xmlns:p14="http://schemas.microsoft.com/office/powerpoint/2010/main" val="2543534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While we randomly turn</a:t>
            </a:r>
            <a:r>
              <a:rPr lang="en-US" baseline="0" dirty="0" smtClean="0"/>
              <a:t> on and off the vibration motor we get a pulse, which is basically a combination of various uncontrolled frequencies with different rise and decay rate. The long tail actually limits the shortest possible pulse length and thereby limits the </a:t>
            </a:r>
            <a:r>
              <a:rPr lang="en-US" baseline="0" dirty="0" err="1" smtClean="0"/>
              <a:t>datarate</a:t>
            </a:r>
            <a:r>
              <a:rPr lang="en-US" baseline="0" dirty="0" smtClean="0"/>
              <a:t> to around 6 bits per second.</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&lt;CLICK&gt;So, first… we regulate the input signal of the motor to generate vibration of a single frequency. However, the due to the inertial motion of the magnetic mass of the motor, the system behaves as a damped second order system and we still get &lt;CLICK&gt; a decaying tail in the received pulse.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&lt;CLICK&gt;We used a technique called vibration braking to reduce this tail. While the details is in the paper, we basically exploited the reverse electromotive force of the motor to prematurely stop the natural movement of the mass.</a:t>
            </a:r>
          </a:p>
        </p:txBody>
      </p:sp>
      <p:sp>
        <p:nvSpPr>
          <p:cNvPr id="4" name="Slide Number Placeholder 3"/>
          <p:cNvSpPr>
            <a:spLocks noGrp="1"/>
          </p:cNvSpPr>
          <p:nvPr>
            <p:ph type="sldNum" sz="quarter" idx="10"/>
          </p:nvPr>
        </p:nvSpPr>
        <p:spPr/>
        <p:txBody>
          <a:bodyPr/>
          <a:lstStyle/>
          <a:p>
            <a:fld id="{AC1DF9DB-FD8D-CA47-BF52-F35FBBE33CF8}" type="slidenum">
              <a:rPr lang="en-US" smtClean="0"/>
              <a:t>11</a:t>
            </a:fld>
            <a:endParaRPr lang="en-US"/>
          </a:p>
        </p:txBody>
      </p:sp>
    </p:spTree>
    <p:extLst>
      <p:ext uri="{BB962C8B-B14F-4D97-AF65-F5344CB8AC3E}">
        <p14:creationId xmlns:p14="http://schemas.microsoft.com/office/powerpoint/2010/main" val="2543534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With shorter pulse of a single frequency,</a:t>
            </a:r>
            <a:r>
              <a:rPr lang="en-US" baseline="0" dirty="0" smtClean="0"/>
              <a:t> now we can apply amplitude modulation to encode bits of information.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AC1DF9DB-FD8D-CA47-BF52-F35FBBE33CF8}" type="slidenum">
              <a:rPr lang="en-US" smtClean="0"/>
              <a:t>12</a:t>
            </a:fld>
            <a:endParaRPr lang="en-US"/>
          </a:p>
        </p:txBody>
      </p:sp>
    </p:spTree>
    <p:extLst>
      <p:ext uri="{BB962C8B-B14F-4D97-AF65-F5344CB8AC3E}">
        <p14:creationId xmlns:p14="http://schemas.microsoft.com/office/powerpoint/2010/main" val="2543534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Looking for opportunities</a:t>
            </a:r>
            <a:r>
              <a:rPr lang="en-US" baseline="0" dirty="0" smtClean="0"/>
              <a:t>, now we moved to the multi-carrier system.</a:t>
            </a:r>
            <a:endParaRPr lang="en-US" dirty="0" smtClean="0"/>
          </a:p>
        </p:txBody>
      </p:sp>
      <p:sp>
        <p:nvSpPr>
          <p:cNvPr id="4" name="Slide Number Placeholder 3"/>
          <p:cNvSpPr>
            <a:spLocks noGrp="1"/>
          </p:cNvSpPr>
          <p:nvPr>
            <p:ph type="sldNum" sz="quarter" idx="10"/>
          </p:nvPr>
        </p:nvSpPr>
        <p:spPr/>
        <p:txBody>
          <a:bodyPr/>
          <a:lstStyle/>
          <a:p>
            <a:fld id="{A5F504B0-DEEC-D248-8470-FA2342A64028}" type="slidenum">
              <a:rPr lang="en-US" smtClean="0"/>
              <a:t>13</a:t>
            </a:fld>
            <a:endParaRPr lang="en-US"/>
          </a:p>
        </p:txBody>
      </p:sp>
    </p:spTree>
    <p:extLst>
      <p:ext uri="{BB962C8B-B14F-4D97-AF65-F5344CB8AC3E}">
        <p14:creationId xmlns:p14="http://schemas.microsoft.com/office/powerpoint/2010/main" val="2395109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It is just multiple single carriers with different frequencies, modulated with different data and &lt;CLICK&gt;transmitted simultaneously&lt;CLICK&gt;</a:t>
            </a:r>
            <a:endParaRPr lang="en-US" dirty="0"/>
          </a:p>
        </p:txBody>
      </p:sp>
      <p:sp>
        <p:nvSpPr>
          <p:cNvPr id="4" name="Slide Number Placeholder 3"/>
          <p:cNvSpPr>
            <a:spLocks noGrp="1"/>
          </p:cNvSpPr>
          <p:nvPr>
            <p:ph type="sldNum" sz="quarter" idx="10"/>
          </p:nvPr>
        </p:nvSpPr>
        <p:spPr/>
        <p:txBody>
          <a:bodyPr/>
          <a:lstStyle/>
          <a:p>
            <a:fld id="{AC1DF9DB-FD8D-CA47-BF52-F35FBBE33CF8}" type="slidenum">
              <a:rPr lang="en-US" smtClean="0"/>
              <a:t>14</a:t>
            </a:fld>
            <a:endParaRPr lang="en-US"/>
          </a:p>
        </p:txBody>
      </p:sp>
    </p:spTree>
    <p:extLst>
      <p:ext uri="{BB962C8B-B14F-4D97-AF65-F5344CB8AC3E}">
        <p14:creationId xmlns:p14="http://schemas.microsoft.com/office/powerpoint/2010/main" val="2543534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Now when we transmit 10 such channels together,</a:t>
            </a:r>
            <a:r>
              <a:rPr lang="en-US" baseline="0" dirty="0" smtClean="0"/>
              <a:t> the system completely fails. We could not recover any data. And the reason is…the vibrator motor does not behave equally for all frequencies.</a:t>
            </a:r>
            <a:endParaRPr lang="en-US" dirty="0" smtClean="0"/>
          </a:p>
        </p:txBody>
      </p:sp>
      <p:sp>
        <p:nvSpPr>
          <p:cNvPr id="4" name="Slide Number Placeholder 3"/>
          <p:cNvSpPr>
            <a:spLocks noGrp="1"/>
          </p:cNvSpPr>
          <p:nvPr>
            <p:ph type="sldNum" sz="quarter" idx="10"/>
          </p:nvPr>
        </p:nvSpPr>
        <p:spPr/>
        <p:txBody>
          <a:bodyPr/>
          <a:lstStyle/>
          <a:p>
            <a:fld id="{AC1DF9DB-FD8D-CA47-BF52-F35FBBE33CF8}" type="slidenum">
              <a:rPr lang="en-US" smtClean="0"/>
              <a:t>15</a:t>
            </a:fld>
            <a:endParaRPr lang="en-US"/>
          </a:p>
        </p:txBody>
      </p:sp>
    </p:spTree>
    <p:extLst>
      <p:ext uri="{BB962C8B-B14F-4D97-AF65-F5344CB8AC3E}">
        <p14:creationId xmlns:p14="http://schemas.microsoft.com/office/powerpoint/2010/main" val="2936241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frequency response shows that</a:t>
            </a:r>
            <a:r>
              <a:rPr lang="en-US" baseline="0" dirty="0" smtClean="0"/>
              <a:t> the vibrator motor gives extremely high gain for &lt;CLICK&gt; a band of frequency, which is called resonance band. Apparently, high gain should be good for the transmission.</a:t>
            </a:r>
          </a:p>
          <a:p>
            <a:r>
              <a:rPr lang="en-US" baseline="0" dirty="0" smtClean="0"/>
              <a:t>&lt;CLICK&gt; BUT the frequency domain plot indicates that when we drive the vibration motor with resonance frequency it becomes non-linear and &lt;CLICK&gt; spills energy on all over the spectrum. It basically ruins the opportunity to transmit data in parallel channels.</a:t>
            </a:r>
            <a:endParaRPr lang="en-US" dirty="0"/>
          </a:p>
        </p:txBody>
      </p:sp>
      <p:sp>
        <p:nvSpPr>
          <p:cNvPr id="4" name="Slide Number Placeholder 3"/>
          <p:cNvSpPr>
            <a:spLocks noGrp="1"/>
          </p:cNvSpPr>
          <p:nvPr>
            <p:ph type="sldNum" sz="quarter" idx="10"/>
          </p:nvPr>
        </p:nvSpPr>
        <p:spPr/>
        <p:txBody>
          <a:bodyPr/>
          <a:lstStyle/>
          <a:p>
            <a:fld id="{AC1DF9DB-FD8D-CA47-BF52-F35FBBE33CF8}" type="slidenum">
              <a:rPr lang="en-US" smtClean="0"/>
              <a:t>16</a:t>
            </a:fld>
            <a:endParaRPr lang="en-US"/>
          </a:p>
        </p:txBody>
      </p:sp>
    </p:spTree>
    <p:extLst>
      <p:ext uri="{BB962C8B-B14F-4D97-AF65-F5344CB8AC3E}">
        <p14:creationId xmlns:p14="http://schemas.microsoft.com/office/powerpoint/2010/main" val="3267675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simple</a:t>
            </a:r>
            <a:r>
              <a:rPr lang="en-US" baseline="0" dirty="0" smtClean="0"/>
              <a:t> solution, we avoided the the resonance band while selecting carriers for the multi-carrier system.</a:t>
            </a:r>
            <a:endParaRPr lang="en-US" dirty="0"/>
          </a:p>
        </p:txBody>
      </p:sp>
      <p:sp>
        <p:nvSpPr>
          <p:cNvPr id="4" name="Slide Number Placeholder 3"/>
          <p:cNvSpPr>
            <a:spLocks noGrp="1"/>
          </p:cNvSpPr>
          <p:nvPr>
            <p:ph type="sldNum" sz="quarter" idx="10"/>
          </p:nvPr>
        </p:nvSpPr>
        <p:spPr/>
        <p:txBody>
          <a:bodyPr/>
          <a:lstStyle/>
          <a:p>
            <a:fld id="{AC1DF9DB-FD8D-CA47-BF52-F35FBBE33CF8}" type="slidenum">
              <a:rPr lang="en-US" smtClean="0"/>
              <a:t>17</a:t>
            </a:fld>
            <a:endParaRPr lang="en-US"/>
          </a:p>
        </p:txBody>
      </p:sp>
    </p:spTree>
    <p:extLst>
      <p:ext uri="{BB962C8B-B14F-4D97-AF65-F5344CB8AC3E}">
        <p14:creationId xmlns:p14="http://schemas.microsoft.com/office/powerpoint/2010/main" val="3267675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Therefore, probably</a:t>
            </a:r>
            <a:r>
              <a:rPr lang="en-US" baseline="0" dirty="0" smtClean="0"/>
              <a:t> we can transmit 3 </a:t>
            </a:r>
            <a:r>
              <a:rPr lang="en-US" baseline="0" dirty="0" err="1" smtClean="0"/>
              <a:t>datastreams</a:t>
            </a:r>
            <a:r>
              <a:rPr lang="en-US" baseline="0" dirty="0" smtClean="0"/>
              <a:t> simultaneously.</a:t>
            </a:r>
            <a:endParaRPr lang="en-US" dirty="0"/>
          </a:p>
        </p:txBody>
      </p:sp>
      <p:sp>
        <p:nvSpPr>
          <p:cNvPr id="4" name="Slide Number Placeholder 3"/>
          <p:cNvSpPr>
            <a:spLocks noGrp="1"/>
          </p:cNvSpPr>
          <p:nvPr>
            <p:ph type="sldNum" sz="quarter" idx="10"/>
          </p:nvPr>
        </p:nvSpPr>
        <p:spPr/>
        <p:txBody>
          <a:bodyPr/>
          <a:lstStyle/>
          <a:p>
            <a:fld id="{AC1DF9DB-FD8D-CA47-BF52-F35FBBE33CF8}" type="slidenum">
              <a:rPr lang="en-US" smtClean="0"/>
              <a:t>18</a:t>
            </a:fld>
            <a:endParaRPr lang="en-US"/>
          </a:p>
        </p:txBody>
      </p:sp>
    </p:spTree>
    <p:extLst>
      <p:ext uri="{BB962C8B-B14F-4D97-AF65-F5344CB8AC3E}">
        <p14:creationId xmlns:p14="http://schemas.microsoft.com/office/powerpoint/2010/main" val="3179947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when we apply vibration along</a:t>
            </a:r>
            <a:r>
              <a:rPr lang="en-US" baseline="0" dirty="0" smtClean="0"/>
              <a:t> an axis &lt;NEXT&gt;</a:t>
            </a:r>
            <a:endParaRPr lang="en-US" dirty="0"/>
          </a:p>
        </p:txBody>
      </p:sp>
      <p:sp>
        <p:nvSpPr>
          <p:cNvPr id="4" name="Slide Number Placeholder 3"/>
          <p:cNvSpPr>
            <a:spLocks noGrp="1"/>
          </p:cNvSpPr>
          <p:nvPr>
            <p:ph type="sldNum" sz="quarter" idx="10"/>
          </p:nvPr>
        </p:nvSpPr>
        <p:spPr/>
        <p:txBody>
          <a:bodyPr/>
          <a:lstStyle/>
          <a:p>
            <a:fld id="{AC1DF9DB-FD8D-CA47-BF52-F35FBBE33CF8}" type="slidenum">
              <a:rPr lang="en-US" smtClean="0"/>
              <a:t>19</a:t>
            </a:fld>
            <a:endParaRPr lang="en-US"/>
          </a:p>
        </p:txBody>
      </p:sp>
    </p:spTree>
    <p:extLst>
      <p:ext uri="{BB962C8B-B14F-4D97-AF65-F5344CB8AC3E}">
        <p14:creationId xmlns:p14="http://schemas.microsoft.com/office/powerpoint/2010/main" val="1942686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&lt;CLICK&gt; Every</a:t>
            </a:r>
            <a:r>
              <a:rPr lang="en-US" baseline="0" dirty="0" smtClean="0"/>
              <a:t> mobile phone has with a tiny device called the vibration motor...which is responsible to generate the vibration-alert.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&lt;CLICK&gt; Smartphones also have a sensor called accelerometer that measures the motion of the phone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AC1DF9DB-FD8D-CA47-BF52-F35FBBE33CF8}" type="slidenum">
              <a:rPr lang="en-US" smtClean="0"/>
              <a:t>2</a:t>
            </a:fld>
            <a:endParaRPr lang="en-US"/>
          </a:p>
        </p:txBody>
      </p:sp>
    </p:spTree>
    <p:extLst>
      <p:ext uri="{BB962C8B-B14F-4D97-AF65-F5344CB8AC3E}">
        <p14:creationId xmlns:p14="http://schemas.microsoft.com/office/powerpoint/2010/main" val="1755692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It partially appears on the other axes and interferes with the signal that we might want to transmit on that axis. </a:t>
            </a:r>
            <a:endParaRPr lang="en-US" dirty="0"/>
          </a:p>
        </p:txBody>
      </p:sp>
      <p:sp>
        <p:nvSpPr>
          <p:cNvPr id="4" name="Slide Number Placeholder 3"/>
          <p:cNvSpPr>
            <a:spLocks noGrp="1"/>
          </p:cNvSpPr>
          <p:nvPr>
            <p:ph type="sldNum" sz="quarter" idx="10"/>
          </p:nvPr>
        </p:nvSpPr>
        <p:spPr/>
        <p:txBody>
          <a:bodyPr/>
          <a:lstStyle/>
          <a:p>
            <a:fld id="{AC1DF9DB-FD8D-CA47-BF52-F35FBBE33CF8}" type="slidenum">
              <a:rPr lang="en-US" smtClean="0"/>
              <a:t>20</a:t>
            </a:fld>
            <a:endParaRPr lang="en-US"/>
          </a:p>
        </p:txBody>
      </p:sp>
    </p:spTree>
    <p:extLst>
      <p:ext uri="{BB962C8B-B14F-4D97-AF65-F5344CB8AC3E}">
        <p14:creationId xmlns:p14="http://schemas.microsoft.com/office/powerpoint/2010/main" val="1724988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observed</a:t>
            </a:r>
            <a:r>
              <a:rPr lang="en-US" baseline="0" dirty="0" smtClean="0"/>
              <a:t> that this spilled signal has 180 degree phase lag with the actual signal. In the next example we will explain how we can exploit this phenomena to remove the interference.</a:t>
            </a:r>
            <a:endParaRPr lang="en-US" dirty="0" smtClean="0"/>
          </a:p>
        </p:txBody>
      </p:sp>
      <p:sp>
        <p:nvSpPr>
          <p:cNvPr id="4" name="Slide Number Placeholder 3"/>
          <p:cNvSpPr>
            <a:spLocks noGrp="1"/>
          </p:cNvSpPr>
          <p:nvPr>
            <p:ph type="sldNum" sz="quarter" idx="10"/>
          </p:nvPr>
        </p:nvSpPr>
        <p:spPr/>
        <p:txBody>
          <a:bodyPr/>
          <a:lstStyle/>
          <a:p>
            <a:fld id="{AC1DF9DB-FD8D-CA47-BF52-F35FBBE33CF8}" type="slidenum">
              <a:rPr lang="en-US" smtClean="0"/>
              <a:t>21</a:t>
            </a:fld>
            <a:endParaRPr lang="en-US"/>
          </a:p>
        </p:txBody>
      </p:sp>
    </p:spTree>
    <p:extLst>
      <p:ext uri="{BB962C8B-B14F-4D97-AF65-F5344CB8AC3E}">
        <p14:creationId xmlns:p14="http://schemas.microsoft.com/office/powerpoint/2010/main" val="2301641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we apply a signal on Y axis, &lt;NEXT&gt;</a:t>
            </a:r>
            <a:endParaRPr lang="en-US" dirty="0"/>
          </a:p>
        </p:txBody>
      </p:sp>
      <p:sp>
        <p:nvSpPr>
          <p:cNvPr id="4" name="Slide Number Placeholder 3"/>
          <p:cNvSpPr>
            <a:spLocks noGrp="1"/>
          </p:cNvSpPr>
          <p:nvPr>
            <p:ph type="sldNum" sz="quarter" idx="10"/>
          </p:nvPr>
        </p:nvSpPr>
        <p:spPr/>
        <p:txBody>
          <a:bodyPr/>
          <a:lstStyle/>
          <a:p>
            <a:fld id="{AC1DF9DB-FD8D-CA47-BF52-F35FBBE33CF8}" type="slidenum">
              <a:rPr lang="en-US" smtClean="0"/>
              <a:t>22</a:t>
            </a:fld>
            <a:endParaRPr lang="en-US"/>
          </a:p>
        </p:txBody>
      </p:sp>
    </p:spTree>
    <p:extLst>
      <p:ext uri="{BB962C8B-B14F-4D97-AF65-F5344CB8AC3E}">
        <p14:creationId xmlns:p14="http://schemas.microsoft.com/office/powerpoint/2010/main" val="780759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get the spill on the other axis, with the phase difference.</a:t>
            </a:r>
            <a:endParaRPr lang="en-US" dirty="0"/>
          </a:p>
        </p:txBody>
      </p:sp>
      <p:sp>
        <p:nvSpPr>
          <p:cNvPr id="4" name="Slide Number Placeholder 3"/>
          <p:cNvSpPr>
            <a:spLocks noGrp="1"/>
          </p:cNvSpPr>
          <p:nvPr>
            <p:ph type="sldNum" sz="quarter" idx="10"/>
          </p:nvPr>
        </p:nvSpPr>
        <p:spPr/>
        <p:txBody>
          <a:bodyPr/>
          <a:lstStyle/>
          <a:p>
            <a:fld id="{AC1DF9DB-FD8D-CA47-BF52-F35FBBE33CF8}" type="slidenum">
              <a:rPr lang="en-US" smtClean="0"/>
              <a:t>23</a:t>
            </a:fld>
            <a:endParaRPr lang="en-US"/>
          </a:p>
        </p:txBody>
      </p:sp>
    </p:spTree>
    <p:extLst>
      <p:ext uri="{BB962C8B-B14F-4D97-AF65-F5344CB8AC3E}">
        <p14:creationId xmlns:p14="http://schemas.microsoft.com/office/powerpoint/2010/main" val="29163844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Similarly applying some other</a:t>
            </a:r>
            <a:r>
              <a:rPr lang="en-US" baseline="0" dirty="0" smtClean="0"/>
              <a:t> </a:t>
            </a:r>
            <a:r>
              <a:rPr lang="en-US" dirty="0" smtClean="0"/>
              <a:t>the</a:t>
            </a:r>
            <a:r>
              <a:rPr lang="en-US" baseline="0" dirty="0" smtClean="0"/>
              <a:t> signal on the z-axis will create the spill on the Y-axis.</a:t>
            </a:r>
            <a:endParaRPr lang="en-US" dirty="0"/>
          </a:p>
        </p:txBody>
      </p:sp>
      <p:sp>
        <p:nvSpPr>
          <p:cNvPr id="4" name="Slide Number Placeholder 3"/>
          <p:cNvSpPr>
            <a:spLocks noGrp="1"/>
          </p:cNvSpPr>
          <p:nvPr>
            <p:ph type="sldNum" sz="quarter" idx="10"/>
          </p:nvPr>
        </p:nvSpPr>
        <p:spPr/>
        <p:txBody>
          <a:bodyPr/>
          <a:lstStyle/>
          <a:p>
            <a:fld id="{AC1DF9DB-FD8D-CA47-BF52-F35FBBE33CF8}" type="slidenum">
              <a:rPr lang="en-US" smtClean="0"/>
              <a:t>24</a:t>
            </a:fld>
            <a:endParaRPr lang="en-US"/>
          </a:p>
        </p:txBody>
      </p:sp>
    </p:spTree>
    <p:extLst>
      <p:ext uri="{BB962C8B-B14F-4D97-AF65-F5344CB8AC3E}">
        <p14:creationId xmlns:p14="http://schemas.microsoft.com/office/powerpoint/2010/main" val="1234137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before decoding, we scale-up the Y-axis signal so that</a:t>
            </a:r>
            <a:endParaRPr lang="en-US" dirty="0"/>
          </a:p>
        </p:txBody>
      </p:sp>
      <p:sp>
        <p:nvSpPr>
          <p:cNvPr id="4" name="Slide Number Placeholder 3"/>
          <p:cNvSpPr>
            <a:spLocks noGrp="1"/>
          </p:cNvSpPr>
          <p:nvPr>
            <p:ph type="sldNum" sz="quarter" idx="10"/>
          </p:nvPr>
        </p:nvSpPr>
        <p:spPr/>
        <p:txBody>
          <a:bodyPr/>
          <a:lstStyle/>
          <a:p>
            <a:fld id="{AC1DF9DB-FD8D-CA47-BF52-F35FBBE33CF8}" type="slidenum">
              <a:rPr lang="en-US" smtClean="0"/>
              <a:t>25</a:t>
            </a:fld>
            <a:endParaRPr lang="en-US"/>
          </a:p>
        </p:txBody>
      </p:sp>
    </p:spTree>
    <p:extLst>
      <p:ext uri="{BB962C8B-B14F-4D97-AF65-F5344CB8AC3E}">
        <p14:creationId xmlns:p14="http://schemas.microsoft.com/office/powerpoint/2010/main" val="2068307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amplitude of the interfering signal exactly matches with the …</a:t>
            </a:r>
            <a:endParaRPr lang="en-US" dirty="0"/>
          </a:p>
        </p:txBody>
      </p:sp>
      <p:sp>
        <p:nvSpPr>
          <p:cNvPr id="4" name="Slide Number Placeholder 3"/>
          <p:cNvSpPr>
            <a:spLocks noGrp="1"/>
          </p:cNvSpPr>
          <p:nvPr>
            <p:ph type="sldNum" sz="quarter" idx="10"/>
          </p:nvPr>
        </p:nvSpPr>
        <p:spPr/>
        <p:txBody>
          <a:bodyPr/>
          <a:lstStyle/>
          <a:p>
            <a:fld id="{AC1DF9DB-FD8D-CA47-BF52-F35FBBE33CF8}" type="slidenum">
              <a:rPr lang="en-US" smtClean="0"/>
              <a:t>26</a:t>
            </a:fld>
            <a:endParaRPr lang="en-US"/>
          </a:p>
        </p:txBody>
      </p:sp>
    </p:spTree>
    <p:extLst>
      <p:ext uri="{BB962C8B-B14F-4D97-AF65-F5344CB8AC3E}">
        <p14:creationId xmlns:p14="http://schemas.microsoft.com/office/powerpoint/2010/main" val="20683075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Actual signal on Z-axis.</a:t>
            </a:r>
            <a:endParaRPr lang="en-US" dirty="0"/>
          </a:p>
        </p:txBody>
      </p:sp>
      <p:sp>
        <p:nvSpPr>
          <p:cNvPr id="4" name="Slide Number Placeholder 3"/>
          <p:cNvSpPr>
            <a:spLocks noGrp="1"/>
          </p:cNvSpPr>
          <p:nvPr>
            <p:ph type="sldNum" sz="quarter" idx="10"/>
          </p:nvPr>
        </p:nvSpPr>
        <p:spPr/>
        <p:txBody>
          <a:bodyPr/>
          <a:lstStyle/>
          <a:p>
            <a:fld id="{AC1DF9DB-FD8D-CA47-BF52-F35FBBE33CF8}" type="slidenum">
              <a:rPr lang="en-US" smtClean="0"/>
              <a:t>27</a:t>
            </a:fld>
            <a:endParaRPr lang="en-US"/>
          </a:p>
        </p:txBody>
      </p:sp>
    </p:spTree>
    <p:extLst>
      <p:ext uri="{BB962C8B-B14F-4D97-AF65-F5344CB8AC3E}">
        <p14:creationId xmlns:p14="http://schemas.microsoft.com/office/powerpoint/2010/main" val="20683075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we simply add them together.</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C1DF9DB-FD8D-CA47-BF52-F35FBBE33CF8}" type="slidenum">
              <a:rPr lang="en-US" smtClean="0"/>
              <a:t>28</a:t>
            </a:fld>
            <a:endParaRPr lang="en-US"/>
          </a:p>
        </p:txBody>
      </p:sp>
    </p:spTree>
    <p:extLst>
      <p:ext uri="{BB962C8B-B14F-4D97-AF65-F5344CB8AC3E}">
        <p14:creationId xmlns:p14="http://schemas.microsoft.com/office/powerpoint/2010/main" val="17774465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It removes the interference on t</a:t>
            </a:r>
            <a:r>
              <a:rPr lang="en-US" dirty="0" smtClean="0"/>
              <a:t>he Y-axis signal.</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Once we recover the signal on Y-axis we can remove it from the combination to recover the other signal.</a:t>
            </a:r>
            <a:endParaRPr lang="en-US" dirty="0"/>
          </a:p>
        </p:txBody>
      </p:sp>
      <p:sp>
        <p:nvSpPr>
          <p:cNvPr id="4" name="Slide Number Placeholder 3"/>
          <p:cNvSpPr>
            <a:spLocks noGrp="1"/>
          </p:cNvSpPr>
          <p:nvPr>
            <p:ph type="sldNum" sz="quarter" idx="10"/>
          </p:nvPr>
        </p:nvSpPr>
        <p:spPr/>
        <p:txBody>
          <a:bodyPr/>
          <a:lstStyle/>
          <a:p>
            <a:fld id="{AC1DF9DB-FD8D-CA47-BF52-F35FBBE33CF8}" type="slidenum">
              <a:rPr lang="en-US" smtClean="0"/>
              <a:t>29</a:t>
            </a:fld>
            <a:endParaRPr lang="en-US"/>
          </a:p>
        </p:txBody>
      </p:sp>
    </p:spTree>
    <p:extLst>
      <p:ext uri="{BB962C8B-B14F-4D97-AF65-F5344CB8AC3E}">
        <p14:creationId xmlns:p14="http://schemas.microsoft.com/office/powerpoint/2010/main" val="2223527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&lt;CLICK&gt; Every</a:t>
            </a:r>
            <a:r>
              <a:rPr lang="en-US" baseline="0" dirty="0" smtClean="0"/>
              <a:t> mobile phone has with a tiny device called the vibration motor...which is responsible to generate the vibration-alert.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&lt;CLICK&gt; Smartphones also have a sensor called accelerometer that measures the motion of the phone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AC1DF9DB-FD8D-CA47-BF52-F35FBBE33CF8}" type="slidenum">
              <a:rPr lang="en-US" smtClean="0"/>
              <a:t>3</a:t>
            </a:fld>
            <a:endParaRPr lang="en-US"/>
          </a:p>
        </p:txBody>
      </p:sp>
    </p:spTree>
    <p:extLst>
      <p:ext uri="{BB962C8B-B14F-4D97-AF65-F5344CB8AC3E}">
        <p14:creationId xmlns:p14="http://schemas.microsoft.com/office/powerpoint/2010/main" val="17556928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vibration does not broadcast </a:t>
            </a:r>
            <a:r>
              <a:rPr lang="en-US" baseline="0" dirty="0" smtClean="0"/>
              <a:t>signal in the air, security might be an application area for Ripple. However, there are some side channels</a:t>
            </a:r>
            <a:endParaRPr lang="en-US" dirty="0" smtClean="0"/>
          </a:p>
        </p:txBody>
      </p:sp>
      <p:sp>
        <p:nvSpPr>
          <p:cNvPr id="4" name="Slide Number Placeholder 3"/>
          <p:cNvSpPr>
            <a:spLocks noGrp="1"/>
          </p:cNvSpPr>
          <p:nvPr>
            <p:ph type="sldNum" sz="quarter" idx="10"/>
          </p:nvPr>
        </p:nvSpPr>
        <p:spPr/>
        <p:txBody>
          <a:bodyPr/>
          <a:lstStyle/>
          <a:p>
            <a:fld id="{AC1DF9DB-FD8D-CA47-BF52-F35FBBE33CF8}" type="slidenum">
              <a:rPr lang="en-US" smtClean="0"/>
              <a:t>30</a:t>
            </a:fld>
            <a:endParaRPr lang="en-US"/>
          </a:p>
        </p:txBody>
      </p:sp>
    </p:spTree>
    <p:extLst>
      <p:ext uri="{BB962C8B-B14F-4D97-AF65-F5344CB8AC3E}">
        <p14:creationId xmlns:p14="http://schemas.microsoft.com/office/powerpoint/2010/main" val="31630020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Along with the vibration, the</a:t>
            </a:r>
            <a:r>
              <a:rPr lang="en-US" baseline="0" dirty="0" smtClean="0"/>
              <a:t> moving mass of the motor generates&lt;CLICK&gt; sound while vibrating at a very high speed. And this sound &lt;CLICK&gt;</a:t>
            </a:r>
          </a:p>
          <a:p>
            <a:r>
              <a:rPr lang="en-US" baseline="0" dirty="0" smtClean="0"/>
              <a:t>…is correlated with the data it transmit. Therefore, even if the vibratory signal is not accessible, an attacker can listen to this sound of vibration and decode the data.</a:t>
            </a:r>
          </a:p>
          <a:p>
            <a:r>
              <a:rPr lang="en-US" baseline="0" dirty="0" smtClean="0"/>
              <a:t>One obvious solution is to use jamming signal. Lets see how it works.</a:t>
            </a:r>
          </a:p>
        </p:txBody>
      </p:sp>
      <p:sp>
        <p:nvSpPr>
          <p:cNvPr id="4" name="Slide Number Placeholder 3"/>
          <p:cNvSpPr>
            <a:spLocks noGrp="1"/>
          </p:cNvSpPr>
          <p:nvPr>
            <p:ph type="sldNum" sz="quarter" idx="10"/>
          </p:nvPr>
        </p:nvSpPr>
        <p:spPr/>
        <p:txBody>
          <a:bodyPr/>
          <a:lstStyle/>
          <a:p>
            <a:fld id="{AC1DF9DB-FD8D-CA47-BF52-F35FBBE33CF8}" type="slidenum">
              <a:rPr lang="en-US" smtClean="0"/>
              <a:t>31</a:t>
            </a:fld>
            <a:endParaRPr lang="en-US"/>
          </a:p>
        </p:txBody>
      </p:sp>
    </p:spTree>
    <p:extLst>
      <p:ext uri="{BB962C8B-B14F-4D97-AF65-F5344CB8AC3E}">
        <p14:creationId xmlns:p14="http://schemas.microsoft.com/office/powerpoint/2010/main" val="31072534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&lt;CLICK&gt; When device transmits data it generates vibration</a:t>
            </a:r>
            <a:r>
              <a:rPr lang="en-US" baseline="0" dirty="0" smtClean="0"/>
              <a:t> sound.</a:t>
            </a:r>
          </a:p>
          <a:p>
            <a:r>
              <a:rPr lang="en-US" baseline="0" dirty="0" smtClean="0"/>
              <a:t>&lt;CLICK&gt; a built-in, co-located speaker can simultaneously generate a jamming sound.</a:t>
            </a:r>
          </a:p>
          <a:p>
            <a:r>
              <a:rPr lang="en-US" baseline="0" dirty="0" smtClean="0"/>
              <a:t>&lt;CLICK&gt; The combination makes it difficult for the attacker to recover the data.</a:t>
            </a:r>
            <a:endParaRPr lang="en-US" dirty="0"/>
          </a:p>
        </p:txBody>
      </p:sp>
      <p:sp>
        <p:nvSpPr>
          <p:cNvPr id="4" name="Slide Number Placeholder 3"/>
          <p:cNvSpPr>
            <a:spLocks noGrp="1"/>
          </p:cNvSpPr>
          <p:nvPr>
            <p:ph type="sldNum" sz="quarter" idx="10"/>
          </p:nvPr>
        </p:nvSpPr>
        <p:spPr/>
        <p:txBody>
          <a:bodyPr/>
          <a:lstStyle/>
          <a:p>
            <a:fld id="{AC1DF9DB-FD8D-CA47-BF52-F35FBBE33CF8}" type="slidenum">
              <a:rPr lang="en-US" smtClean="0"/>
              <a:t>32</a:t>
            </a:fld>
            <a:endParaRPr lang="en-US"/>
          </a:p>
        </p:txBody>
      </p:sp>
    </p:spTree>
    <p:extLst>
      <p:ext uri="{BB962C8B-B14F-4D97-AF65-F5344CB8AC3E}">
        <p14:creationId xmlns:p14="http://schemas.microsoft.com/office/powerpoint/2010/main" val="4535158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for various reasons jamming is</a:t>
            </a:r>
            <a:r>
              <a:rPr lang="en-US" baseline="0" dirty="0" smtClean="0"/>
              <a:t> not the ideal solution. Instead we attempt to cancel the sound of vibration by generating anti-sound through the speaker.</a:t>
            </a:r>
          </a:p>
          <a:p>
            <a:r>
              <a:rPr lang="en-US" baseline="0" dirty="0" smtClean="0"/>
              <a:t>&lt;CLICK&gt; The anti sound is actually the same waveform as the vibration sound, but..</a:t>
            </a:r>
          </a:p>
          <a:p>
            <a:r>
              <a:rPr lang="en-US" baseline="0" dirty="0" smtClean="0"/>
              <a:t>&lt;CLICK&gt; reverse in amplitude.</a:t>
            </a:r>
          </a:p>
          <a:p>
            <a:r>
              <a:rPr lang="en-US" baseline="0" dirty="0" smtClean="0"/>
              <a:t>&lt;CLICK&gt; When this two waveforms combine, they completely cancel each other.</a:t>
            </a:r>
            <a:endParaRPr lang="en-US" dirty="0" smtClean="0"/>
          </a:p>
        </p:txBody>
      </p:sp>
      <p:sp>
        <p:nvSpPr>
          <p:cNvPr id="4" name="Slide Number Placeholder 3"/>
          <p:cNvSpPr>
            <a:spLocks noGrp="1"/>
          </p:cNvSpPr>
          <p:nvPr>
            <p:ph type="sldNum" sz="quarter" idx="10"/>
          </p:nvPr>
        </p:nvSpPr>
        <p:spPr/>
        <p:txBody>
          <a:bodyPr/>
          <a:lstStyle/>
          <a:p>
            <a:fld id="{AC1DF9DB-FD8D-CA47-BF52-F35FBBE33CF8}" type="slidenum">
              <a:rPr lang="en-US" smtClean="0"/>
              <a:t>33</a:t>
            </a:fld>
            <a:endParaRPr lang="en-US"/>
          </a:p>
        </p:txBody>
      </p:sp>
    </p:spTree>
    <p:extLst>
      <p:ext uri="{BB962C8B-B14F-4D97-AF65-F5344CB8AC3E}">
        <p14:creationId xmlns:p14="http://schemas.microsoft.com/office/powerpoint/2010/main" val="38640580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to exactly match the phases of these</a:t>
            </a:r>
            <a:r>
              <a:rPr lang="en-US" baseline="0" dirty="0" smtClean="0"/>
              <a:t> two sounds.</a:t>
            </a:r>
          </a:p>
          <a:p>
            <a:r>
              <a:rPr lang="en-US" baseline="0" dirty="0" smtClean="0"/>
              <a:t>&lt;CLICK&gt; If the there is any phase mismatch</a:t>
            </a:r>
          </a:p>
          <a:p>
            <a:r>
              <a:rPr lang="en-US" baseline="0" dirty="0" smtClean="0"/>
              <a:t>&lt;CLICK&gt; we can end up amplifying the sound, instead of cancelling this. To perform this phase alignment we need a real-time control over the audio processing system. Unfortunately, none of the mobile devices offers such control.</a:t>
            </a:r>
            <a:endParaRPr lang="en-US" dirty="0"/>
          </a:p>
        </p:txBody>
      </p:sp>
      <p:sp>
        <p:nvSpPr>
          <p:cNvPr id="4" name="Slide Number Placeholder 3"/>
          <p:cNvSpPr>
            <a:spLocks noGrp="1"/>
          </p:cNvSpPr>
          <p:nvPr>
            <p:ph type="sldNum" sz="quarter" idx="10"/>
          </p:nvPr>
        </p:nvSpPr>
        <p:spPr/>
        <p:txBody>
          <a:bodyPr/>
          <a:lstStyle/>
          <a:p>
            <a:fld id="{AC1DF9DB-FD8D-CA47-BF52-F35FBBE33CF8}" type="slidenum">
              <a:rPr lang="en-US" smtClean="0"/>
              <a:t>34</a:t>
            </a:fld>
            <a:endParaRPr lang="en-US"/>
          </a:p>
        </p:txBody>
      </p:sp>
    </p:spTree>
    <p:extLst>
      <p:ext uri="{BB962C8B-B14F-4D97-AF65-F5344CB8AC3E}">
        <p14:creationId xmlns:p14="http://schemas.microsoft.com/office/powerpoint/2010/main" val="1901693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Going back</a:t>
            </a:r>
            <a:r>
              <a:rPr lang="en-US" baseline="0" dirty="0" smtClean="0"/>
              <a:t> to the same setting, the vibration sound is in the air…we have to play the anti-sound. But instead of playing it with the correct </a:t>
            </a:r>
            <a:r>
              <a:rPr lang="en-US" baseline="0" dirty="0" err="1" smtClean="0"/>
              <a:t>frequency..we</a:t>
            </a:r>
            <a:r>
              <a:rPr lang="en-US" baseline="0" dirty="0" smtClean="0"/>
              <a:t> first increase the frequency a little &lt;CLICK&gt;.</a:t>
            </a:r>
          </a:p>
          <a:p>
            <a:r>
              <a:rPr lang="en-US" baseline="0" dirty="0" smtClean="0"/>
              <a:t>&lt;CLICK&gt;Now when these two waveforms combine, they don’t cancel rather &lt;CLICK&gt; shows periodic cancellation and amplification.</a:t>
            </a:r>
          </a:p>
          <a:p>
            <a:r>
              <a:rPr lang="en-US" baseline="0" dirty="0" smtClean="0"/>
              <a:t>&lt;CLICK&gt; and we get a wavy envelope of the signal.</a:t>
            </a:r>
          </a:p>
        </p:txBody>
      </p:sp>
      <p:sp>
        <p:nvSpPr>
          <p:cNvPr id="4" name="Slide Number Placeholder 3"/>
          <p:cNvSpPr>
            <a:spLocks noGrp="1"/>
          </p:cNvSpPr>
          <p:nvPr>
            <p:ph type="sldNum" sz="quarter" idx="10"/>
          </p:nvPr>
        </p:nvSpPr>
        <p:spPr/>
        <p:txBody>
          <a:bodyPr/>
          <a:lstStyle/>
          <a:p>
            <a:fld id="{AC1DF9DB-FD8D-CA47-BF52-F35FBBE33CF8}" type="slidenum">
              <a:rPr lang="en-US" smtClean="0"/>
              <a:t>35</a:t>
            </a:fld>
            <a:endParaRPr lang="en-US"/>
          </a:p>
        </p:txBody>
      </p:sp>
    </p:spTree>
    <p:extLst>
      <p:ext uri="{BB962C8B-B14F-4D97-AF65-F5344CB8AC3E}">
        <p14:creationId xmlns:p14="http://schemas.microsoft.com/office/powerpoint/2010/main" val="35842589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device listened to this waveform and &lt;CLICK&gt; follows the envelope. When the envelope comes to a minimum we know that the phase of the sounds are at match…then we change the frequency back to actual value…&lt;CLICK&gt; It locks the phase difference and we get constant destruction after that.</a:t>
            </a:r>
            <a:endParaRPr lang="en-US" dirty="0"/>
          </a:p>
        </p:txBody>
      </p:sp>
      <p:sp>
        <p:nvSpPr>
          <p:cNvPr id="4" name="Slide Number Placeholder 3"/>
          <p:cNvSpPr>
            <a:spLocks noGrp="1"/>
          </p:cNvSpPr>
          <p:nvPr>
            <p:ph type="sldNum" sz="quarter" idx="10"/>
          </p:nvPr>
        </p:nvSpPr>
        <p:spPr/>
        <p:txBody>
          <a:bodyPr/>
          <a:lstStyle/>
          <a:p>
            <a:fld id="{AC1DF9DB-FD8D-CA47-BF52-F35FBBE33CF8}" type="slidenum">
              <a:rPr lang="en-US" smtClean="0"/>
              <a:t>36</a:t>
            </a:fld>
            <a:endParaRPr lang="en-US"/>
          </a:p>
        </p:txBody>
      </p:sp>
    </p:spTree>
    <p:extLst>
      <p:ext uri="{BB962C8B-B14F-4D97-AF65-F5344CB8AC3E}">
        <p14:creationId xmlns:p14="http://schemas.microsoft.com/office/powerpoint/2010/main" val="32613456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plot shows how this technique works in reality.</a:t>
            </a:r>
          </a:p>
          <a:p>
            <a:r>
              <a:rPr lang="en-US" baseline="0" dirty="0" smtClean="0"/>
              <a:t>At this point the vibration starts and after some time we start the anti-sound with increased frequency. We can see the varying envelope. When it observes a minimum value, it switches the frequency and we have a constant reduction in sound after that point.</a:t>
            </a:r>
          </a:p>
          <a:p>
            <a:endParaRPr lang="en-US" baseline="0" dirty="0" smtClean="0"/>
          </a:p>
          <a:p>
            <a:r>
              <a:rPr lang="en-US" baseline="0" dirty="0" smtClean="0"/>
              <a:t>However, as the system could not identify the minimum value of the envelope, it leaves some residual sound, which we can camouflage with a faint jamming signal.</a:t>
            </a:r>
            <a:endParaRPr lang="en-US" dirty="0"/>
          </a:p>
        </p:txBody>
      </p:sp>
      <p:sp>
        <p:nvSpPr>
          <p:cNvPr id="4" name="Slide Number Placeholder 3"/>
          <p:cNvSpPr>
            <a:spLocks noGrp="1"/>
          </p:cNvSpPr>
          <p:nvPr>
            <p:ph type="sldNum" sz="quarter" idx="10"/>
          </p:nvPr>
        </p:nvSpPr>
        <p:spPr/>
        <p:txBody>
          <a:bodyPr/>
          <a:lstStyle/>
          <a:p>
            <a:fld id="{A5F504B0-DEEC-D248-8470-FA2342A64028}" type="slidenum">
              <a:rPr lang="en-US" smtClean="0"/>
              <a:t>37</a:t>
            </a:fld>
            <a:endParaRPr lang="en-US"/>
          </a:p>
        </p:txBody>
      </p:sp>
    </p:spTree>
    <p:extLst>
      <p:ext uri="{BB962C8B-B14F-4D97-AF65-F5344CB8AC3E}">
        <p14:creationId xmlns:p14="http://schemas.microsoft.com/office/powerpoint/2010/main" val="28404172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evaluation, the single carrier system shows around 3% error-rate</a:t>
            </a:r>
            <a:r>
              <a:rPr lang="en-US" baseline="0" dirty="0" smtClean="0"/>
              <a:t> at highest speed. In the </a:t>
            </a:r>
            <a:r>
              <a:rPr lang="en-US" baseline="0" dirty="0" err="1" smtClean="0"/>
              <a:t>heatmap</a:t>
            </a:r>
            <a:r>
              <a:rPr lang="en-US" baseline="0" dirty="0" smtClean="0"/>
              <a:t> of the transmitted and received symbol, we can see that most of the errors are adjacent to the actual symbol, which indicates that appropriate coding can improve the performance.</a:t>
            </a:r>
            <a:endParaRPr lang="en-US" dirty="0"/>
          </a:p>
        </p:txBody>
      </p:sp>
      <p:sp>
        <p:nvSpPr>
          <p:cNvPr id="4" name="Slide Number Placeholder 3"/>
          <p:cNvSpPr>
            <a:spLocks noGrp="1"/>
          </p:cNvSpPr>
          <p:nvPr>
            <p:ph type="sldNum" sz="quarter" idx="10"/>
          </p:nvPr>
        </p:nvSpPr>
        <p:spPr/>
        <p:txBody>
          <a:bodyPr/>
          <a:lstStyle/>
          <a:p>
            <a:fld id="{AC1DF9DB-FD8D-CA47-BF52-F35FBBE33CF8}" type="slidenum">
              <a:rPr lang="en-US" smtClean="0"/>
              <a:t>38</a:t>
            </a:fld>
            <a:endParaRPr lang="en-US"/>
          </a:p>
        </p:txBody>
      </p:sp>
    </p:spTree>
    <p:extLst>
      <p:ext uri="{BB962C8B-B14F-4D97-AF65-F5344CB8AC3E}">
        <p14:creationId xmlns:p14="http://schemas.microsoft.com/office/powerpoint/2010/main" val="21010088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plot shows the</a:t>
            </a:r>
            <a:r>
              <a:rPr lang="en-US" baseline="0" dirty="0" smtClean="0"/>
              <a:t> distribution of bit error in multicarrier system for different signal energy. </a:t>
            </a:r>
            <a:r>
              <a:rPr lang="en-US" sz="1200" kern="1200" dirty="0" smtClean="0">
                <a:solidFill>
                  <a:schemeClr val="tx1"/>
                </a:solidFill>
                <a:effectLst/>
                <a:latin typeface="+mn-lt"/>
                <a:ea typeface="+mn-ea"/>
                <a:cs typeface="+mn-cs"/>
              </a:rPr>
              <a:t>At the highest SNR Ripple achieves the 80</a:t>
            </a:r>
            <a:r>
              <a:rPr lang="en-US" sz="1200" i="1" kern="1200" dirty="0" smtClean="0">
                <a:solidFill>
                  <a:schemeClr val="tx1"/>
                </a:solidFill>
                <a:effectLst/>
                <a:latin typeface="+mn-lt"/>
                <a:ea typeface="+mn-ea"/>
                <a:cs typeface="+mn-cs"/>
              </a:rPr>
              <a:t>th </a:t>
            </a:r>
            <a:r>
              <a:rPr lang="en-US" sz="1200" kern="1200" dirty="0" smtClean="0">
                <a:solidFill>
                  <a:schemeClr val="tx1"/>
                </a:solidFill>
                <a:effectLst/>
                <a:latin typeface="+mn-lt"/>
                <a:ea typeface="+mn-ea"/>
                <a:cs typeface="+mn-cs"/>
              </a:rPr>
              <a:t>percentile error-rate of around</a:t>
            </a:r>
            <a:r>
              <a:rPr lang="en-US" sz="1200" kern="1200" baseline="0" dirty="0" smtClean="0">
                <a:solidFill>
                  <a:schemeClr val="tx1"/>
                </a:solidFill>
                <a:effectLst/>
                <a:latin typeface="+mn-lt"/>
                <a:ea typeface="+mn-ea"/>
                <a:cs typeface="+mn-cs"/>
              </a:rPr>
              <a:t> 2 percent. However, as we can see in the other plot, some carriers performs extremely well compared to the other. Careful selection of carriers can improve the performance.</a:t>
            </a:r>
            <a:endParaRPr lang="en-US" dirty="0" smtClean="0"/>
          </a:p>
        </p:txBody>
      </p:sp>
      <p:sp>
        <p:nvSpPr>
          <p:cNvPr id="4" name="Slide Number Placeholder 3"/>
          <p:cNvSpPr>
            <a:spLocks noGrp="1"/>
          </p:cNvSpPr>
          <p:nvPr>
            <p:ph type="sldNum" sz="quarter" idx="10"/>
          </p:nvPr>
        </p:nvSpPr>
        <p:spPr/>
        <p:txBody>
          <a:bodyPr/>
          <a:lstStyle/>
          <a:p>
            <a:fld id="{AC1DF9DB-FD8D-CA47-BF52-F35FBBE33CF8}" type="slidenum">
              <a:rPr lang="en-US" smtClean="0"/>
              <a:t>39</a:t>
            </a:fld>
            <a:endParaRPr lang="en-US"/>
          </a:p>
        </p:txBody>
      </p:sp>
    </p:spTree>
    <p:extLst>
      <p:ext uri="{BB962C8B-B14F-4D97-AF65-F5344CB8AC3E}">
        <p14:creationId xmlns:p14="http://schemas.microsoft.com/office/powerpoint/2010/main" val="2101008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a:t>
            </a:r>
            <a:r>
              <a:rPr lang="en-US" dirty="0" smtClean="0"/>
              <a:t>one phone can essentially</a:t>
            </a:r>
            <a:r>
              <a:rPr lang="en-US" baseline="0" dirty="0" smtClean="0"/>
              <a:t> touch another phone and  transmit bits of information as the patterns of vibration and the other phone can sense the motion and recover the data. </a:t>
            </a:r>
            <a:endParaRPr lang="en-US" dirty="0"/>
          </a:p>
        </p:txBody>
      </p:sp>
      <p:sp>
        <p:nvSpPr>
          <p:cNvPr id="4" name="Slide Number Placeholder 3"/>
          <p:cNvSpPr>
            <a:spLocks noGrp="1"/>
          </p:cNvSpPr>
          <p:nvPr>
            <p:ph type="sldNum" sz="quarter" idx="10"/>
          </p:nvPr>
        </p:nvSpPr>
        <p:spPr/>
        <p:txBody>
          <a:bodyPr/>
          <a:lstStyle/>
          <a:p>
            <a:fld id="{AC1DF9DB-FD8D-CA47-BF52-F35FBBE33CF8}" type="slidenum">
              <a:rPr lang="en-US" smtClean="0"/>
              <a:t>4</a:t>
            </a:fld>
            <a:endParaRPr lang="en-US"/>
          </a:p>
        </p:txBody>
      </p:sp>
    </p:spTree>
    <p:extLst>
      <p:ext uri="{BB962C8B-B14F-4D97-AF65-F5344CB8AC3E}">
        <p14:creationId xmlns:p14="http://schemas.microsoft.com/office/powerpoint/2010/main" val="17556928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&lt;CLICK&gt; Every</a:t>
            </a:r>
            <a:r>
              <a:rPr lang="en-US" baseline="0" dirty="0" smtClean="0"/>
              <a:t> mobile phone has with a tiny device called the vibration motor...which is responsible to generate the vibration-alert.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&lt;CLICK&gt; Smartphones also have a sensor called accelerometer that measures the motion of the phone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AC1DF9DB-FD8D-CA47-BF52-F35FBBE33CF8}" type="slidenum">
              <a:rPr lang="en-US" smtClean="0"/>
              <a:t>40</a:t>
            </a:fld>
            <a:endParaRPr lang="en-US"/>
          </a:p>
        </p:txBody>
      </p:sp>
    </p:spTree>
    <p:extLst>
      <p:ext uri="{BB962C8B-B14F-4D97-AF65-F5344CB8AC3E}">
        <p14:creationId xmlns:p14="http://schemas.microsoft.com/office/powerpoint/2010/main" val="17556928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&lt;CLICK&gt; Every</a:t>
            </a:r>
            <a:r>
              <a:rPr lang="en-US" baseline="0" dirty="0" smtClean="0"/>
              <a:t> mobile phone has with a tiny device called the vibration motor...which is responsible to generate the vibration-alert.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&lt;CLICK&gt; Smartphones also have a sensor called accelerometer that measures the motion of the phone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AC1DF9DB-FD8D-CA47-BF52-F35FBBE33CF8}" type="slidenum">
              <a:rPr lang="en-US" smtClean="0"/>
              <a:t>41</a:t>
            </a:fld>
            <a:endParaRPr lang="en-US"/>
          </a:p>
        </p:txBody>
      </p:sp>
    </p:spTree>
    <p:extLst>
      <p:ext uri="{BB962C8B-B14F-4D97-AF65-F5344CB8AC3E}">
        <p14:creationId xmlns:p14="http://schemas.microsoft.com/office/powerpoint/2010/main" val="17556928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On the receiver side,</a:t>
            </a:r>
          </a:p>
          <a:p>
            <a:r>
              <a:rPr lang="en-US" dirty="0" smtClean="0"/>
              <a:t>The</a:t>
            </a:r>
            <a:r>
              <a:rPr lang="en-US" baseline="0" dirty="0" smtClean="0"/>
              <a:t> traditional vibration sensor is the accelerometer, it is a micro-electromechanical device with a movable structure that responds to the ambient vibration.</a:t>
            </a:r>
          </a:p>
          <a:p>
            <a:endParaRPr lang="en-US" baseline="0" dirty="0" smtClean="0"/>
          </a:p>
          <a:p>
            <a:r>
              <a:rPr lang="en-US" baseline="0" dirty="0" smtClean="0"/>
              <a:t>This is sensor is suitable for movement detection and gesture recognition. However, when we try to use it as a communication receiver, which has a strict requirement of bandwidth, phase information, noise floor, accelerometer falls short.</a:t>
            </a:r>
          </a:p>
          <a:p>
            <a:endParaRPr lang="en-US" baseline="0" dirty="0" smtClean="0"/>
          </a:p>
          <a:p>
            <a:r>
              <a:rPr lang="en-US" baseline="0" dirty="0" smtClean="0"/>
              <a:t>While searching for a more appropriate sensor for vibration detection</a:t>
            </a:r>
            <a:r>
              <a:rPr lang="is-IS" baseline="0" dirty="0" smtClean="0"/>
              <a:t>…</a:t>
            </a:r>
            <a:endParaRPr lang="en-US" dirty="0"/>
          </a:p>
        </p:txBody>
      </p:sp>
      <p:sp>
        <p:nvSpPr>
          <p:cNvPr id="4" name="Slide Number Placeholder 3"/>
          <p:cNvSpPr>
            <a:spLocks noGrp="1"/>
          </p:cNvSpPr>
          <p:nvPr>
            <p:ph type="sldNum" sz="quarter" idx="10"/>
          </p:nvPr>
        </p:nvSpPr>
        <p:spPr/>
        <p:txBody>
          <a:bodyPr/>
          <a:lstStyle/>
          <a:p>
            <a:fld id="{A7B5E670-16F4-D54D-B2FD-39463277DE5D}" type="slidenum">
              <a:rPr lang="en-US" smtClean="0"/>
              <a:t>43</a:t>
            </a:fld>
            <a:endParaRPr lang="en-US"/>
          </a:p>
        </p:txBody>
      </p:sp>
    </p:spTree>
    <p:extLst>
      <p:ext uri="{BB962C8B-B14F-4D97-AF65-F5344CB8AC3E}">
        <p14:creationId xmlns:p14="http://schemas.microsoft.com/office/powerpoint/2010/main" val="4906886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We found microphone satisfies most of these </a:t>
            </a:r>
            <a:r>
              <a:rPr lang="en-US" baseline="0" dirty="0" smtClean="0"/>
              <a:t>requirements. Essentially microphone working principle also depends on the mechanical movement of its diaphragm which responds mainly to the air-borne sound waves. We observed that the physical vibration also influences its movement and hence it can be used as the vibration sensor.</a:t>
            </a:r>
          </a:p>
          <a:p>
            <a:endParaRPr lang="en-US" baseline="0" dirty="0" smtClean="0"/>
          </a:p>
          <a:p>
            <a:r>
              <a:rPr lang="en-US" baseline="0" dirty="0" smtClean="0"/>
              <a:t>In fact a better one..</a:t>
            </a:r>
            <a:endParaRPr lang="en-US" dirty="0"/>
          </a:p>
        </p:txBody>
      </p:sp>
      <p:sp>
        <p:nvSpPr>
          <p:cNvPr id="4" name="Slide Number Placeholder 3"/>
          <p:cNvSpPr>
            <a:spLocks noGrp="1"/>
          </p:cNvSpPr>
          <p:nvPr>
            <p:ph type="sldNum" sz="quarter" idx="10"/>
          </p:nvPr>
        </p:nvSpPr>
        <p:spPr/>
        <p:txBody>
          <a:bodyPr/>
          <a:lstStyle/>
          <a:p>
            <a:fld id="{A7B5E670-16F4-D54D-B2FD-39463277DE5D}" type="slidenum">
              <a:rPr lang="en-US" smtClean="0"/>
              <a:t>44</a:t>
            </a:fld>
            <a:endParaRPr lang="en-US"/>
          </a:p>
        </p:txBody>
      </p:sp>
    </p:spTree>
    <p:extLst>
      <p:ext uri="{BB962C8B-B14F-4D97-AF65-F5344CB8AC3E}">
        <p14:creationId xmlns:p14="http://schemas.microsoft.com/office/powerpoint/2010/main" val="32843827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because of its wide bandwidth.</a:t>
            </a:r>
            <a:endParaRPr lang="en-US" dirty="0"/>
          </a:p>
        </p:txBody>
      </p:sp>
      <p:sp>
        <p:nvSpPr>
          <p:cNvPr id="4" name="Slide Number Placeholder 3"/>
          <p:cNvSpPr>
            <a:spLocks noGrp="1"/>
          </p:cNvSpPr>
          <p:nvPr>
            <p:ph type="sldNum" sz="quarter" idx="10"/>
          </p:nvPr>
        </p:nvSpPr>
        <p:spPr/>
        <p:txBody>
          <a:bodyPr/>
          <a:lstStyle/>
          <a:p>
            <a:fld id="{A7B5E670-16F4-D54D-B2FD-39463277DE5D}" type="slidenum">
              <a:rPr lang="en-US" smtClean="0"/>
              <a:t>45</a:t>
            </a:fld>
            <a:endParaRPr lang="en-US"/>
          </a:p>
        </p:txBody>
      </p:sp>
    </p:spTree>
    <p:extLst>
      <p:ext uri="{BB962C8B-B14F-4D97-AF65-F5344CB8AC3E}">
        <p14:creationId xmlns:p14="http://schemas.microsoft.com/office/powerpoint/2010/main" val="32843827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We can implement OFDM to</a:t>
            </a:r>
            <a:r>
              <a:rPr lang="en-US" baseline="0" dirty="0" smtClean="0"/>
              <a:t> optimally use this bandwidth and get higher </a:t>
            </a:r>
            <a:r>
              <a:rPr lang="en-US" baseline="0" dirty="0" err="1" smtClean="0"/>
              <a:t>datarate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7B5E670-16F4-D54D-B2FD-39463277DE5D}" type="slidenum">
              <a:rPr lang="en-US" smtClean="0"/>
              <a:t>46</a:t>
            </a:fld>
            <a:endParaRPr lang="en-US"/>
          </a:p>
        </p:txBody>
      </p:sp>
    </p:spTree>
    <p:extLst>
      <p:ext uri="{BB962C8B-B14F-4D97-AF65-F5344CB8AC3E}">
        <p14:creationId xmlns:p14="http://schemas.microsoft.com/office/powerpoint/2010/main" val="10518538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But</a:t>
            </a:r>
            <a:r>
              <a:rPr lang="en-US" baseline="0" dirty="0" smtClean="0"/>
              <a:t> wait</a:t>
            </a:r>
            <a:r>
              <a:rPr lang="is-IS" baseline="0" dirty="0" smtClean="0"/>
              <a:t>…</a:t>
            </a:r>
            <a:endParaRPr lang="en-US" dirty="0"/>
          </a:p>
        </p:txBody>
      </p:sp>
      <p:sp>
        <p:nvSpPr>
          <p:cNvPr id="4" name="Slide Number Placeholder 3"/>
          <p:cNvSpPr>
            <a:spLocks noGrp="1"/>
          </p:cNvSpPr>
          <p:nvPr>
            <p:ph type="sldNum" sz="quarter" idx="10"/>
          </p:nvPr>
        </p:nvSpPr>
        <p:spPr/>
        <p:txBody>
          <a:bodyPr/>
          <a:lstStyle/>
          <a:p>
            <a:fld id="{A7B5E670-16F4-D54D-B2FD-39463277DE5D}" type="slidenum">
              <a:rPr lang="en-US" smtClean="0"/>
              <a:t>47</a:t>
            </a:fld>
            <a:endParaRPr lang="en-US"/>
          </a:p>
        </p:txBody>
      </p:sp>
    </p:spTree>
    <p:extLst>
      <p:ext uri="{BB962C8B-B14F-4D97-AF65-F5344CB8AC3E}">
        <p14:creationId xmlns:p14="http://schemas.microsoft.com/office/powerpoint/2010/main" val="10518538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Microphone</a:t>
            </a:r>
            <a:r>
              <a:rPr lang="en-US" baseline="0" dirty="0" smtClean="0"/>
              <a:t> is basically a sound sensor</a:t>
            </a:r>
            <a:r>
              <a:rPr lang="is-IS" baseline="0" dirty="0" smtClean="0"/>
              <a:t>…it </a:t>
            </a:r>
            <a:r>
              <a:rPr lang="en-US" baseline="0" dirty="0" smtClean="0"/>
              <a:t>also picks up the ambient sound, which is much stronger than the vibration. We must cancel this sound somehow at the receiver before the decoding.</a:t>
            </a:r>
            <a:endParaRPr lang="en-US" dirty="0"/>
          </a:p>
        </p:txBody>
      </p:sp>
      <p:sp>
        <p:nvSpPr>
          <p:cNvPr id="4" name="Slide Number Placeholder 3"/>
          <p:cNvSpPr>
            <a:spLocks noGrp="1"/>
          </p:cNvSpPr>
          <p:nvPr>
            <p:ph type="sldNum" sz="quarter" idx="10"/>
          </p:nvPr>
        </p:nvSpPr>
        <p:spPr/>
        <p:txBody>
          <a:bodyPr/>
          <a:lstStyle/>
          <a:p>
            <a:fld id="{A7B5E670-16F4-D54D-B2FD-39463277DE5D}" type="slidenum">
              <a:rPr lang="en-US" smtClean="0"/>
              <a:t>48</a:t>
            </a:fld>
            <a:endParaRPr lang="en-US"/>
          </a:p>
        </p:txBody>
      </p:sp>
    </p:spTree>
    <p:extLst>
      <p:ext uri="{BB962C8B-B14F-4D97-AF65-F5344CB8AC3E}">
        <p14:creationId xmlns:p14="http://schemas.microsoft.com/office/powerpoint/2010/main" val="10518538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Ideally,</a:t>
            </a:r>
            <a:r>
              <a:rPr lang="en-US" baseline="0" dirty="0" smtClean="0"/>
              <a:t> we expect the output signal of the microphone contains only the vibration from the Ripple transmitter. However</a:t>
            </a:r>
            <a:r>
              <a:rPr lang="is-IS" baseline="0" dirty="0" smtClean="0"/>
              <a:t>…</a:t>
            </a:r>
            <a:endParaRPr lang="en-US" dirty="0"/>
          </a:p>
        </p:txBody>
      </p:sp>
      <p:sp>
        <p:nvSpPr>
          <p:cNvPr id="4" name="Slide Number Placeholder 3"/>
          <p:cNvSpPr>
            <a:spLocks noGrp="1"/>
          </p:cNvSpPr>
          <p:nvPr>
            <p:ph type="sldNum" sz="quarter" idx="10"/>
          </p:nvPr>
        </p:nvSpPr>
        <p:spPr/>
        <p:txBody>
          <a:bodyPr/>
          <a:lstStyle/>
          <a:p>
            <a:fld id="{A7B5E670-16F4-D54D-B2FD-39463277DE5D}" type="slidenum">
              <a:rPr lang="en-US" smtClean="0"/>
              <a:t>50</a:t>
            </a:fld>
            <a:endParaRPr lang="en-US"/>
          </a:p>
        </p:txBody>
      </p:sp>
    </p:spTree>
    <p:extLst>
      <p:ext uri="{BB962C8B-B14F-4D97-AF65-F5344CB8AC3E}">
        <p14:creationId xmlns:p14="http://schemas.microsoft.com/office/powerpoint/2010/main" val="13535277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There are additive interferences from the sound sources. With only one microphone, it is difficult to completely recover the vibration signal from this</a:t>
            </a:r>
            <a:r>
              <a:rPr lang="en-US" baseline="0" dirty="0" smtClean="0"/>
              <a:t> mixture. Therefore,</a:t>
            </a:r>
            <a:r>
              <a:rPr lang="is-IS" baseline="0" dirty="0" smtClean="0"/>
              <a:t>…</a:t>
            </a:r>
            <a:endParaRPr lang="en-US" dirty="0"/>
          </a:p>
        </p:txBody>
      </p:sp>
      <p:sp>
        <p:nvSpPr>
          <p:cNvPr id="4" name="Slide Number Placeholder 3"/>
          <p:cNvSpPr>
            <a:spLocks noGrp="1"/>
          </p:cNvSpPr>
          <p:nvPr>
            <p:ph type="sldNum" sz="quarter" idx="10"/>
          </p:nvPr>
        </p:nvSpPr>
        <p:spPr/>
        <p:txBody>
          <a:bodyPr/>
          <a:lstStyle/>
          <a:p>
            <a:fld id="{A7B5E670-16F4-D54D-B2FD-39463277DE5D}" type="slidenum">
              <a:rPr lang="en-US" smtClean="0"/>
              <a:t>51</a:t>
            </a:fld>
            <a:endParaRPr lang="en-US"/>
          </a:p>
        </p:txBody>
      </p:sp>
    </p:spTree>
    <p:extLst>
      <p:ext uri="{BB962C8B-B14F-4D97-AF65-F5344CB8AC3E}">
        <p14:creationId xmlns:p14="http://schemas.microsoft.com/office/powerpoint/2010/main" val="64231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Here the simple way to communicate may be &lt;CLICK&gt; the Morse-code like pattern by turning the motor on and off.</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However, in this paper, we are breaking away from this approach, and trying to develop techniques to &lt;CLICK&gt; modulate the individual vibration frequencies, which can offer significantly higher </a:t>
            </a:r>
            <a:r>
              <a:rPr lang="en-US" baseline="0" dirty="0" err="1" smtClean="0"/>
              <a:t>datarate</a:t>
            </a:r>
            <a:r>
              <a:rPr lang="en-US" baseline="0" dirty="0" smtClean="0"/>
              <a:t> than the on-off like pattern can ever achieve. With this promise &lt;NEXT&gt;</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C1DF9DB-FD8D-CA47-BF52-F35FBBE33CF8}" type="slidenum">
              <a:rPr lang="en-US" smtClean="0"/>
              <a:t>5</a:t>
            </a:fld>
            <a:endParaRPr lang="en-US"/>
          </a:p>
        </p:txBody>
      </p:sp>
    </p:spTree>
    <p:extLst>
      <p:ext uri="{BB962C8B-B14F-4D97-AF65-F5344CB8AC3E}">
        <p14:creationId xmlns:p14="http://schemas.microsoft.com/office/powerpoint/2010/main" val="17556928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we use another</a:t>
            </a:r>
            <a:r>
              <a:rPr lang="en-US" baseline="0" dirty="0" smtClean="0"/>
              <a:t> microphone that is exposed to the interference. And the idea is to </a:t>
            </a:r>
            <a:r>
              <a:rPr lang="is-IS" baseline="0" dirty="0" smtClean="0"/>
              <a:t>…</a:t>
            </a:r>
            <a:endParaRPr lang="en-US" dirty="0"/>
          </a:p>
        </p:txBody>
      </p:sp>
      <p:sp>
        <p:nvSpPr>
          <p:cNvPr id="4" name="Slide Number Placeholder 3"/>
          <p:cNvSpPr>
            <a:spLocks noGrp="1"/>
          </p:cNvSpPr>
          <p:nvPr>
            <p:ph type="sldNum" sz="quarter" idx="10"/>
          </p:nvPr>
        </p:nvSpPr>
        <p:spPr/>
        <p:txBody>
          <a:bodyPr/>
          <a:lstStyle/>
          <a:p>
            <a:fld id="{A7B5E670-16F4-D54D-B2FD-39463277DE5D}" type="slidenum">
              <a:rPr lang="en-US" smtClean="0"/>
              <a:t>52</a:t>
            </a:fld>
            <a:endParaRPr lang="en-US"/>
          </a:p>
        </p:txBody>
      </p:sp>
    </p:spTree>
    <p:extLst>
      <p:ext uri="{BB962C8B-B14F-4D97-AF65-F5344CB8AC3E}">
        <p14:creationId xmlns:p14="http://schemas.microsoft.com/office/powerpoint/2010/main" val="5655500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smtClean="0"/>
          </a:p>
          <a:p>
            <a:r>
              <a:rPr lang="is-IS" dirty="0" smtClean="0"/>
              <a:t>…subtract the intereference from</a:t>
            </a:r>
            <a:r>
              <a:rPr lang="is-IS" baseline="0" dirty="0" smtClean="0"/>
              <a:t> the mixture to get the vibration signal back. Having two or more microphone is a pretty common design in latest smart-devices. We just leveraged this opportunity.</a:t>
            </a:r>
          </a:p>
          <a:p>
            <a:endParaRPr lang="is-IS" baseline="0" dirty="0" smtClean="0"/>
          </a:p>
          <a:p>
            <a:endParaRPr lang="is-IS" baseline="0" dirty="0" smtClean="0"/>
          </a:p>
          <a:p>
            <a:r>
              <a:rPr lang="is-IS" baseline="0" dirty="0" smtClean="0"/>
              <a:t>======</a:t>
            </a:r>
          </a:p>
          <a:p>
            <a:r>
              <a:rPr lang="is-IS" baseline="0" dirty="0" smtClean="0"/>
              <a:t>For example, Samsung galaxy S-4 has three microphone in these location. Actually, whenever a handsfree device is attached to this smartphone it activates the extra microphone to cancel the noise from voice data using a similar technique.</a:t>
            </a:r>
          </a:p>
          <a:p>
            <a:endParaRPr lang="is-IS" baseline="0" dirty="0" smtClean="0"/>
          </a:p>
          <a:p>
            <a:r>
              <a:rPr lang="is-IS" baseline="0" dirty="0" smtClean="0"/>
              <a:t>However, this is an oversimplification of the actual technique, becasue...</a:t>
            </a:r>
            <a:endParaRPr lang="en-US" dirty="0"/>
          </a:p>
        </p:txBody>
      </p:sp>
      <p:sp>
        <p:nvSpPr>
          <p:cNvPr id="4" name="Slide Number Placeholder 3"/>
          <p:cNvSpPr>
            <a:spLocks noGrp="1"/>
          </p:cNvSpPr>
          <p:nvPr>
            <p:ph type="sldNum" sz="quarter" idx="10"/>
          </p:nvPr>
        </p:nvSpPr>
        <p:spPr/>
        <p:txBody>
          <a:bodyPr/>
          <a:lstStyle/>
          <a:p>
            <a:fld id="{A7B5E670-16F4-D54D-B2FD-39463277DE5D}" type="slidenum">
              <a:rPr lang="en-US" smtClean="0"/>
              <a:t>53</a:t>
            </a:fld>
            <a:endParaRPr lang="en-US"/>
          </a:p>
        </p:txBody>
      </p:sp>
    </p:spTree>
    <p:extLst>
      <p:ext uri="{BB962C8B-B14F-4D97-AF65-F5344CB8AC3E}">
        <p14:creationId xmlns:p14="http://schemas.microsoft.com/office/powerpoint/2010/main" val="37485517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This subtraction is generally done by a signal processing technique</a:t>
            </a:r>
            <a:r>
              <a:rPr lang="en-US" baseline="0" dirty="0" smtClean="0"/>
              <a:t> called</a:t>
            </a:r>
            <a:r>
              <a:rPr lang="en-US" dirty="0" smtClean="0"/>
              <a:t> adaptive filter. It requires</a:t>
            </a:r>
            <a:r>
              <a:rPr lang="en-US" baseline="0" dirty="0" smtClean="0"/>
              <a:t> that vibration signal and the signal on the reference microphone is uncorrelated.</a:t>
            </a:r>
            <a:endParaRPr lang="en-US" dirty="0"/>
          </a:p>
        </p:txBody>
      </p:sp>
      <p:sp>
        <p:nvSpPr>
          <p:cNvPr id="4" name="Slide Number Placeholder 3"/>
          <p:cNvSpPr>
            <a:spLocks noGrp="1"/>
          </p:cNvSpPr>
          <p:nvPr>
            <p:ph type="sldNum" sz="quarter" idx="10"/>
          </p:nvPr>
        </p:nvSpPr>
        <p:spPr/>
        <p:txBody>
          <a:bodyPr/>
          <a:lstStyle/>
          <a:p>
            <a:fld id="{A7B5E670-16F4-D54D-B2FD-39463277DE5D}" type="slidenum">
              <a:rPr lang="en-US" smtClean="0"/>
              <a:t>54</a:t>
            </a:fld>
            <a:endParaRPr lang="en-US"/>
          </a:p>
        </p:txBody>
      </p:sp>
    </p:spTree>
    <p:extLst>
      <p:ext uri="{BB962C8B-B14F-4D97-AF65-F5344CB8AC3E}">
        <p14:creationId xmlns:p14="http://schemas.microsoft.com/office/powerpoint/2010/main" val="24295716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Unfortunately, as both of the microphones are</a:t>
            </a:r>
            <a:r>
              <a:rPr lang="en-US" baseline="0" dirty="0" smtClean="0"/>
              <a:t> mounted on the same board, the vibration signal leaks through the physical contact and reaches to the second microphone. Therefore the signal no longer remains uncorrelated. And..</a:t>
            </a:r>
            <a:endParaRPr lang="en-US" dirty="0"/>
          </a:p>
        </p:txBody>
      </p:sp>
      <p:sp>
        <p:nvSpPr>
          <p:cNvPr id="4" name="Slide Number Placeholder 3"/>
          <p:cNvSpPr>
            <a:spLocks noGrp="1"/>
          </p:cNvSpPr>
          <p:nvPr>
            <p:ph type="sldNum" sz="quarter" idx="10"/>
          </p:nvPr>
        </p:nvSpPr>
        <p:spPr/>
        <p:txBody>
          <a:bodyPr/>
          <a:lstStyle/>
          <a:p>
            <a:fld id="{A7B5E670-16F4-D54D-B2FD-39463277DE5D}" type="slidenum">
              <a:rPr lang="en-US" smtClean="0"/>
              <a:t>55</a:t>
            </a:fld>
            <a:endParaRPr lang="en-US"/>
          </a:p>
        </p:txBody>
      </p:sp>
    </p:spTree>
    <p:extLst>
      <p:ext uri="{BB962C8B-B14F-4D97-AF65-F5344CB8AC3E}">
        <p14:creationId xmlns:p14="http://schemas.microsoft.com/office/powerpoint/2010/main" val="20332998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This</a:t>
            </a:r>
            <a:r>
              <a:rPr lang="en-US" baseline="0" dirty="0" smtClean="0"/>
              <a:t> makes the adaptive filter to remove a part of the vibration signal</a:t>
            </a:r>
            <a:r>
              <a:rPr lang="is-IS" baseline="0" dirty="0" smtClean="0"/>
              <a:t>…</a:t>
            </a:r>
            <a:r>
              <a:rPr lang="en-US" baseline="0" dirty="0" smtClean="0"/>
              <a:t>leaving a distorted version which is not qualified for decoding.</a:t>
            </a:r>
          </a:p>
          <a:p>
            <a:endParaRPr lang="en-US" baseline="0" dirty="0" smtClean="0"/>
          </a:p>
          <a:p>
            <a:r>
              <a:rPr lang="en-US" baseline="0" dirty="0" smtClean="0"/>
              <a:t>We use the following technique to get over this problem.</a:t>
            </a:r>
          </a:p>
        </p:txBody>
      </p:sp>
      <p:sp>
        <p:nvSpPr>
          <p:cNvPr id="4" name="Slide Number Placeholder 3"/>
          <p:cNvSpPr>
            <a:spLocks noGrp="1"/>
          </p:cNvSpPr>
          <p:nvPr>
            <p:ph type="sldNum" sz="quarter" idx="10"/>
          </p:nvPr>
        </p:nvSpPr>
        <p:spPr/>
        <p:txBody>
          <a:bodyPr/>
          <a:lstStyle/>
          <a:p>
            <a:fld id="{A7B5E670-16F4-D54D-B2FD-39463277DE5D}" type="slidenum">
              <a:rPr lang="en-US" smtClean="0"/>
              <a:t>56</a:t>
            </a:fld>
            <a:endParaRPr lang="en-US"/>
          </a:p>
        </p:txBody>
      </p:sp>
    </p:spTree>
    <p:extLst>
      <p:ext uri="{BB962C8B-B14F-4D97-AF65-F5344CB8AC3E}">
        <p14:creationId xmlns:p14="http://schemas.microsoft.com/office/powerpoint/2010/main" val="553525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baseline="0" dirty="0" smtClean="0"/>
              <a:t>We get over this problem using our technique called symbol selective adaptive filtering. The key intuition is:</a:t>
            </a:r>
          </a:p>
        </p:txBody>
      </p:sp>
      <p:sp>
        <p:nvSpPr>
          <p:cNvPr id="4" name="Slide Number Placeholder 3"/>
          <p:cNvSpPr>
            <a:spLocks noGrp="1"/>
          </p:cNvSpPr>
          <p:nvPr>
            <p:ph type="sldNum" sz="quarter" idx="10"/>
          </p:nvPr>
        </p:nvSpPr>
        <p:spPr/>
        <p:txBody>
          <a:bodyPr/>
          <a:lstStyle/>
          <a:p>
            <a:fld id="{A7B5E670-16F4-D54D-B2FD-39463277DE5D}" type="slidenum">
              <a:rPr lang="en-US" smtClean="0"/>
              <a:t>57</a:t>
            </a:fld>
            <a:endParaRPr lang="en-US"/>
          </a:p>
        </p:txBody>
      </p:sp>
    </p:spTree>
    <p:extLst>
      <p:ext uri="{BB962C8B-B14F-4D97-AF65-F5344CB8AC3E}">
        <p14:creationId xmlns:p14="http://schemas.microsoft.com/office/powerpoint/2010/main" val="553525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The sound noise is</a:t>
            </a:r>
            <a:r>
              <a:rPr lang="en-US" baseline="0" dirty="0" smtClean="0"/>
              <a:t> sparse in frequency domain and if we consider only the frequency bin which are affected by the noise, the correlation property for the adaptive filter holds. But the question is how to identify those bins.</a:t>
            </a:r>
            <a:endParaRPr lang="en-US" dirty="0" smtClean="0"/>
          </a:p>
        </p:txBody>
      </p:sp>
      <p:sp>
        <p:nvSpPr>
          <p:cNvPr id="4" name="Slide Number Placeholder 3"/>
          <p:cNvSpPr>
            <a:spLocks noGrp="1"/>
          </p:cNvSpPr>
          <p:nvPr>
            <p:ph type="sldNum" sz="quarter" idx="10"/>
          </p:nvPr>
        </p:nvSpPr>
        <p:spPr/>
        <p:txBody>
          <a:bodyPr/>
          <a:lstStyle/>
          <a:p>
            <a:fld id="{A7B5E670-16F4-D54D-B2FD-39463277DE5D}" type="slidenum">
              <a:rPr lang="en-US" smtClean="0"/>
              <a:t>58</a:t>
            </a:fld>
            <a:endParaRPr lang="en-US"/>
          </a:p>
        </p:txBody>
      </p:sp>
    </p:spTree>
    <p:extLst>
      <p:ext uri="{BB962C8B-B14F-4D97-AF65-F5344CB8AC3E}">
        <p14:creationId xmlns:p14="http://schemas.microsoft.com/office/powerpoint/2010/main" val="553525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The fact that helps here is the</a:t>
            </a:r>
            <a:r>
              <a:rPr lang="en-US" baseline="0" dirty="0" smtClean="0"/>
              <a:t> </a:t>
            </a:r>
            <a:r>
              <a:rPr lang="en-US" dirty="0" smtClean="0"/>
              <a:t>channel the microphones is constant,</a:t>
            </a:r>
            <a:r>
              <a:rPr lang="en-US" baseline="0" dirty="0" smtClean="0"/>
              <a:t> and we can estimate this channel with the pilots.</a:t>
            </a:r>
            <a:endParaRPr lang="en-US" dirty="0" smtClean="0"/>
          </a:p>
        </p:txBody>
      </p:sp>
      <p:sp>
        <p:nvSpPr>
          <p:cNvPr id="4" name="Slide Number Placeholder 3"/>
          <p:cNvSpPr>
            <a:spLocks noGrp="1"/>
          </p:cNvSpPr>
          <p:nvPr>
            <p:ph type="sldNum" sz="quarter" idx="10"/>
          </p:nvPr>
        </p:nvSpPr>
        <p:spPr/>
        <p:txBody>
          <a:bodyPr/>
          <a:lstStyle/>
          <a:p>
            <a:fld id="{A7B5E670-16F4-D54D-B2FD-39463277DE5D}" type="slidenum">
              <a:rPr lang="en-US" smtClean="0"/>
              <a:t>59</a:t>
            </a:fld>
            <a:endParaRPr lang="en-US"/>
          </a:p>
        </p:txBody>
      </p:sp>
    </p:spTree>
    <p:extLst>
      <p:ext uri="{BB962C8B-B14F-4D97-AF65-F5344CB8AC3E}">
        <p14:creationId xmlns:p14="http://schemas.microsoft.com/office/powerpoint/2010/main" val="553525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Once we do that we pass only those bins to the adaptive filter to</a:t>
            </a:r>
            <a:r>
              <a:rPr lang="en-US" baseline="0" dirty="0" smtClean="0"/>
              <a:t> correct them.</a:t>
            </a:r>
            <a:endParaRPr lang="en-US" dirty="0" smtClean="0"/>
          </a:p>
          <a:p>
            <a:r>
              <a:rPr lang="en-US" dirty="0" smtClean="0"/>
              <a:t>Later</a:t>
            </a:r>
            <a:r>
              <a:rPr lang="en-US" baseline="0" dirty="0" smtClean="0"/>
              <a:t> we combine these corrected bins with the rest of the signals and pass it to the OFDM decoder.</a:t>
            </a:r>
            <a:endParaRPr lang="en-US" dirty="0" smtClean="0"/>
          </a:p>
        </p:txBody>
      </p:sp>
      <p:sp>
        <p:nvSpPr>
          <p:cNvPr id="4" name="Slide Number Placeholder 3"/>
          <p:cNvSpPr>
            <a:spLocks noGrp="1"/>
          </p:cNvSpPr>
          <p:nvPr>
            <p:ph type="sldNum" sz="quarter" idx="10"/>
          </p:nvPr>
        </p:nvSpPr>
        <p:spPr/>
        <p:txBody>
          <a:bodyPr/>
          <a:lstStyle/>
          <a:p>
            <a:fld id="{A7B5E670-16F4-D54D-B2FD-39463277DE5D}" type="slidenum">
              <a:rPr lang="en-US" smtClean="0"/>
              <a:t>60</a:t>
            </a:fld>
            <a:endParaRPr lang="en-US"/>
          </a:p>
        </p:txBody>
      </p:sp>
    </p:spTree>
    <p:extLst>
      <p:ext uri="{BB962C8B-B14F-4D97-AF65-F5344CB8AC3E}">
        <p14:creationId xmlns:p14="http://schemas.microsoft.com/office/powerpoint/2010/main" val="4452567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Number one: instead of using packet</a:t>
            </a:r>
            <a:r>
              <a:rPr lang="en-US" baseline="0" dirty="0" smtClean="0"/>
              <a:t> level rate control</a:t>
            </a:r>
            <a:r>
              <a:rPr lang="is-IS" baseline="0" dirty="0" smtClean="0"/>
              <a:t>…it uses sub-packet or symbol level rate control. It gives some benefit for small amount of data and a longer packet size.</a:t>
            </a:r>
            <a:endParaRPr lang="en-US" dirty="0"/>
          </a:p>
        </p:txBody>
      </p:sp>
      <p:sp>
        <p:nvSpPr>
          <p:cNvPr id="4" name="Slide Number Placeholder 3"/>
          <p:cNvSpPr>
            <a:spLocks noGrp="1"/>
          </p:cNvSpPr>
          <p:nvPr>
            <p:ph type="sldNum" sz="quarter" idx="10"/>
          </p:nvPr>
        </p:nvSpPr>
        <p:spPr/>
        <p:txBody>
          <a:bodyPr/>
          <a:lstStyle/>
          <a:p>
            <a:fld id="{A7B5E670-16F4-D54D-B2FD-39463277DE5D}" type="slidenum">
              <a:rPr lang="en-US" smtClean="0"/>
              <a:t>62</a:t>
            </a:fld>
            <a:endParaRPr lang="en-US"/>
          </a:p>
        </p:txBody>
      </p:sp>
    </p:spTree>
    <p:extLst>
      <p:ext uri="{BB962C8B-B14F-4D97-AF65-F5344CB8AC3E}">
        <p14:creationId xmlns:p14="http://schemas.microsoft.com/office/powerpoint/2010/main" val="3282205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possible application…is mobile money transfer. ‘Apple’ has been doing it with NFC, Square has been doing it with a special</a:t>
            </a:r>
            <a:r>
              <a:rPr lang="en-US" baseline="0" dirty="0" smtClean="0"/>
              <a:t> piece of hardware. But in recent times there have been several attacks launched which essentially overhear the wireless broadcast of the NFC. And in square case the extra hardware is needed.</a:t>
            </a:r>
            <a:endParaRPr lang="en-US" dirty="0" smtClean="0"/>
          </a:p>
        </p:txBody>
      </p:sp>
      <p:sp>
        <p:nvSpPr>
          <p:cNvPr id="4" name="Slide Number Placeholder 3"/>
          <p:cNvSpPr>
            <a:spLocks noGrp="1"/>
          </p:cNvSpPr>
          <p:nvPr>
            <p:ph type="sldNum" sz="quarter" idx="10"/>
          </p:nvPr>
        </p:nvSpPr>
        <p:spPr/>
        <p:txBody>
          <a:bodyPr/>
          <a:lstStyle/>
          <a:p>
            <a:fld id="{AC1DF9DB-FD8D-CA47-BF52-F35FBBE33CF8}" type="slidenum">
              <a:rPr lang="en-US" smtClean="0"/>
              <a:t>6</a:t>
            </a:fld>
            <a:endParaRPr lang="en-US"/>
          </a:p>
        </p:txBody>
      </p:sp>
    </p:spTree>
    <p:extLst>
      <p:ext uri="{BB962C8B-B14F-4D97-AF65-F5344CB8AC3E}">
        <p14:creationId xmlns:p14="http://schemas.microsoft.com/office/powerpoint/2010/main" val="14799550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And number two: instead of using explicit acknowledgement</a:t>
            </a:r>
            <a:r>
              <a:rPr lang="en-US" baseline="0" dirty="0" smtClean="0"/>
              <a:t> from the receiver, it uses transmitter side interference sensing to detect a successful delivery,  which simplifies the receiver side hardware requirement. It is particularly possible because of the close proximity between the transmitter and receiver.</a:t>
            </a:r>
            <a:endParaRPr lang="en-US" dirty="0"/>
          </a:p>
        </p:txBody>
      </p:sp>
      <p:sp>
        <p:nvSpPr>
          <p:cNvPr id="4" name="Slide Number Placeholder 3"/>
          <p:cNvSpPr>
            <a:spLocks noGrp="1"/>
          </p:cNvSpPr>
          <p:nvPr>
            <p:ph type="sldNum" sz="quarter" idx="10"/>
          </p:nvPr>
        </p:nvSpPr>
        <p:spPr/>
        <p:txBody>
          <a:bodyPr/>
          <a:lstStyle/>
          <a:p>
            <a:fld id="{A7B5E670-16F4-D54D-B2FD-39463277DE5D}" type="slidenum">
              <a:rPr lang="en-US" smtClean="0"/>
              <a:t>63</a:t>
            </a:fld>
            <a:endParaRPr lang="en-US"/>
          </a:p>
        </p:txBody>
      </p:sp>
    </p:spTree>
    <p:extLst>
      <p:ext uri="{BB962C8B-B14F-4D97-AF65-F5344CB8AC3E}">
        <p14:creationId xmlns:p14="http://schemas.microsoft.com/office/powerpoint/2010/main" val="21635326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Now</a:t>
            </a:r>
            <a:r>
              <a:rPr lang="en-US" baseline="0" dirty="0" smtClean="0"/>
              <a:t> lets focus on the transmitter side interference sensing. Instead of using a separate vibration sensor at the transmitter we observed that..</a:t>
            </a:r>
          </a:p>
        </p:txBody>
      </p:sp>
      <p:sp>
        <p:nvSpPr>
          <p:cNvPr id="4" name="Slide Number Placeholder 3"/>
          <p:cNvSpPr>
            <a:spLocks noGrp="1"/>
          </p:cNvSpPr>
          <p:nvPr>
            <p:ph type="sldNum" sz="quarter" idx="10"/>
          </p:nvPr>
        </p:nvSpPr>
        <p:spPr/>
        <p:txBody>
          <a:bodyPr/>
          <a:lstStyle/>
          <a:p>
            <a:fld id="{A7B5E670-16F4-D54D-B2FD-39463277DE5D}" type="slidenum">
              <a:rPr lang="en-US" smtClean="0"/>
              <a:t>64</a:t>
            </a:fld>
            <a:endParaRPr lang="en-US"/>
          </a:p>
        </p:txBody>
      </p:sp>
    </p:spTree>
    <p:extLst>
      <p:ext uri="{BB962C8B-B14F-4D97-AF65-F5344CB8AC3E}">
        <p14:creationId xmlns:p14="http://schemas.microsoft.com/office/powerpoint/2010/main" val="8806546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Recall that the vibration motor has a magnetic mass that pulsates near</a:t>
            </a:r>
            <a:r>
              <a:rPr lang="en-US" baseline="0" dirty="0" smtClean="0"/>
              <a:t> a coil. </a:t>
            </a:r>
            <a:endParaRPr lang="en-US" dirty="0"/>
          </a:p>
        </p:txBody>
      </p:sp>
      <p:sp>
        <p:nvSpPr>
          <p:cNvPr id="4" name="Slide Number Placeholder 3"/>
          <p:cNvSpPr>
            <a:spLocks noGrp="1"/>
          </p:cNvSpPr>
          <p:nvPr>
            <p:ph type="sldNum" sz="quarter" idx="10"/>
          </p:nvPr>
        </p:nvSpPr>
        <p:spPr/>
        <p:txBody>
          <a:bodyPr/>
          <a:lstStyle/>
          <a:p>
            <a:fld id="{A7B5E670-16F4-D54D-B2FD-39463277DE5D}" type="slidenum">
              <a:rPr lang="en-US" smtClean="0"/>
              <a:t>65</a:t>
            </a:fld>
            <a:endParaRPr lang="en-US"/>
          </a:p>
        </p:txBody>
      </p:sp>
    </p:spTree>
    <p:extLst>
      <p:ext uri="{BB962C8B-B14F-4D97-AF65-F5344CB8AC3E}">
        <p14:creationId xmlns:p14="http://schemas.microsoft.com/office/powerpoint/2010/main" val="7611226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Now any movement of this mass due to the ambient sound or vibration manifests as</a:t>
            </a:r>
            <a:r>
              <a:rPr lang="is-IS" baseline="0" dirty="0" smtClean="0"/>
              <a:t>…</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7B5E670-16F4-D54D-B2FD-39463277DE5D}" type="slidenum">
              <a:rPr lang="en-US" smtClean="0"/>
              <a:t>66</a:t>
            </a:fld>
            <a:endParaRPr lang="en-US"/>
          </a:p>
        </p:txBody>
      </p:sp>
    </p:spTree>
    <p:extLst>
      <p:ext uri="{BB962C8B-B14F-4D97-AF65-F5344CB8AC3E}">
        <p14:creationId xmlns:p14="http://schemas.microsoft.com/office/powerpoint/2010/main" val="7611226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A reverse electromotive force</a:t>
            </a:r>
            <a:r>
              <a:rPr lang="en-US" baseline="0" dirty="0" smtClean="0"/>
              <a:t> called Back-EMF.</a:t>
            </a:r>
            <a:endParaRPr lang="en-US" dirty="0"/>
          </a:p>
        </p:txBody>
      </p:sp>
      <p:sp>
        <p:nvSpPr>
          <p:cNvPr id="4" name="Slide Number Placeholder 3"/>
          <p:cNvSpPr>
            <a:spLocks noGrp="1"/>
          </p:cNvSpPr>
          <p:nvPr>
            <p:ph type="sldNum" sz="quarter" idx="10"/>
          </p:nvPr>
        </p:nvSpPr>
        <p:spPr/>
        <p:txBody>
          <a:bodyPr/>
          <a:lstStyle/>
          <a:p>
            <a:fld id="{A7B5E670-16F4-D54D-B2FD-39463277DE5D}" type="slidenum">
              <a:rPr lang="en-US" smtClean="0"/>
              <a:t>67</a:t>
            </a:fld>
            <a:endParaRPr lang="en-US"/>
          </a:p>
        </p:txBody>
      </p:sp>
    </p:spTree>
    <p:extLst>
      <p:ext uri="{BB962C8B-B14F-4D97-AF65-F5344CB8AC3E}">
        <p14:creationId xmlns:p14="http://schemas.microsoft.com/office/powerpoint/2010/main" val="30544531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If we sample this</a:t>
            </a:r>
            <a:r>
              <a:rPr lang="en-US" baseline="0" dirty="0" smtClean="0"/>
              <a:t> back-EMF of the motor, we can actually measure the sound. </a:t>
            </a:r>
            <a:endParaRPr lang="en-US" dirty="0"/>
          </a:p>
        </p:txBody>
      </p:sp>
      <p:sp>
        <p:nvSpPr>
          <p:cNvPr id="4" name="Slide Number Placeholder 3"/>
          <p:cNvSpPr>
            <a:spLocks noGrp="1"/>
          </p:cNvSpPr>
          <p:nvPr>
            <p:ph type="sldNum" sz="quarter" idx="10"/>
          </p:nvPr>
        </p:nvSpPr>
        <p:spPr/>
        <p:txBody>
          <a:bodyPr/>
          <a:lstStyle/>
          <a:p>
            <a:fld id="{A7B5E670-16F4-D54D-B2FD-39463277DE5D}" type="slidenum">
              <a:rPr lang="en-US" smtClean="0"/>
              <a:t>68</a:t>
            </a:fld>
            <a:endParaRPr lang="en-US"/>
          </a:p>
        </p:txBody>
      </p:sp>
    </p:spTree>
    <p:extLst>
      <p:ext uri="{BB962C8B-B14F-4D97-AF65-F5344CB8AC3E}">
        <p14:creationId xmlns:p14="http://schemas.microsoft.com/office/powerpoint/2010/main" val="36976972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fact, this technique can work so well, that it can practically record human voice. We explained the technique in depth in another paper this year.</a:t>
            </a:r>
            <a:endParaRPr lang="en-US" dirty="0"/>
          </a:p>
        </p:txBody>
      </p:sp>
      <p:sp>
        <p:nvSpPr>
          <p:cNvPr id="4" name="Slide Number Placeholder 3"/>
          <p:cNvSpPr>
            <a:spLocks noGrp="1"/>
          </p:cNvSpPr>
          <p:nvPr>
            <p:ph type="sldNum" sz="quarter" idx="10"/>
          </p:nvPr>
        </p:nvSpPr>
        <p:spPr/>
        <p:txBody>
          <a:bodyPr/>
          <a:lstStyle/>
          <a:p>
            <a:fld id="{A7B5E670-16F4-D54D-B2FD-39463277DE5D}" type="slidenum">
              <a:rPr lang="en-US" smtClean="0"/>
              <a:t>69</a:t>
            </a:fld>
            <a:endParaRPr lang="en-US"/>
          </a:p>
        </p:txBody>
      </p:sp>
    </p:spTree>
    <p:extLst>
      <p:ext uri="{BB962C8B-B14F-4D97-AF65-F5344CB8AC3E}">
        <p14:creationId xmlns:p14="http://schemas.microsoft.com/office/powerpoint/2010/main" val="36976972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Now, once we get the interference estimate from the vibration motor</a:t>
            </a:r>
            <a:r>
              <a:rPr lang="is-IS" dirty="0" smtClean="0"/>
              <a:t>…</a:t>
            </a:r>
            <a:endParaRPr lang="en-US" dirty="0"/>
          </a:p>
        </p:txBody>
      </p:sp>
      <p:sp>
        <p:nvSpPr>
          <p:cNvPr id="4" name="Slide Number Placeholder 3"/>
          <p:cNvSpPr>
            <a:spLocks noGrp="1"/>
          </p:cNvSpPr>
          <p:nvPr>
            <p:ph type="sldNum" sz="quarter" idx="10"/>
          </p:nvPr>
        </p:nvSpPr>
        <p:spPr/>
        <p:txBody>
          <a:bodyPr/>
          <a:lstStyle/>
          <a:p>
            <a:fld id="{A7B5E670-16F4-D54D-B2FD-39463277DE5D}" type="slidenum">
              <a:rPr lang="en-US" smtClean="0"/>
              <a:t>70</a:t>
            </a:fld>
            <a:endParaRPr lang="en-US"/>
          </a:p>
        </p:txBody>
      </p:sp>
    </p:spTree>
    <p:extLst>
      <p:ext uri="{BB962C8B-B14F-4D97-AF65-F5344CB8AC3E}">
        <p14:creationId xmlns:p14="http://schemas.microsoft.com/office/powerpoint/2010/main" val="31096734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We use a</a:t>
            </a:r>
            <a:r>
              <a:rPr lang="en-US" baseline="0" dirty="0" smtClean="0"/>
              <a:t> threshold to identify the symbols with low SINR, </a:t>
            </a:r>
            <a:r>
              <a:rPr lang="is-IS" baseline="0" dirty="0" smtClean="0"/>
              <a:t>…</a:t>
            </a:r>
            <a:endParaRPr lang="en-US" dirty="0"/>
          </a:p>
        </p:txBody>
      </p:sp>
      <p:sp>
        <p:nvSpPr>
          <p:cNvPr id="4" name="Slide Number Placeholder 3"/>
          <p:cNvSpPr>
            <a:spLocks noGrp="1"/>
          </p:cNvSpPr>
          <p:nvPr>
            <p:ph type="sldNum" sz="quarter" idx="10"/>
          </p:nvPr>
        </p:nvSpPr>
        <p:spPr/>
        <p:txBody>
          <a:bodyPr/>
          <a:lstStyle/>
          <a:p>
            <a:fld id="{A7B5E670-16F4-D54D-B2FD-39463277DE5D}" type="slidenum">
              <a:rPr lang="en-US" smtClean="0"/>
              <a:t>71</a:t>
            </a:fld>
            <a:endParaRPr lang="en-US"/>
          </a:p>
        </p:txBody>
      </p:sp>
    </p:spTree>
    <p:extLst>
      <p:ext uri="{BB962C8B-B14F-4D97-AF65-F5344CB8AC3E}">
        <p14:creationId xmlns:p14="http://schemas.microsoft.com/office/powerpoint/2010/main" val="40491508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which are basically the corrupted symbols</a:t>
            </a:r>
            <a:r>
              <a:rPr lang="is-I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A7B5E670-16F4-D54D-B2FD-39463277DE5D}" type="slidenum">
              <a:rPr lang="en-US" smtClean="0"/>
              <a:t>72</a:t>
            </a:fld>
            <a:endParaRPr lang="en-US"/>
          </a:p>
        </p:txBody>
      </p:sp>
    </p:spTree>
    <p:extLst>
      <p:ext uri="{BB962C8B-B14F-4D97-AF65-F5344CB8AC3E}">
        <p14:creationId xmlns:p14="http://schemas.microsoft.com/office/powerpoint/2010/main" val="490208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hoping that</a:t>
            </a:r>
            <a:r>
              <a:rPr lang="en-US" baseline="0" dirty="0" smtClean="0"/>
              <a:t> with out project Ripple.. two phones would be able to touch each other to exchange credit card information or in general any information they might want to share.</a:t>
            </a:r>
            <a:endParaRPr lang="en-US" dirty="0" smtClean="0"/>
          </a:p>
        </p:txBody>
      </p:sp>
      <p:sp>
        <p:nvSpPr>
          <p:cNvPr id="4" name="Slide Number Placeholder 3"/>
          <p:cNvSpPr>
            <a:spLocks noGrp="1"/>
          </p:cNvSpPr>
          <p:nvPr>
            <p:ph type="sldNum" sz="quarter" idx="10"/>
          </p:nvPr>
        </p:nvSpPr>
        <p:spPr/>
        <p:txBody>
          <a:bodyPr/>
          <a:lstStyle/>
          <a:p>
            <a:fld id="{AC1DF9DB-FD8D-CA47-BF52-F35FBBE33CF8}" type="slidenum">
              <a:rPr lang="en-US" smtClean="0"/>
              <a:t>7</a:t>
            </a:fld>
            <a:endParaRPr lang="en-US"/>
          </a:p>
        </p:txBody>
      </p:sp>
    </p:spTree>
    <p:extLst>
      <p:ext uri="{BB962C8B-B14F-4D97-AF65-F5344CB8AC3E}">
        <p14:creationId xmlns:p14="http://schemas.microsoft.com/office/powerpoint/2010/main" val="36507762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And schedule them for the retransmission.</a:t>
            </a:r>
            <a:endParaRPr lang="en-US" dirty="0"/>
          </a:p>
        </p:txBody>
      </p:sp>
      <p:sp>
        <p:nvSpPr>
          <p:cNvPr id="4" name="Slide Number Placeholder 3"/>
          <p:cNvSpPr>
            <a:spLocks noGrp="1"/>
          </p:cNvSpPr>
          <p:nvPr>
            <p:ph type="sldNum" sz="quarter" idx="10"/>
          </p:nvPr>
        </p:nvSpPr>
        <p:spPr/>
        <p:txBody>
          <a:bodyPr/>
          <a:lstStyle/>
          <a:p>
            <a:fld id="{A7B5E670-16F4-D54D-B2FD-39463277DE5D}" type="slidenum">
              <a:rPr lang="en-US" smtClean="0"/>
              <a:t>73</a:t>
            </a:fld>
            <a:endParaRPr lang="en-US"/>
          </a:p>
        </p:txBody>
      </p:sp>
    </p:spTree>
    <p:extLst>
      <p:ext uri="{BB962C8B-B14F-4D97-AF65-F5344CB8AC3E}">
        <p14:creationId xmlns:p14="http://schemas.microsoft.com/office/powerpoint/2010/main" val="38364319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a:t>
            </a:r>
            <a:endParaRPr lang="en-US" dirty="0"/>
          </a:p>
        </p:txBody>
      </p:sp>
      <p:sp>
        <p:nvSpPr>
          <p:cNvPr id="4" name="Slide Number Placeholder 3"/>
          <p:cNvSpPr>
            <a:spLocks noGrp="1"/>
          </p:cNvSpPr>
          <p:nvPr>
            <p:ph type="sldNum" sz="quarter" idx="10"/>
          </p:nvPr>
        </p:nvSpPr>
        <p:spPr/>
        <p:txBody>
          <a:bodyPr/>
          <a:lstStyle/>
          <a:p>
            <a:fld id="{AC1DF9DB-FD8D-CA47-BF52-F35FBBE33CF8}" type="slidenum">
              <a:rPr lang="en-US" smtClean="0"/>
              <a:t>74</a:t>
            </a:fld>
            <a:endParaRPr lang="en-US"/>
          </a:p>
        </p:txBody>
      </p:sp>
    </p:spTree>
    <p:extLst>
      <p:ext uri="{BB962C8B-B14F-4D97-AF65-F5344CB8AC3E}">
        <p14:creationId xmlns:p14="http://schemas.microsoft.com/office/powerpoint/2010/main" val="3224195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She could simply touch the phone and the password could be transmitted through bone conduction.</a:t>
            </a:r>
          </a:p>
        </p:txBody>
      </p:sp>
      <p:sp>
        <p:nvSpPr>
          <p:cNvPr id="4" name="Slide Number Placeholder 3"/>
          <p:cNvSpPr>
            <a:spLocks noGrp="1"/>
          </p:cNvSpPr>
          <p:nvPr>
            <p:ph type="sldNum" sz="quarter" idx="10"/>
          </p:nvPr>
        </p:nvSpPr>
        <p:spPr/>
        <p:txBody>
          <a:bodyPr/>
          <a:lstStyle/>
          <a:p>
            <a:fld id="{AC1DF9DB-FD8D-CA47-BF52-F35FBBE33CF8}" type="slidenum">
              <a:rPr lang="en-US" smtClean="0"/>
              <a:t>8</a:t>
            </a:fld>
            <a:endParaRPr lang="en-US"/>
          </a:p>
        </p:txBody>
      </p:sp>
    </p:spTree>
    <p:extLst>
      <p:ext uri="{BB962C8B-B14F-4D97-AF65-F5344CB8AC3E}">
        <p14:creationId xmlns:p14="http://schemas.microsoft.com/office/powerpoint/2010/main" val="2725761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we are hoping to do the research bottom up…&lt;CLICK&gt;and we are trying to develop a vibratory radio on the top of the hardware like accelerometer</a:t>
            </a:r>
            <a:r>
              <a:rPr lang="en-US" baseline="0" dirty="0" smtClean="0"/>
              <a:t>, </a:t>
            </a:r>
            <a:r>
              <a:rPr lang="en-US" dirty="0" smtClean="0"/>
              <a:t>vibration motor</a:t>
            </a:r>
            <a:r>
              <a:rPr lang="en-US" baseline="0" dirty="0" smtClean="0"/>
              <a:t> et cetera…</a:t>
            </a:r>
          </a:p>
          <a:p>
            <a:endParaRPr lang="en-US" baseline="0" dirty="0" smtClean="0"/>
          </a:p>
          <a:p>
            <a:r>
              <a:rPr lang="en-US" baseline="0" dirty="0" smtClean="0"/>
              <a:t>We believe, once the techniques are available with sufficient </a:t>
            </a:r>
            <a:r>
              <a:rPr lang="en-US" baseline="0" dirty="0" err="1" smtClean="0"/>
              <a:t>datarate</a:t>
            </a:r>
            <a:r>
              <a:rPr lang="en-US" baseline="0" dirty="0" smtClean="0"/>
              <a:t>…applications will emerge over time.</a:t>
            </a:r>
          </a:p>
          <a:p>
            <a:r>
              <a:rPr lang="en-US" baseline="0" dirty="0" smtClean="0"/>
              <a:t>&lt;CLICK&gt;This talk is about the techniques that  we have used to take the system from  a few bits per second to the 400 bits per second, a more secure system.</a:t>
            </a:r>
          </a:p>
          <a:p>
            <a:endParaRPr lang="en-US" dirty="0" smtClean="0"/>
          </a:p>
        </p:txBody>
      </p:sp>
      <p:sp>
        <p:nvSpPr>
          <p:cNvPr id="4" name="Slide Number Placeholder 3"/>
          <p:cNvSpPr>
            <a:spLocks noGrp="1"/>
          </p:cNvSpPr>
          <p:nvPr>
            <p:ph type="sldNum" sz="quarter" idx="10"/>
          </p:nvPr>
        </p:nvSpPr>
        <p:spPr/>
        <p:txBody>
          <a:bodyPr/>
          <a:lstStyle/>
          <a:p>
            <a:fld id="{AC1DF9DB-FD8D-CA47-BF52-F35FBBE33CF8}" type="slidenum">
              <a:rPr lang="en-US" smtClean="0"/>
              <a:t>9</a:t>
            </a:fld>
            <a:endParaRPr lang="en-US"/>
          </a:p>
        </p:txBody>
      </p:sp>
    </p:spTree>
    <p:extLst>
      <p:ext uri="{BB962C8B-B14F-4D97-AF65-F5344CB8AC3E}">
        <p14:creationId xmlns:p14="http://schemas.microsoft.com/office/powerpoint/2010/main" val="3629548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DBE2F3-131F-E84B-A603-EEA4F2AD3FC3}" type="datetime1">
              <a:rPr lang="en-US" smtClean="0"/>
              <a:t>3/22/16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283532-8428-F14D-911C-98C43BF6B529}" type="slidenum">
              <a:rPr lang="en-US" smtClean="0"/>
              <a:t>‹#›</a:t>
            </a:fld>
            <a:endParaRPr lang="en-US"/>
          </a:p>
        </p:txBody>
      </p:sp>
    </p:spTree>
    <p:extLst>
      <p:ext uri="{BB962C8B-B14F-4D97-AF65-F5344CB8AC3E}">
        <p14:creationId xmlns:p14="http://schemas.microsoft.com/office/powerpoint/2010/main" val="1991728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BB46C9-3F62-F54D-A162-0873D8B1B989}" type="datetime1">
              <a:rPr lang="en-US" smtClean="0"/>
              <a:t>3/22/16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283532-8428-F14D-911C-98C43BF6B529}" type="slidenum">
              <a:rPr lang="en-US" smtClean="0"/>
              <a:t>‹#›</a:t>
            </a:fld>
            <a:endParaRPr lang="en-US"/>
          </a:p>
        </p:txBody>
      </p:sp>
    </p:spTree>
    <p:extLst>
      <p:ext uri="{BB962C8B-B14F-4D97-AF65-F5344CB8AC3E}">
        <p14:creationId xmlns:p14="http://schemas.microsoft.com/office/powerpoint/2010/main" val="3558958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A3C65C-ABAC-9B4F-BA23-F83F8CB507C5}" type="datetime1">
              <a:rPr lang="en-US" smtClean="0"/>
              <a:t>3/22/16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283532-8428-F14D-911C-98C43BF6B529}" type="slidenum">
              <a:rPr lang="en-US" smtClean="0"/>
              <a:t>‹#›</a:t>
            </a:fld>
            <a:endParaRPr lang="en-US"/>
          </a:p>
        </p:txBody>
      </p:sp>
    </p:spTree>
    <p:extLst>
      <p:ext uri="{BB962C8B-B14F-4D97-AF65-F5344CB8AC3E}">
        <p14:creationId xmlns:p14="http://schemas.microsoft.com/office/powerpoint/2010/main" val="69226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9DFB5A-2210-FE49-99E9-FAE099727297}" type="datetime1">
              <a:rPr lang="en-US" smtClean="0"/>
              <a:t>3/22/16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283532-8428-F14D-911C-98C43BF6B529}" type="slidenum">
              <a:rPr lang="en-US" smtClean="0"/>
              <a:t>‹#›</a:t>
            </a:fld>
            <a:endParaRPr lang="en-US"/>
          </a:p>
        </p:txBody>
      </p:sp>
    </p:spTree>
    <p:extLst>
      <p:ext uri="{BB962C8B-B14F-4D97-AF65-F5344CB8AC3E}">
        <p14:creationId xmlns:p14="http://schemas.microsoft.com/office/powerpoint/2010/main" val="2088722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DC0FD8-AB0E-894F-9C7C-6B93CD942CD2}" type="datetime1">
              <a:rPr lang="en-US" smtClean="0"/>
              <a:t>3/22/16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283532-8428-F14D-911C-98C43BF6B529}" type="slidenum">
              <a:rPr lang="en-US" smtClean="0"/>
              <a:t>‹#›</a:t>
            </a:fld>
            <a:endParaRPr lang="en-US"/>
          </a:p>
        </p:txBody>
      </p:sp>
    </p:spTree>
    <p:extLst>
      <p:ext uri="{BB962C8B-B14F-4D97-AF65-F5344CB8AC3E}">
        <p14:creationId xmlns:p14="http://schemas.microsoft.com/office/powerpoint/2010/main" val="532049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53C911-7144-6448-B856-75315B0EA06F}" type="datetime1">
              <a:rPr lang="en-US" smtClean="0"/>
              <a:t>3/22/16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283532-8428-F14D-911C-98C43BF6B529}" type="slidenum">
              <a:rPr lang="en-US" smtClean="0"/>
              <a:t>‹#›</a:t>
            </a:fld>
            <a:endParaRPr lang="en-US"/>
          </a:p>
        </p:txBody>
      </p:sp>
    </p:spTree>
    <p:extLst>
      <p:ext uri="{BB962C8B-B14F-4D97-AF65-F5344CB8AC3E}">
        <p14:creationId xmlns:p14="http://schemas.microsoft.com/office/powerpoint/2010/main" val="3550114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976016-135E-8F47-BB46-B0D40A0B467E}" type="datetime1">
              <a:rPr lang="en-US" smtClean="0"/>
              <a:t>3/22/16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283532-8428-F14D-911C-98C43BF6B529}" type="slidenum">
              <a:rPr lang="en-US" smtClean="0"/>
              <a:t>‹#›</a:t>
            </a:fld>
            <a:endParaRPr lang="en-US"/>
          </a:p>
        </p:txBody>
      </p:sp>
    </p:spTree>
    <p:extLst>
      <p:ext uri="{BB962C8B-B14F-4D97-AF65-F5344CB8AC3E}">
        <p14:creationId xmlns:p14="http://schemas.microsoft.com/office/powerpoint/2010/main" val="2207093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8915F9-8B4D-9D48-9852-3A67344A3EFA}" type="datetime1">
              <a:rPr lang="en-US" smtClean="0"/>
              <a:t>3/22/16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283532-8428-F14D-911C-98C43BF6B529}" type="slidenum">
              <a:rPr lang="en-US" smtClean="0"/>
              <a:t>‹#›</a:t>
            </a:fld>
            <a:endParaRPr lang="en-US"/>
          </a:p>
        </p:txBody>
      </p:sp>
    </p:spTree>
    <p:extLst>
      <p:ext uri="{BB962C8B-B14F-4D97-AF65-F5344CB8AC3E}">
        <p14:creationId xmlns:p14="http://schemas.microsoft.com/office/powerpoint/2010/main" val="1917477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CCBDC6-FFC6-BC4F-A87D-87265635EE8C}" type="datetime1">
              <a:rPr lang="en-US" smtClean="0"/>
              <a:t>3/22/16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283532-8428-F14D-911C-98C43BF6B529}" type="slidenum">
              <a:rPr lang="en-US" smtClean="0"/>
              <a:t>‹#›</a:t>
            </a:fld>
            <a:endParaRPr lang="en-US"/>
          </a:p>
        </p:txBody>
      </p:sp>
    </p:spTree>
    <p:extLst>
      <p:ext uri="{BB962C8B-B14F-4D97-AF65-F5344CB8AC3E}">
        <p14:creationId xmlns:p14="http://schemas.microsoft.com/office/powerpoint/2010/main" val="2689841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468418-A169-1B4B-BE9F-C2B6E0F7B862}" type="datetime1">
              <a:rPr lang="en-US" smtClean="0"/>
              <a:t>3/22/16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283532-8428-F14D-911C-98C43BF6B529}" type="slidenum">
              <a:rPr lang="en-US" smtClean="0"/>
              <a:t>‹#›</a:t>
            </a:fld>
            <a:endParaRPr lang="en-US"/>
          </a:p>
        </p:txBody>
      </p:sp>
    </p:spTree>
    <p:extLst>
      <p:ext uri="{BB962C8B-B14F-4D97-AF65-F5344CB8AC3E}">
        <p14:creationId xmlns:p14="http://schemas.microsoft.com/office/powerpoint/2010/main" val="2278718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9F854E-7F51-5542-97A1-811D086F19EC}" type="datetime1">
              <a:rPr lang="en-US" smtClean="0"/>
              <a:t>3/22/16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283532-8428-F14D-911C-98C43BF6B529}" type="slidenum">
              <a:rPr lang="en-US" smtClean="0"/>
              <a:t>‹#›</a:t>
            </a:fld>
            <a:endParaRPr lang="en-US"/>
          </a:p>
        </p:txBody>
      </p:sp>
    </p:spTree>
    <p:extLst>
      <p:ext uri="{BB962C8B-B14F-4D97-AF65-F5344CB8AC3E}">
        <p14:creationId xmlns:p14="http://schemas.microsoft.com/office/powerpoint/2010/main" val="11315249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0B5EB9-CFDA-324C-BCDE-23D301416997}" type="datetime1">
              <a:rPr lang="en-US" smtClean="0"/>
              <a:t>3/22/16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283532-8428-F14D-911C-98C43BF6B529}" type="slidenum">
              <a:rPr lang="en-US" smtClean="0"/>
              <a:t>‹#›</a:t>
            </a:fld>
            <a:endParaRPr lang="en-US"/>
          </a:p>
        </p:txBody>
      </p:sp>
    </p:spTree>
    <p:extLst>
      <p:ext uri="{BB962C8B-B14F-4D97-AF65-F5344CB8AC3E}">
        <p14:creationId xmlns:p14="http://schemas.microsoft.com/office/powerpoint/2010/main" val="1889697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4" Type="http://schemas.microsoft.com/office/2007/relationships/hdphoto" Target="../media/hdphoto1.wdp"/><Relationship Id="rId5" Type="http://schemas.openxmlformats.org/officeDocument/2006/relationships/image" Target="../media/image16.png"/><Relationship Id="rId6" Type="http://schemas.microsoft.com/office/2007/relationships/hdphoto" Target="../media/hdphoto6.wdp"/><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microsoft.com/office/2007/relationships/hdphoto" Target="../media/hdphoto7.wdp"/><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4" Type="http://schemas.microsoft.com/office/2007/relationships/hdphoto" Target="../media/hdphoto8.wdp"/><Relationship Id="rId5" Type="http://schemas.openxmlformats.org/officeDocument/2006/relationships/image" Target="../media/image2.gif"/><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4" Type="http://schemas.microsoft.com/office/2007/relationships/hdphoto" Target="../media/hdphoto8.wdp"/><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4" Type="http://schemas.microsoft.com/office/2007/relationships/hdphoto" Target="../media/hdphoto9.wdp"/><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4" Type="http://schemas.microsoft.com/office/2007/relationships/hdphoto" Target="../media/hdphoto10.wdp"/><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gif"/><Relationship Id="rId5" Type="http://schemas.openxmlformats.org/officeDocument/2006/relationships/image" Target="../media/image3.png"/><Relationship Id="rId6"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4" Type="http://schemas.microsoft.com/office/2007/relationships/hdphoto" Target="../media/hdphoto11.wdp"/><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4" Type="http://schemas.microsoft.com/office/2007/relationships/hdphoto" Target="../media/hdphoto12.wdp"/><Relationship Id="rId5" Type="http://schemas.openxmlformats.org/officeDocument/2006/relationships/image" Target="../media/image23.png"/><Relationship Id="rId6" Type="http://schemas.microsoft.com/office/2007/relationships/hdphoto" Target="../media/hdphoto13.wdp"/><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4" Type="http://schemas.microsoft.com/office/2007/relationships/hdphoto" Target="../media/hdphoto12.wdp"/><Relationship Id="rId5" Type="http://schemas.openxmlformats.org/officeDocument/2006/relationships/image" Target="../media/image23.png"/><Relationship Id="rId6" Type="http://schemas.microsoft.com/office/2007/relationships/hdphoto" Target="../media/hdphoto13.wdp"/><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4" Type="http://schemas.microsoft.com/office/2007/relationships/hdphoto" Target="../media/hdphoto12.wdp"/><Relationship Id="rId5" Type="http://schemas.openxmlformats.org/officeDocument/2006/relationships/image" Target="../media/image23.png"/><Relationship Id="rId6" Type="http://schemas.microsoft.com/office/2007/relationships/hdphoto" Target="../media/hdphoto13.wdp"/><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4" Type="http://schemas.microsoft.com/office/2007/relationships/hdphoto" Target="../media/hdphoto12.wdp"/><Relationship Id="rId5" Type="http://schemas.openxmlformats.org/officeDocument/2006/relationships/image" Target="../media/image23.png"/><Relationship Id="rId6" Type="http://schemas.microsoft.com/office/2007/relationships/hdphoto" Target="../media/hdphoto13.wdp"/><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4" Type="http://schemas.microsoft.com/office/2007/relationships/hdphoto" Target="../media/hdphoto12.wdp"/><Relationship Id="rId5" Type="http://schemas.openxmlformats.org/officeDocument/2006/relationships/image" Target="../media/image23.png"/><Relationship Id="rId6" Type="http://schemas.microsoft.com/office/2007/relationships/hdphoto" Target="../media/hdphoto13.wdp"/><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emf"/><Relationship Id="rId5" Type="http://schemas.openxmlformats.org/officeDocument/2006/relationships/image" Target="../media/image29.emf"/><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gif"/><Relationship Id="rId5" Type="http://schemas.openxmlformats.org/officeDocument/2006/relationships/image" Target="../media/image3.png"/><Relationship Id="rId6"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3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jpg"/><Relationship Id="rId5" Type="http://schemas.openxmlformats.org/officeDocument/2006/relationships/image" Target="../media/image5.png"/><Relationship Id="rId6" Type="http://schemas.openxmlformats.org/officeDocument/2006/relationships/image" Target="../media/image2.gif"/><Relationship Id="rId7" Type="http://schemas.openxmlformats.org/officeDocument/2006/relationships/image" Target="../media/image3.png"/><Relationship Id="rId8"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microsoft.com/office/2007/relationships/hdphoto" Target="../media/hdphoto2.wdp"/><Relationship Id="rId6" Type="http://schemas.openxmlformats.org/officeDocument/2006/relationships/image" Target="../media/image8.png"/><Relationship Id="rId7" Type="http://schemas.openxmlformats.org/officeDocument/2006/relationships/image" Target="../media/image9.png"/><Relationship Id="rId8" Type="http://schemas.microsoft.com/office/2007/relationships/hdphoto" Target="../media/hdphoto3.wdp"/><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1.png"/><Relationship Id="rId6" Type="http://schemas.openxmlformats.org/officeDocument/2006/relationships/image" Target="../media/image13.png"/><Relationship Id="rId7" Type="http://schemas.microsoft.com/office/2007/relationships/hdphoto" Target="../media/hdphoto5.wdp"/><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1.png"/><Relationship Id="rId6" Type="http://schemas.openxmlformats.org/officeDocument/2006/relationships/image" Target="../media/image13.png"/><Relationship Id="rId7" Type="http://schemas.microsoft.com/office/2007/relationships/hdphoto" Target="../media/hdphoto5.wdp"/><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1.png"/><Relationship Id="rId6" Type="http://schemas.openxmlformats.org/officeDocument/2006/relationships/image" Target="../media/image13.png"/><Relationship Id="rId7" Type="http://schemas.microsoft.com/office/2007/relationships/hdphoto" Target="../media/hdphoto5.wdp"/><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6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4.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microsoft.com/office/2007/relationships/hdphoto" Target="../media/hdphoto4.wdp"/><Relationship Id="rId5" Type="http://schemas.openxmlformats.org/officeDocument/2006/relationships/image" Target="../media/image13.png"/><Relationship Id="rId6" Type="http://schemas.microsoft.com/office/2007/relationships/hdphoto" Target="../media/hdphoto5.wdp"/><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png"/><Relationship Id="rId5" Type="http://schemas.microsoft.com/office/2007/relationships/hdphoto" Target="../media/hdphoto1.wdp"/><Relationship Id="rId6" Type="http://schemas.openxmlformats.org/officeDocument/2006/relationships/image" Target="../media/image14.jpg"/><Relationship Id="rId7" Type="http://schemas.openxmlformats.org/officeDocument/2006/relationships/image" Target="../media/image15.jp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2523067" cy="6858000"/>
          </a:xfrm>
          <a:prstGeom prst="rect">
            <a:avLst/>
          </a:prstGeom>
          <a:solidFill>
            <a:srgbClr val="D9680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939087" y="2132692"/>
            <a:ext cx="7729430" cy="1323439"/>
          </a:xfrm>
          <a:prstGeom prst="rect">
            <a:avLst/>
          </a:prstGeom>
          <a:noFill/>
        </p:spPr>
        <p:txBody>
          <a:bodyPr wrap="square" rtlCol="0">
            <a:spAutoFit/>
          </a:bodyPr>
          <a:lstStyle/>
          <a:p>
            <a:r>
              <a:rPr lang="en-US" sz="4000" dirty="0" smtClean="0">
                <a:solidFill>
                  <a:srgbClr val="FFFFFF"/>
                </a:solidFill>
                <a:latin typeface="Helvetica Neue Thin"/>
                <a:cs typeface="Helvetica Neue Thin"/>
              </a:rPr>
              <a:t>Ripple I and II: </a:t>
            </a:r>
            <a:r>
              <a:rPr lang="en-US" sz="4000" dirty="0" smtClean="0">
                <a:solidFill>
                  <a:srgbClr val="FFFFFF"/>
                </a:solidFill>
                <a:latin typeface="Helvetica Neue Thin"/>
                <a:cs typeface="Helvetica Neue Thin"/>
              </a:rPr>
              <a:t>Communicating through </a:t>
            </a:r>
            <a:r>
              <a:rPr lang="en-US" sz="4000" dirty="0" smtClean="0">
                <a:solidFill>
                  <a:srgbClr val="F2AA5D"/>
                </a:solidFill>
                <a:latin typeface="Helvetica Neue Thin"/>
                <a:cs typeface="Helvetica Neue Thin"/>
              </a:rPr>
              <a:t>Physical </a:t>
            </a:r>
            <a:r>
              <a:rPr lang="en-US" sz="4000" dirty="0" smtClean="0">
                <a:solidFill>
                  <a:srgbClr val="F2AA5D"/>
                </a:solidFill>
                <a:latin typeface="Helvetica Neue Thin"/>
                <a:cs typeface="Helvetica Neue Thin"/>
              </a:rPr>
              <a:t>Vibrations</a:t>
            </a:r>
            <a:endParaRPr lang="en-US" sz="4000" dirty="0">
              <a:solidFill>
                <a:srgbClr val="F2AA5D"/>
              </a:solidFill>
              <a:latin typeface="Helvetica Neue Thin"/>
              <a:cs typeface="Helvetica Neue Thin"/>
            </a:endParaRPr>
          </a:p>
        </p:txBody>
      </p:sp>
      <p:sp>
        <p:nvSpPr>
          <p:cNvPr id="4" name="TextBox 3"/>
          <p:cNvSpPr txBox="1"/>
          <p:nvPr/>
        </p:nvSpPr>
        <p:spPr>
          <a:xfrm>
            <a:off x="3106745" y="5436339"/>
            <a:ext cx="4572000" cy="1631216"/>
          </a:xfrm>
          <a:prstGeom prst="rect">
            <a:avLst/>
          </a:prstGeom>
          <a:noFill/>
        </p:spPr>
        <p:txBody>
          <a:bodyPr wrap="square" rtlCol="0">
            <a:spAutoFit/>
          </a:bodyPr>
          <a:lstStyle/>
          <a:p>
            <a:pPr algn="ctr"/>
            <a:r>
              <a:rPr lang="en-US" sz="2000" u="sng" dirty="0" smtClean="0">
                <a:solidFill>
                  <a:schemeClr val="bg1"/>
                </a:solidFill>
                <a:latin typeface="Helvetica Neue Thin"/>
                <a:cs typeface="Helvetica Neue Thin"/>
              </a:rPr>
              <a:t>Reading Group Presentation</a:t>
            </a:r>
          </a:p>
          <a:p>
            <a:pPr algn="ctr"/>
            <a:endParaRPr lang="en-US" sz="2000" u="sng" dirty="0">
              <a:solidFill>
                <a:schemeClr val="bg1"/>
              </a:solidFill>
              <a:latin typeface="Helvetica Neue Thin"/>
              <a:cs typeface="Helvetica Neue Thin"/>
            </a:endParaRPr>
          </a:p>
          <a:p>
            <a:pPr algn="ctr"/>
            <a:r>
              <a:rPr lang="en-US" sz="2000" dirty="0" smtClean="0">
                <a:solidFill>
                  <a:schemeClr val="bg1"/>
                </a:solidFill>
                <a:latin typeface="Helvetica Neue Thin"/>
                <a:cs typeface="Helvetica Neue Thin"/>
              </a:rPr>
              <a:t>by </a:t>
            </a:r>
            <a:r>
              <a:rPr lang="en-US" sz="2000" dirty="0" err="1" smtClean="0">
                <a:solidFill>
                  <a:schemeClr val="bg1"/>
                </a:solidFill>
                <a:latin typeface="Helvetica Neue Thin"/>
                <a:cs typeface="Helvetica Neue Thin"/>
              </a:rPr>
              <a:t>Swadhin</a:t>
            </a:r>
            <a:r>
              <a:rPr lang="en-US" sz="2000" dirty="0" smtClean="0">
                <a:solidFill>
                  <a:schemeClr val="bg1"/>
                </a:solidFill>
                <a:latin typeface="Helvetica Neue Thin"/>
                <a:cs typeface="Helvetica Neue Thin"/>
              </a:rPr>
              <a:t> </a:t>
            </a:r>
            <a:r>
              <a:rPr lang="en-US" sz="2000" dirty="0" err="1" smtClean="0">
                <a:solidFill>
                  <a:schemeClr val="bg1"/>
                </a:solidFill>
                <a:latin typeface="Helvetica Neue Thin"/>
                <a:cs typeface="Helvetica Neue Thin"/>
              </a:rPr>
              <a:t>Pradhan</a:t>
            </a:r>
            <a:endParaRPr lang="en-US" sz="2000" dirty="0" smtClean="0">
              <a:solidFill>
                <a:schemeClr val="bg1"/>
              </a:solidFill>
              <a:latin typeface="Helvetica Neue Thin"/>
              <a:cs typeface="Helvetica Neue Thin"/>
            </a:endParaRPr>
          </a:p>
          <a:p>
            <a:pPr algn="ctr"/>
            <a:r>
              <a:rPr lang="en-US" sz="2000" dirty="0" smtClean="0">
                <a:solidFill>
                  <a:schemeClr val="bg1"/>
                </a:solidFill>
                <a:latin typeface="Helvetica Neue Thin"/>
                <a:cs typeface="Helvetica Neue Thin"/>
              </a:rPr>
              <a:t>03/23/2016</a:t>
            </a:r>
          </a:p>
          <a:p>
            <a:endParaRPr lang="en-US" sz="2000" dirty="0">
              <a:solidFill>
                <a:schemeClr val="bg1"/>
              </a:solidFill>
              <a:latin typeface="Helvetica Neue Thin"/>
              <a:cs typeface="Helvetica Neue Thin"/>
            </a:endParaRPr>
          </a:p>
        </p:txBody>
      </p:sp>
      <p:sp>
        <p:nvSpPr>
          <p:cNvPr id="5" name="TextBox 4"/>
          <p:cNvSpPr txBox="1"/>
          <p:nvPr/>
        </p:nvSpPr>
        <p:spPr>
          <a:xfrm>
            <a:off x="2658532" y="4376242"/>
            <a:ext cx="6145450" cy="523220"/>
          </a:xfrm>
          <a:prstGeom prst="rect">
            <a:avLst/>
          </a:prstGeom>
          <a:noFill/>
        </p:spPr>
        <p:txBody>
          <a:bodyPr wrap="square" rtlCol="0">
            <a:spAutoFit/>
          </a:bodyPr>
          <a:lstStyle/>
          <a:p>
            <a:r>
              <a:rPr lang="en-US" sz="2000" dirty="0" smtClean="0">
                <a:solidFill>
                  <a:schemeClr val="bg1"/>
                </a:solidFill>
                <a:latin typeface="Helvetica Neue Thin"/>
                <a:cs typeface="Helvetica Neue Thin"/>
              </a:rPr>
              <a:t>Roy et. al., UIUC, </a:t>
            </a:r>
            <a:r>
              <a:rPr lang="en-US" sz="2800" b="1" dirty="0" smtClean="0">
                <a:solidFill>
                  <a:srgbClr val="FF0000"/>
                </a:solidFill>
                <a:latin typeface="Helvetica Neue Thin"/>
                <a:cs typeface="Helvetica Neue Thin"/>
              </a:rPr>
              <a:t>NSDI 2015 </a:t>
            </a:r>
            <a:r>
              <a:rPr lang="en-US" sz="2000" dirty="0" smtClean="0">
                <a:solidFill>
                  <a:schemeClr val="bg1"/>
                </a:solidFill>
                <a:latin typeface="Helvetica Neue Thin"/>
                <a:cs typeface="Helvetica Neue Thin"/>
              </a:rPr>
              <a:t>and </a:t>
            </a:r>
            <a:r>
              <a:rPr lang="en-US" sz="2800" dirty="0" smtClean="0">
                <a:solidFill>
                  <a:srgbClr val="FF0000"/>
                </a:solidFill>
                <a:latin typeface="Helvetica Neue Thin"/>
                <a:cs typeface="Helvetica Neue Thin"/>
              </a:rPr>
              <a:t>NSDI 2016</a:t>
            </a:r>
          </a:p>
        </p:txBody>
      </p:sp>
      <p:sp>
        <p:nvSpPr>
          <p:cNvPr id="6" name="Slide Number Placeholder 5"/>
          <p:cNvSpPr>
            <a:spLocks noGrp="1"/>
          </p:cNvSpPr>
          <p:nvPr>
            <p:ph type="sldNum" sz="quarter" idx="12"/>
          </p:nvPr>
        </p:nvSpPr>
        <p:spPr/>
        <p:txBody>
          <a:bodyPr/>
          <a:lstStyle/>
          <a:p>
            <a:fld id="{10283532-8428-F14D-911C-98C43BF6B529}" type="slidenum">
              <a:rPr lang="en-US" smtClean="0"/>
              <a:t>1</a:t>
            </a:fld>
            <a:endParaRPr lang="en-US"/>
          </a:p>
        </p:txBody>
      </p:sp>
    </p:spTree>
    <p:extLst>
      <p:ext uri="{BB962C8B-B14F-4D97-AF65-F5344CB8AC3E}">
        <p14:creationId xmlns:p14="http://schemas.microsoft.com/office/powerpoint/2010/main" val="380095165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283532-8428-F14D-911C-98C43BF6B529}" type="slidenum">
              <a:rPr lang="en-US" smtClean="0"/>
              <a:t>10</a:t>
            </a:fld>
            <a:endParaRPr lang="en-US"/>
          </a:p>
        </p:txBody>
      </p:sp>
      <p:grpSp>
        <p:nvGrpSpPr>
          <p:cNvPr id="55" name="Group 54"/>
          <p:cNvGrpSpPr/>
          <p:nvPr/>
        </p:nvGrpSpPr>
        <p:grpSpPr>
          <a:xfrm>
            <a:off x="587174" y="22429"/>
            <a:ext cx="8294012" cy="1153055"/>
            <a:chOff x="579084" y="5277008"/>
            <a:chExt cx="8294012" cy="1153055"/>
          </a:xfrm>
        </p:grpSpPr>
        <p:sp>
          <p:nvSpPr>
            <p:cNvPr id="62" name="Oval 61"/>
            <p:cNvSpPr/>
            <p:nvPr/>
          </p:nvSpPr>
          <p:spPr>
            <a:xfrm>
              <a:off x="2623832" y="5283826"/>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8" name="Straight Connector 87"/>
            <p:cNvCxnSpPr/>
            <p:nvPr/>
          </p:nvCxnSpPr>
          <p:spPr>
            <a:xfrm>
              <a:off x="3360229" y="567971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93" name="Group 92"/>
            <p:cNvGrpSpPr/>
            <p:nvPr/>
          </p:nvGrpSpPr>
          <p:grpSpPr>
            <a:xfrm>
              <a:off x="2919016" y="5417531"/>
              <a:ext cx="200880" cy="481335"/>
              <a:chOff x="2768329" y="986764"/>
              <a:chExt cx="204521" cy="945054"/>
            </a:xfrm>
            <a:effectLst/>
          </p:grpSpPr>
          <p:sp>
            <p:nvSpPr>
              <p:cNvPr id="124" name="Freeform 123"/>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5" name="Freeform 124"/>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94" name="TextBox 93"/>
            <p:cNvSpPr txBox="1"/>
            <p:nvPr/>
          </p:nvSpPr>
          <p:spPr>
            <a:xfrm>
              <a:off x="2114293" y="5991384"/>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Single</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Carrier</a:t>
              </a:r>
              <a:endParaRPr lang="en-US" sz="2000" dirty="0">
                <a:solidFill>
                  <a:schemeClr val="bg1"/>
                </a:solidFill>
                <a:latin typeface="Helvetica Neue Thin"/>
                <a:cs typeface="Helvetica Neue Thin"/>
              </a:endParaRPr>
            </a:p>
          </p:txBody>
        </p:sp>
        <p:sp>
          <p:nvSpPr>
            <p:cNvPr id="95" name="Oval 94"/>
            <p:cNvSpPr/>
            <p:nvPr/>
          </p:nvSpPr>
          <p:spPr>
            <a:xfrm>
              <a:off x="4190616" y="527700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6" name="Group 95"/>
            <p:cNvGrpSpPr/>
            <p:nvPr/>
          </p:nvGrpSpPr>
          <p:grpSpPr>
            <a:xfrm>
              <a:off x="4377253" y="5426002"/>
              <a:ext cx="353280" cy="493885"/>
              <a:chOff x="2224020" y="340262"/>
              <a:chExt cx="353280" cy="493885"/>
            </a:xfrm>
          </p:grpSpPr>
          <p:grpSp>
            <p:nvGrpSpPr>
              <p:cNvPr id="118" name="Group 117"/>
              <p:cNvGrpSpPr/>
              <p:nvPr/>
            </p:nvGrpSpPr>
            <p:grpSpPr>
              <a:xfrm>
                <a:off x="2224020" y="352812"/>
                <a:ext cx="200880" cy="481335"/>
                <a:chOff x="2768329" y="986764"/>
                <a:chExt cx="204521" cy="945054"/>
              </a:xfrm>
              <a:effectLst/>
            </p:grpSpPr>
            <p:sp>
              <p:nvSpPr>
                <p:cNvPr id="122" name="Freeform 121"/>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3" name="Freeform 122"/>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19" name="Group 118"/>
              <p:cNvGrpSpPr/>
              <p:nvPr/>
            </p:nvGrpSpPr>
            <p:grpSpPr>
              <a:xfrm>
                <a:off x="2376420" y="340262"/>
                <a:ext cx="200880" cy="481335"/>
                <a:chOff x="2768329" y="986764"/>
                <a:chExt cx="204521" cy="945054"/>
              </a:xfrm>
              <a:effectLst/>
            </p:grpSpPr>
            <p:sp>
              <p:nvSpPr>
                <p:cNvPr id="120" name="Freeform 119"/>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1" name="Freeform 120"/>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97" name="TextBox 96"/>
            <p:cNvSpPr txBox="1"/>
            <p:nvPr/>
          </p:nvSpPr>
          <p:spPr>
            <a:xfrm>
              <a:off x="3681952" y="5995329"/>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Multi-Carrier</a:t>
              </a:r>
              <a:endParaRPr lang="en-US" sz="2000" dirty="0">
                <a:solidFill>
                  <a:schemeClr val="bg1"/>
                </a:solidFill>
                <a:latin typeface="Helvetica Neue Thin"/>
                <a:cs typeface="Helvetica Neue Thin"/>
              </a:endParaRPr>
            </a:p>
          </p:txBody>
        </p:sp>
        <p:grpSp>
          <p:nvGrpSpPr>
            <p:cNvPr id="98" name="Group 97"/>
            <p:cNvGrpSpPr/>
            <p:nvPr/>
          </p:nvGrpSpPr>
          <p:grpSpPr>
            <a:xfrm>
              <a:off x="5808013" y="5293503"/>
              <a:ext cx="742241" cy="742297"/>
              <a:chOff x="5103876" y="1582811"/>
              <a:chExt cx="742241" cy="742297"/>
            </a:xfrm>
          </p:grpSpPr>
          <p:sp>
            <p:nvSpPr>
              <p:cNvPr id="113" name="Oval 112"/>
              <p:cNvSpPr/>
              <p:nvPr/>
            </p:nvSpPr>
            <p:spPr>
              <a:xfrm>
                <a:off x="5103876" y="1582811"/>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4" name="Group 113"/>
              <p:cNvGrpSpPr/>
              <p:nvPr/>
            </p:nvGrpSpPr>
            <p:grpSpPr>
              <a:xfrm>
                <a:off x="5237412" y="1687828"/>
                <a:ext cx="483078" cy="384349"/>
                <a:chOff x="5085012" y="380778"/>
                <a:chExt cx="483078" cy="384349"/>
              </a:xfrm>
            </p:grpSpPr>
            <p:cxnSp>
              <p:nvCxnSpPr>
                <p:cNvPr id="115" name="Straight Connector 114"/>
                <p:cNvCxnSpPr/>
                <p:nvPr/>
              </p:nvCxnSpPr>
              <p:spPr>
                <a:xfrm>
                  <a:off x="5330844" y="380778"/>
                  <a:ext cx="0" cy="267129"/>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flipV="1">
                  <a:off x="5344962" y="668061"/>
                  <a:ext cx="223128" cy="93121"/>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flipV="1">
                  <a:off x="5085012" y="672006"/>
                  <a:ext cx="223128" cy="93121"/>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grpSp>
        </p:grpSp>
        <p:cxnSp>
          <p:nvCxnSpPr>
            <p:cNvPr id="99" name="Straight Connector 98"/>
            <p:cNvCxnSpPr/>
            <p:nvPr/>
          </p:nvCxnSpPr>
          <p:spPr>
            <a:xfrm>
              <a:off x="4961091" y="5683663"/>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00" name="TextBox 99"/>
            <p:cNvSpPr txBox="1"/>
            <p:nvPr/>
          </p:nvSpPr>
          <p:spPr>
            <a:xfrm>
              <a:off x="5106066" y="6002810"/>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Multi-dimension</a:t>
              </a:r>
              <a:endParaRPr lang="en-US" sz="2000" dirty="0">
                <a:solidFill>
                  <a:schemeClr val="bg1"/>
                </a:solidFill>
                <a:latin typeface="Helvetica Neue Thin"/>
                <a:cs typeface="Helvetica Neue Thin"/>
              </a:endParaRPr>
            </a:p>
          </p:txBody>
        </p:sp>
        <p:cxnSp>
          <p:nvCxnSpPr>
            <p:cNvPr id="101" name="Straight Connector 100"/>
            <p:cNvCxnSpPr/>
            <p:nvPr/>
          </p:nvCxnSpPr>
          <p:spPr>
            <a:xfrm>
              <a:off x="6578447" y="568760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102" name="Group 101"/>
            <p:cNvGrpSpPr/>
            <p:nvPr/>
          </p:nvGrpSpPr>
          <p:grpSpPr>
            <a:xfrm>
              <a:off x="7406623" y="5283402"/>
              <a:ext cx="742241" cy="742297"/>
              <a:chOff x="6592290" y="1339331"/>
              <a:chExt cx="742241" cy="742297"/>
            </a:xfrm>
          </p:grpSpPr>
          <p:sp>
            <p:nvSpPr>
              <p:cNvPr id="108" name="Oval 107"/>
              <p:cNvSpPr/>
              <p:nvPr/>
            </p:nvSpPr>
            <p:spPr>
              <a:xfrm>
                <a:off x="6592290" y="1339331"/>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9" name="Group 108"/>
              <p:cNvGrpSpPr/>
              <p:nvPr/>
            </p:nvGrpSpPr>
            <p:grpSpPr>
              <a:xfrm rot="5400000">
                <a:off x="6875696" y="1489766"/>
                <a:ext cx="188755" cy="491628"/>
                <a:chOff x="2768329" y="986764"/>
                <a:chExt cx="204521" cy="945054"/>
              </a:xfrm>
              <a:effectLst/>
            </p:grpSpPr>
            <p:sp>
              <p:nvSpPr>
                <p:cNvPr id="111" name="Freeform 110"/>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2" name="Freeform 111"/>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10" name="Straight Connector 109"/>
              <p:cNvCxnSpPr/>
              <p:nvPr/>
            </p:nvCxnSpPr>
            <p:spPr>
              <a:xfrm flipH="1">
                <a:off x="6821713" y="1437160"/>
                <a:ext cx="309268" cy="629828"/>
              </a:xfrm>
              <a:prstGeom prst="line">
                <a:avLst/>
              </a:prstGeom>
              <a:ln w="28575" cmpd="sng">
                <a:solidFill>
                  <a:schemeClr val="bg1"/>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103" name="TextBox 102"/>
            <p:cNvSpPr txBox="1"/>
            <p:nvPr/>
          </p:nvSpPr>
          <p:spPr>
            <a:xfrm>
              <a:off x="6706713" y="6029953"/>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Phy</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Security</a:t>
              </a:r>
              <a:endParaRPr lang="en-US" sz="2000" dirty="0">
                <a:solidFill>
                  <a:schemeClr val="bg1"/>
                </a:solidFill>
                <a:latin typeface="Helvetica Neue Thin"/>
                <a:cs typeface="Helvetica Neue Thin"/>
              </a:endParaRPr>
            </a:p>
          </p:txBody>
        </p:sp>
        <p:cxnSp>
          <p:nvCxnSpPr>
            <p:cNvPr id="104" name="Straight Connector 103"/>
            <p:cNvCxnSpPr/>
            <p:nvPr/>
          </p:nvCxnSpPr>
          <p:spPr>
            <a:xfrm>
              <a:off x="1825020" y="5681710"/>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05" name="Oval 104"/>
            <p:cNvSpPr/>
            <p:nvPr/>
          </p:nvSpPr>
          <p:spPr>
            <a:xfrm>
              <a:off x="1088623" y="5285818"/>
              <a:ext cx="742241" cy="742297"/>
            </a:xfrm>
            <a:prstGeom prst="ellipse">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TextBox 105"/>
            <p:cNvSpPr txBox="1"/>
            <p:nvPr/>
          </p:nvSpPr>
          <p:spPr>
            <a:xfrm>
              <a:off x="579084" y="5993376"/>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Morse-code</a:t>
              </a:r>
              <a:endParaRPr lang="en-US" sz="2000" dirty="0">
                <a:solidFill>
                  <a:schemeClr val="bg1"/>
                </a:solidFill>
                <a:latin typeface="Helvetica Neue Thin"/>
                <a:cs typeface="Helvetica Neue Thin"/>
              </a:endParaRPr>
            </a:p>
          </p:txBody>
        </p:sp>
        <p:cxnSp>
          <p:nvCxnSpPr>
            <p:cNvPr id="107" name="Straight Connector 106"/>
            <p:cNvCxnSpPr/>
            <p:nvPr/>
          </p:nvCxnSpPr>
          <p:spPr>
            <a:xfrm flipH="1">
              <a:off x="1238518" y="5681710"/>
              <a:ext cx="432382" cy="0"/>
            </a:xfrm>
            <a:prstGeom prst="line">
              <a:avLst/>
            </a:prstGeom>
            <a:ln w="28575" cmpd="sng">
              <a:solidFill>
                <a:schemeClr val="tx1"/>
              </a:solidFill>
              <a:prstDash val="dashDot"/>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8" name="Group 7"/>
          <p:cNvGrpSpPr/>
          <p:nvPr/>
        </p:nvGrpSpPr>
        <p:grpSpPr>
          <a:xfrm>
            <a:off x="393565" y="5245050"/>
            <a:ext cx="3869267" cy="1136105"/>
            <a:chOff x="393565" y="4987635"/>
            <a:chExt cx="3869267" cy="1136105"/>
          </a:xfrm>
        </p:grpSpPr>
        <p:sp>
          <p:nvSpPr>
            <p:cNvPr id="283" name="Can 282"/>
            <p:cNvSpPr/>
            <p:nvPr/>
          </p:nvSpPr>
          <p:spPr>
            <a:xfrm rot="5400000">
              <a:off x="668599" y="5360853"/>
              <a:ext cx="1130324" cy="395449"/>
            </a:xfrm>
            <a:prstGeom prst="can">
              <a:avLst>
                <a:gd name="adj" fmla="val 40584"/>
              </a:avLst>
            </a:prstGeom>
            <a:solidFill>
              <a:schemeClr val="tx1">
                <a:lumMod val="75000"/>
                <a:lumOff val="25000"/>
              </a:schemeClr>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4" name="Can 283"/>
            <p:cNvSpPr/>
            <p:nvPr/>
          </p:nvSpPr>
          <p:spPr>
            <a:xfrm rot="5400000">
              <a:off x="903023" y="5360817"/>
              <a:ext cx="1130324" cy="395449"/>
            </a:xfrm>
            <a:prstGeom prst="can">
              <a:avLst>
                <a:gd name="adj" fmla="val 40584"/>
              </a:avLst>
            </a:prstGeom>
            <a:solidFill>
              <a:schemeClr val="tx1">
                <a:lumMod val="75000"/>
                <a:lumOff val="25000"/>
              </a:schemeClr>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5" name="Can 284"/>
            <p:cNvSpPr/>
            <p:nvPr/>
          </p:nvSpPr>
          <p:spPr>
            <a:xfrm rot="5400000">
              <a:off x="1055423" y="5356913"/>
              <a:ext cx="1130324" cy="395449"/>
            </a:xfrm>
            <a:prstGeom prst="can">
              <a:avLst>
                <a:gd name="adj" fmla="val 40584"/>
              </a:avLst>
            </a:prstGeom>
            <a:solidFill>
              <a:schemeClr val="tx1">
                <a:lumMod val="75000"/>
                <a:lumOff val="25000"/>
              </a:schemeClr>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6" name="Can 285"/>
            <p:cNvSpPr/>
            <p:nvPr/>
          </p:nvSpPr>
          <p:spPr>
            <a:xfrm rot="5400000">
              <a:off x="1207823" y="5355072"/>
              <a:ext cx="1130324" cy="395449"/>
            </a:xfrm>
            <a:prstGeom prst="can">
              <a:avLst>
                <a:gd name="adj" fmla="val 40584"/>
              </a:avLst>
            </a:prstGeom>
            <a:solidFill>
              <a:schemeClr val="tx1">
                <a:lumMod val="75000"/>
                <a:lumOff val="25000"/>
              </a:schemeClr>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7" name="Can 286"/>
            <p:cNvSpPr/>
            <p:nvPr/>
          </p:nvSpPr>
          <p:spPr>
            <a:xfrm rot="5400000">
              <a:off x="1360223" y="5355072"/>
              <a:ext cx="1130324" cy="395449"/>
            </a:xfrm>
            <a:prstGeom prst="can">
              <a:avLst>
                <a:gd name="adj" fmla="val 40584"/>
              </a:avLst>
            </a:prstGeom>
            <a:solidFill>
              <a:schemeClr val="tx1">
                <a:lumMod val="75000"/>
                <a:lumOff val="25000"/>
              </a:schemeClr>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8" name="Can 287"/>
            <p:cNvSpPr/>
            <p:nvPr/>
          </p:nvSpPr>
          <p:spPr>
            <a:xfrm rot="5400000">
              <a:off x="1512623" y="5355072"/>
              <a:ext cx="1130324" cy="395449"/>
            </a:xfrm>
            <a:prstGeom prst="can">
              <a:avLst>
                <a:gd name="adj" fmla="val 40584"/>
              </a:avLst>
            </a:prstGeom>
            <a:solidFill>
              <a:schemeClr val="tx1">
                <a:lumMod val="75000"/>
                <a:lumOff val="25000"/>
              </a:schemeClr>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9" name="Can 288"/>
            <p:cNvSpPr/>
            <p:nvPr/>
          </p:nvSpPr>
          <p:spPr>
            <a:xfrm rot="5400000">
              <a:off x="1665023" y="5360835"/>
              <a:ext cx="1130324" cy="395449"/>
            </a:xfrm>
            <a:prstGeom prst="can">
              <a:avLst>
                <a:gd name="adj" fmla="val 40584"/>
              </a:avLst>
            </a:prstGeom>
            <a:solidFill>
              <a:schemeClr val="tx1">
                <a:lumMod val="75000"/>
                <a:lumOff val="25000"/>
              </a:schemeClr>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0" name="Can 289"/>
            <p:cNvSpPr/>
            <p:nvPr/>
          </p:nvSpPr>
          <p:spPr>
            <a:xfrm rot="5400000">
              <a:off x="1817423" y="5356931"/>
              <a:ext cx="1130324" cy="395449"/>
            </a:xfrm>
            <a:prstGeom prst="can">
              <a:avLst>
                <a:gd name="adj" fmla="val 40584"/>
              </a:avLst>
            </a:prstGeom>
            <a:solidFill>
              <a:schemeClr val="tx1">
                <a:lumMod val="75000"/>
                <a:lumOff val="25000"/>
              </a:schemeClr>
            </a:solid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1" name="Group 290"/>
            <p:cNvGrpSpPr/>
            <p:nvPr/>
          </p:nvGrpSpPr>
          <p:grpSpPr>
            <a:xfrm>
              <a:off x="2866023" y="5302425"/>
              <a:ext cx="971431" cy="495788"/>
              <a:chOff x="4230321" y="3769596"/>
              <a:chExt cx="1422272" cy="878324"/>
            </a:xfrm>
            <a:solidFill>
              <a:schemeClr val="tx1">
                <a:lumMod val="75000"/>
                <a:lumOff val="25000"/>
              </a:schemeClr>
            </a:solidFill>
          </p:grpSpPr>
          <p:sp>
            <p:nvSpPr>
              <p:cNvPr id="292" name="Can 291"/>
              <p:cNvSpPr/>
              <p:nvPr/>
            </p:nvSpPr>
            <p:spPr>
              <a:xfrm rot="5400000">
                <a:off x="4545380" y="3540707"/>
                <a:ext cx="849230" cy="1365196"/>
              </a:xfrm>
              <a:prstGeom prst="can">
                <a:avLst>
                  <a:gd name="adj" fmla="val 40584"/>
                </a:avLst>
              </a:prstGeom>
              <a:grp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3" name="TextBox 292"/>
              <p:cNvSpPr txBox="1"/>
              <p:nvPr/>
            </p:nvSpPr>
            <p:spPr>
              <a:xfrm>
                <a:off x="4230321" y="3780685"/>
                <a:ext cx="471991" cy="817868"/>
              </a:xfrm>
              <a:prstGeom prst="rect">
                <a:avLst/>
              </a:prstGeom>
              <a:noFill/>
              <a:ln w="38100" cmpd="sng">
                <a:noFill/>
              </a:ln>
            </p:spPr>
            <p:txBody>
              <a:bodyPr wrap="square" rtlCol="0">
                <a:spAutoFit/>
              </a:bodyPr>
              <a:lstStyle>
                <a:defPPr>
                  <a:defRPr lang="en-US"/>
                </a:defPPr>
                <a:lvl1pPr>
                  <a:defRPr sz="2400">
                    <a:latin typeface="Helvetica Neue Thin"/>
                    <a:cs typeface="Helvetica Neue Thin"/>
                  </a:defRPr>
                </a:lvl1pPr>
              </a:lstStyle>
              <a:p>
                <a:r>
                  <a:rPr lang="en-US" dirty="0">
                    <a:solidFill>
                      <a:schemeClr val="bg1"/>
                    </a:solidFill>
                  </a:rPr>
                  <a:t>N</a:t>
                </a:r>
              </a:p>
            </p:txBody>
          </p:sp>
          <p:sp>
            <p:nvSpPr>
              <p:cNvPr id="294" name="TextBox 293"/>
              <p:cNvSpPr txBox="1"/>
              <p:nvPr/>
            </p:nvSpPr>
            <p:spPr>
              <a:xfrm>
                <a:off x="4926908" y="3769596"/>
                <a:ext cx="471991" cy="817872"/>
              </a:xfrm>
              <a:prstGeom prst="rect">
                <a:avLst/>
              </a:prstGeom>
              <a:noFill/>
              <a:ln w="38100" cmpd="sng">
                <a:noFill/>
              </a:ln>
            </p:spPr>
            <p:txBody>
              <a:bodyPr wrap="square" rtlCol="0">
                <a:spAutoFit/>
              </a:bodyPr>
              <a:lstStyle/>
              <a:p>
                <a:r>
                  <a:rPr lang="en-US" sz="2400" dirty="0" smtClean="0">
                    <a:solidFill>
                      <a:srgbClr val="FFFFFF"/>
                    </a:solidFill>
                    <a:latin typeface="Helvetica Neue Thin"/>
                    <a:cs typeface="Helvetica Neue Thin"/>
                  </a:rPr>
                  <a:t>S</a:t>
                </a:r>
                <a:endParaRPr lang="en-US" sz="2400" dirty="0">
                  <a:solidFill>
                    <a:srgbClr val="FFFFFF"/>
                  </a:solidFill>
                  <a:latin typeface="Helvetica Neue Thin"/>
                  <a:cs typeface="Helvetica Neue Thin"/>
                </a:endParaRPr>
              </a:p>
            </p:txBody>
          </p:sp>
        </p:grpSp>
        <p:cxnSp>
          <p:nvCxnSpPr>
            <p:cNvPr id="295" name="Straight Connector 294"/>
            <p:cNvCxnSpPr/>
            <p:nvPr/>
          </p:nvCxnSpPr>
          <p:spPr>
            <a:xfrm>
              <a:off x="2492583" y="5555889"/>
              <a:ext cx="476845" cy="2526"/>
            </a:xfrm>
            <a:prstGeom prst="line">
              <a:avLst/>
            </a:prstGeom>
            <a:ln w="3810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96" name="Straight Connector 295"/>
            <p:cNvCxnSpPr/>
            <p:nvPr/>
          </p:nvCxnSpPr>
          <p:spPr>
            <a:xfrm>
              <a:off x="3749764" y="5574575"/>
              <a:ext cx="513068" cy="0"/>
            </a:xfrm>
            <a:prstGeom prst="line">
              <a:avLst/>
            </a:prstGeom>
            <a:ln w="3810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grpSp>
          <p:nvGrpSpPr>
            <p:cNvPr id="297" name="Group 296"/>
            <p:cNvGrpSpPr/>
            <p:nvPr/>
          </p:nvGrpSpPr>
          <p:grpSpPr>
            <a:xfrm>
              <a:off x="393565" y="5193259"/>
              <a:ext cx="654104" cy="574568"/>
              <a:chOff x="870202" y="1173017"/>
              <a:chExt cx="1158785" cy="1231633"/>
            </a:xfrm>
            <a:solidFill>
              <a:schemeClr val="tx1">
                <a:lumMod val="75000"/>
                <a:lumOff val="25000"/>
              </a:schemeClr>
            </a:solidFill>
          </p:grpSpPr>
          <p:cxnSp>
            <p:nvCxnSpPr>
              <p:cNvPr id="298" name="Straight Connector 297"/>
              <p:cNvCxnSpPr/>
              <p:nvPr/>
            </p:nvCxnSpPr>
            <p:spPr>
              <a:xfrm flipH="1">
                <a:off x="1257751" y="1594593"/>
                <a:ext cx="716880" cy="8347"/>
              </a:xfrm>
              <a:prstGeom prst="line">
                <a:avLst/>
              </a:prstGeom>
              <a:grpFill/>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9" name="Straight Connector 298"/>
              <p:cNvCxnSpPr/>
              <p:nvPr/>
            </p:nvCxnSpPr>
            <p:spPr>
              <a:xfrm>
                <a:off x="870202" y="1208172"/>
                <a:ext cx="8349" cy="1196478"/>
              </a:xfrm>
              <a:prstGeom prst="line">
                <a:avLst/>
              </a:prstGeom>
              <a:grpFill/>
              <a:ln w="38100" cmpd="sng">
                <a:solidFill>
                  <a:schemeClr val="bg1"/>
                </a:solidFill>
                <a:headEnd type="oval"/>
              </a:ln>
              <a:effectLst/>
            </p:spPr>
            <p:style>
              <a:lnRef idx="2">
                <a:schemeClr val="accent1"/>
              </a:lnRef>
              <a:fillRef idx="0">
                <a:schemeClr val="accent1"/>
              </a:fillRef>
              <a:effectRef idx="1">
                <a:schemeClr val="accent1"/>
              </a:effectRef>
              <a:fontRef idx="minor">
                <a:schemeClr val="tx1"/>
              </a:fontRef>
            </p:style>
          </p:cxnSp>
          <p:cxnSp>
            <p:nvCxnSpPr>
              <p:cNvPr id="300" name="Straight Connector 299"/>
              <p:cNvCxnSpPr/>
              <p:nvPr/>
            </p:nvCxnSpPr>
            <p:spPr>
              <a:xfrm flipH="1">
                <a:off x="874441" y="2371137"/>
                <a:ext cx="1154546" cy="8347"/>
              </a:xfrm>
              <a:prstGeom prst="line">
                <a:avLst/>
              </a:prstGeom>
              <a:grpFill/>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1" name="Straight Connector 300"/>
              <p:cNvCxnSpPr/>
              <p:nvPr/>
            </p:nvCxnSpPr>
            <p:spPr>
              <a:xfrm rot="16200000" flipH="1">
                <a:off x="1029869" y="1391786"/>
                <a:ext cx="445127" cy="7589"/>
              </a:xfrm>
              <a:prstGeom prst="line">
                <a:avLst/>
              </a:prstGeom>
              <a:grpFill/>
              <a:ln w="38100" cmpd="sng">
                <a:solidFill>
                  <a:schemeClr val="bg1"/>
                </a:solidFill>
                <a:headEnd type="oval"/>
              </a:ln>
              <a:effectLst/>
            </p:spPr>
            <p:style>
              <a:lnRef idx="2">
                <a:schemeClr val="accent1"/>
              </a:lnRef>
              <a:fillRef idx="0">
                <a:schemeClr val="accent1"/>
              </a:fillRef>
              <a:effectRef idx="1">
                <a:schemeClr val="accent1"/>
              </a:effectRef>
              <a:fontRef idx="minor">
                <a:schemeClr val="tx1"/>
              </a:fontRef>
            </p:style>
          </p:cxnSp>
        </p:grpSp>
      </p:grpSp>
      <p:grpSp>
        <p:nvGrpSpPr>
          <p:cNvPr id="302" name="Group 301"/>
          <p:cNvGrpSpPr/>
          <p:nvPr/>
        </p:nvGrpSpPr>
        <p:grpSpPr>
          <a:xfrm>
            <a:off x="2916795" y="5170589"/>
            <a:ext cx="903047" cy="170467"/>
            <a:chOff x="5898005" y="4902665"/>
            <a:chExt cx="903047" cy="170467"/>
          </a:xfrm>
          <a:solidFill>
            <a:schemeClr val="tx1">
              <a:lumMod val="75000"/>
              <a:lumOff val="25000"/>
            </a:schemeClr>
          </a:solidFill>
        </p:grpSpPr>
        <p:cxnSp>
          <p:nvCxnSpPr>
            <p:cNvPr id="303" name="Straight Connector 302"/>
            <p:cNvCxnSpPr/>
            <p:nvPr/>
          </p:nvCxnSpPr>
          <p:spPr>
            <a:xfrm>
              <a:off x="6151997" y="5073132"/>
              <a:ext cx="649055" cy="0"/>
            </a:xfrm>
            <a:prstGeom prst="line">
              <a:avLst/>
            </a:prstGeom>
            <a:grpFill/>
            <a:ln w="38100" cmpd="sng">
              <a:solidFill>
                <a:schemeClr val="bg1"/>
              </a:solidFill>
              <a:prstDash val="sysDash"/>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304" name="Straight Connector 303"/>
            <p:cNvCxnSpPr/>
            <p:nvPr/>
          </p:nvCxnSpPr>
          <p:spPr>
            <a:xfrm flipH="1">
              <a:off x="5898005" y="4902665"/>
              <a:ext cx="649055" cy="0"/>
            </a:xfrm>
            <a:prstGeom prst="line">
              <a:avLst/>
            </a:prstGeom>
            <a:grpFill/>
            <a:ln w="38100" cmpd="sng">
              <a:solidFill>
                <a:schemeClr val="bg1"/>
              </a:solidFill>
              <a:prstDash val="sysDash"/>
              <a:headEnd type="none"/>
              <a:tailEnd type="triangle" w="lg" len="lg"/>
            </a:ln>
          </p:spPr>
          <p:style>
            <a:lnRef idx="2">
              <a:schemeClr val="accent1"/>
            </a:lnRef>
            <a:fillRef idx="0">
              <a:schemeClr val="accent1"/>
            </a:fillRef>
            <a:effectRef idx="1">
              <a:schemeClr val="accent1"/>
            </a:effectRef>
            <a:fontRef idx="minor">
              <a:schemeClr val="tx1"/>
            </a:fontRef>
          </p:style>
        </p:cxnSp>
      </p:grpSp>
      <p:grpSp>
        <p:nvGrpSpPr>
          <p:cNvPr id="140" name="Group 139"/>
          <p:cNvGrpSpPr/>
          <p:nvPr/>
        </p:nvGrpSpPr>
        <p:grpSpPr>
          <a:xfrm rot="14764266">
            <a:off x="4944903" y="4990803"/>
            <a:ext cx="484589" cy="1663178"/>
            <a:chOff x="6951978" y="2197762"/>
            <a:chExt cx="229183" cy="1151209"/>
          </a:xfrm>
        </p:grpSpPr>
        <p:grpSp>
          <p:nvGrpSpPr>
            <p:cNvPr id="141" name="Group 140"/>
            <p:cNvGrpSpPr/>
            <p:nvPr/>
          </p:nvGrpSpPr>
          <p:grpSpPr>
            <a:xfrm rot="17584098" flipV="1">
              <a:off x="6681974" y="2566281"/>
              <a:ext cx="867706" cy="130668"/>
              <a:chOff x="300795" y="776467"/>
              <a:chExt cx="9487892" cy="1451529"/>
            </a:xfrm>
          </p:grpSpPr>
          <p:sp>
            <p:nvSpPr>
              <p:cNvPr id="143" name="Freeform 142"/>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D9680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4" name="Freeform 143"/>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D9680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5" name="Freeform 144"/>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D9680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42" name="Straight Arrow Connector 141"/>
            <p:cNvCxnSpPr/>
            <p:nvPr/>
          </p:nvCxnSpPr>
          <p:spPr>
            <a:xfrm rot="6784098">
              <a:off x="6779994" y="3176987"/>
              <a:ext cx="343968" cy="0"/>
            </a:xfrm>
            <a:prstGeom prst="straightConnector1">
              <a:avLst/>
            </a:prstGeom>
            <a:ln w="57150" cmpd="sng">
              <a:solidFill>
                <a:srgbClr val="D9680C"/>
              </a:solidFill>
              <a:tailEnd type="arrow" w="lg" len="med"/>
            </a:ln>
            <a:effectLst/>
          </p:spPr>
          <p:style>
            <a:lnRef idx="2">
              <a:schemeClr val="accent1"/>
            </a:lnRef>
            <a:fillRef idx="0">
              <a:schemeClr val="accent1"/>
            </a:fillRef>
            <a:effectRef idx="1">
              <a:schemeClr val="accent1"/>
            </a:effectRef>
            <a:fontRef idx="minor">
              <a:schemeClr val="tx1"/>
            </a:fontRef>
          </p:style>
        </p:cxnSp>
      </p:grpSp>
      <p:grpSp>
        <p:nvGrpSpPr>
          <p:cNvPr id="171" name="Group 170"/>
          <p:cNvGrpSpPr/>
          <p:nvPr/>
        </p:nvGrpSpPr>
        <p:grpSpPr>
          <a:xfrm>
            <a:off x="6695391" y="5831990"/>
            <a:ext cx="903047" cy="170467"/>
            <a:chOff x="5898005" y="4902665"/>
            <a:chExt cx="903047" cy="170467"/>
          </a:xfrm>
          <a:solidFill>
            <a:schemeClr val="tx1">
              <a:lumMod val="75000"/>
              <a:lumOff val="25000"/>
            </a:schemeClr>
          </a:solidFill>
        </p:grpSpPr>
        <p:cxnSp>
          <p:nvCxnSpPr>
            <p:cNvPr id="172" name="Straight Connector 171"/>
            <p:cNvCxnSpPr/>
            <p:nvPr/>
          </p:nvCxnSpPr>
          <p:spPr>
            <a:xfrm>
              <a:off x="6151997" y="5073132"/>
              <a:ext cx="649055" cy="0"/>
            </a:xfrm>
            <a:prstGeom prst="line">
              <a:avLst/>
            </a:prstGeom>
            <a:grpFill/>
            <a:ln w="38100" cmpd="sng">
              <a:solidFill>
                <a:schemeClr val="bg1"/>
              </a:solidFill>
              <a:prstDash val="sysDash"/>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flipH="1">
              <a:off x="5898005" y="4902665"/>
              <a:ext cx="649055" cy="0"/>
            </a:xfrm>
            <a:prstGeom prst="line">
              <a:avLst/>
            </a:prstGeom>
            <a:grpFill/>
            <a:ln w="38100" cmpd="sng">
              <a:solidFill>
                <a:schemeClr val="bg1"/>
              </a:solidFill>
              <a:prstDash val="sysDash"/>
              <a:headEnd type="none"/>
              <a:tailEnd type="triangle" w="lg" len="lg"/>
            </a:ln>
          </p:spPr>
          <p:style>
            <a:lnRef idx="2">
              <a:schemeClr val="accent1"/>
            </a:lnRef>
            <a:fillRef idx="0">
              <a:schemeClr val="accent1"/>
            </a:fillRef>
            <a:effectRef idx="1">
              <a:schemeClr val="accent1"/>
            </a:effectRef>
            <a:fontRef idx="minor">
              <a:schemeClr val="tx1"/>
            </a:fontRef>
          </p:style>
        </p:cxnSp>
      </p:grpSp>
      <p:sp>
        <p:nvSpPr>
          <p:cNvPr id="176" name="Oval 175"/>
          <p:cNvSpPr/>
          <p:nvPr/>
        </p:nvSpPr>
        <p:spPr>
          <a:xfrm>
            <a:off x="6222927" y="1833045"/>
            <a:ext cx="1683190" cy="1702979"/>
          </a:xfrm>
          <a:prstGeom prst="ellipse">
            <a:avLst/>
          </a:prstGeom>
          <a:solidFill>
            <a:srgbClr val="FFFFFF"/>
          </a:solidFill>
          <a:ln w="28575" cmpd="sng">
            <a:no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7" name="Picture 176" descr="red_accl.jpg"/>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2261" t="12514" r="11136" b="13630"/>
          <a:stretch/>
        </p:blipFill>
        <p:spPr>
          <a:xfrm>
            <a:off x="6373567" y="1989338"/>
            <a:ext cx="1452014" cy="1399941"/>
          </a:xfrm>
          <a:prstGeom prst="rect">
            <a:avLst/>
          </a:prstGeom>
        </p:spPr>
      </p:pic>
      <p:sp>
        <p:nvSpPr>
          <p:cNvPr id="178" name="Oval 177"/>
          <p:cNvSpPr/>
          <p:nvPr/>
        </p:nvSpPr>
        <p:spPr>
          <a:xfrm>
            <a:off x="1036036" y="1833045"/>
            <a:ext cx="1683190" cy="1702979"/>
          </a:xfrm>
          <a:prstGeom prst="ellipse">
            <a:avLst/>
          </a:prstGeom>
          <a:solidFill>
            <a:srgbClr val="FFFFFF"/>
          </a:solidFill>
          <a:ln w="28575" cmpd="sng">
            <a:no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vib_mot_lra.png"/>
          <p:cNvPicPr>
            <a:picLocks noChangeAspect="1"/>
          </p:cNvPicPr>
          <p:nvPr/>
        </p:nvPicPr>
        <p:blipFill rotWithShape="1">
          <a:blip r:embed="rId5">
            <a:extLst>
              <a:ext uri="{BEBA8EAE-BF5A-486C-A8C5-ECC9F3942E4B}">
                <a14:imgProps xmlns:a14="http://schemas.microsoft.com/office/drawing/2010/main">
                  <a14:imgLayer r:embed="rId6">
                    <a14:imgEffect>
                      <a14:backgroundRemoval t="34667" b="55500" l="11757" r="41079">
                        <a14:foregroundMark x1="27663" y1="49500" x2="27663" y2="49500"/>
                        <a14:foregroundMark x1="23928" y1="52500" x2="23928" y2="52500"/>
                        <a14:foregroundMark x1="25311" y1="51667" x2="25311" y2="51667"/>
                        <a14:foregroundMark x1="26418" y1="51000" x2="26418" y2="51000"/>
                      </a14:backgroundRemoval>
                    </a14:imgEffect>
                  </a14:imgLayer>
                </a14:imgProps>
              </a:ext>
              <a:ext uri="{28A0092B-C50C-407E-A947-70E740481C1C}">
                <a14:useLocalDpi xmlns:a14="http://schemas.microsoft.com/office/drawing/2010/main" val="0"/>
              </a:ext>
            </a:extLst>
          </a:blip>
          <a:srcRect l="10256" t="33915" r="55153" b="43957"/>
          <a:stretch/>
        </p:blipFill>
        <p:spPr>
          <a:xfrm flipH="1">
            <a:off x="1013144" y="2279780"/>
            <a:ext cx="1567166" cy="831994"/>
          </a:xfrm>
          <a:prstGeom prst="rect">
            <a:avLst/>
          </a:prstGeom>
        </p:spPr>
      </p:pic>
      <p:sp>
        <p:nvSpPr>
          <p:cNvPr id="91" name="TextBox 90"/>
          <p:cNvSpPr txBox="1"/>
          <p:nvPr/>
        </p:nvSpPr>
        <p:spPr>
          <a:xfrm>
            <a:off x="993729" y="1306600"/>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Vibration Motor</a:t>
            </a:r>
            <a:endParaRPr lang="en-US" sz="2000" dirty="0">
              <a:solidFill>
                <a:schemeClr val="bg1"/>
              </a:solidFill>
              <a:latin typeface="Helvetica Neue Thin"/>
              <a:cs typeface="Helvetica Neue Thin"/>
            </a:endParaRPr>
          </a:p>
        </p:txBody>
      </p:sp>
      <p:sp>
        <p:nvSpPr>
          <p:cNvPr id="126" name="TextBox 125"/>
          <p:cNvSpPr txBox="1"/>
          <p:nvPr/>
        </p:nvSpPr>
        <p:spPr>
          <a:xfrm>
            <a:off x="6188599" y="1297201"/>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Accelerometer</a:t>
            </a:r>
            <a:endParaRPr lang="en-US" sz="2000" dirty="0">
              <a:solidFill>
                <a:schemeClr val="bg1"/>
              </a:solidFill>
              <a:latin typeface="Helvetica Neue Thin"/>
              <a:cs typeface="Helvetica Neue Thin"/>
            </a:endParaRPr>
          </a:p>
        </p:txBody>
      </p:sp>
      <p:grpSp>
        <p:nvGrpSpPr>
          <p:cNvPr id="2" name="Group 1"/>
          <p:cNvGrpSpPr/>
          <p:nvPr/>
        </p:nvGrpSpPr>
        <p:grpSpPr>
          <a:xfrm>
            <a:off x="6309396" y="3770634"/>
            <a:ext cx="1593202" cy="2367395"/>
            <a:chOff x="6309396" y="3770634"/>
            <a:chExt cx="1593202" cy="2367395"/>
          </a:xfrm>
        </p:grpSpPr>
        <p:grpSp>
          <p:nvGrpSpPr>
            <p:cNvPr id="9" name="Group 8"/>
            <p:cNvGrpSpPr/>
            <p:nvPr/>
          </p:nvGrpSpPr>
          <p:grpSpPr>
            <a:xfrm>
              <a:off x="6309396" y="3770634"/>
              <a:ext cx="1593202" cy="2367395"/>
              <a:chOff x="6309396" y="3393092"/>
              <a:chExt cx="1593202" cy="2367395"/>
            </a:xfrm>
          </p:grpSpPr>
          <p:sp>
            <p:nvSpPr>
              <p:cNvPr id="146" name="Rectangle 9"/>
              <p:cNvSpPr/>
              <p:nvPr/>
            </p:nvSpPr>
            <p:spPr>
              <a:xfrm rot="5400000">
                <a:off x="6228365" y="4243624"/>
                <a:ext cx="1744245" cy="1289481"/>
              </a:xfrm>
              <a:custGeom>
                <a:avLst/>
                <a:gdLst/>
                <a:ahLst/>
                <a:cxnLst/>
                <a:rect l="l" t="t" r="r" b="b"/>
                <a:pathLst>
                  <a:path w="2617427" h="2317110">
                    <a:moveTo>
                      <a:pt x="0" y="1304458"/>
                    </a:moveTo>
                    <a:lnTo>
                      <a:pt x="0" y="1023384"/>
                    </a:lnTo>
                    <a:lnTo>
                      <a:pt x="1930983" y="1023384"/>
                    </a:lnTo>
                    <a:lnTo>
                      <a:pt x="1930983" y="0"/>
                    </a:lnTo>
                    <a:lnTo>
                      <a:pt x="2617427" y="0"/>
                    </a:lnTo>
                    <a:lnTo>
                      <a:pt x="2617427" y="2317110"/>
                    </a:lnTo>
                    <a:lnTo>
                      <a:pt x="1930983" y="2317110"/>
                    </a:lnTo>
                    <a:lnTo>
                      <a:pt x="1930983" y="1304458"/>
                    </a:lnTo>
                    <a:close/>
                  </a:path>
                </a:pathLst>
              </a:cu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7" name="Group 146"/>
              <p:cNvGrpSpPr/>
              <p:nvPr/>
            </p:nvGrpSpPr>
            <p:grpSpPr>
              <a:xfrm>
                <a:off x="6309396" y="3393092"/>
                <a:ext cx="516069" cy="1435919"/>
                <a:chOff x="567381" y="778633"/>
                <a:chExt cx="843038" cy="2344686"/>
              </a:xfrm>
            </p:grpSpPr>
            <p:grpSp>
              <p:nvGrpSpPr>
                <p:cNvPr id="148" name="Group 147"/>
                <p:cNvGrpSpPr/>
                <p:nvPr/>
              </p:nvGrpSpPr>
              <p:grpSpPr>
                <a:xfrm rot="3127333">
                  <a:off x="1129204" y="836813"/>
                  <a:ext cx="198059" cy="192465"/>
                  <a:chOff x="1502825" y="1679381"/>
                  <a:chExt cx="327673" cy="296548"/>
                </a:xfrm>
              </p:grpSpPr>
              <p:sp>
                <p:nvSpPr>
                  <p:cNvPr id="150" name="Oval 149"/>
                  <p:cNvSpPr/>
                  <p:nvPr/>
                </p:nvSpPr>
                <p:spPr>
                  <a:xfrm>
                    <a:off x="1517075" y="1679381"/>
                    <a:ext cx="288814" cy="296548"/>
                  </a:xfrm>
                  <a:prstGeom prst="ellipse">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1" name="Straight Connector 150"/>
                  <p:cNvCxnSpPr/>
                  <p:nvPr/>
                </p:nvCxnSpPr>
                <p:spPr>
                  <a:xfrm>
                    <a:off x="1502825" y="1833831"/>
                    <a:ext cx="327673" cy="0"/>
                  </a:xfrm>
                  <a:prstGeom prst="line">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cxnSp>
            </p:grpSp>
            <p:sp>
              <p:nvSpPr>
                <p:cNvPr id="149" name="Rectangle 25"/>
                <p:cNvSpPr/>
                <p:nvPr/>
              </p:nvSpPr>
              <p:spPr>
                <a:xfrm rot="5400000">
                  <a:off x="-183443" y="1529457"/>
                  <a:ext cx="2344686" cy="843038"/>
                </a:xfrm>
                <a:custGeom>
                  <a:avLst/>
                  <a:gdLst/>
                  <a:ahLst/>
                  <a:cxnLst/>
                  <a:rect l="l" t="t" r="r" b="b"/>
                  <a:pathLst>
                    <a:path w="2344686" h="843038">
                      <a:moveTo>
                        <a:pt x="0" y="842945"/>
                      </a:moveTo>
                      <a:lnTo>
                        <a:pt x="0" y="0"/>
                      </a:lnTo>
                      <a:lnTo>
                        <a:pt x="311023" y="0"/>
                      </a:lnTo>
                      <a:lnTo>
                        <a:pt x="311023" y="532016"/>
                      </a:lnTo>
                      <a:lnTo>
                        <a:pt x="2344686" y="532016"/>
                      </a:lnTo>
                      <a:lnTo>
                        <a:pt x="2344686" y="843038"/>
                      </a:lnTo>
                      <a:lnTo>
                        <a:pt x="4299" y="843038"/>
                      </a:lnTo>
                      <a:lnTo>
                        <a:pt x="4299" y="842945"/>
                      </a:lnTo>
                      <a:close/>
                    </a:path>
                  </a:pathLst>
                </a:cu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2" name="Group 151"/>
              <p:cNvGrpSpPr/>
              <p:nvPr/>
            </p:nvGrpSpPr>
            <p:grpSpPr>
              <a:xfrm flipH="1">
                <a:off x="7386529" y="3400981"/>
                <a:ext cx="516069" cy="1435919"/>
                <a:chOff x="567381" y="778633"/>
                <a:chExt cx="843038" cy="2344686"/>
              </a:xfrm>
            </p:grpSpPr>
            <p:grpSp>
              <p:nvGrpSpPr>
                <p:cNvPr id="153" name="Group 152"/>
                <p:cNvGrpSpPr/>
                <p:nvPr/>
              </p:nvGrpSpPr>
              <p:grpSpPr>
                <a:xfrm rot="3127333">
                  <a:off x="1129204" y="836813"/>
                  <a:ext cx="198059" cy="192465"/>
                  <a:chOff x="1502825" y="1679381"/>
                  <a:chExt cx="327673" cy="296548"/>
                </a:xfrm>
              </p:grpSpPr>
              <p:sp>
                <p:nvSpPr>
                  <p:cNvPr id="155" name="Oval 154"/>
                  <p:cNvSpPr/>
                  <p:nvPr/>
                </p:nvSpPr>
                <p:spPr>
                  <a:xfrm>
                    <a:off x="1517075" y="1679381"/>
                    <a:ext cx="288814" cy="296548"/>
                  </a:xfrm>
                  <a:prstGeom prst="ellipse">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6" name="Straight Connector 155"/>
                  <p:cNvCxnSpPr/>
                  <p:nvPr/>
                </p:nvCxnSpPr>
                <p:spPr>
                  <a:xfrm>
                    <a:off x="1502825" y="1833831"/>
                    <a:ext cx="327673" cy="0"/>
                  </a:xfrm>
                  <a:prstGeom prst="line">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cxnSp>
            </p:grpSp>
            <p:sp>
              <p:nvSpPr>
                <p:cNvPr id="154" name="Rectangle 25"/>
                <p:cNvSpPr/>
                <p:nvPr/>
              </p:nvSpPr>
              <p:spPr>
                <a:xfrm rot="5400000">
                  <a:off x="-183443" y="1529457"/>
                  <a:ext cx="2344686" cy="843038"/>
                </a:xfrm>
                <a:custGeom>
                  <a:avLst/>
                  <a:gdLst/>
                  <a:ahLst/>
                  <a:cxnLst/>
                  <a:rect l="l" t="t" r="r" b="b"/>
                  <a:pathLst>
                    <a:path w="2344686" h="843038">
                      <a:moveTo>
                        <a:pt x="0" y="842945"/>
                      </a:moveTo>
                      <a:lnTo>
                        <a:pt x="0" y="0"/>
                      </a:lnTo>
                      <a:lnTo>
                        <a:pt x="311023" y="0"/>
                      </a:lnTo>
                      <a:lnTo>
                        <a:pt x="311023" y="532016"/>
                      </a:lnTo>
                      <a:lnTo>
                        <a:pt x="2344686" y="532016"/>
                      </a:lnTo>
                      <a:lnTo>
                        <a:pt x="2344686" y="843038"/>
                      </a:lnTo>
                      <a:lnTo>
                        <a:pt x="4299" y="843038"/>
                      </a:lnTo>
                      <a:lnTo>
                        <a:pt x="4299" y="842945"/>
                      </a:lnTo>
                      <a:close/>
                    </a:path>
                  </a:pathLst>
                </a:cu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cxnSp>
          <p:nvCxnSpPr>
            <p:cNvPr id="161" name="Straight Arrow Connector 160"/>
            <p:cNvCxnSpPr/>
            <p:nvPr/>
          </p:nvCxnSpPr>
          <p:spPr>
            <a:xfrm>
              <a:off x="6543471" y="4821804"/>
              <a:ext cx="462893" cy="0"/>
            </a:xfrm>
            <a:prstGeom prst="straightConnector1">
              <a:avLst/>
            </a:prstGeom>
            <a:ln w="38100" cmpd="sng">
              <a:solidFill>
                <a:schemeClr val="bg1"/>
              </a:solidFill>
              <a:prstDash val="sysDash"/>
              <a:headEnd type="stealth" w="lg" len="med"/>
              <a:tailEnd type="stealth" w="lg" len="med"/>
            </a:ln>
          </p:spPr>
          <p:style>
            <a:lnRef idx="2">
              <a:schemeClr val="accent1"/>
            </a:lnRef>
            <a:fillRef idx="0">
              <a:schemeClr val="accent1"/>
            </a:fillRef>
            <a:effectRef idx="1">
              <a:schemeClr val="accent1"/>
            </a:effectRef>
            <a:fontRef idx="minor">
              <a:schemeClr val="tx1"/>
            </a:fontRef>
          </p:style>
        </p:cxnSp>
        <p:sp>
          <p:nvSpPr>
            <p:cNvPr id="165" name="TextBox 164"/>
            <p:cNvSpPr txBox="1"/>
            <p:nvPr/>
          </p:nvSpPr>
          <p:spPr>
            <a:xfrm>
              <a:off x="6513446" y="4302902"/>
              <a:ext cx="667515" cy="461665"/>
            </a:xfrm>
            <a:prstGeom prst="rect">
              <a:avLst/>
            </a:prstGeom>
            <a:noFill/>
            <a:ln>
              <a:noFill/>
            </a:ln>
          </p:spPr>
          <p:txBody>
            <a:bodyPr wrap="square" rtlCol="0">
              <a:spAutoFit/>
            </a:bodyPr>
            <a:lstStyle/>
            <a:p>
              <a:r>
                <a:rPr lang="en-US" sz="2400" dirty="0" smtClean="0">
                  <a:solidFill>
                    <a:schemeClr val="bg1"/>
                  </a:solidFill>
                  <a:latin typeface="Helvetica Neue Thin"/>
                  <a:cs typeface="Helvetica Neue Thin"/>
                </a:rPr>
                <a:t>C1</a:t>
              </a:r>
              <a:endParaRPr lang="en-US" sz="2400" dirty="0">
                <a:solidFill>
                  <a:schemeClr val="bg1"/>
                </a:solidFill>
                <a:latin typeface="Helvetica Neue Thin"/>
                <a:cs typeface="Helvetica Neue Thin"/>
              </a:endParaRPr>
            </a:p>
          </p:txBody>
        </p:sp>
        <p:cxnSp>
          <p:nvCxnSpPr>
            <p:cNvPr id="127" name="Straight Arrow Connector 126"/>
            <p:cNvCxnSpPr/>
            <p:nvPr/>
          </p:nvCxnSpPr>
          <p:spPr>
            <a:xfrm>
              <a:off x="7181243" y="4836453"/>
              <a:ext cx="462893" cy="0"/>
            </a:xfrm>
            <a:prstGeom prst="straightConnector1">
              <a:avLst/>
            </a:prstGeom>
            <a:ln w="38100" cmpd="sng">
              <a:solidFill>
                <a:schemeClr val="bg1"/>
              </a:solidFill>
              <a:prstDash val="sysDash"/>
              <a:headEnd type="stealth" w="lg" len="med"/>
              <a:tailEnd type="stealth" w="lg" len="med"/>
            </a:ln>
          </p:spPr>
          <p:style>
            <a:lnRef idx="2">
              <a:schemeClr val="accent1"/>
            </a:lnRef>
            <a:fillRef idx="0">
              <a:schemeClr val="accent1"/>
            </a:fillRef>
            <a:effectRef idx="1">
              <a:schemeClr val="accent1"/>
            </a:effectRef>
            <a:fontRef idx="minor">
              <a:schemeClr val="tx1"/>
            </a:fontRef>
          </p:style>
        </p:cxnSp>
        <p:sp>
          <p:nvSpPr>
            <p:cNvPr id="128" name="TextBox 127"/>
            <p:cNvSpPr txBox="1"/>
            <p:nvPr/>
          </p:nvSpPr>
          <p:spPr>
            <a:xfrm>
              <a:off x="7146915" y="4312132"/>
              <a:ext cx="667515" cy="461665"/>
            </a:xfrm>
            <a:prstGeom prst="rect">
              <a:avLst/>
            </a:prstGeom>
            <a:noFill/>
            <a:ln>
              <a:noFill/>
            </a:ln>
          </p:spPr>
          <p:txBody>
            <a:bodyPr wrap="square" rtlCol="0">
              <a:spAutoFit/>
            </a:bodyPr>
            <a:lstStyle/>
            <a:p>
              <a:r>
                <a:rPr lang="en-US" sz="2400" dirty="0" smtClean="0">
                  <a:solidFill>
                    <a:schemeClr val="bg1"/>
                  </a:solidFill>
                  <a:latin typeface="Helvetica Neue Thin"/>
                  <a:cs typeface="Helvetica Neue Thin"/>
                </a:rPr>
                <a:t>C2</a:t>
              </a:r>
              <a:endParaRPr lang="en-US" sz="2400" dirty="0">
                <a:solidFill>
                  <a:schemeClr val="bg1"/>
                </a:solidFill>
                <a:latin typeface="Helvetica Neue Thin"/>
                <a:cs typeface="Helvetica Neue Thin"/>
              </a:endParaRPr>
            </a:p>
          </p:txBody>
        </p:sp>
      </p:grpSp>
    </p:spTree>
    <p:extLst>
      <p:ext uri="{BB962C8B-B14F-4D97-AF65-F5344CB8AC3E}">
        <p14:creationId xmlns:p14="http://schemas.microsoft.com/office/powerpoint/2010/main" val="13634058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4" name="Group 3"/>
          <p:cNvGrpSpPr/>
          <p:nvPr/>
        </p:nvGrpSpPr>
        <p:grpSpPr>
          <a:xfrm>
            <a:off x="2796678" y="1810200"/>
            <a:ext cx="4227781" cy="1704130"/>
            <a:chOff x="1787266" y="1975150"/>
            <a:chExt cx="4227781" cy="1704130"/>
          </a:xfrm>
        </p:grpSpPr>
        <p:sp>
          <p:nvSpPr>
            <p:cNvPr id="76" name="Freeform 75"/>
            <p:cNvSpPr/>
            <p:nvPr/>
          </p:nvSpPr>
          <p:spPr>
            <a:xfrm>
              <a:off x="1787266" y="1975150"/>
              <a:ext cx="4227781" cy="1374220"/>
            </a:xfrm>
            <a:custGeom>
              <a:avLst/>
              <a:gdLst>
                <a:gd name="connsiteX0" fmla="*/ 0 w 4239022"/>
                <a:gd name="connsiteY0" fmla="*/ 1187677 h 2358947"/>
                <a:gd name="connsiteX1" fmla="*/ 49482 w 4239022"/>
                <a:gd name="connsiteY1" fmla="*/ 1121695 h 2358947"/>
                <a:gd name="connsiteX2" fmla="*/ 131954 w 4239022"/>
                <a:gd name="connsiteY2" fmla="*/ 1352632 h 2358947"/>
                <a:gd name="connsiteX3" fmla="*/ 214425 w 4239022"/>
                <a:gd name="connsiteY3" fmla="*/ 907254 h 2358947"/>
                <a:gd name="connsiteX4" fmla="*/ 313390 w 4239022"/>
                <a:gd name="connsiteY4" fmla="*/ 1765019 h 2358947"/>
                <a:gd name="connsiteX5" fmla="*/ 395862 w 4239022"/>
                <a:gd name="connsiteY5" fmla="*/ 511362 h 2358947"/>
                <a:gd name="connsiteX6" fmla="*/ 511321 w 4239022"/>
                <a:gd name="connsiteY6" fmla="*/ 2061938 h 2358947"/>
                <a:gd name="connsiteX7" fmla="*/ 610287 w 4239022"/>
                <a:gd name="connsiteY7" fmla="*/ 181452 h 2358947"/>
                <a:gd name="connsiteX8" fmla="*/ 725747 w 4239022"/>
                <a:gd name="connsiteY8" fmla="*/ 2193902 h 2358947"/>
                <a:gd name="connsiteX9" fmla="*/ 791724 w 4239022"/>
                <a:gd name="connsiteY9" fmla="*/ 98975 h 2358947"/>
                <a:gd name="connsiteX10" fmla="*/ 890689 w 4239022"/>
                <a:gd name="connsiteY10" fmla="*/ 2358857 h 2358947"/>
                <a:gd name="connsiteX11" fmla="*/ 973160 w 4239022"/>
                <a:gd name="connsiteY11" fmla="*/ 2 h 2358947"/>
                <a:gd name="connsiteX12" fmla="*/ 1072126 w 4239022"/>
                <a:gd name="connsiteY12" fmla="*/ 2342362 h 2358947"/>
                <a:gd name="connsiteX13" fmla="*/ 1171091 w 4239022"/>
                <a:gd name="connsiteY13" fmla="*/ 313416 h 2358947"/>
                <a:gd name="connsiteX14" fmla="*/ 1286551 w 4239022"/>
                <a:gd name="connsiteY14" fmla="*/ 2111425 h 2358947"/>
                <a:gd name="connsiteX15" fmla="*/ 1369022 w 4239022"/>
                <a:gd name="connsiteY15" fmla="*/ 362903 h 2358947"/>
                <a:gd name="connsiteX16" fmla="*/ 1467988 w 4239022"/>
                <a:gd name="connsiteY16" fmla="*/ 1880488 h 2358947"/>
                <a:gd name="connsiteX17" fmla="*/ 1550459 w 4239022"/>
                <a:gd name="connsiteY17" fmla="*/ 577344 h 2358947"/>
                <a:gd name="connsiteX18" fmla="*/ 1649425 w 4239022"/>
                <a:gd name="connsiteY18" fmla="*/ 1781515 h 2358947"/>
                <a:gd name="connsiteX19" fmla="*/ 1748390 w 4239022"/>
                <a:gd name="connsiteY19" fmla="*/ 775290 h 2358947"/>
                <a:gd name="connsiteX20" fmla="*/ 1830861 w 4239022"/>
                <a:gd name="connsiteY20" fmla="*/ 1682542 h 2358947"/>
                <a:gd name="connsiteX21" fmla="*/ 1946321 w 4239022"/>
                <a:gd name="connsiteY21" fmla="*/ 841272 h 2358947"/>
                <a:gd name="connsiteX22" fmla="*/ 2028792 w 4239022"/>
                <a:gd name="connsiteY22" fmla="*/ 1550578 h 2358947"/>
                <a:gd name="connsiteX23" fmla="*/ 2144252 w 4239022"/>
                <a:gd name="connsiteY23" fmla="*/ 956740 h 2358947"/>
                <a:gd name="connsiteX24" fmla="*/ 2226723 w 4239022"/>
                <a:gd name="connsiteY24" fmla="*/ 1468101 h 2358947"/>
                <a:gd name="connsiteX25" fmla="*/ 2325689 w 4239022"/>
                <a:gd name="connsiteY25" fmla="*/ 1006227 h 2358947"/>
                <a:gd name="connsiteX26" fmla="*/ 2424654 w 4239022"/>
                <a:gd name="connsiteY26" fmla="*/ 1385623 h 2358947"/>
                <a:gd name="connsiteX27" fmla="*/ 2523620 w 4239022"/>
                <a:gd name="connsiteY27" fmla="*/ 1055713 h 2358947"/>
                <a:gd name="connsiteX28" fmla="*/ 2589597 w 4239022"/>
                <a:gd name="connsiteY28" fmla="*/ 1336137 h 2358947"/>
                <a:gd name="connsiteX29" fmla="*/ 2688562 w 4239022"/>
                <a:gd name="connsiteY29" fmla="*/ 1105200 h 2358947"/>
                <a:gd name="connsiteX30" fmla="*/ 2787528 w 4239022"/>
                <a:gd name="connsiteY30" fmla="*/ 1286650 h 2358947"/>
                <a:gd name="connsiteX31" fmla="*/ 2886493 w 4239022"/>
                <a:gd name="connsiteY31" fmla="*/ 1121695 h 2358947"/>
                <a:gd name="connsiteX32" fmla="*/ 2985459 w 4239022"/>
                <a:gd name="connsiteY32" fmla="*/ 1286650 h 2358947"/>
                <a:gd name="connsiteX33" fmla="*/ 3067930 w 4239022"/>
                <a:gd name="connsiteY33" fmla="*/ 1154686 h 2358947"/>
                <a:gd name="connsiteX34" fmla="*/ 3166896 w 4239022"/>
                <a:gd name="connsiteY34" fmla="*/ 1270155 h 2358947"/>
                <a:gd name="connsiteX35" fmla="*/ 3249367 w 4239022"/>
                <a:gd name="connsiteY35" fmla="*/ 1171182 h 2358947"/>
                <a:gd name="connsiteX36" fmla="*/ 3315344 w 4239022"/>
                <a:gd name="connsiteY36" fmla="*/ 1220668 h 2358947"/>
                <a:gd name="connsiteX37" fmla="*/ 4239022 w 4239022"/>
                <a:gd name="connsiteY37" fmla="*/ 1204173 h 2358947"/>
                <a:gd name="connsiteX0" fmla="*/ 0 w 3315344"/>
                <a:gd name="connsiteY0" fmla="*/ 1187677 h 2358947"/>
                <a:gd name="connsiteX1" fmla="*/ 49482 w 3315344"/>
                <a:gd name="connsiteY1" fmla="*/ 1121695 h 2358947"/>
                <a:gd name="connsiteX2" fmla="*/ 131954 w 3315344"/>
                <a:gd name="connsiteY2" fmla="*/ 1352632 h 2358947"/>
                <a:gd name="connsiteX3" fmla="*/ 214425 w 3315344"/>
                <a:gd name="connsiteY3" fmla="*/ 907254 h 2358947"/>
                <a:gd name="connsiteX4" fmla="*/ 313390 w 3315344"/>
                <a:gd name="connsiteY4" fmla="*/ 1765019 h 2358947"/>
                <a:gd name="connsiteX5" fmla="*/ 395862 w 3315344"/>
                <a:gd name="connsiteY5" fmla="*/ 511362 h 2358947"/>
                <a:gd name="connsiteX6" fmla="*/ 511321 w 3315344"/>
                <a:gd name="connsiteY6" fmla="*/ 2061938 h 2358947"/>
                <a:gd name="connsiteX7" fmla="*/ 610287 w 3315344"/>
                <a:gd name="connsiteY7" fmla="*/ 181452 h 2358947"/>
                <a:gd name="connsiteX8" fmla="*/ 725747 w 3315344"/>
                <a:gd name="connsiteY8" fmla="*/ 2193902 h 2358947"/>
                <a:gd name="connsiteX9" fmla="*/ 791724 w 3315344"/>
                <a:gd name="connsiteY9" fmla="*/ 98975 h 2358947"/>
                <a:gd name="connsiteX10" fmla="*/ 890689 w 3315344"/>
                <a:gd name="connsiteY10" fmla="*/ 2358857 h 2358947"/>
                <a:gd name="connsiteX11" fmla="*/ 973160 w 3315344"/>
                <a:gd name="connsiteY11" fmla="*/ 2 h 2358947"/>
                <a:gd name="connsiteX12" fmla="*/ 1072126 w 3315344"/>
                <a:gd name="connsiteY12" fmla="*/ 2342362 h 2358947"/>
                <a:gd name="connsiteX13" fmla="*/ 1171091 w 3315344"/>
                <a:gd name="connsiteY13" fmla="*/ 313416 h 2358947"/>
                <a:gd name="connsiteX14" fmla="*/ 1286551 w 3315344"/>
                <a:gd name="connsiteY14" fmla="*/ 2111425 h 2358947"/>
                <a:gd name="connsiteX15" fmla="*/ 1369022 w 3315344"/>
                <a:gd name="connsiteY15" fmla="*/ 362903 h 2358947"/>
                <a:gd name="connsiteX16" fmla="*/ 1467988 w 3315344"/>
                <a:gd name="connsiteY16" fmla="*/ 1880488 h 2358947"/>
                <a:gd name="connsiteX17" fmla="*/ 1550459 w 3315344"/>
                <a:gd name="connsiteY17" fmla="*/ 577344 h 2358947"/>
                <a:gd name="connsiteX18" fmla="*/ 1649425 w 3315344"/>
                <a:gd name="connsiteY18" fmla="*/ 1781515 h 2358947"/>
                <a:gd name="connsiteX19" fmla="*/ 1748390 w 3315344"/>
                <a:gd name="connsiteY19" fmla="*/ 775290 h 2358947"/>
                <a:gd name="connsiteX20" fmla="*/ 1830861 w 3315344"/>
                <a:gd name="connsiteY20" fmla="*/ 1682542 h 2358947"/>
                <a:gd name="connsiteX21" fmla="*/ 1946321 w 3315344"/>
                <a:gd name="connsiteY21" fmla="*/ 841272 h 2358947"/>
                <a:gd name="connsiteX22" fmla="*/ 2028792 w 3315344"/>
                <a:gd name="connsiteY22" fmla="*/ 1550578 h 2358947"/>
                <a:gd name="connsiteX23" fmla="*/ 2144252 w 3315344"/>
                <a:gd name="connsiteY23" fmla="*/ 956740 h 2358947"/>
                <a:gd name="connsiteX24" fmla="*/ 2226723 w 3315344"/>
                <a:gd name="connsiteY24" fmla="*/ 1468101 h 2358947"/>
                <a:gd name="connsiteX25" fmla="*/ 2325689 w 3315344"/>
                <a:gd name="connsiteY25" fmla="*/ 1006227 h 2358947"/>
                <a:gd name="connsiteX26" fmla="*/ 2424654 w 3315344"/>
                <a:gd name="connsiteY26" fmla="*/ 1385623 h 2358947"/>
                <a:gd name="connsiteX27" fmla="*/ 2523620 w 3315344"/>
                <a:gd name="connsiteY27" fmla="*/ 1055713 h 2358947"/>
                <a:gd name="connsiteX28" fmla="*/ 2589597 w 3315344"/>
                <a:gd name="connsiteY28" fmla="*/ 1336137 h 2358947"/>
                <a:gd name="connsiteX29" fmla="*/ 2688562 w 3315344"/>
                <a:gd name="connsiteY29" fmla="*/ 1105200 h 2358947"/>
                <a:gd name="connsiteX30" fmla="*/ 2787528 w 3315344"/>
                <a:gd name="connsiteY30" fmla="*/ 1286650 h 2358947"/>
                <a:gd name="connsiteX31" fmla="*/ 2886493 w 3315344"/>
                <a:gd name="connsiteY31" fmla="*/ 1121695 h 2358947"/>
                <a:gd name="connsiteX32" fmla="*/ 2985459 w 3315344"/>
                <a:gd name="connsiteY32" fmla="*/ 1286650 h 2358947"/>
                <a:gd name="connsiteX33" fmla="*/ 3067930 w 3315344"/>
                <a:gd name="connsiteY33" fmla="*/ 1154686 h 2358947"/>
                <a:gd name="connsiteX34" fmla="*/ 3166896 w 3315344"/>
                <a:gd name="connsiteY34" fmla="*/ 1270155 h 2358947"/>
                <a:gd name="connsiteX35" fmla="*/ 3249367 w 3315344"/>
                <a:gd name="connsiteY35" fmla="*/ 1171182 h 2358947"/>
                <a:gd name="connsiteX36" fmla="*/ 3315344 w 3315344"/>
                <a:gd name="connsiteY36" fmla="*/ 1220668 h 235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315344" h="2358947">
                  <a:moveTo>
                    <a:pt x="0" y="1187677"/>
                  </a:moveTo>
                  <a:cubicBezTo>
                    <a:pt x="13745" y="1140940"/>
                    <a:pt x="27490" y="1094203"/>
                    <a:pt x="49482" y="1121695"/>
                  </a:cubicBezTo>
                  <a:cubicBezTo>
                    <a:pt x="71474" y="1149187"/>
                    <a:pt x="104464" y="1388372"/>
                    <a:pt x="131954" y="1352632"/>
                  </a:cubicBezTo>
                  <a:cubicBezTo>
                    <a:pt x="159445" y="1316892"/>
                    <a:pt x="184186" y="838523"/>
                    <a:pt x="214425" y="907254"/>
                  </a:cubicBezTo>
                  <a:cubicBezTo>
                    <a:pt x="244664" y="975985"/>
                    <a:pt x="283151" y="1831001"/>
                    <a:pt x="313390" y="1765019"/>
                  </a:cubicBezTo>
                  <a:cubicBezTo>
                    <a:pt x="343629" y="1699037"/>
                    <a:pt x="362874" y="461876"/>
                    <a:pt x="395862" y="511362"/>
                  </a:cubicBezTo>
                  <a:cubicBezTo>
                    <a:pt x="428850" y="560848"/>
                    <a:pt x="475584" y="2116923"/>
                    <a:pt x="511321" y="2061938"/>
                  </a:cubicBezTo>
                  <a:cubicBezTo>
                    <a:pt x="547058" y="2006953"/>
                    <a:pt x="574549" y="159458"/>
                    <a:pt x="610287" y="181452"/>
                  </a:cubicBezTo>
                  <a:cubicBezTo>
                    <a:pt x="646025" y="203446"/>
                    <a:pt x="695508" y="2207648"/>
                    <a:pt x="725747" y="2193902"/>
                  </a:cubicBezTo>
                  <a:cubicBezTo>
                    <a:pt x="755986" y="2180156"/>
                    <a:pt x="764234" y="71483"/>
                    <a:pt x="791724" y="98975"/>
                  </a:cubicBezTo>
                  <a:cubicBezTo>
                    <a:pt x="819214" y="126467"/>
                    <a:pt x="860450" y="2375352"/>
                    <a:pt x="890689" y="2358857"/>
                  </a:cubicBezTo>
                  <a:cubicBezTo>
                    <a:pt x="920928" y="2342362"/>
                    <a:pt x="942921" y="2751"/>
                    <a:pt x="973160" y="2"/>
                  </a:cubicBezTo>
                  <a:cubicBezTo>
                    <a:pt x="1003399" y="-2747"/>
                    <a:pt x="1039138" y="2290126"/>
                    <a:pt x="1072126" y="2342362"/>
                  </a:cubicBezTo>
                  <a:cubicBezTo>
                    <a:pt x="1105114" y="2394598"/>
                    <a:pt x="1135353" y="351906"/>
                    <a:pt x="1171091" y="313416"/>
                  </a:cubicBezTo>
                  <a:cubicBezTo>
                    <a:pt x="1206829" y="274926"/>
                    <a:pt x="1253563" y="2103177"/>
                    <a:pt x="1286551" y="2111425"/>
                  </a:cubicBezTo>
                  <a:cubicBezTo>
                    <a:pt x="1319539" y="2119673"/>
                    <a:pt x="1338783" y="401392"/>
                    <a:pt x="1369022" y="362903"/>
                  </a:cubicBezTo>
                  <a:cubicBezTo>
                    <a:pt x="1399262" y="324413"/>
                    <a:pt x="1437749" y="1844748"/>
                    <a:pt x="1467988" y="1880488"/>
                  </a:cubicBezTo>
                  <a:cubicBezTo>
                    <a:pt x="1498227" y="1916228"/>
                    <a:pt x="1520220" y="593839"/>
                    <a:pt x="1550459" y="577344"/>
                  </a:cubicBezTo>
                  <a:cubicBezTo>
                    <a:pt x="1580699" y="560848"/>
                    <a:pt x="1616437" y="1748524"/>
                    <a:pt x="1649425" y="1781515"/>
                  </a:cubicBezTo>
                  <a:cubicBezTo>
                    <a:pt x="1682414" y="1814506"/>
                    <a:pt x="1718151" y="791785"/>
                    <a:pt x="1748390" y="775290"/>
                  </a:cubicBezTo>
                  <a:cubicBezTo>
                    <a:pt x="1778629" y="758795"/>
                    <a:pt x="1797873" y="1671545"/>
                    <a:pt x="1830861" y="1682542"/>
                  </a:cubicBezTo>
                  <a:cubicBezTo>
                    <a:pt x="1863850" y="1693539"/>
                    <a:pt x="1913333" y="863266"/>
                    <a:pt x="1946321" y="841272"/>
                  </a:cubicBezTo>
                  <a:cubicBezTo>
                    <a:pt x="1979309" y="819278"/>
                    <a:pt x="1995804" y="1531333"/>
                    <a:pt x="2028792" y="1550578"/>
                  </a:cubicBezTo>
                  <a:cubicBezTo>
                    <a:pt x="2061781" y="1569823"/>
                    <a:pt x="2111264" y="970486"/>
                    <a:pt x="2144252" y="956740"/>
                  </a:cubicBezTo>
                  <a:cubicBezTo>
                    <a:pt x="2177241" y="942994"/>
                    <a:pt x="2196484" y="1459853"/>
                    <a:pt x="2226723" y="1468101"/>
                  </a:cubicBezTo>
                  <a:cubicBezTo>
                    <a:pt x="2256963" y="1476349"/>
                    <a:pt x="2292701" y="1019973"/>
                    <a:pt x="2325689" y="1006227"/>
                  </a:cubicBezTo>
                  <a:cubicBezTo>
                    <a:pt x="2358677" y="992481"/>
                    <a:pt x="2391666" y="1377375"/>
                    <a:pt x="2424654" y="1385623"/>
                  </a:cubicBezTo>
                  <a:cubicBezTo>
                    <a:pt x="2457642" y="1393871"/>
                    <a:pt x="2496130" y="1063961"/>
                    <a:pt x="2523620" y="1055713"/>
                  </a:cubicBezTo>
                  <a:cubicBezTo>
                    <a:pt x="2551110" y="1047465"/>
                    <a:pt x="2562107" y="1327889"/>
                    <a:pt x="2589597" y="1336137"/>
                  </a:cubicBezTo>
                  <a:cubicBezTo>
                    <a:pt x="2617087" y="1344385"/>
                    <a:pt x="2655574" y="1113448"/>
                    <a:pt x="2688562" y="1105200"/>
                  </a:cubicBezTo>
                  <a:cubicBezTo>
                    <a:pt x="2721550" y="1096952"/>
                    <a:pt x="2754540" y="1283901"/>
                    <a:pt x="2787528" y="1286650"/>
                  </a:cubicBezTo>
                  <a:cubicBezTo>
                    <a:pt x="2820516" y="1289399"/>
                    <a:pt x="2853505" y="1121695"/>
                    <a:pt x="2886493" y="1121695"/>
                  </a:cubicBezTo>
                  <a:cubicBezTo>
                    <a:pt x="2919481" y="1121695"/>
                    <a:pt x="2955220" y="1281152"/>
                    <a:pt x="2985459" y="1286650"/>
                  </a:cubicBezTo>
                  <a:cubicBezTo>
                    <a:pt x="3015698" y="1292148"/>
                    <a:pt x="3037691" y="1157435"/>
                    <a:pt x="3067930" y="1154686"/>
                  </a:cubicBezTo>
                  <a:cubicBezTo>
                    <a:pt x="3098169" y="1151937"/>
                    <a:pt x="3136657" y="1267406"/>
                    <a:pt x="3166896" y="1270155"/>
                  </a:cubicBezTo>
                  <a:cubicBezTo>
                    <a:pt x="3197136" y="1272904"/>
                    <a:pt x="3224626" y="1179430"/>
                    <a:pt x="3249367" y="1171182"/>
                  </a:cubicBezTo>
                  <a:cubicBezTo>
                    <a:pt x="3274108" y="1162934"/>
                    <a:pt x="3150402" y="1215170"/>
                    <a:pt x="3315344" y="1220668"/>
                  </a:cubicBezTo>
                </a:path>
              </a:pathLst>
            </a:custGeom>
            <a:ln w="9525" cmpd="sng">
              <a:solidFill>
                <a:srgbClr val="D9969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7" name="Freeform 76"/>
            <p:cNvSpPr/>
            <p:nvPr/>
          </p:nvSpPr>
          <p:spPr>
            <a:xfrm>
              <a:off x="1814393" y="2140100"/>
              <a:ext cx="3443250" cy="1374220"/>
            </a:xfrm>
            <a:custGeom>
              <a:avLst/>
              <a:gdLst>
                <a:gd name="connsiteX0" fmla="*/ 0 w 4239022"/>
                <a:gd name="connsiteY0" fmla="*/ 1187677 h 2358947"/>
                <a:gd name="connsiteX1" fmla="*/ 49482 w 4239022"/>
                <a:gd name="connsiteY1" fmla="*/ 1121695 h 2358947"/>
                <a:gd name="connsiteX2" fmla="*/ 131954 w 4239022"/>
                <a:gd name="connsiteY2" fmla="*/ 1352632 h 2358947"/>
                <a:gd name="connsiteX3" fmla="*/ 214425 w 4239022"/>
                <a:gd name="connsiteY3" fmla="*/ 907254 h 2358947"/>
                <a:gd name="connsiteX4" fmla="*/ 313390 w 4239022"/>
                <a:gd name="connsiteY4" fmla="*/ 1765019 h 2358947"/>
                <a:gd name="connsiteX5" fmla="*/ 395862 w 4239022"/>
                <a:gd name="connsiteY5" fmla="*/ 511362 h 2358947"/>
                <a:gd name="connsiteX6" fmla="*/ 511321 w 4239022"/>
                <a:gd name="connsiteY6" fmla="*/ 2061938 h 2358947"/>
                <a:gd name="connsiteX7" fmla="*/ 610287 w 4239022"/>
                <a:gd name="connsiteY7" fmla="*/ 181452 h 2358947"/>
                <a:gd name="connsiteX8" fmla="*/ 725747 w 4239022"/>
                <a:gd name="connsiteY8" fmla="*/ 2193902 h 2358947"/>
                <a:gd name="connsiteX9" fmla="*/ 791724 w 4239022"/>
                <a:gd name="connsiteY9" fmla="*/ 98975 h 2358947"/>
                <a:gd name="connsiteX10" fmla="*/ 890689 w 4239022"/>
                <a:gd name="connsiteY10" fmla="*/ 2358857 h 2358947"/>
                <a:gd name="connsiteX11" fmla="*/ 973160 w 4239022"/>
                <a:gd name="connsiteY11" fmla="*/ 2 h 2358947"/>
                <a:gd name="connsiteX12" fmla="*/ 1072126 w 4239022"/>
                <a:gd name="connsiteY12" fmla="*/ 2342362 h 2358947"/>
                <a:gd name="connsiteX13" fmla="*/ 1171091 w 4239022"/>
                <a:gd name="connsiteY13" fmla="*/ 313416 h 2358947"/>
                <a:gd name="connsiteX14" fmla="*/ 1286551 w 4239022"/>
                <a:gd name="connsiteY14" fmla="*/ 2111425 h 2358947"/>
                <a:gd name="connsiteX15" fmla="*/ 1369022 w 4239022"/>
                <a:gd name="connsiteY15" fmla="*/ 362903 h 2358947"/>
                <a:gd name="connsiteX16" fmla="*/ 1467988 w 4239022"/>
                <a:gd name="connsiteY16" fmla="*/ 1880488 h 2358947"/>
                <a:gd name="connsiteX17" fmla="*/ 1550459 w 4239022"/>
                <a:gd name="connsiteY17" fmla="*/ 577344 h 2358947"/>
                <a:gd name="connsiteX18" fmla="*/ 1649425 w 4239022"/>
                <a:gd name="connsiteY18" fmla="*/ 1781515 h 2358947"/>
                <a:gd name="connsiteX19" fmla="*/ 1748390 w 4239022"/>
                <a:gd name="connsiteY19" fmla="*/ 775290 h 2358947"/>
                <a:gd name="connsiteX20" fmla="*/ 1830861 w 4239022"/>
                <a:gd name="connsiteY20" fmla="*/ 1682542 h 2358947"/>
                <a:gd name="connsiteX21" fmla="*/ 1946321 w 4239022"/>
                <a:gd name="connsiteY21" fmla="*/ 841272 h 2358947"/>
                <a:gd name="connsiteX22" fmla="*/ 2028792 w 4239022"/>
                <a:gd name="connsiteY22" fmla="*/ 1550578 h 2358947"/>
                <a:gd name="connsiteX23" fmla="*/ 2144252 w 4239022"/>
                <a:gd name="connsiteY23" fmla="*/ 956740 h 2358947"/>
                <a:gd name="connsiteX24" fmla="*/ 2226723 w 4239022"/>
                <a:gd name="connsiteY24" fmla="*/ 1468101 h 2358947"/>
                <a:gd name="connsiteX25" fmla="*/ 2325689 w 4239022"/>
                <a:gd name="connsiteY25" fmla="*/ 1006227 h 2358947"/>
                <a:gd name="connsiteX26" fmla="*/ 2424654 w 4239022"/>
                <a:gd name="connsiteY26" fmla="*/ 1385623 h 2358947"/>
                <a:gd name="connsiteX27" fmla="*/ 2523620 w 4239022"/>
                <a:gd name="connsiteY27" fmla="*/ 1055713 h 2358947"/>
                <a:gd name="connsiteX28" fmla="*/ 2589597 w 4239022"/>
                <a:gd name="connsiteY28" fmla="*/ 1336137 h 2358947"/>
                <a:gd name="connsiteX29" fmla="*/ 2688562 w 4239022"/>
                <a:gd name="connsiteY29" fmla="*/ 1105200 h 2358947"/>
                <a:gd name="connsiteX30" fmla="*/ 2787528 w 4239022"/>
                <a:gd name="connsiteY30" fmla="*/ 1286650 h 2358947"/>
                <a:gd name="connsiteX31" fmla="*/ 2886493 w 4239022"/>
                <a:gd name="connsiteY31" fmla="*/ 1121695 h 2358947"/>
                <a:gd name="connsiteX32" fmla="*/ 2985459 w 4239022"/>
                <a:gd name="connsiteY32" fmla="*/ 1286650 h 2358947"/>
                <a:gd name="connsiteX33" fmla="*/ 3067930 w 4239022"/>
                <a:gd name="connsiteY33" fmla="*/ 1154686 h 2358947"/>
                <a:gd name="connsiteX34" fmla="*/ 3166896 w 4239022"/>
                <a:gd name="connsiteY34" fmla="*/ 1270155 h 2358947"/>
                <a:gd name="connsiteX35" fmla="*/ 3249367 w 4239022"/>
                <a:gd name="connsiteY35" fmla="*/ 1171182 h 2358947"/>
                <a:gd name="connsiteX36" fmla="*/ 3315344 w 4239022"/>
                <a:gd name="connsiteY36" fmla="*/ 1220668 h 2358947"/>
                <a:gd name="connsiteX37" fmla="*/ 4239022 w 4239022"/>
                <a:gd name="connsiteY37" fmla="*/ 1204173 h 2358947"/>
                <a:gd name="connsiteX0" fmla="*/ 0 w 3315344"/>
                <a:gd name="connsiteY0" fmla="*/ 1187677 h 2358947"/>
                <a:gd name="connsiteX1" fmla="*/ 49482 w 3315344"/>
                <a:gd name="connsiteY1" fmla="*/ 1121695 h 2358947"/>
                <a:gd name="connsiteX2" fmla="*/ 131954 w 3315344"/>
                <a:gd name="connsiteY2" fmla="*/ 1352632 h 2358947"/>
                <a:gd name="connsiteX3" fmla="*/ 214425 w 3315344"/>
                <a:gd name="connsiteY3" fmla="*/ 907254 h 2358947"/>
                <a:gd name="connsiteX4" fmla="*/ 313390 w 3315344"/>
                <a:gd name="connsiteY4" fmla="*/ 1765019 h 2358947"/>
                <a:gd name="connsiteX5" fmla="*/ 395862 w 3315344"/>
                <a:gd name="connsiteY5" fmla="*/ 511362 h 2358947"/>
                <a:gd name="connsiteX6" fmla="*/ 511321 w 3315344"/>
                <a:gd name="connsiteY6" fmla="*/ 2061938 h 2358947"/>
                <a:gd name="connsiteX7" fmla="*/ 610287 w 3315344"/>
                <a:gd name="connsiteY7" fmla="*/ 181452 h 2358947"/>
                <a:gd name="connsiteX8" fmla="*/ 725747 w 3315344"/>
                <a:gd name="connsiteY8" fmla="*/ 2193902 h 2358947"/>
                <a:gd name="connsiteX9" fmla="*/ 791724 w 3315344"/>
                <a:gd name="connsiteY9" fmla="*/ 98975 h 2358947"/>
                <a:gd name="connsiteX10" fmla="*/ 890689 w 3315344"/>
                <a:gd name="connsiteY10" fmla="*/ 2358857 h 2358947"/>
                <a:gd name="connsiteX11" fmla="*/ 973160 w 3315344"/>
                <a:gd name="connsiteY11" fmla="*/ 2 h 2358947"/>
                <a:gd name="connsiteX12" fmla="*/ 1072126 w 3315344"/>
                <a:gd name="connsiteY12" fmla="*/ 2342362 h 2358947"/>
                <a:gd name="connsiteX13" fmla="*/ 1171091 w 3315344"/>
                <a:gd name="connsiteY13" fmla="*/ 313416 h 2358947"/>
                <a:gd name="connsiteX14" fmla="*/ 1286551 w 3315344"/>
                <a:gd name="connsiteY14" fmla="*/ 2111425 h 2358947"/>
                <a:gd name="connsiteX15" fmla="*/ 1369022 w 3315344"/>
                <a:gd name="connsiteY15" fmla="*/ 362903 h 2358947"/>
                <a:gd name="connsiteX16" fmla="*/ 1467988 w 3315344"/>
                <a:gd name="connsiteY16" fmla="*/ 1880488 h 2358947"/>
                <a:gd name="connsiteX17" fmla="*/ 1550459 w 3315344"/>
                <a:gd name="connsiteY17" fmla="*/ 577344 h 2358947"/>
                <a:gd name="connsiteX18" fmla="*/ 1649425 w 3315344"/>
                <a:gd name="connsiteY18" fmla="*/ 1781515 h 2358947"/>
                <a:gd name="connsiteX19" fmla="*/ 1748390 w 3315344"/>
                <a:gd name="connsiteY19" fmla="*/ 775290 h 2358947"/>
                <a:gd name="connsiteX20" fmla="*/ 1830861 w 3315344"/>
                <a:gd name="connsiteY20" fmla="*/ 1682542 h 2358947"/>
                <a:gd name="connsiteX21" fmla="*/ 1946321 w 3315344"/>
                <a:gd name="connsiteY21" fmla="*/ 841272 h 2358947"/>
                <a:gd name="connsiteX22" fmla="*/ 2028792 w 3315344"/>
                <a:gd name="connsiteY22" fmla="*/ 1550578 h 2358947"/>
                <a:gd name="connsiteX23" fmla="*/ 2144252 w 3315344"/>
                <a:gd name="connsiteY23" fmla="*/ 956740 h 2358947"/>
                <a:gd name="connsiteX24" fmla="*/ 2226723 w 3315344"/>
                <a:gd name="connsiteY24" fmla="*/ 1468101 h 2358947"/>
                <a:gd name="connsiteX25" fmla="*/ 2325689 w 3315344"/>
                <a:gd name="connsiteY25" fmla="*/ 1006227 h 2358947"/>
                <a:gd name="connsiteX26" fmla="*/ 2424654 w 3315344"/>
                <a:gd name="connsiteY26" fmla="*/ 1385623 h 2358947"/>
                <a:gd name="connsiteX27" fmla="*/ 2523620 w 3315344"/>
                <a:gd name="connsiteY27" fmla="*/ 1055713 h 2358947"/>
                <a:gd name="connsiteX28" fmla="*/ 2589597 w 3315344"/>
                <a:gd name="connsiteY28" fmla="*/ 1336137 h 2358947"/>
                <a:gd name="connsiteX29" fmla="*/ 2688562 w 3315344"/>
                <a:gd name="connsiteY29" fmla="*/ 1105200 h 2358947"/>
                <a:gd name="connsiteX30" fmla="*/ 2787528 w 3315344"/>
                <a:gd name="connsiteY30" fmla="*/ 1286650 h 2358947"/>
                <a:gd name="connsiteX31" fmla="*/ 2886493 w 3315344"/>
                <a:gd name="connsiteY31" fmla="*/ 1121695 h 2358947"/>
                <a:gd name="connsiteX32" fmla="*/ 2985459 w 3315344"/>
                <a:gd name="connsiteY32" fmla="*/ 1286650 h 2358947"/>
                <a:gd name="connsiteX33" fmla="*/ 3067930 w 3315344"/>
                <a:gd name="connsiteY33" fmla="*/ 1154686 h 2358947"/>
                <a:gd name="connsiteX34" fmla="*/ 3166896 w 3315344"/>
                <a:gd name="connsiteY34" fmla="*/ 1270155 h 2358947"/>
                <a:gd name="connsiteX35" fmla="*/ 3249367 w 3315344"/>
                <a:gd name="connsiteY35" fmla="*/ 1171182 h 2358947"/>
                <a:gd name="connsiteX36" fmla="*/ 3315344 w 3315344"/>
                <a:gd name="connsiteY36" fmla="*/ 1220668 h 235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315344" h="2358947">
                  <a:moveTo>
                    <a:pt x="0" y="1187677"/>
                  </a:moveTo>
                  <a:cubicBezTo>
                    <a:pt x="13745" y="1140940"/>
                    <a:pt x="27490" y="1094203"/>
                    <a:pt x="49482" y="1121695"/>
                  </a:cubicBezTo>
                  <a:cubicBezTo>
                    <a:pt x="71474" y="1149187"/>
                    <a:pt x="104464" y="1388372"/>
                    <a:pt x="131954" y="1352632"/>
                  </a:cubicBezTo>
                  <a:cubicBezTo>
                    <a:pt x="159445" y="1316892"/>
                    <a:pt x="184186" y="838523"/>
                    <a:pt x="214425" y="907254"/>
                  </a:cubicBezTo>
                  <a:cubicBezTo>
                    <a:pt x="244664" y="975985"/>
                    <a:pt x="283151" y="1831001"/>
                    <a:pt x="313390" y="1765019"/>
                  </a:cubicBezTo>
                  <a:cubicBezTo>
                    <a:pt x="343629" y="1699037"/>
                    <a:pt x="362874" y="461876"/>
                    <a:pt x="395862" y="511362"/>
                  </a:cubicBezTo>
                  <a:cubicBezTo>
                    <a:pt x="428850" y="560848"/>
                    <a:pt x="475584" y="2116923"/>
                    <a:pt x="511321" y="2061938"/>
                  </a:cubicBezTo>
                  <a:cubicBezTo>
                    <a:pt x="547058" y="2006953"/>
                    <a:pt x="574549" y="159458"/>
                    <a:pt x="610287" y="181452"/>
                  </a:cubicBezTo>
                  <a:cubicBezTo>
                    <a:pt x="646025" y="203446"/>
                    <a:pt x="695508" y="2207648"/>
                    <a:pt x="725747" y="2193902"/>
                  </a:cubicBezTo>
                  <a:cubicBezTo>
                    <a:pt x="755986" y="2180156"/>
                    <a:pt x="764234" y="71483"/>
                    <a:pt x="791724" y="98975"/>
                  </a:cubicBezTo>
                  <a:cubicBezTo>
                    <a:pt x="819214" y="126467"/>
                    <a:pt x="860450" y="2375352"/>
                    <a:pt x="890689" y="2358857"/>
                  </a:cubicBezTo>
                  <a:cubicBezTo>
                    <a:pt x="920928" y="2342362"/>
                    <a:pt x="942921" y="2751"/>
                    <a:pt x="973160" y="2"/>
                  </a:cubicBezTo>
                  <a:cubicBezTo>
                    <a:pt x="1003399" y="-2747"/>
                    <a:pt x="1039138" y="2290126"/>
                    <a:pt x="1072126" y="2342362"/>
                  </a:cubicBezTo>
                  <a:cubicBezTo>
                    <a:pt x="1105114" y="2394598"/>
                    <a:pt x="1135353" y="351906"/>
                    <a:pt x="1171091" y="313416"/>
                  </a:cubicBezTo>
                  <a:cubicBezTo>
                    <a:pt x="1206829" y="274926"/>
                    <a:pt x="1253563" y="2103177"/>
                    <a:pt x="1286551" y="2111425"/>
                  </a:cubicBezTo>
                  <a:cubicBezTo>
                    <a:pt x="1319539" y="2119673"/>
                    <a:pt x="1338783" y="401392"/>
                    <a:pt x="1369022" y="362903"/>
                  </a:cubicBezTo>
                  <a:cubicBezTo>
                    <a:pt x="1399262" y="324413"/>
                    <a:pt x="1437749" y="1844748"/>
                    <a:pt x="1467988" y="1880488"/>
                  </a:cubicBezTo>
                  <a:cubicBezTo>
                    <a:pt x="1498227" y="1916228"/>
                    <a:pt x="1520220" y="593839"/>
                    <a:pt x="1550459" y="577344"/>
                  </a:cubicBezTo>
                  <a:cubicBezTo>
                    <a:pt x="1580699" y="560848"/>
                    <a:pt x="1616437" y="1748524"/>
                    <a:pt x="1649425" y="1781515"/>
                  </a:cubicBezTo>
                  <a:cubicBezTo>
                    <a:pt x="1682414" y="1814506"/>
                    <a:pt x="1718151" y="791785"/>
                    <a:pt x="1748390" y="775290"/>
                  </a:cubicBezTo>
                  <a:cubicBezTo>
                    <a:pt x="1778629" y="758795"/>
                    <a:pt x="1797873" y="1671545"/>
                    <a:pt x="1830861" y="1682542"/>
                  </a:cubicBezTo>
                  <a:cubicBezTo>
                    <a:pt x="1863850" y="1693539"/>
                    <a:pt x="1913333" y="863266"/>
                    <a:pt x="1946321" y="841272"/>
                  </a:cubicBezTo>
                  <a:cubicBezTo>
                    <a:pt x="1979309" y="819278"/>
                    <a:pt x="1995804" y="1531333"/>
                    <a:pt x="2028792" y="1550578"/>
                  </a:cubicBezTo>
                  <a:cubicBezTo>
                    <a:pt x="2061781" y="1569823"/>
                    <a:pt x="2111264" y="970486"/>
                    <a:pt x="2144252" y="956740"/>
                  </a:cubicBezTo>
                  <a:cubicBezTo>
                    <a:pt x="2177241" y="942994"/>
                    <a:pt x="2196484" y="1459853"/>
                    <a:pt x="2226723" y="1468101"/>
                  </a:cubicBezTo>
                  <a:cubicBezTo>
                    <a:pt x="2256963" y="1476349"/>
                    <a:pt x="2292701" y="1019973"/>
                    <a:pt x="2325689" y="1006227"/>
                  </a:cubicBezTo>
                  <a:cubicBezTo>
                    <a:pt x="2358677" y="992481"/>
                    <a:pt x="2391666" y="1377375"/>
                    <a:pt x="2424654" y="1385623"/>
                  </a:cubicBezTo>
                  <a:cubicBezTo>
                    <a:pt x="2457642" y="1393871"/>
                    <a:pt x="2496130" y="1063961"/>
                    <a:pt x="2523620" y="1055713"/>
                  </a:cubicBezTo>
                  <a:cubicBezTo>
                    <a:pt x="2551110" y="1047465"/>
                    <a:pt x="2562107" y="1327889"/>
                    <a:pt x="2589597" y="1336137"/>
                  </a:cubicBezTo>
                  <a:cubicBezTo>
                    <a:pt x="2617087" y="1344385"/>
                    <a:pt x="2655574" y="1113448"/>
                    <a:pt x="2688562" y="1105200"/>
                  </a:cubicBezTo>
                  <a:cubicBezTo>
                    <a:pt x="2721550" y="1096952"/>
                    <a:pt x="2754540" y="1283901"/>
                    <a:pt x="2787528" y="1286650"/>
                  </a:cubicBezTo>
                  <a:cubicBezTo>
                    <a:pt x="2820516" y="1289399"/>
                    <a:pt x="2853505" y="1121695"/>
                    <a:pt x="2886493" y="1121695"/>
                  </a:cubicBezTo>
                  <a:cubicBezTo>
                    <a:pt x="2919481" y="1121695"/>
                    <a:pt x="2955220" y="1281152"/>
                    <a:pt x="2985459" y="1286650"/>
                  </a:cubicBezTo>
                  <a:cubicBezTo>
                    <a:pt x="3015698" y="1292148"/>
                    <a:pt x="3037691" y="1157435"/>
                    <a:pt x="3067930" y="1154686"/>
                  </a:cubicBezTo>
                  <a:cubicBezTo>
                    <a:pt x="3098169" y="1151937"/>
                    <a:pt x="3136657" y="1267406"/>
                    <a:pt x="3166896" y="1270155"/>
                  </a:cubicBezTo>
                  <a:cubicBezTo>
                    <a:pt x="3197136" y="1272904"/>
                    <a:pt x="3224626" y="1179430"/>
                    <a:pt x="3249367" y="1171182"/>
                  </a:cubicBezTo>
                  <a:cubicBezTo>
                    <a:pt x="3274108" y="1162934"/>
                    <a:pt x="3150402" y="1215170"/>
                    <a:pt x="3315344" y="1220668"/>
                  </a:cubicBezTo>
                </a:path>
              </a:pathLst>
            </a:custGeom>
            <a:ln w="9525" cmpd="sng">
              <a:solidFill>
                <a:schemeClr val="accent3">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8" name="Freeform 77"/>
            <p:cNvSpPr/>
            <p:nvPr/>
          </p:nvSpPr>
          <p:spPr>
            <a:xfrm>
              <a:off x="1865582" y="2305060"/>
              <a:ext cx="2574468" cy="1374220"/>
            </a:xfrm>
            <a:custGeom>
              <a:avLst/>
              <a:gdLst>
                <a:gd name="connsiteX0" fmla="*/ 0 w 4239022"/>
                <a:gd name="connsiteY0" fmla="*/ 1187677 h 2358947"/>
                <a:gd name="connsiteX1" fmla="*/ 49482 w 4239022"/>
                <a:gd name="connsiteY1" fmla="*/ 1121695 h 2358947"/>
                <a:gd name="connsiteX2" fmla="*/ 131954 w 4239022"/>
                <a:gd name="connsiteY2" fmla="*/ 1352632 h 2358947"/>
                <a:gd name="connsiteX3" fmla="*/ 214425 w 4239022"/>
                <a:gd name="connsiteY3" fmla="*/ 907254 h 2358947"/>
                <a:gd name="connsiteX4" fmla="*/ 313390 w 4239022"/>
                <a:gd name="connsiteY4" fmla="*/ 1765019 h 2358947"/>
                <a:gd name="connsiteX5" fmla="*/ 395862 w 4239022"/>
                <a:gd name="connsiteY5" fmla="*/ 511362 h 2358947"/>
                <a:gd name="connsiteX6" fmla="*/ 511321 w 4239022"/>
                <a:gd name="connsiteY6" fmla="*/ 2061938 h 2358947"/>
                <a:gd name="connsiteX7" fmla="*/ 610287 w 4239022"/>
                <a:gd name="connsiteY7" fmla="*/ 181452 h 2358947"/>
                <a:gd name="connsiteX8" fmla="*/ 725747 w 4239022"/>
                <a:gd name="connsiteY8" fmla="*/ 2193902 h 2358947"/>
                <a:gd name="connsiteX9" fmla="*/ 791724 w 4239022"/>
                <a:gd name="connsiteY9" fmla="*/ 98975 h 2358947"/>
                <a:gd name="connsiteX10" fmla="*/ 890689 w 4239022"/>
                <a:gd name="connsiteY10" fmla="*/ 2358857 h 2358947"/>
                <a:gd name="connsiteX11" fmla="*/ 973160 w 4239022"/>
                <a:gd name="connsiteY11" fmla="*/ 2 h 2358947"/>
                <a:gd name="connsiteX12" fmla="*/ 1072126 w 4239022"/>
                <a:gd name="connsiteY12" fmla="*/ 2342362 h 2358947"/>
                <a:gd name="connsiteX13" fmla="*/ 1171091 w 4239022"/>
                <a:gd name="connsiteY13" fmla="*/ 313416 h 2358947"/>
                <a:gd name="connsiteX14" fmla="*/ 1286551 w 4239022"/>
                <a:gd name="connsiteY14" fmla="*/ 2111425 h 2358947"/>
                <a:gd name="connsiteX15" fmla="*/ 1369022 w 4239022"/>
                <a:gd name="connsiteY15" fmla="*/ 362903 h 2358947"/>
                <a:gd name="connsiteX16" fmla="*/ 1467988 w 4239022"/>
                <a:gd name="connsiteY16" fmla="*/ 1880488 h 2358947"/>
                <a:gd name="connsiteX17" fmla="*/ 1550459 w 4239022"/>
                <a:gd name="connsiteY17" fmla="*/ 577344 h 2358947"/>
                <a:gd name="connsiteX18" fmla="*/ 1649425 w 4239022"/>
                <a:gd name="connsiteY18" fmla="*/ 1781515 h 2358947"/>
                <a:gd name="connsiteX19" fmla="*/ 1748390 w 4239022"/>
                <a:gd name="connsiteY19" fmla="*/ 775290 h 2358947"/>
                <a:gd name="connsiteX20" fmla="*/ 1830861 w 4239022"/>
                <a:gd name="connsiteY20" fmla="*/ 1682542 h 2358947"/>
                <a:gd name="connsiteX21" fmla="*/ 1946321 w 4239022"/>
                <a:gd name="connsiteY21" fmla="*/ 841272 h 2358947"/>
                <a:gd name="connsiteX22" fmla="*/ 2028792 w 4239022"/>
                <a:gd name="connsiteY22" fmla="*/ 1550578 h 2358947"/>
                <a:gd name="connsiteX23" fmla="*/ 2144252 w 4239022"/>
                <a:gd name="connsiteY23" fmla="*/ 956740 h 2358947"/>
                <a:gd name="connsiteX24" fmla="*/ 2226723 w 4239022"/>
                <a:gd name="connsiteY24" fmla="*/ 1468101 h 2358947"/>
                <a:gd name="connsiteX25" fmla="*/ 2325689 w 4239022"/>
                <a:gd name="connsiteY25" fmla="*/ 1006227 h 2358947"/>
                <a:gd name="connsiteX26" fmla="*/ 2424654 w 4239022"/>
                <a:gd name="connsiteY26" fmla="*/ 1385623 h 2358947"/>
                <a:gd name="connsiteX27" fmla="*/ 2523620 w 4239022"/>
                <a:gd name="connsiteY27" fmla="*/ 1055713 h 2358947"/>
                <a:gd name="connsiteX28" fmla="*/ 2589597 w 4239022"/>
                <a:gd name="connsiteY28" fmla="*/ 1336137 h 2358947"/>
                <a:gd name="connsiteX29" fmla="*/ 2688562 w 4239022"/>
                <a:gd name="connsiteY29" fmla="*/ 1105200 h 2358947"/>
                <a:gd name="connsiteX30" fmla="*/ 2787528 w 4239022"/>
                <a:gd name="connsiteY30" fmla="*/ 1286650 h 2358947"/>
                <a:gd name="connsiteX31" fmla="*/ 2886493 w 4239022"/>
                <a:gd name="connsiteY31" fmla="*/ 1121695 h 2358947"/>
                <a:gd name="connsiteX32" fmla="*/ 2985459 w 4239022"/>
                <a:gd name="connsiteY32" fmla="*/ 1286650 h 2358947"/>
                <a:gd name="connsiteX33" fmla="*/ 3067930 w 4239022"/>
                <a:gd name="connsiteY33" fmla="*/ 1154686 h 2358947"/>
                <a:gd name="connsiteX34" fmla="*/ 3166896 w 4239022"/>
                <a:gd name="connsiteY34" fmla="*/ 1270155 h 2358947"/>
                <a:gd name="connsiteX35" fmla="*/ 3249367 w 4239022"/>
                <a:gd name="connsiteY35" fmla="*/ 1171182 h 2358947"/>
                <a:gd name="connsiteX36" fmla="*/ 3315344 w 4239022"/>
                <a:gd name="connsiteY36" fmla="*/ 1220668 h 2358947"/>
                <a:gd name="connsiteX37" fmla="*/ 4239022 w 4239022"/>
                <a:gd name="connsiteY37" fmla="*/ 1204173 h 2358947"/>
                <a:gd name="connsiteX0" fmla="*/ 0 w 3315344"/>
                <a:gd name="connsiteY0" fmla="*/ 1187677 h 2358947"/>
                <a:gd name="connsiteX1" fmla="*/ 49482 w 3315344"/>
                <a:gd name="connsiteY1" fmla="*/ 1121695 h 2358947"/>
                <a:gd name="connsiteX2" fmla="*/ 131954 w 3315344"/>
                <a:gd name="connsiteY2" fmla="*/ 1352632 h 2358947"/>
                <a:gd name="connsiteX3" fmla="*/ 214425 w 3315344"/>
                <a:gd name="connsiteY3" fmla="*/ 907254 h 2358947"/>
                <a:gd name="connsiteX4" fmla="*/ 313390 w 3315344"/>
                <a:gd name="connsiteY4" fmla="*/ 1765019 h 2358947"/>
                <a:gd name="connsiteX5" fmla="*/ 395862 w 3315344"/>
                <a:gd name="connsiteY5" fmla="*/ 511362 h 2358947"/>
                <a:gd name="connsiteX6" fmla="*/ 511321 w 3315344"/>
                <a:gd name="connsiteY6" fmla="*/ 2061938 h 2358947"/>
                <a:gd name="connsiteX7" fmla="*/ 610287 w 3315344"/>
                <a:gd name="connsiteY7" fmla="*/ 181452 h 2358947"/>
                <a:gd name="connsiteX8" fmla="*/ 725747 w 3315344"/>
                <a:gd name="connsiteY8" fmla="*/ 2193902 h 2358947"/>
                <a:gd name="connsiteX9" fmla="*/ 791724 w 3315344"/>
                <a:gd name="connsiteY9" fmla="*/ 98975 h 2358947"/>
                <a:gd name="connsiteX10" fmla="*/ 890689 w 3315344"/>
                <a:gd name="connsiteY10" fmla="*/ 2358857 h 2358947"/>
                <a:gd name="connsiteX11" fmla="*/ 973160 w 3315344"/>
                <a:gd name="connsiteY11" fmla="*/ 2 h 2358947"/>
                <a:gd name="connsiteX12" fmla="*/ 1072126 w 3315344"/>
                <a:gd name="connsiteY12" fmla="*/ 2342362 h 2358947"/>
                <a:gd name="connsiteX13" fmla="*/ 1171091 w 3315344"/>
                <a:gd name="connsiteY13" fmla="*/ 313416 h 2358947"/>
                <a:gd name="connsiteX14" fmla="*/ 1286551 w 3315344"/>
                <a:gd name="connsiteY14" fmla="*/ 2111425 h 2358947"/>
                <a:gd name="connsiteX15" fmla="*/ 1369022 w 3315344"/>
                <a:gd name="connsiteY15" fmla="*/ 362903 h 2358947"/>
                <a:gd name="connsiteX16" fmla="*/ 1467988 w 3315344"/>
                <a:gd name="connsiteY16" fmla="*/ 1880488 h 2358947"/>
                <a:gd name="connsiteX17" fmla="*/ 1550459 w 3315344"/>
                <a:gd name="connsiteY17" fmla="*/ 577344 h 2358947"/>
                <a:gd name="connsiteX18" fmla="*/ 1649425 w 3315344"/>
                <a:gd name="connsiteY18" fmla="*/ 1781515 h 2358947"/>
                <a:gd name="connsiteX19" fmla="*/ 1748390 w 3315344"/>
                <a:gd name="connsiteY19" fmla="*/ 775290 h 2358947"/>
                <a:gd name="connsiteX20" fmla="*/ 1830861 w 3315344"/>
                <a:gd name="connsiteY20" fmla="*/ 1682542 h 2358947"/>
                <a:gd name="connsiteX21" fmla="*/ 1946321 w 3315344"/>
                <a:gd name="connsiteY21" fmla="*/ 841272 h 2358947"/>
                <a:gd name="connsiteX22" fmla="*/ 2028792 w 3315344"/>
                <a:gd name="connsiteY22" fmla="*/ 1550578 h 2358947"/>
                <a:gd name="connsiteX23" fmla="*/ 2144252 w 3315344"/>
                <a:gd name="connsiteY23" fmla="*/ 956740 h 2358947"/>
                <a:gd name="connsiteX24" fmla="*/ 2226723 w 3315344"/>
                <a:gd name="connsiteY24" fmla="*/ 1468101 h 2358947"/>
                <a:gd name="connsiteX25" fmla="*/ 2325689 w 3315344"/>
                <a:gd name="connsiteY25" fmla="*/ 1006227 h 2358947"/>
                <a:gd name="connsiteX26" fmla="*/ 2424654 w 3315344"/>
                <a:gd name="connsiteY26" fmla="*/ 1385623 h 2358947"/>
                <a:gd name="connsiteX27" fmla="*/ 2523620 w 3315344"/>
                <a:gd name="connsiteY27" fmla="*/ 1055713 h 2358947"/>
                <a:gd name="connsiteX28" fmla="*/ 2589597 w 3315344"/>
                <a:gd name="connsiteY28" fmla="*/ 1336137 h 2358947"/>
                <a:gd name="connsiteX29" fmla="*/ 2688562 w 3315344"/>
                <a:gd name="connsiteY29" fmla="*/ 1105200 h 2358947"/>
                <a:gd name="connsiteX30" fmla="*/ 2787528 w 3315344"/>
                <a:gd name="connsiteY30" fmla="*/ 1286650 h 2358947"/>
                <a:gd name="connsiteX31" fmla="*/ 2886493 w 3315344"/>
                <a:gd name="connsiteY31" fmla="*/ 1121695 h 2358947"/>
                <a:gd name="connsiteX32" fmla="*/ 2985459 w 3315344"/>
                <a:gd name="connsiteY32" fmla="*/ 1286650 h 2358947"/>
                <a:gd name="connsiteX33" fmla="*/ 3067930 w 3315344"/>
                <a:gd name="connsiteY33" fmla="*/ 1154686 h 2358947"/>
                <a:gd name="connsiteX34" fmla="*/ 3166896 w 3315344"/>
                <a:gd name="connsiteY34" fmla="*/ 1270155 h 2358947"/>
                <a:gd name="connsiteX35" fmla="*/ 3249367 w 3315344"/>
                <a:gd name="connsiteY35" fmla="*/ 1171182 h 2358947"/>
                <a:gd name="connsiteX36" fmla="*/ 3315344 w 3315344"/>
                <a:gd name="connsiteY36" fmla="*/ 1220668 h 235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315344" h="2358947">
                  <a:moveTo>
                    <a:pt x="0" y="1187677"/>
                  </a:moveTo>
                  <a:cubicBezTo>
                    <a:pt x="13745" y="1140940"/>
                    <a:pt x="27490" y="1094203"/>
                    <a:pt x="49482" y="1121695"/>
                  </a:cubicBezTo>
                  <a:cubicBezTo>
                    <a:pt x="71474" y="1149187"/>
                    <a:pt x="104464" y="1388372"/>
                    <a:pt x="131954" y="1352632"/>
                  </a:cubicBezTo>
                  <a:cubicBezTo>
                    <a:pt x="159445" y="1316892"/>
                    <a:pt x="184186" y="838523"/>
                    <a:pt x="214425" y="907254"/>
                  </a:cubicBezTo>
                  <a:cubicBezTo>
                    <a:pt x="244664" y="975985"/>
                    <a:pt x="283151" y="1831001"/>
                    <a:pt x="313390" y="1765019"/>
                  </a:cubicBezTo>
                  <a:cubicBezTo>
                    <a:pt x="343629" y="1699037"/>
                    <a:pt x="362874" y="461876"/>
                    <a:pt x="395862" y="511362"/>
                  </a:cubicBezTo>
                  <a:cubicBezTo>
                    <a:pt x="428850" y="560848"/>
                    <a:pt x="475584" y="2116923"/>
                    <a:pt x="511321" y="2061938"/>
                  </a:cubicBezTo>
                  <a:cubicBezTo>
                    <a:pt x="547058" y="2006953"/>
                    <a:pt x="574549" y="159458"/>
                    <a:pt x="610287" y="181452"/>
                  </a:cubicBezTo>
                  <a:cubicBezTo>
                    <a:pt x="646025" y="203446"/>
                    <a:pt x="695508" y="2207648"/>
                    <a:pt x="725747" y="2193902"/>
                  </a:cubicBezTo>
                  <a:cubicBezTo>
                    <a:pt x="755986" y="2180156"/>
                    <a:pt x="764234" y="71483"/>
                    <a:pt x="791724" y="98975"/>
                  </a:cubicBezTo>
                  <a:cubicBezTo>
                    <a:pt x="819214" y="126467"/>
                    <a:pt x="860450" y="2375352"/>
                    <a:pt x="890689" y="2358857"/>
                  </a:cubicBezTo>
                  <a:cubicBezTo>
                    <a:pt x="920928" y="2342362"/>
                    <a:pt x="942921" y="2751"/>
                    <a:pt x="973160" y="2"/>
                  </a:cubicBezTo>
                  <a:cubicBezTo>
                    <a:pt x="1003399" y="-2747"/>
                    <a:pt x="1039138" y="2290126"/>
                    <a:pt x="1072126" y="2342362"/>
                  </a:cubicBezTo>
                  <a:cubicBezTo>
                    <a:pt x="1105114" y="2394598"/>
                    <a:pt x="1135353" y="351906"/>
                    <a:pt x="1171091" y="313416"/>
                  </a:cubicBezTo>
                  <a:cubicBezTo>
                    <a:pt x="1206829" y="274926"/>
                    <a:pt x="1253563" y="2103177"/>
                    <a:pt x="1286551" y="2111425"/>
                  </a:cubicBezTo>
                  <a:cubicBezTo>
                    <a:pt x="1319539" y="2119673"/>
                    <a:pt x="1338783" y="401392"/>
                    <a:pt x="1369022" y="362903"/>
                  </a:cubicBezTo>
                  <a:cubicBezTo>
                    <a:pt x="1399262" y="324413"/>
                    <a:pt x="1437749" y="1844748"/>
                    <a:pt x="1467988" y="1880488"/>
                  </a:cubicBezTo>
                  <a:cubicBezTo>
                    <a:pt x="1498227" y="1916228"/>
                    <a:pt x="1520220" y="593839"/>
                    <a:pt x="1550459" y="577344"/>
                  </a:cubicBezTo>
                  <a:cubicBezTo>
                    <a:pt x="1580699" y="560848"/>
                    <a:pt x="1616437" y="1748524"/>
                    <a:pt x="1649425" y="1781515"/>
                  </a:cubicBezTo>
                  <a:cubicBezTo>
                    <a:pt x="1682414" y="1814506"/>
                    <a:pt x="1718151" y="791785"/>
                    <a:pt x="1748390" y="775290"/>
                  </a:cubicBezTo>
                  <a:cubicBezTo>
                    <a:pt x="1778629" y="758795"/>
                    <a:pt x="1797873" y="1671545"/>
                    <a:pt x="1830861" y="1682542"/>
                  </a:cubicBezTo>
                  <a:cubicBezTo>
                    <a:pt x="1863850" y="1693539"/>
                    <a:pt x="1913333" y="863266"/>
                    <a:pt x="1946321" y="841272"/>
                  </a:cubicBezTo>
                  <a:cubicBezTo>
                    <a:pt x="1979309" y="819278"/>
                    <a:pt x="1995804" y="1531333"/>
                    <a:pt x="2028792" y="1550578"/>
                  </a:cubicBezTo>
                  <a:cubicBezTo>
                    <a:pt x="2061781" y="1569823"/>
                    <a:pt x="2111264" y="970486"/>
                    <a:pt x="2144252" y="956740"/>
                  </a:cubicBezTo>
                  <a:cubicBezTo>
                    <a:pt x="2177241" y="942994"/>
                    <a:pt x="2196484" y="1459853"/>
                    <a:pt x="2226723" y="1468101"/>
                  </a:cubicBezTo>
                  <a:cubicBezTo>
                    <a:pt x="2256963" y="1476349"/>
                    <a:pt x="2292701" y="1019973"/>
                    <a:pt x="2325689" y="1006227"/>
                  </a:cubicBezTo>
                  <a:cubicBezTo>
                    <a:pt x="2358677" y="992481"/>
                    <a:pt x="2391666" y="1377375"/>
                    <a:pt x="2424654" y="1385623"/>
                  </a:cubicBezTo>
                  <a:cubicBezTo>
                    <a:pt x="2457642" y="1393871"/>
                    <a:pt x="2496130" y="1063961"/>
                    <a:pt x="2523620" y="1055713"/>
                  </a:cubicBezTo>
                  <a:cubicBezTo>
                    <a:pt x="2551110" y="1047465"/>
                    <a:pt x="2562107" y="1327889"/>
                    <a:pt x="2589597" y="1336137"/>
                  </a:cubicBezTo>
                  <a:cubicBezTo>
                    <a:pt x="2617087" y="1344385"/>
                    <a:pt x="2655574" y="1113448"/>
                    <a:pt x="2688562" y="1105200"/>
                  </a:cubicBezTo>
                  <a:cubicBezTo>
                    <a:pt x="2721550" y="1096952"/>
                    <a:pt x="2754540" y="1283901"/>
                    <a:pt x="2787528" y="1286650"/>
                  </a:cubicBezTo>
                  <a:cubicBezTo>
                    <a:pt x="2820516" y="1289399"/>
                    <a:pt x="2853505" y="1121695"/>
                    <a:pt x="2886493" y="1121695"/>
                  </a:cubicBezTo>
                  <a:cubicBezTo>
                    <a:pt x="2919481" y="1121695"/>
                    <a:pt x="2955220" y="1281152"/>
                    <a:pt x="2985459" y="1286650"/>
                  </a:cubicBezTo>
                  <a:cubicBezTo>
                    <a:pt x="3015698" y="1292148"/>
                    <a:pt x="3037691" y="1157435"/>
                    <a:pt x="3067930" y="1154686"/>
                  </a:cubicBezTo>
                  <a:cubicBezTo>
                    <a:pt x="3098169" y="1151937"/>
                    <a:pt x="3136657" y="1267406"/>
                    <a:pt x="3166896" y="1270155"/>
                  </a:cubicBezTo>
                  <a:cubicBezTo>
                    <a:pt x="3197136" y="1272904"/>
                    <a:pt x="3224626" y="1179430"/>
                    <a:pt x="3249367" y="1171182"/>
                  </a:cubicBezTo>
                  <a:cubicBezTo>
                    <a:pt x="3274108" y="1162934"/>
                    <a:pt x="3150402" y="1215170"/>
                    <a:pt x="3315344" y="1220668"/>
                  </a:cubicBezTo>
                </a:path>
              </a:pathLst>
            </a:custGeom>
            <a:ln w="9525"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 name="Straight Connector 2"/>
            <p:cNvCxnSpPr>
              <a:stCxn id="78" idx="36"/>
            </p:cNvCxnSpPr>
            <p:nvPr/>
          </p:nvCxnSpPr>
          <p:spPr>
            <a:xfrm>
              <a:off x="4440050" y="3016168"/>
              <a:ext cx="894737" cy="19002"/>
            </a:xfrm>
            <a:prstGeom prst="line">
              <a:avLst/>
            </a:prstGeom>
            <a:ln w="9525"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5062034" y="2855163"/>
              <a:ext cx="417401" cy="19002"/>
            </a:xfrm>
            <a:prstGeom prst="line">
              <a:avLst/>
            </a:prstGeom>
            <a:ln w="9525" cmpd="sng">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grpSp>
      <p:cxnSp>
        <p:nvCxnSpPr>
          <p:cNvPr id="260" name="Straight Connector 259"/>
          <p:cNvCxnSpPr/>
          <p:nvPr/>
        </p:nvCxnSpPr>
        <p:spPr>
          <a:xfrm flipH="1">
            <a:off x="2776546" y="1815987"/>
            <a:ext cx="34506" cy="4938123"/>
          </a:xfrm>
          <a:prstGeom prst="line">
            <a:avLst/>
          </a:prstGeom>
          <a:ln w="19050">
            <a:solidFill>
              <a:schemeClr val="bg1">
                <a:alpha val="24000"/>
              </a:schemeClr>
            </a:solidFill>
            <a:prstDash val="sysDash"/>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261" name="Straight Connector 260"/>
          <p:cNvCxnSpPr/>
          <p:nvPr/>
        </p:nvCxnSpPr>
        <p:spPr>
          <a:xfrm flipH="1">
            <a:off x="3593011" y="1758071"/>
            <a:ext cx="75520" cy="5001543"/>
          </a:xfrm>
          <a:prstGeom prst="line">
            <a:avLst/>
          </a:prstGeom>
          <a:ln w="19050">
            <a:solidFill>
              <a:schemeClr val="bg1">
                <a:alpha val="24000"/>
              </a:schemeClr>
            </a:solidFill>
            <a:prstDash val="sysDash"/>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262" name="Straight Connector 261"/>
          <p:cNvCxnSpPr/>
          <p:nvPr/>
        </p:nvCxnSpPr>
        <p:spPr>
          <a:xfrm flipH="1">
            <a:off x="4491502" y="1700156"/>
            <a:ext cx="34506" cy="5064961"/>
          </a:xfrm>
          <a:prstGeom prst="line">
            <a:avLst/>
          </a:prstGeom>
          <a:ln w="19050">
            <a:solidFill>
              <a:schemeClr val="bg1">
                <a:alpha val="24000"/>
              </a:schemeClr>
            </a:solidFill>
            <a:prstDash val="sysDash"/>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263" name="Straight Connector 262"/>
          <p:cNvCxnSpPr/>
          <p:nvPr/>
        </p:nvCxnSpPr>
        <p:spPr>
          <a:xfrm flipH="1">
            <a:off x="5348980" y="1759559"/>
            <a:ext cx="34506" cy="4999913"/>
          </a:xfrm>
          <a:prstGeom prst="line">
            <a:avLst/>
          </a:prstGeom>
          <a:ln w="19050">
            <a:solidFill>
              <a:schemeClr val="bg1">
                <a:alpha val="24000"/>
              </a:schemeClr>
            </a:solidFill>
            <a:prstDash val="sysDash"/>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a:off x="6243717" y="1758212"/>
            <a:ext cx="34506" cy="4999913"/>
          </a:xfrm>
          <a:prstGeom prst="line">
            <a:avLst/>
          </a:prstGeom>
          <a:ln w="19050">
            <a:solidFill>
              <a:schemeClr val="bg1">
                <a:alpha val="24000"/>
              </a:schemeClr>
            </a:solidFill>
            <a:prstDash val="sysDash"/>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sz="quarter" idx="12"/>
          </p:nvPr>
        </p:nvSpPr>
        <p:spPr/>
        <p:txBody>
          <a:bodyPr/>
          <a:lstStyle/>
          <a:p>
            <a:fld id="{10283532-8428-F14D-911C-98C43BF6B529}" type="slidenum">
              <a:rPr lang="en-US" smtClean="0"/>
              <a:t>11</a:t>
            </a:fld>
            <a:endParaRPr lang="en-US"/>
          </a:p>
        </p:txBody>
      </p:sp>
      <p:sp>
        <p:nvSpPr>
          <p:cNvPr id="258" name="Freeform 257"/>
          <p:cNvSpPr/>
          <p:nvPr/>
        </p:nvSpPr>
        <p:spPr>
          <a:xfrm>
            <a:off x="2852208" y="3769221"/>
            <a:ext cx="2574468" cy="1374220"/>
          </a:xfrm>
          <a:custGeom>
            <a:avLst/>
            <a:gdLst>
              <a:gd name="connsiteX0" fmla="*/ 0 w 4239022"/>
              <a:gd name="connsiteY0" fmla="*/ 1187677 h 2358947"/>
              <a:gd name="connsiteX1" fmla="*/ 49482 w 4239022"/>
              <a:gd name="connsiteY1" fmla="*/ 1121695 h 2358947"/>
              <a:gd name="connsiteX2" fmla="*/ 131954 w 4239022"/>
              <a:gd name="connsiteY2" fmla="*/ 1352632 h 2358947"/>
              <a:gd name="connsiteX3" fmla="*/ 214425 w 4239022"/>
              <a:gd name="connsiteY3" fmla="*/ 907254 h 2358947"/>
              <a:gd name="connsiteX4" fmla="*/ 313390 w 4239022"/>
              <a:gd name="connsiteY4" fmla="*/ 1765019 h 2358947"/>
              <a:gd name="connsiteX5" fmla="*/ 395862 w 4239022"/>
              <a:gd name="connsiteY5" fmla="*/ 511362 h 2358947"/>
              <a:gd name="connsiteX6" fmla="*/ 511321 w 4239022"/>
              <a:gd name="connsiteY6" fmla="*/ 2061938 h 2358947"/>
              <a:gd name="connsiteX7" fmla="*/ 610287 w 4239022"/>
              <a:gd name="connsiteY7" fmla="*/ 181452 h 2358947"/>
              <a:gd name="connsiteX8" fmla="*/ 725747 w 4239022"/>
              <a:gd name="connsiteY8" fmla="*/ 2193902 h 2358947"/>
              <a:gd name="connsiteX9" fmla="*/ 791724 w 4239022"/>
              <a:gd name="connsiteY9" fmla="*/ 98975 h 2358947"/>
              <a:gd name="connsiteX10" fmla="*/ 890689 w 4239022"/>
              <a:gd name="connsiteY10" fmla="*/ 2358857 h 2358947"/>
              <a:gd name="connsiteX11" fmla="*/ 973160 w 4239022"/>
              <a:gd name="connsiteY11" fmla="*/ 2 h 2358947"/>
              <a:gd name="connsiteX12" fmla="*/ 1072126 w 4239022"/>
              <a:gd name="connsiteY12" fmla="*/ 2342362 h 2358947"/>
              <a:gd name="connsiteX13" fmla="*/ 1171091 w 4239022"/>
              <a:gd name="connsiteY13" fmla="*/ 313416 h 2358947"/>
              <a:gd name="connsiteX14" fmla="*/ 1286551 w 4239022"/>
              <a:gd name="connsiteY14" fmla="*/ 2111425 h 2358947"/>
              <a:gd name="connsiteX15" fmla="*/ 1369022 w 4239022"/>
              <a:gd name="connsiteY15" fmla="*/ 362903 h 2358947"/>
              <a:gd name="connsiteX16" fmla="*/ 1467988 w 4239022"/>
              <a:gd name="connsiteY16" fmla="*/ 1880488 h 2358947"/>
              <a:gd name="connsiteX17" fmla="*/ 1550459 w 4239022"/>
              <a:gd name="connsiteY17" fmla="*/ 577344 h 2358947"/>
              <a:gd name="connsiteX18" fmla="*/ 1649425 w 4239022"/>
              <a:gd name="connsiteY18" fmla="*/ 1781515 h 2358947"/>
              <a:gd name="connsiteX19" fmla="*/ 1748390 w 4239022"/>
              <a:gd name="connsiteY19" fmla="*/ 775290 h 2358947"/>
              <a:gd name="connsiteX20" fmla="*/ 1830861 w 4239022"/>
              <a:gd name="connsiteY20" fmla="*/ 1682542 h 2358947"/>
              <a:gd name="connsiteX21" fmla="*/ 1946321 w 4239022"/>
              <a:gd name="connsiteY21" fmla="*/ 841272 h 2358947"/>
              <a:gd name="connsiteX22" fmla="*/ 2028792 w 4239022"/>
              <a:gd name="connsiteY22" fmla="*/ 1550578 h 2358947"/>
              <a:gd name="connsiteX23" fmla="*/ 2144252 w 4239022"/>
              <a:gd name="connsiteY23" fmla="*/ 956740 h 2358947"/>
              <a:gd name="connsiteX24" fmla="*/ 2226723 w 4239022"/>
              <a:gd name="connsiteY24" fmla="*/ 1468101 h 2358947"/>
              <a:gd name="connsiteX25" fmla="*/ 2325689 w 4239022"/>
              <a:gd name="connsiteY25" fmla="*/ 1006227 h 2358947"/>
              <a:gd name="connsiteX26" fmla="*/ 2424654 w 4239022"/>
              <a:gd name="connsiteY26" fmla="*/ 1385623 h 2358947"/>
              <a:gd name="connsiteX27" fmla="*/ 2523620 w 4239022"/>
              <a:gd name="connsiteY27" fmla="*/ 1055713 h 2358947"/>
              <a:gd name="connsiteX28" fmla="*/ 2589597 w 4239022"/>
              <a:gd name="connsiteY28" fmla="*/ 1336137 h 2358947"/>
              <a:gd name="connsiteX29" fmla="*/ 2688562 w 4239022"/>
              <a:gd name="connsiteY29" fmla="*/ 1105200 h 2358947"/>
              <a:gd name="connsiteX30" fmla="*/ 2787528 w 4239022"/>
              <a:gd name="connsiteY30" fmla="*/ 1286650 h 2358947"/>
              <a:gd name="connsiteX31" fmla="*/ 2886493 w 4239022"/>
              <a:gd name="connsiteY31" fmla="*/ 1121695 h 2358947"/>
              <a:gd name="connsiteX32" fmla="*/ 2985459 w 4239022"/>
              <a:gd name="connsiteY32" fmla="*/ 1286650 h 2358947"/>
              <a:gd name="connsiteX33" fmla="*/ 3067930 w 4239022"/>
              <a:gd name="connsiteY33" fmla="*/ 1154686 h 2358947"/>
              <a:gd name="connsiteX34" fmla="*/ 3166896 w 4239022"/>
              <a:gd name="connsiteY34" fmla="*/ 1270155 h 2358947"/>
              <a:gd name="connsiteX35" fmla="*/ 3249367 w 4239022"/>
              <a:gd name="connsiteY35" fmla="*/ 1171182 h 2358947"/>
              <a:gd name="connsiteX36" fmla="*/ 3315344 w 4239022"/>
              <a:gd name="connsiteY36" fmla="*/ 1220668 h 2358947"/>
              <a:gd name="connsiteX37" fmla="*/ 4239022 w 4239022"/>
              <a:gd name="connsiteY37" fmla="*/ 1204173 h 2358947"/>
              <a:gd name="connsiteX0" fmla="*/ 0 w 3315344"/>
              <a:gd name="connsiteY0" fmla="*/ 1187677 h 2358947"/>
              <a:gd name="connsiteX1" fmla="*/ 49482 w 3315344"/>
              <a:gd name="connsiteY1" fmla="*/ 1121695 h 2358947"/>
              <a:gd name="connsiteX2" fmla="*/ 131954 w 3315344"/>
              <a:gd name="connsiteY2" fmla="*/ 1352632 h 2358947"/>
              <a:gd name="connsiteX3" fmla="*/ 214425 w 3315344"/>
              <a:gd name="connsiteY3" fmla="*/ 907254 h 2358947"/>
              <a:gd name="connsiteX4" fmla="*/ 313390 w 3315344"/>
              <a:gd name="connsiteY4" fmla="*/ 1765019 h 2358947"/>
              <a:gd name="connsiteX5" fmla="*/ 395862 w 3315344"/>
              <a:gd name="connsiteY5" fmla="*/ 511362 h 2358947"/>
              <a:gd name="connsiteX6" fmla="*/ 511321 w 3315344"/>
              <a:gd name="connsiteY6" fmla="*/ 2061938 h 2358947"/>
              <a:gd name="connsiteX7" fmla="*/ 610287 w 3315344"/>
              <a:gd name="connsiteY7" fmla="*/ 181452 h 2358947"/>
              <a:gd name="connsiteX8" fmla="*/ 725747 w 3315344"/>
              <a:gd name="connsiteY8" fmla="*/ 2193902 h 2358947"/>
              <a:gd name="connsiteX9" fmla="*/ 791724 w 3315344"/>
              <a:gd name="connsiteY9" fmla="*/ 98975 h 2358947"/>
              <a:gd name="connsiteX10" fmla="*/ 890689 w 3315344"/>
              <a:gd name="connsiteY10" fmla="*/ 2358857 h 2358947"/>
              <a:gd name="connsiteX11" fmla="*/ 973160 w 3315344"/>
              <a:gd name="connsiteY11" fmla="*/ 2 h 2358947"/>
              <a:gd name="connsiteX12" fmla="*/ 1072126 w 3315344"/>
              <a:gd name="connsiteY12" fmla="*/ 2342362 h 2358947"/>
              <a:gd name="connsiteX13" fmla="*/ 1171091 w 3315344"/>
              <a:gd name="connsiteY13" fmla="*/ 313416 h 2358947"/>
              <a:gd name="connsiteX14" fmla="*/ 1286551 w 3315344"/>
              <a:gd name="connsiteY14" fmla="*/ 2111425 h 2358947"/>
              <a:gd name="connsiteX15" fmla="*/ 1369022 w 3315344"/>
              <a:gd name="connsiteY15" fmla="*/ 362903 h 2358947"/>
              <a:gd name="connsiteX16" fmla="*/ 1467988 w 3315344"/>
              <a:gd name="connsiteY16" fmla="*/ 1880488 h 2358947"/>
              <a:gd name="connsiteX17" fmla="*/ 1550459 w 3315344"/>
              <a:gd name="connsiteY17" fmla="*/ 577344 h 2358947"/>
              <a:gd name="connsiteX18" fmla="*/ 1649425 w 3315344"/>
              <a:gd name="connsiteY18" fmla="*/ 1781515 h 2358947"/>
              <a:gd name="connsiteX19" fmla="*/ 1748390 w 3315344"/>
              <a:gd name="connsiteY19" fmla="*/ 775290 h 2358947"/>
              <a:gd name="connsiteX20" fmla="*/ 1830861 w 3315344"/>
              <a:gd name="connsiteY20" fmla="*/ 1682542 h 2358947"/>
              <a:gd name="connsiteX21" fmla="*/ 1946321 w 3315344"/>
              <a:gd name="connsiteY21" fmla="*/ 841272 h 2358947"/>
              <a:gd name="connsiteX22" fmla="*/ 2028792 w 3315344"/>
              <a:gd name="connsiteY22" fmla="*/ 1550578 h 2358947"/>
              <a:gd name="connsiteX23" fmla="*/ 2144252 w 3315344"/>
              <a:gd name="connsiteY23" fmla="*/ 956740 h 2358947"/>
              <a:gd name="connsiteX24" fmla="*/ 2226723 w 3315344"/>
              <a:gd name="connsiteY24" fmla="*/ 1468101 h 2358947"/>
              <a:gd name="connsiteX25" fmla="*/ 2325689 w 3315344"/>
              <a:gd name="connsiteY25" fmla="*/ 1006227 h 2358947"/>
              <a:gd name="connsiteX26" fmla="*/ 2424654 w 3315344"/>
              <a:gd name="connsiteY26" fmla="*/ 1385623 h 2358947"/>
              <a:gd name="connsiteX27" fmla="*/ 2523620 w 3315344"/>
              <a:gd name="connsiteY27" fmla="*/ 1055713 h 2358947"/>
              <a:gd name="connsiteX28" fmla="*/ 2589597 w 3315344"/>
              <a:gd name="connsiteY28" fmla="*/ 1336137 h 2358947"/>
              <a:gd name="connsiteX29" fmla="*/ 2688562 w 3315344"/>
              <a:gd name="connsiteY29" fmla="*/ 1105200 h 2358947"/>
              <a:gd name="connsiteX30" fmla="*/ 2787528 w 3315344"/>
              <a:gd name="connsiteY30" fmla="*/ 1286650 h 2358947"/>
              <a:gd name="connsiteX31" fmla="*/ 2886493 w 3315344"/>
              <a:gd name="connsiteY31" fmla="*/ 1121695 h 2358947"/>
              <a:gd name="connsiteX32" fmla="*/ 2985459 w 3315344"/>
              <a:gd name="connsiteY32" fmla="*/ 1286650 h 2358947"/>
              <a:gd name="connsiteX33" fmla="*/ 3067930 w 3315344"/>
              <a:gd name="connsiteY33" fmla="*/ 1154686 h 2358947"/>
              <a:gd name="connsiteX34" fmla="*/ 3166896 w 3315344"/>
              <a:gd name="connsiteY34" fmla="*/ 1270155 h 2358947"/>
              <a:gd name="connsiteX35" fmla="*/ 3249367 w 3315344"/>
              <a:gd name="connsiteY35" fmla="*/ 1171182 h 2358947"/>
              <a:gd name="connsiteX36" fmla="*/ 3315344 w 3315344"/>
              <a:gd name="connsiteY36" fmla="*/ 1220668 h 235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315344" h="2358947">
                <a:moveTo>
                  <a:pt x="0" y="1187677"/>
                </a:moveTo>
                <a:cubicBezTo>
                  <a:pt x="13745" y="1140940"/>
                  <a:pt x="27490" y="1094203"/>
                  <a:pt x="49482" y="1121695"/>
                </a:cubicBezTo>
                <a:cubicBezTo>
                  <a:pt x="71474" y="1149187"/>
                  <a:pt x="104464" y="1388372"/>
                  <a:pt x="131954" y="1352632"/>
                </a:cubicBezTo>
                <a:cubicBezTo>
                  <a:pt x="159445" y="1316892"/>
                  <a:pt x="184186" y="838523"/>
                  <a:pt x="214425" y="907254"/>
                </a:cubicBezTo>
                <a:cubicBezTo>
                  <a:pt x="244664" y="975985"/>
                  <a:pt x="283151" y="1831001"/>
                  <a:pt x="313390" y="1765019"/>
                </a:cubicBezTo>
                <a:cubicBezTo>
                  <a:pt x="343629" y="1699037"/>
                  <a:pt x="362874" y="461876"/>
                  <a:pt x="395862" y="511362"/>
                </a:cubicBezTo>
                <a:cubicBezTo>
                  <a:pt x="428850" y="560848"/>
                  <a:pt x="475584" y="2116923"/>
                  <a:pt x="511321" y="2061938"/>
                </a:cubicBezTo>
                <a:cubicBezTo>
                  <a:pt x="547058" y="2006953"/>
                  <a:pt x="574549" y="159458"/>
                  <a:pt x="610287" y="181452"/>
                </a:cubicBezTo>
                <a:cubicBezTo>
                  <a:pt x="646025" y="203446"/>
                  <a:pt x="695508" y="2207648"/>
                  <a:pt x="725747" y="2193902"/>
                </a:cubicBezTo>
                <a:cubicBezTo>
                  <a:pt x="755986" y="2180156"/>
                  <a:pt x="764234" y="71483"/>
                  <a:pt x="791724" y="98975"/>
                </a:cubicBezTo>
                <a:cubicBezTo>
                  <a:pt x="819214" y="126467"/>
                  <a:pt x="860450" y="2375352"/>
                  <a:pt x="890689" y="2358857"/>
                </a:cubicBezTo>
                <a:cubicBezTo>
                  <a:pt x="920928" y="2342362"/>
                  <a:pt x="942921" y="2751"/>
                  <a:pt x="973160" y="2"/>
                </a:cubicBezTo>
                <a:cubicBezTo>
                  <a:pt x="1003399" y="-2747"/>
                  <a:pt x="1039138" y="2290126"/>
                  <a:pt x="1072126" y="2342362"/>
                </a:cubicBezTo>
                <a:cubicBezTo>
                  <a:pt x="1105114" y="2394598"/>
                  <a:pt x="1135353" y="351906"/>
                  <a:pt x="1171091" y="313416"/>
                </a:cubicBezTo>
                <a:cubicBezTo>
                  <a:pt x="1206829" y="274926"/>
                  <a:pt x="1253563" y="2103177"/>
                  <a:pt x="1286551" y="2111425"/>
                </a:cubicBezTo>
                <a:cubicBezTo>
                  <a:pt x="1319539" y="2119673"/>
                  <a:pt x="1338783" y="401392"/>
                  <a:pt x="1369022" y="362903"/>
                </a:cubicBezTo>
                <a:cubicBezTo>
                  <a:pt x="1399262" y="324413"/>
                  <a:pt x="1437749" y="1844748"/>
                  <a:pt x="1467988" y="1880488"/>
                </a:cubicBezTo>
                <a:cubicBezTo>
                  <a:pt x="1498227" y="1916228"/>
                  <a:pt x="1520220" y="593839"/>
                  <a:pt x="1550459" y="577344"/>
                </a:cubicBezTo>
                <a:cubicBezTo>
                  <a:pt x="1580699" y="560848"/>
                  <a:pt x="1616437" y="1748524"/>
                  <a:pt x="1649425" y="1781515"/>
                </a:cubicBezTo>
                <a:cubicBezTo>
                  <a:pt x="1682414" y="1814506"/>
                  <a:pt x="1718151" y="791785"/>
                  <a:pt x="1748390" y="775290"/>
                </a:cubicBezTo>
                <a:cubicBezTo>
                  <a:pt x="1778629" y="758795"/>
                  <a:pt x="1797873" y="1671545"/>
                  <a:pt x="1830861" y="1682542"/>
                </a:cubicBezTo>
                <a:cubicBezTo>
                  <a:pt x="1863850" y="1693539"/>
                  <a:pt x="1913333" y="863266"/>
                  <a:pt x="1946321" y="841272"/>
                </a:cubicBezTo>
                <a:cubicBezTo>
                  <a:pt x="1979309" y="819278"/>
                  <a:pt x="1995804" y="1531333"/>
                  <a:pt x="2028792" y="1550578"/>
                </a:cubicBezTo>
                <a:cubicBezTo>
                  <a:pt x="2061781" y="1569823"/>
                  <a:pt x="2111264" y="970486"/>
                  <a:pt x="2144252" y="956740"/>
                </a:cubicBezTo>
                <a:cubicBezTo>
                  <a:pt x="2177241" y="942994"/>
                  <a:pt x="2196484" y="1459853"/>
                  <a:pt x="2226723" y="1468101"/>
                </a:cubicBezTo>
                <a:cubicBezTo>
                  <a:pt x="2256963" y="1476349"/>
                  <a:pt x="2292701" y="1019973"/>
                  <a:pt x="2325689" y="1006227"/>
                </a:cubicBezTo>
                <a:cubicBezTo>
                  <a:pt x="2358677" y="992481"/>
                  <a:pt x="2391666" y="1377375"/>
                  <a:pt x="2424654" y="1385623"/>
                </a:cubicBezTo>
                <a:cubicBezTo>
                  <a:pt x="2457642" y="1393871"/>
                  <a:pt x="2496130" y="1063961"/>
                  <a:pt x="2523620" y="1055713"/>
                </a:cubicBezTo>
                <a:cubicBezTo>
                  <a:pt x="2551110" y="1047465"/>
                  <a:pt x="2562107" y="1327889"/>
                  <a:pt x="2589597" y="1336137"/>
                </a:cubicBezTo>
                <a:cubicBezTo>
                  <a:pt x="2617087" y="1344385"/>
                  <a:pt x="2655574" y="1113448"/>
                  <a:pt x="2688562" y="1105200"/>
                </a:cubicBezTo>
                <a:cubicBezTo>
                  <a:pt x="2721550" y="1096952"/>
                  <a:pt x="2754540" y="1283901"/>
                  <a:pt x="2787528" y="1286650"/>
                </a:cubicBezTo>
                <a:cubicBezTo>
                  <a:pt x="2820516" y="1289399"/>
                  <a:pt x="2853505" y="1121695"/>
                  <a:pt x="2886493" y="1121695"/>
                </a:cubicBezTo>
                <a:cubicBezTo>
                  <a:pt x="2919481" y="1121695"/>
                  <a:pt x="2955220" y="1281152"/>
                  <a:pt x="2985459" y="1286650"/>
                </a:cubicBezTo>
                <a:cubicBezTo>
                  <a:pt x="3015698" y="1292148"/>
                  <a:pt x="3037691" y="1157435"/>
                  <a:pt x="3067930" y="1154686"/>
                </a:cubicBezTo>
                <a:cubicBezTo>
                  <a:pt x="3098169" y="1151937"/>
                  <a:pt x="3136657" y="1267406"/>
                  <a:pt x="3166896" y="1270155"/>
                </a:cubicBezTo>
                <a:cubicBezTo>
                  <a:pt x="3197136" y="1272904"/>
                  <a:pt x="3224626" y="1179430"/>
                  <a:pt x="3249367" y="1171182"/>
                </a:cubicBezTo>
                <a:cubicBezTo>
                  <a:pt x="3274108" y="1162934"/>
                  <a:pt x="3150402" y="1215170"/>
                  <a:pt x="3315344" y="1220668"/>
                </a:cubicBezTo>
              </a:path>
            </a:pathLst>
          </a:custGeom>
          <a:ln w="9525" cmpd="sng">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1" name="Freeform 270"/>
          <p:cNvSpPr/>
          <p:nvPr/>
        </p:nvSpPr>
        <p:spPr>
          <a:xfrm>
            <a:off x="2817774" y="5454722"/>
            <a:ext cx="1673728" cy="1357659"/>
          </a:xfrm>
          <a:custGeom>
            <a:avLst/>
            <a:gdLst>
              <a:gd name="connsiteX0" fmla="*/ 0 w 2375172"/>
              <a:gd name="connsiteY0" fmla="*/ 1125210 h 2263409"/>
              <a:gd name="connsiteX1" fmla="*/ 98966 w 2375172"/>
              <a:gd name="connsiteY1" fmla="*/ 1257174 h 2263409"/>
              <a:gd name="connsiteX2" fmla="*/ 181437 w 2375172"/>
              <a:gd name="connsiteY2" fmla="*/ 894273 h 2263409"/>
              <a:gd name="connsiteX3" fmla="*/ 263908 w 2375172"/>
              <a:gd name="connsiteY3" fmla="*/ 1620075 h 2263409"/>
              <a:gd name="connsiteX4" fmla="*/ 379368 w 2375172"/>
              <a:gd name="connsiteY4" fmla="*/ 399408 h 2263409"/>
              <a:gd name="connsiteX5" fmla="*/ 494828 w 2375172"/>
              <a:gd name="connsiteY5" fmla="*/ 1900498 h 2263409"/>
              <a:gd name="connsiteX6" fmla="*/ 593793 w 2375172"/>
              <a:gd name="connsiteY6" fmla="*/ 135480 h 2263409"/>
              <a:gd name="connsiteX7" fmla="*/ 709253 w 2375172"/>
              <a:gd name="connsiteY7" fmla="*/ 2131435 h 2263409"/>
              <a:gd name="connsiteX8" fmla="*/ 824713 w 2375172"/>
              <a:gd name="connsiteY8" fmla="*/ 36508 h 2263409"/>
              <a:gd name="connsiteX9" fmla="*/ 923678 w 2375172"/>
              <a:gd name="connsiteY9" fmla="*/ 2263399 h 2263409"/>
              <a:gd name="connsiteX10" fmla="*/ 1055632 w 2375172"/>
              <a:gd name="connsiteY10" fmla="*/ 3517 h 2263409"/>
              <a:gd name="connsiteX11" fmla="*/ 1154598 w 2375172"/>
              <a:gd name="connsiteY11" fmla="*/ 1719048 h 2263409"/>
              <a:gd name="connsiteX12" fmla="*/ 1253563 w 2375172"/>
              <a:gd name="connsiteY12" fmla="*/ 679832 h 2263409"/>
              <a:gd name="connsiteX13" fmla="*/ 1369023 w 2375172"/>
              <a:gd name="connsiteY13" fmla="*/ 1471615 h 2263409"/>
              <a:gd name="connsiteX14" fmla="*/ 1451494 w 2375172"/>
              <a:gd name="connsiteY14" fmla="*/ 910769 h 2263409"/>
              <a:gd name="connsiteX15" fmla="*/ 1566954 w 2375172"/>
              <a:gd name="connsiteY15" fmla="*/ 1306660 h 2263409"/>
              <a:gd name="connsiteX16" fmla="*/ 1682414 w 2375172"/>
              <a:gd name="connsiteY16" fmla="*/ 1009741 h 2263409"/>
              <a:gd name="connsiteX17" fmla="*/ 1781379 w 2375172"/>
              <a:gd name="connsiteY17" fmla="*/ 1257174 h 2263409"/>
              <a:gd name="connsiteX18" fmla="*/ 1880345 w 2375172"/>
              <a:gd name="connsiteY18" fmla="*/ 1075723 h 2263409"/>
              <a:gd name="connsiteX19" fmla="*/ 1995805 w 2375172"/>
              <a:gd name="connsiteY19" fmla="*/ 1240678 h 2263409"/>
              <a:gd name="connsiteX20" fmla="*/ 2094770 w 2375172"/>
              <a:gd name="connsiteY20" fmla="*/ 1075723 h 2263409"/>
              <a:gd name="connsiteX21" fmla="*/ 2226724 w 2375172"/>
              <a:gd name="connsiteY21" fmla="*/ 1158201 h 2263409"/>
              <a:gd name="connsiteX22" fmla="*/ 2325690 w 2375172"/>
              <a:gd name="connsiteY22" fmla="*/ 1125210 h 2263409"/>
              <a:gd name="connsiteX23" fmla="*/ 2375172 w 2375172"/>
              <a:gd name="connsiteY23" fmla="*/ 1158201 h 226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75172" h="2263409">
                <a:moveTo>
                  <a:pt x="0" y="1125210"/>
                </a:moveTo>
                <a:cubicBezTo>
                  <a:pt x="34363" y="1210437"/>
                  <a:pt x="68727" y="1295664"/>
                  <a:pt x="98966" y="1257174"/>
                </a:cubicBezTo>
                <a:cubicBezTo>
                  <a:pt x="129206" y="1218685"/>
                  <a:pt x="153947" y="833790"/>
                  <a:pt x="181437" y="894273"/>
                </a:cubicBezTo>
                <a:cubicBezTo>
                  <a:pt x="208927" y="954756"/>
                  <a:pt x="230920" y="1702552"/>
                  <a:pt x="263908" y="1620075"/>
                </a:cubicBezTo>
                <a:cubicBezTo>
                  <a:pt x="296896" y="1537598"/>
                  <a:pt x="340881" y="352671"/>
                  <a:pt x="379368" y="399408"/>
                </a:cubicBezTo>
                <a:cubicBezTo>
                  <a:pt x="417855" y="446145"/>
                  <a:pt x="459091" y="1944486"/>
                  <a:pt x="494828" y="1900498"/>
                </a:cubicBezTo>
                <a:cubicBezTo>
                  <a:pt x="530565" y="1856510"/>
                  <a:pt x="558055" y="96990"/>
                  <a:pt x="593793" y="135480"/>
                </a:cubicBezTo>
                <a:cubicBezTo>
                  <a:pt x="629531" y="173970"/>
                  <a:pt x="670766" y="2147930"/>
                  <a:pt x="709253" y="2131435"/>
                </a:cubicBezTo>
                <a:cubicBezTo>
                  <a:pt x="747740" y="2114940"/>
                  <a:pt x="788976" y="14514"/>
                  <a:pt x="824713" y="36508"/>
                </a:cubicBezTo>
                <a:cubicBezTo>
                  <a:pt x="860451" y="58502"/>
                  <a:pt x="885191" y="2268898"/>
                  <a:pt x="923678" y="2263399"/>
                </a:cubicBezTo>
                <a:cubicBezTo>
                  <a:pt x="962165" y="2257900"/>
                  <a:pt x="1017145" y="94242"/>
                  <a:pt x="1055632" y="3517"/>
                </a:cubicBezTo>
                <a:cubicBezTo>
                  <a:pt x="1094119" y="-87208"/>
                  <a:pt x="1121610" y="1606329"/>
                  <a:pt x="1154598" y="1719048"/>
                </a:cubicBezTo>
                <a:cubicBezTo>
                  <a:pt x="1187586" y="1831767"/>
                  <a:pt x="1217826" y="721071"/>
                  <a:pt x="1253563" y="679832"/>
                </a:cubicBezTo>
                <a:cubicBezTo>
                  <a:pt x="1289301" y="638593"/>
                  <a:pt x="1336035" y="1433126"/>
                  <a:pt x="1369023" y="1471615"/>
                </a:cubicBezTo>
                <a:cubicBezTo>
                  <a:pt x="1402011" y="1510104"/>
                  <a:pt x="1418506" y="938261"/>
                  <a:pt x="1451494" y="910769"/>
                </a:cubicBezTo>
                <a:cubicBezTo>
                  <a:pt x="1484482" y="883277"/>
                  <a:pt x="1528467" y="1290165"/>
                  <a:pt x="1566954" y="1306660"/>
                </a:cubicBezTo>
                <a:cubicBezTo>
                  <a:pt x="1605441" y="1323155"/>
                  <a:pt x="1646677" y="1017989"/>
                  <a:pt x="1682414" y="1009741"/>
                </a:cubicBezTo>
                <a:cubicBezTo>
                  <a:pt x="1718152" y="1001493"/>
                  <a:pt x="1748391" y="1246177"/>
                  <a:pt x="1781379" y="1257174"/>
                </a:cubicBezTo>
                <a:cubicBezTo>
                  <a:pt x="1814368" y="1268171"/>
                  <a:pt x="1844607" y="1078472"/>
                  <a:pt x="1880345" y="1075723"/>
                </a:cubicBezTo>
                <a:cubicBezTo>
                  <a:pt x="1916083" y="1072974"/>
                  <a:pt x="1960068" y="1240678"/>
                  <a:pt x="1995805" y="1240678"/>
                </a:cubicBezTo>
                <a:cubicBezTo>
                  <a:pt x="2031542" y="1240678"/>
                  <a:pt x="2056284" y="1089469"/>
                  <a:pt x="2094770" y="1075723"/>
                </a:cubicBezTo>
                <a:cubicBezTo>
                  <a:pt x="2133256" y="1061977"/>
                  <a:pt x="2188237" y="1149953"/>
                  <a:pt x="2226724" y="1158201"/>
                </a:cubicBezTo>
                <a:cubicBezTo>
                  <a:pt x="2265211" y="1166449"/>
                  <a:pt x="2300949" y="1125210"/>
                  <a:pt x="2325690" y="1125210"/>
                </a:cubicBezTo>
                <a:cubicBezTo>
                  <a:pt x="2350431" y="1125210"/>
                  <a:pt x="2375172" y="1158201"/>
                  <a:pt x="2375172" y="1158201"/>
                </a:cubicBezTo>
              </a:path>
            </a:pathLst>
          </a:custGeom>
          <a:ln w="9525" cmpd="sng">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0" name="TextBox 69"/>
          <p:cNvSpPr txBox="1"/>
          <p:nvPr/>
        </p:nvSpPr>
        <p:spPr>
          <a:xfrm>
            <a:off x="3628729" y="1402129"/>
            <a:ext cx="467860" cy="400110"/>
          </a:xfrm>
          <a:prstGeom prst="rect">
            <a:avLst/>
          </a:prstGeom>
          <a:noFill/>
        </p:spPr>
        <p:txBody>
          <a:bodyPr wrap="square" rtlCol="0">
            <a:spAutoFit/>
          </a:bodyPr>
          <a:lstStyle/>
          <a:p>
            <a:pPr algn="ctr"/>
            <a:r>
              <a:rPr lang="en-US" sz="2000" dirty="0" smtClean="0">
                <a:solidFill>
                  <a:schemeClr val="bg1">
                    <a:lumMod val="85000"/>
                  </a:schemeClr>
                </a:solidFill>
                <a:latin typeface="Helvetica Neue Thin"/>
                <a:cs typeface="Helvetica Neue Thin"/>
              </a:rPr>
              <a:t>30</a:t>
            </a:r>
            <a:endParaRPr lang="en-US" sz="2000" dirty="0">
              <a:solidFill>
                <a:schemeClr val="bg1">
                  <a:lumMod val="85000"/>
                </a:schemeClr>
              </a:solidFill>
              <a:latin typeface="Helvetica Neue Thin"/>
              <a:cs typeface="Helvetica Neue Thin"/>
            </a:endParaRPr>
          </a:p>
        </p:txBody>
      </p:sp>
      <p:sp>
        <p:nvSpPr>
          <p:cNvPr id="71" name="TextBox 70"/>
          <p:cNvSpPr txBox="1"/>
          <p:nvPr/>
        </p:nvSpPr>
        <p:spPr>
          <a:xfrm>
            <a:off x="4425485" y="1408536"/>
            <a:ext cx="514646" cy="400110"/>
          </a:xfrm>
          <a:prstGeom prst="rect">
            <a:avLst/>
          </a:prstGeom>
          <a:noFill/>
        </p:spPr>
        <p:txBody>
          <a:bodyPr wrap="square" rtlCol="0">
            <a:spAutoFit/>
          </a:bodyPr>
          <a:lstStyle/>
          <a:p>
            <a:pPr algn="ctr"/>
            <a:r>
              <a:rPr lang="en-US" sz="2000" dirty="0" smtClean="0">
                <a:solidFill>
                  <a:srgbClr val="D9D9D9"/>
                </a:solidFill>
                <a:latin typeface="Helvetica Neue Thin"/>
                <a:cs typeface="Helvetica Neue Thin"/>
              </a:rPr>
              <a:t>60</a:t>
            </a:r>
            <a:endParaRPr lang="en-US" sz="2000" dirty="0">
              <a:solidFill>
                <a:srgbClr val="D9D9D9"/>
              </a:solidFill>
              <a:latin typeface="Helvetica Neue Thin"/>
              <a:cs typeface="Helvetica Neue Thin"/>
            </a:endParaRPr>
          </a:p>
        </p:txBody>
      </p:sp>
      <p:sp>
        <p:nvSpPr>
          <p:cNvPr id="72" name="TextBox 71"/>
          <p:cNvSpPr txBox="1"/>
          <p:nvPr/>
        </p:nvSpPr>
        <p:spPr>
          <a:xfrm>
            <a:off x="5287608" y="1409667"/>
            <a:ext cx="525308" cy="400110"/>
          </a:xfrm>
          <a:prstGeom prst="rect">
            <a:avLst/>
          </a:prstGeom>
          <a:noFill/>
        </p:spPr>
        <p:txBody>
          <a:bodyPr wrap="square" rtlCol="0">
            <a:spAutoFit/>
          </a:bodyPr>
          <a:lstStyle/>
          <a:p>
            <a:pPr algn="ctr"/>
            <a:r>
              <a:rPr lang="en-US" sz="2000" dirty="0" smtClean="0">
                <a:solidFill>
                  <a:schemeClr val="bg1">
                    <a:lumMod val="85000"/>
                  </a:schemeClr>
                </a:solidFill>
                <a:latin typeface="Helvetica Neue Thin"/>
                <a:cs typeface="Helvetica Neue Thin"/>
              </a:rPr>
              <a:t>90</a:t>
            </a:r>
            <a:endParaRPr lang="en-US" sz="2000" dirty="0">
              <a:solidFill>
                <a:schemeClr val="bg1">
                  <a:lumMod val="85000"/>
                </a:schemeClr>
              </a:solidFill>
              <a:latin typeface="Helvetica Neue Thin"/>
              <a:cs typeface="Helvetica Neue Thin"/>
            </a:endParaRPr>
          </a:p>
        </p:txBody>
      </p:sp>
      <p:sp>
        <p:nvSpPr>
          <p:cNvPr id="73" name="TextBox 72"/>
          <p:cNvSpPr txBox="1"/>
          <p:nvPr/>
        </p:nvSpPr>
        <p:spPr>
          <a:xfrm>
            <a:off x="2682389" y="1432016"/>
            <a:ext cx="467860" cy="400110"/>
          </a:xfrm>
          <a:prstGeom prst="rect">
            <a:avLst/>
          </a:prstGeom>
          <a:noFill/>
        </p:spPr>
        <p:txBody>
          <a:bodyPr wrap="square" rtlCol="0">
            <a:spAutoFit/>
          </a:bodyPr>
          <a:lstStyle/>
          <a:p>
            <a:pPr algn="ctr"/>
            <a:r>
              <a:rPr lang="en-US" sz="2000" dirty="0" smtClean="0">
                <a:solidFill>
                  <a:schemeClr val="bg1">
                    <a:lumMod val="85000"/>
                  </a:schemeClr>
                </a:solidFill>
                <a:latin typeface="Helvetica Neue Thin"/>
                <a:cs typeface="Helvetica Neue Thin"/>
              </a:rPr>
              <a:t>0</a:t>
            </a:r>
            <a:endParaRPr lang="en-US" sz="2000" dirty="0">
              <a:solidFill>
                <a:schemeClr val="bg1">
                  <a:lumMod val="85000"/>
                </a:schemeClr>
              </a:solidFill>
              <a:latin typeface="Helvetica Neue Thin"/>
              <a:cs typeface="Helvetica Neue Thin"/>
            </a:endParaRPr>
          </a:p>
        </p:txBody>
      </p:sp>
      <p:sp>
        <p:nvSpPr>
          <p:cNvPr id="75" name="TextBox 74"/>
          <p:cNvSpPr txBox="1"/>
          <p:nvPr/>
        </p:nvSpPr>
        <p:spPr>
          <a:xfrm>
            <a:off x="6118907" y="1442647"/>
            <a:ext cx="1126042" cy="400110"/>
          </a:xfrm>
          <a:prstGeom prst="rect">
            <a:avLst/>
          </a:prstGeom>
          <a:noFill/>
        </p:spPr>
        <p:txBody>
          <a:bodyPr wrap="square" rtlCol="0">
            <a:spAutoFit/>
          </a:bodyPr>
          <a:lstStyle/>
          <a:p>
            <a:pPr algn="ctr"/>
            <a:r>
              <a:rPr lang="en-US" sz="2000" dirty="0" smtClean="0">
                <a:solidFill>
                  <a:schemeClr val="bg1">
                    <a:lumMod val="85000"/>
                  </a:schemeClr>
                </a:solidFill>
                <a:latin typeface="Helvetica Neue Thin"/>
                <a:cs typeface="Helvetica Neue Thin"/>
              </a:rPr>
              <a:t>120 </a:t>
            </a:r>
            <a:r>
              <a:rPr lang="en-US" sz="2000" dirty="0" err="1" smtClean="0">
                <a:solidFill>
                  <a:schemeClr val="bg1">
                    <a:lumMod val="85000"/>
                  </a:schemeClr>
                </a:solidFill>
                <a:latin typeface="Helvetica Neue Thin"/>
                <a:cs typeface="Helvetica Neue Thin"/>
              </a:rPr>
              <a:t>ms</a:t>
            </a:r>
            <a:endParaRPr lang="en-US" sz="2000" dirty="0">
              <a:solidFill>
                <a:schemeClr val="bg1">
                  <a:lumMod val="85000"/>
                </a:schemeClr>
              </a:solidFill>
              <a:latin typeface="Helvetica Neue Thin"/>
              <a:cs typeface="Helvetica Neue Thin"/>
            </a:endParaRPr>
          </a:p>
        </p:txBody>
      </p:sp>
      <p:pic>
        <p:nvPicPr>
          <p:cNvPr id="83" name="Picture 82" descr="vibration.gif"/>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l="13516" t="5056" r="4780" b="25800"/>
          <a:stretch/>
        </p:blipFill>
        <p:spPr>
          <a:xfrm>
            <a:off x="2784188" y="1677807"/>
            <a:ext cx="3944893" cy="1548845"/>
          </a:xfrm>
          <a:prstGeom prst="rect">
            <a:avLst/>
          </a:prstGeom>
        </p:spPr>
      </p:pic>
      <p:grpSp>
        <p:nvGrpSpPr>
          <p:cNvPr id="84" name="Group 83"/>
          <p:cNvGrpSpPr/>
          <p:nvPr/>
        </p:nvGrpSpPr>
        <p:grpSpPr>
          <a:xfrm>
            <a:off x="587174" y="22429"/>
            <a:ext cx="8294012" cy="1153055"/>
            <a:chOff x="579084" y="5277008"/>
            <a:chExt cx="8294012" cy="1153055"/>
          </a:xfrm>
        </p:grpSpPr>
        <p:sp>
          <p:nvSpPr>
            <p:cNvPr id="85" name="Oval 84"/>
            <p:cNvSpPr/>
            <p:nvPr/>
          </p:nvSpPr>
          <p:spPr>
            <a:xfrm>
              <a:off x="2623832" y="5283826"/>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6" name="Straight Connector 85"/>
            <p:cNvCxnSpPr/>
            <p:nvPr/>
          </p:nvCxnSpPr>
          <p:spPr>
            <a:xfrm>
              <a:off x="3360229" y="567971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2919016" y="5417531"/>
              <a:ext cx="200880" cy="481335"/>
              <a:chOff x="2768329" y="986764"/>
              <a:chExt cx="204521" cy="945054"/>
            </a:xfrm>
            <a:effectLst/>
          </p:grpSpPr>
          <p:sp>
            <p:nvSpPr>
              <p:cNvPr id="118" name="Freeform 117"/>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9" name="Freeform 118"/>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88" name="TextBox 87"/>
            <p:cNvSpPr txBox="1"/>
            <p:nvPr/>
          </p:nvSpPr>
          <p:spPr>
            <a:xfrm>
              <a:off x="2114293" y="5991384"/>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Single</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Carrier</a:t>
              </a:r>
              <a:endParaRPr lang="en-US" sz="2000" dirty="0">
                <a:solidFill>
                  <a:schemeClr val="bg1"/>
                </a:solidFill>
                <a:latin typeface="Helvetica Neue Thin"/>
                <a:cs typeface="Helvetica Neue Thin"/>
              </a:endParaRPr>
            </a:p>
          </p:txBody>
        </p:sp>
        <p:sp>
          <p:nvSpPr>
            <p:cNvPr id="89" name="Oval 88"/>
            <p:cNvSpPr/>
            <p:nvPr/>
          </p:nvSpPr>
          <p:spPr>
            <a:xfrm>
              <a:off x="4190616" y="527700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0" name="Group 89"/>
            <p:cNvGrpSpPr/>
            <p:nvPr/>
          </p:nvGrpSpPr>
          <p:grpSpPr>
            <a:xfrm>
              <a:off x="4377253" y="5426002"/>
              <a:ext cx="353280" cy="493885"/>
              <a:chOff x="2224020" y="340262"/>
              <a:chExt cx="353280" cy="493885"/>
            </a:xfrm>
          </p:grpSpPr>
          <p:grpSp>
            <p:nvGrpSpPr>
              <p:cNvPr id="112" name="Group 111"/>
              <p:cNvGrpSpPr/>
              <p:nvPr/>
            </p:nvGrpSpPr>
            <p:grpSpPr>
              <a:xfrm>
                <a:off x="2224020" y="352812"/>
                <a:ext cx="200880" cy="481335"/>
                <a:chOff x="2768329" y="986764"/>
                <a:chExt cx="204521" cy="945054"/>
              </a:xfrm>
              <a:effectLst/>
            </p:grpSpPr>
            <p:sp>
              <p:nvSpPr>
                <p:cNvPr id="116" name="Freeform 115"/>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7" name="Freeform 116"/>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13" name="Group 112"/>
              <p:cNvGrpSpPr/>
              <p:nvPr/>
            </p:nvGrpSpPr>
            <p:grpSpPr>
              <a:xfrm>
                <a:off x="2376420" y="340262"/>
                <a:ext cx="200880" cy="481335"/>
                <a:chOff x="2768329" y="986764"/>
                <a:chExt cx="204521" cy="945054"/>
              </a:xfrm>
              <a:effectLst/>
            </p:grpSpPr>
            <p:sp>
              <p:nvSpPr>
                <p:cNvPr id="114" name="Freeform 113"/>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5" name="Freeform 114"/>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91" name="TextBox 90"/>
            <p:cNvSpPr txBox="1"/>
            <p:nvPr/>
          </p:nvSpPr>
          <p:spPr>
            <a:xfrm>
              <a:off x="3681952" y="5995329"/>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Multi-Carrier</a:t>
              </a:r>
              <a:endParaRPr lang="en-US" sz="2000" dirty="0">
                <a:solidFill>
                  <a:schemeClr val="bg1"/>
                </a:solidFill>
                <a:latin typeface="Helvetica Neue Thin"/>
                <a:cs typeface="Helvetica Neue Thin"/>
              </a:endParaRPr>
            </a:p>
          </p:txBody>
        </p:sp>
        <p:grpSp>
          <p:nvGrpSpPr>
            <p:cNvPr id="92" name="Group 91"/>
            <p:cNvGrpSpPr/>
            <p:nvPr/>
          </p:nvGrpSpPr>
          <p:grpSpPr>
            <a:xfrm>
              <a:off x="5808013" y="5293503"/>
              <a:ext cx="742241" cy="742297"/>
              <a:chOff x="5103876" y="1582811"/>
              <a:chExt cx="742241" cy="742297"/>
            </a:xfrm>
          </p:grpSpPr>
          <p:sp>
            <p:nvSpPr>
              <p:cNvPr id="107" name="Oval 106"/>
              <p:cNvSpPr/>
              <p:nvPr/>
            </p:nvSpPr>
            <p:spPr>
              <a:xfrm>
                <a:off x="5103876" y="1582811"/>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8" name="Group 107"/>
              <p:cNvGrpSpPr/>
              <p:nvPr/>
            </p:nvGrpSpPr>
            <p:grpSpPr>
              <a:xfrm>
                <a:off x="5237412" y="1687828"/>
                <a:ext cx="483078" cy="384349"/>
                <a:chOff x="5085012" y="380778"/>
                <a:chExt cx="483078" cy="384349"/>
              </a:xfrm>
            </p:grpSpPr>
            <p:cxnSp>
              <p:nvCxnSpPr>
                <p:cNvPr id="109" name="Straight Connector 108"/>
                <p:cNvCxnSpPr/>
                <p:nvPr/>
              </p:nvCxnSpPr>
              <p:spPr>
                <a:xfrm>
                  <a:off x="5330844" y="380778"/>
                  <a:ext cx="0" cy="267129"/>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flipH="1" flipV="1">
                  <a:off x="5344962" y="668061"/>
                  <a:ext cx="223128" cy="93121"/>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flipV="1">
                  <a:off x="5085012" y="672006"/>
                  <a:ext cx="223128" cy="93121"/>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grpSp>
        </p:grpSp>
        <p:cxnSp>
          <p:nvCxnSpPr>
            <p:cNvPr id="93" name="Straight Connector 92"/>
            <p:cNvCxnSpPr/>
            <p:nvPr/>
          </p:nvCxnSpPr>
          <p:spPr>
            <a:xfrm>
              <a:off x="4961091" y="5683663"/>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5106066" y="6002810"/>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Multi-dimension</a:t>
              </a:r>
              <a:endParaRPr lang="en-US" sz="2000" dirty="0">
                <a:solidFill>
                  <a:schemeClr val="bg1"/>
                </a:solidFill>
                <a:latin typeface="Helvetica Neue Thin"/>
                <a:cs typeface="Helvetica Neue Thin"/>
              </a:endParaRPr>
            </a:p>
          </p:txBody>
        </p:sp>
        <p:cxnSp>
          <p:nvCxnSpPr>
            <p:cNvPr id="95" name="Straight Connector 94"/>
            <p:cNvCxnSpPr/>
            <p:nvPr/>
          </p:nvCxnSpPr>
          <p:spPr>
            <a:xfrm>
              <a:off x="6578447" y="568760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96" name="Group 95"/>
            <p:cNvGrpSpPr/>
            <p:nvPr/>
          </p:nvGrpSpPr>
          <p:grpSpPr>
            <a:xfrm>
              <a:off x="7406623" y="5283402"/>
              <a:ext cx="742241" cy="742297"/>
              <a:chOff x="6592290" y="1339331"/>
              <a:chExt cx="742241" cy="742297"/>
            </a:xfrm>
          </p:grpSpPr>
          <p:sp>
            <p:nvSpPr>
              <p:cNvPr id="102" name="Oval 101"/>
              <p:cNvSpPr/>
              <p:nvPr/>
            </p:nvSpPr>
            <p:spPr>
              <a:xfrm>
                <a:off x="6592290" y="1339331"/>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3" name="Group 102"/>
              <p:cNvGrpSpPr/>
              <p:nvPr/>
            </p:nvGrpSpPr>
            <p:grpSpPr>
              <a:xfrm rot="5400000">
                <a:off x="6875696" y="1489766"/>
                <a:ext cx="188755" cy="491628"/>
                <a:chOff x="2768329" y="986764"/>
                <a:chExt cx="204521" cy="945054"/>
              </a:xfrm>
              <a:effectLst/>
            </p:grpSpPr>
            <p:sp>
              <p:nvSpPr>
                <p:cNvPr id="105" name="Freeform 104"/>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6" name="Freeform 105"/>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04" name="Straight Connector 103"/>
              <p:cNvCxnSpPr/>
              <p:nvPr/>
            </p:nvCxnSpPr>
            <p:spPr>
              <a:xfrm flipH="1">
                <a:off x="6821713" y="1437160"/>
                <a:ext cx="309268" cy="629828"/>
              </a:xfrm>
              <a:prstGeom prst="line">
                <a:avLst/>
              </a:prstGeom>
              <a:ln w="28575" cmpd="sng">
                <a:solidFill>
                  <a:schemeClr val="bg1"/>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97" name="TextBox 96"/>
            <p:cNvSpPr txBox="1"/>
            <p:nvPr/>
          </p:nvSpPr>
          <p:spPr>
            <a:xfrm>
              <a:off x="6706713" y="6029953"/>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Phy</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Security</a:t>
              </a:r>
              <a:endParaRPr lang="en-US" sz="2000" dirty="0">
                <a:solidFill>
                  <a:schemeClr val="bg1"/>
                </a:solidFill>
                <a:latin typeface="Helvetica Neue Thin"/>
                <a:cs typeface="Helvetica Neue Thin"/>
              </a:endParaRPr>
            </a:p>
          </p:txBody>
        </p:sp>
        <p:cxnSp>
          <p:nvCxnSpPr>
            <p:cNvPr id="98" name="Straight Connector 97"/>
            <p:cNvCxnSpPr/>
            <p:nvPr/>
          </p:nvCxnSpPr>
          <p:spPr>
            <a:xfrm>
              <a:off x="1825020" y="5681710"/>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99" name="Oval 98"/>
            <p:cNvSpPr/>
            <p:nvPr/>
          </p:nvSpPr>
          <p:spPr>
            <a:xfrm>
              <a:off x="1088623" y="5285818"/>
              <a:ext cx="742241" cy="742297"/>
            </a:xfrm>
            <a:prstGeom prst="ellipse">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TextBox 99"/>
            <p:cNvSpPr txBox="1"/>
            <p:nvPr/>
          </p:nvSpPr>
          <p:spPr>
            <a:xfrm>
              <a:off x="579084" y="5993376"/>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Morse-code</a:t>
              </a:r>
              <a:endParaRPr lang="en-US" sz="2000" dirty="0">
                <a:solidFill>
                  <a:schemeClr val="bg1"/>
                </a:solidFill>
                <a:latin typeface="Helvetica Neue Thin"/>
                <a:cs typeface="Helvetica Neue Thin"/>
              </a:endParaRPr>
            </a:p>
          </p:txBody>
        </p:sp>
        <p:cxnSp>
          <p:nvCxnSpPr>
            <p:cNvPr id="101" name="Straight Connector 100"/>
            <p:cNvCxnSpPr/>
            <p:nvPr/>
          </p:nvCxnSpPr>
          <p:spPr>
            <a:xfrm flipH="1">
              <a:off x="1238518" y="5681710"/>
              <a:ext cx="432382" cy="0"/>
            </a:xfrm>
            <a:prstGeom prst="line">
              <a:avLst/>
            </a:prstGeom>
            <a:ln w="28575" cmpd="sng">
              <a:solidFill>
                <a:schemeClr val="tx1"/>
              </a:solidFill>
              <a:prstDash val="dashDot"/>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298145" y="2663099"/>
            <a:ext cx="2175724" cy="1635108"/>
            <a:chOff x="298145" y="2663099"/>
            <a:chExt cx="2175724" cy="1635108"/>
          </a:xfrm>
        </p:grpSpPr>
        <p:grpSp>
          <p:nvGrpSpPr>
            <p:cNvPr id="60" name="Group 59"/>
            <p:cNvGrpSpPr/>
            <p:nvPr/>
          </p:nvGrpSpPr>
          <p:grpSpPr>
            <a:xfrm>
              <a:off x="1192351" y="2663099"/>
              <a:ext cx="1281518" cy="1635108"/>
              <a:chOff x="1488610" y="3580314"/>
              <a:chExt cx="1409669" cy="1798619"/>
            </a:xfrm>
          </p:grpSpPr>
          <p:cxnSp>
            <p:nvCxnSpPr>
              <p:cNvPr id="61" name="Straight Connector 60"/>
              <p:cNvCxnSpPr/>
              <p:nvPr/>
            </p:nvCxnSpPr>
            <p:spPr>
              <a:xfrm rot="16200000" flipH="1">
                <a:off x="589789" y="4480113"/>
                <a:ext cx="1797641" cy="0"/>
              </a:xfrm>
              <a:prstGeom prst="line">
                <a:avLst/>
              </a:prstGeom>
              <a:ln w="19050">
                <a:solidFill>
                  <a:schemeClr val="bg1"/>
                </a:solidFill>
                <a:prstDash val="sysDash"/>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rot="16200000">
                <a:off x="2195095" y="4673075"/>
                <a:ext cx="0" cy="1406369"/>
              </a:xfrm>
              <a:prstGeom prst="line">
                <a:avLst/>
              </a:prstGeom>
              <a:ln w="19050">
                <a:solidFill>
                  <a:schemeClr val="bg1"/>
                </a:solidFill>
                <a:prstDash val="sysDash"/>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1503878" y="3580314"/>
                <a:ext cx="1352763" cy="0"/>
              </a:xfrm>
              <a:prstGeom prst="line">
                <a:avLst/>
              </a:prstGeom>
              <a:ln w="19050">
                <a:solidFill>
                  <a:schemeClr val="bg1"/>
                </a:solidFill>
                <a:prstDash val="sysDash"/>
                <a:headEnd type="none"/>
                <a:tailEnd type="none" w="lg" len="lg"/>
              </a:ln>
              <a:effectLst/>
            </p:spPr>
            <p:style>
              <a:lnRef idx="2">
                <a:schemeClr val="accent1"/>
              </a:lnRef>
              <a:fillRef idx="0">
                <a:schemeClr val="accent1"/>
              </a:fillRef>
              <a:effectRef idx="1">
                <a:schemeClr val="accent1"/>
              </a:effectRef>
              <a:fontRef idx="minor">
                <a:schemeClr val="tx1"/>
              </a:fontRef>
            </p:style>
          </p:cxnSp>
        </p:grpSp>
        <p:sp>
          <p:nvSpPr>
            <p:cNvPr id="63" name="TextBox 62"/>
            <p:cNvSpPr txBox="1"/>
            <p:nvPr/>
          </p:nvSpPr>
          <p:spPr>
            <a:xfrm>
              <a:off x="298145" y="3101746"/>
              <a:ext cx="1794690" cy="755452"/>
            </a:xfrm>
            <a:prstGeom prst="rect">
              <a:avLst/>
            </a:prstGeom>
            <a:solidFill>
              <a:schemeClr val="tx1">
                <a:lumMod val="75000"/>
                <a:lumOff val="25000"/>
              </a:schemeClr>
            </a:solidFill>
            <a:ln>
              <a:solidFill>
                <a:schemeClr val="bg1"/>
              </a:solidFill>
            </a:ln>
          </p:spPr>
          <p:txBody>
            <a:bodyPr wrap="square" rtlCol="0">
              <a:spAutoFit/>
            </a:bodyPr>
            <a:lstStyle/>
            <a:p>
              <a:pPr algn="ctr"/>
              <a:r>
                <a:rPr lang="en-US" sz="2400" dirty="0" smtClean="0">
                  <a:solidFill>
                    <a:schemeClr val="bg1"/>
                  </a:solidFill>
                  <a:latin typeface="Helvetica Neue Thin"/>
                  <a:cs typeface="Helvetica Neue Thin"/>
                </a:rPr>
                <a:t>Regulated</a:t>
              </a:r>
            </a:p>
            <a:p>
              <a:pPr algn="ctr"/>
              <a:r>
                <a:rPr lang="en-US" sz="2400" dirty="0" smtClean="0">
                  <a:solidFill>
                    <a:schemeClr val="bg1"/>
                  </a:solidFill>
                  <a:latin typeface="Helvetica Neue Thin"/>
                  <a:cs typeface="Helvetica Neue Thin"/>
                </a:rPr>
                <a:t>Input</a:t>
              </a:r>
              <a:endParaRPr lang="en-US" sz="2400" dirty="0">
                <a:solidFill>
                  <a:schemeClr val="bg1"/>
                </a:solidFill>
                <a:latin typeface="Helvetica Neue Thin"/>
                <a:cs typeface="Helvetica Neue Thin"/>
              </a:endParaRPr>
            </a:p>
          </p:txBody>
        </p:sp>
      </p:grpSp>
      <p:grpSp>
        <p:nvGrpSpPr>
          <p:cNvPr id="8" name="Group 7"/>
          <p:cNvGrpSpPr/>
          <p:nvPr/>
        </p:nvGrpSpPr>
        <p:grpSpPr>
          <a:xfrm>
            <a:off x="260290" y="4450608"/>
            <a:ext cx="2175728" cy="1635108"/>
            <a:chOff x="260290" y="4450608"/>
            <a:chExt cx="2175728" cy="1635108"/>
          </a:xfrm>
        </p:grpSpPr>
        <p:grpSp>
          <p:nvGrpSpPr>
            <p:cNvPr id="65" name="Group 64"/>
            <p:cNvGrpSpPr/>
            <p:nvPr/>
          </p:nvGrpSpPr>
          <p:grpSpPr>
            <a:xfrm>
              <a:off x="1154496" y="4450608"/>
              <a:ext cx="1281522" cy="1635108"/>
              <a:chOff x="1488610" y="3580314"/>
              <a:chExt cx="1409673" cy="1798619"/>
            </a:xfrm>
          </p:grpSpPr>
          <p:cxnSp>
            <p:nvCxnSpPr>
              <p:cNvPr id="66" name="Straight Connector 65"/>
              <p:cNvCxnSpPr/>
              <p:nvPr/>
            </p:nvCxnSpPr>
            <p:spPr>
              <a:xfrm rot="16200000" flipH="1">
                <a:off x="589789" y="4480113"/>
                <a:ext cx="1797641" cy="0"/>
              </a:xfrm>
              <a:prstGeom prst="line">
                <a:avLst/>
              </a:prstGeom>
              <a:ln w="19050">
                <a:solidFill>
                  <a:schemeClr val="bg1"/>
                </a:solidFill>
                <a:prstDash val="sysDash"/>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rot="16200000">
                <a:off x="2195095" y="4673075"/>
                <a:ext cx="0" cy="1406369"/>
              </a:xfrm>
              <a:prstGeom prst="line">
                <a:avLst/>
              </a:prstGeom>
              <a:ln w="19050">
                <a:solidFill>
                  <a:schemeClr val="bg1"/>
                </a:solidFill>
                <a:prstDash val="sysDash"/>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1503878" y="3580314"/>
                <a:ext cx="1394405" cy="0"/>
              </a:xfrm>
              <a:prstGeom prst="line">
                <a:avLst/>
              </a:prstGeom>
              <a:ln w="19050">
                <a:solidFill>
                  <a:schemeClr val="bg1"/>
                </a:solidFill>
                <a:prstDash val="sysDash"/>
                <a:headEnd type="none"/>
                <a:tailEnd type="none" w="lg" len="lg"/>
              </a:ln>
              <a:effectLst/>
            </p:spPr>
            <p:style>
              <a:lnRef idx="2">
                <a:schemeClr val="accent1"/>
              </a:lnRef>
              <a:fillRef idx="0">
                <a:schemeClr val="accent1"/>
              </a:fillRef>
              <a:effectRef idx="1">
                <a:schemeClr val="accent1"/>
              </a:effectRef>
              <a:fontRef idx="minor">
                <a:schemeClr val="tx1"/>
              </a:fontRef>
            </p:style>
          </p:cxnSp>
        </p:grpSp>
        <p:sp>
          <p:nvSpPr>
            <p:cNvPr id="69" name="TextBox 68"/>
            <p:cNvSpPr txBox="1"/>
            <p:nvPr/>
          </p:nvSpPr>
          <p:spPr>
            <a:xfrm>
              <a:off x="260290" y="4907398"/>
              <a:ext cx="1794690" cy="830997"/>
            </a:xfrm>
            <a:prstGeom prst="rect">
              <a:avLst/>
            </a:prstGeom>
            <a:solidFill>
              <a:schemeClr val="tx1">
                <a:lumMod val="75000"/>
                <a:lumOff val="25000"/>
              </a:schemeClr>
            </a:solidFill>
            <a:ln>
              <a:solidFill>
                <a:schemeClr val="bg1"/>
              </a:solidFill>
            </a:ln>
          </p:spPr>
          <p:txBody>
            <a:bodyPr wrap="square" rtlCol="0">
              <a:spAutoFit/>
            </a:bodyPr>
            <a:lstStyle/>
            <a:p>
              <a:pPr algn="ctr"/>
              <a:r>
                <a:rPr lang="en-US" sz="2400" dirty="0" smtClean="0">
                  <a:solidFill>
                    <a:schemeClr val="bg1"/>
                  </a:solidFill>
                  <a:latin typeface="Helvetica Neue Thin"/>
                  <a:cs typeface="Helvetica Neue Thin"/>
                </a:rPr>
                <a:t>Vibration</a:t>
              </a:r>
            </a:p>
            <a:p>
              <a:pPr algn="ctr"/>
              <a:r>
                <a:rPr lang="en-US" sz="2400" dirty="0" smtClean="0">
                  <a:solidFill>
                    <a:schemeClr val="bg1"/>
                  </a:solidFill>
                  <a:latin typeface="Helvetica Neue Thin"/>
                  <a:cs typeface="Helvetica Neue Thin"/>
                </a:rPr>
                <a:t>Braking</a:t>
              </a:r>
              <a:endParaRPr lang="en-US" sz="2400" dirty="0">
                <a:solidFill>
                  <a:schemeClr val="bg1"/>
                </a:solidFill>
                <a:latin typeface="Helvetica Neue Thin"/>
                <a:cs typeface="Helvetica Neue Thin"/>
              </a:endParaRPr>
            </a:p>
          </p:txBody>
        </p:sp>
      </p:grpSp>
      <p:sp>
        <p:nvSpPr>
          <p:cNvPr id="2" name="Oval 1"/>
          <p:cNvSpPr/>
          <p:nvPr/>
        </p:nvSpPr>
        <p:spPr>
          <a:xfrm>
            <a:off x="3617472" y="3690033"/>
            <a:ext cx="1830494" cy="696461"/>
          </a:xfrm>
          <a:custGeom>
            <a:avLst/>
            <a:gdLst>
              <a:gd name="connsiteX0" fmla="*/ 0 w 3334417"/>
              <a:gd name="connsiteY0" fmla="*/ 896032 h 1792063"/>
              <a:gd name="connsiteX1" fmla="*/ 1667209 w 3334417"/>
              <a:gd name="connsiteY1" fmla="*/ 0 h 1792063"/>
              <a:gd name="connsiteX2" fmla="*/ 3334418 w 3334417"/>
              <a:gd name="connsiteY2" fmla="*/ 896032 h 1792063"/>
              <a:gd name="connsiteX3" fmla="*/ 1667209 w 3334417"/>
              <a:gd name="connsiteY3" fmla="*/ 1792064 h 1792063"/>
              <a:gd name="connsiteX4" fmla="*/ 0 w 3334417"/>
              <a:gd name="connsiteY4" fmla="*/ 896032 h 1792063"/>
              <a:gd name="connsiteX0" fmla="*/ 1667209 w 3425858"/>
              <a:gd name="connsiteY0" fmla="*/ 1792064 h 1792064"/>
              <a:gd name="connsiteX1" fmla="*/ 0 w 3425858"/>
              <a:gd name="connsiteY1" fmla="*/ 896032 h 1792064"/>
              <a:gd name="connsiteX2" fmla="*/ 1667209 w 3425858"/>
              <a:gd name="connsiteY2" fmla="*/ 0 h 1792064"/>
              <a:gd name="connsiteX3" fmla="*/ 3425858 w 3425858"/>
              <a:gd name="connsiteY3" fmla="*/ 987472 h 1792064"/>
              <a:gd name="connsiteX0" fmla="*/ 1667209 w 1667209"/>
              <a:gd name="connsiteY0" fmla="*/ 1792064 h 1792064"/>
              <a:gd name="connsiteX1" fmla="*/ 0 w 1667209"/>
              <a:gd name="connsiteY1" fmla="*/ 896032 h 1792064"/>
              <a:gd name="connsiteX2" fmla="*/ 1667209 w 1667209"/>
              <a:gd name="connsiteY2" fmla="*/ 0 h 1792064"/>
              <a:gd name="connsiteX0" fmla="*/ 1667209 w 1667209"/>
              <a:gd name="connsiteY0" fmla="*/ 896032 h 896032"/>
              <a:gd name="connsiteX1" fmla="*/ 0 w 1667209"/>
              <a:gd name="connsiteY1" fmla="*/ 0 h 896032"/>
              <a:gd name="connsiteX0" fmla="*/ 1830494 w 1830494"/>
              <a:gd name="connsiteY0" fmla="*/ 877889 h 877889"/>
              <a:gd name="connsiteX1" fmla="*/ 0 w 1830494"/>
              <a:gd name="connsiteY1" fmla="*/ 0 h 877889"/>
              <a:gd name="connsiteX0" fmla="*/ 1830494 w 1830494"/>
              <a:gd name="connsiteY0" fmla="*/ 696461 h 696461"/>
              <a:gd name="connsiteX1" fmla="*/ 0 w 1830494"/>
              <a:gd name="connsiteY1" fmla="*/ 0 h 696461"/>
              <a:gd name="connsiteX0" fmla="*/ 1830494 w 1830494"/>
              <a:gd name="connsiteY0" fmla="*/ 696461 h 696461"/>
              <a:gd name="connsiteX1" fmla="*/ 0 w 1830494"/>
              <a:gd name="connsiteY1" fmla="*/ 0 h 696461"/>
            </a:gdLst>
            <a:ahLst/>
            <a:cxnLst>
              <a:cxn ang="0">
                <a:pos x="connsiteX0" y="connsiteY0"/>
              </a:cxn>
              <a:cxn ang="0">
                <a:pos x="connsiteX1" y="connsiteY1"/>
              </a:cxn>
            </a:cxnLst>
            <a:rect l="l" t="t" r="r" b="b"/>
            <a:pathLst>
              <a:path w="1830494" h="696461">
                <a:moveTo>
                  <a:pt x="1830494" y="696461"/>
                </a:moveTo>
                <a:cubicBezTo>
                  <a:pt x="909720" y="696461"/>
                  <a:pt x="163285" y="476722"/>
                  <a:pt x="0" y="0"/>
                </a:cubicBezTo>
              </a:path>
            </a:pathLst>
          </a:custGeom>
          <a:noFill/>
          <a:ln w="50800" cmpd="sng">
            <a:solidFill>
              <a:schemeClr val="accent2">
                <a:lumMod val="75000"/>
              </a:schemeClr>
            </a:solidFill>
            <a:headEnd type="triangle" w="lg" len="lg"/>
            <a:tailEnd type="non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90282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58"/>
                                        </p:tgtEl>
                                        <p:attrNameLst>
                                          <p:attrName>style.visibility</p:attrName>
                                        </p:attrNameLst>
                                      </p:cBhvr>
                                      <p:to>
                                        <p:strVal val="visible"/>
                                      </p:to>
                                    </p:set>
                                    <p:animEffect transition="in" filter="wipe(left)">
                                      <p:cBhvr>
                                        <p:cTn id="13" dur="500"/>
                                        <p:tgtEl>
                                          <p:spTgt spid="258"/>
                                        </p:tgtEl>
                                      </p:cBhvr>
                                    </p:animEffect>
                                  </p:childTnLst>
                                </p:cTn>
                              </p:par>
                              <p:par>
                                <p:cTn id="14" presetID="1"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1"/>
                                        </p:tgtEl>
                                        <p:attrNameLst>
                                          <p:attrName>style.visibility</p:attrName>
                                        </p:attrNameLst>
                                      </p:cBhvr>
                                      <p:to>
                                        <p:strVal val="visible"/>
                                      </p:to>
                                    </p:set>
                                    <p:animEffect transition="in" filter="wipe(left)">
                                      <p:cBhvr>
                                        <p:cTn id="25" dur="500"/>
                                        <p:tgtEl>
                                          <p:spTgt spid="271"/>
                                        </p:tgtEl>
                                      </p:cBhvr>
                                    </p:animEffect>
                                  </p:childTnLst>
                                </p:cTn>
                              </p:par>
                              <p:par>
                                <p:cTn id="26" presetID="1"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0" animBg="1"/>
      <p:bldP spid="271"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cxnSp>
        <p:nvCxnSpPr>
          <p:cNvPr id="260" name="Straight Connector 259"/>
          <p:cNvCxnSpPr/>
          <p:nvPr/>
        </p:nvCxnSpPr>
        <p:spPr>
          <a:xfrm flipH="1">
            <a:off x="1833110" y="1815987"/>
            <a:ext cx="34506" cy="4938123"/>
          </a:xfrm>
          <a:prstGeom prst="line">
            <a:avLst/>
          </a:prstGeom>
          <a:ln w="19050">
            <a:solidFill>
              <a:schemeClr val="bg1">
                <a:alpha val="24000"/>
              </a:schemeClr>
            </a:solidFill>
            <a:prstDash val="sysDash"/>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261" name="Straight Connector 260"/>
          <p:cNvCxnSpPr/>
          <p:nvPr/>
        </p:nvCxnSpPr>
        <p:spPr>
          <a:xfrm flipH="1">
            <a:off x="2649575" y="1758071"/>
            <a:ext cx="75520" cy="5001543"/>
          </a:xfrm>
          <a:prstGeom prst="line">
            <a:avLst/>
          </a:prstGeom>
          <a:ln w="19050">
            <a:solidFill>
              <a:schemeClr val="bg1">
                <a:alpha val="24000"/>
              </a:schemeClr>
            </a:solidFill>
            <a:prstDash val="sysDash"/>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262" name="Straight Connector 261"/>
          <p:cNvCxnSpPr/>
          <p:nvPr/>
        </p:nvCxnSpPr>
        <p:spPr>
          <a:xfrm flipH="1">
            <a:off x="3548066" y="1700156"/>
            <a:ext cx="34506" cy="5064961"/>
          </a:xfrm>
          <a:prstGeom prst="line">
            <a:avLst/>
          </a:prstGeom>
          <a:ln w="19050">
            <a:solidFill>
              <a:schemeClr val="bg1">
                <a:alpha val="24000"/>
              </a:schemeClr>
            </a:solidFill>
            <a:prstDash val="sysDash"/>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263" name="Straight Connector 262"/>
          <p:cNvCxnSpPr/>
          <p:nvPr/>
        </p:nvCxnSpPr>
        <p:spPr>
          <a:xfrm flipH="1">
            <a:off x="4405544" y="1759559"/>
            <a:ext cx="34506" cy="4999913"/>
          </a:xfrm>
          <a:prstGeom prst="line">
            <a:avLst/>
          </a:prstGeom>
          <a:ln w="19050">
            <a:solidFill>
              <a:schemeClr val="bg1">
                <a:alpha val="24000"/>
              </a:schemeClr>
            </a:solidFill>
            <a:prstDash val="sysDash"/>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a:off x="5300281" y="1758212"/>
            <a:ext cx="34506" cy="4999913"/>
          </a:xfrm>
          <a:prstGeom prst="line">
            <a:avLst/>
          </a:prstGeom>
          <a:ln w="19050">
            <a:solidFill>
              <a:schemeClr val="bg1">
                <a:alpha val="24000"/>
              </a:schemeClr>
            </a:solidFill>
            <a:prstDash val="sysDash"/>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sz="quarter" idx="12"/>
          </p:nvPr>
        </p:nvSpPr>
        <p:spPr/>
        <p:txBody>
          <a:bodyPr/>
          <a:lstStyle/>
          <a:p>
            <a:fld id="{10283532-8428-F14D-911C-98C43BF6B529}" type="slidenum">
              <a:rPr lang="en-US" smtClean="0"/>
              <a:t>12</a:t>
            </a:fld>
            <a:endParaRPr lang="en-US"/>
          </a:p>
        </p:txBody>
      </p:sp>
      <p:grpSp>
        <p:nvGrpSpPr>
          <p:cNvPr id="143" name="Group 142"/>
          <p:cNvGrpSpPr/>
          <p:nvPr/>
        </p:nvGrpSpPr>
        <p:grpSpPr>
          <a:xfrm>
            <a:off x="587174" y="22429"/>
            <a:ext cx="8294012" cy="1153055"/>
            <a:chOff x="579084" y="5277008"/>
            <a:chExt cx="8294012" cy="1153055"/>
          </a:xfrm>
        </p:grpSpPr>
        <p:sp>
          <p:nvSpPr>
            <p:cNvPr id="144" name="Oval 143"/>
            <p:cNvSpPr/>
            <p:nvPr/>
          </p:nvSpPr>
          <p:spPr>
            <a:xfrm>
              <a:off x="2623832" y="5283826"/>
              <a:ext cx="742241" cy="742297"/>
            </a:xfrm>
            <a:prstGeom prst="ellipse">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5" name="Straight Connector 144"/>
            <p:cNvCxnSpPr/>
            <p:nvPr/>
          </p:nvCxnSpPr>
          <p:spPr>
            <a:xfrm>
              <a:off x="3360229" y="567971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146" name="Group 145"/>
            <p:cNvGrpSpPr/>
            <p:nvPr/>
          </p:nvGrpSpPr>
          <p:grpSpPr>
            <a:xfrm>
              <a:off x="2919016" y="5417531"/>
              <a:ext cx="200880" cy="481335"/>
              <a:chOff x="2768329" y="986764"/>
              <a:chExt cx="204521" cy="945054"/>
            </a:xfrm>
            <a:effectLst/>
          </p:grpSpPr>
          <p:sp>
            <p:nvSpPr>
              <p:cNvPr id="177" name="Freeform 176"/>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8" name="Freeform 177"/>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47" name="TextBox 146"/>
            <p:cNvSpPr txBox="1"/>
            <p:nvPr/>
          </p:nvSpPr>
          <p:spPr>
            <a:xfrm>
              <a:off x="2114293" y="5991384"/>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Single</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Carrier</a:t>
              </a:r>
              <a:endParaRPr lang="en-US" sz="2000" dirty="0">
                <a:solidFill>
                  <a:schemeClr val="bg1"/>
                </a:solidFill>
                <a:latin typeface="Helvetica Neue Thin"/>
                <a:cs typeface="Helvetica Neue Thin"/>
              </a:endParaRPr>
            </a:p>
          </p:txBody>
        </p:sp>
        <p:sp>
          <p:nvSpPr>
            <p:cNvPr id="148" name="Oval 147"/>
            <p:cNvSpPr/>
            <p:nvPr/>
          </p:nvSpPr>
          <p:spPr>
            <a:xfrm>
              <a:off x="4190616" y="527700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9" name="Group 148"/>
            <p:cNvGrpSpPr/>
            <p:nvPr/>
          </p:nvGrpSpPr>
          <p:grpSpPr>
            <a:xfrm>
              <a:off x="4377253" y="5426002"/>
              <a:ext cx="353280" cy="493885"/>
              <a:chOff x="2224020" y="340262"/>
              <a:chExt cx="353280" cy="493885"/>
            </a:xfrm>
          </p:grpSpPr>
          <p:grpSp>
            <p:nvGrpSpPr>
              <p:cNvPr id="171" name="Group 170"/>
              <p:cNvGrpSpPr/>
              <p:nvPr/>
            </p:nvGrpSpPr>
            <p:grpSpPr>
              <a:xfrm>
                <a:off x="2224020" y="352812"/>
                <a:ext cx="200880" cy="481335"/>
                <a:chOff x="2768329" y="986764"/>
                <a:chExt cx="204521" cy="945054"/>
              </a:xfrm>
              <a:effectLst/>
            </p:grpSpPr>
            <p:sp>
              <p:nvSpPr>
                <p:cNvPr id="175" name="Freeform 174"/>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6" name="Freeform 175"/>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72" name="Group 171"/>
              <p:cNvGrpSpPr/>
              <p:nvPr/>
            </p:nvGrpSpPr>
            <p:grpSpPr>
              <a:xfrm>
                <a:off x="2376420" y="340262"/>
                <a:ext cx="200880" cy="481335"/>
                <a:chOff x="2768329" y="986764"/>
                <a:chExt cx="204521" cy="945054"/>
              </a:xfrm>
              <a:effectLst/>
            </p:grpSpPr>
            <p:sp>
              <p:nvSpPr>
                <p:cNvPr id="173" name="Freeform 172"/>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4" name="Freeform 173"/>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150" name="TextBox 149"/>
            <p:cNvSpPr txBox="1"/>
            <p:nvPr/>
          </p:nvSpPr>
          <p:spPr>
            <a:xfrm>
              <a:off x="3681952" y="5995329"/>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Multi-Carrier</a:t>
              </a:r>
              <a:endParaRPr lang="en-US" sz="2000" dirty="0">
                <a:solidFill>
                  <a:schemeClr val="bg1"/>
                </a:solidFill>
                <a:latin typeface="Helvetica Neue Thin"/>
                <a:cs typeface="Helvetica Neue Thin"/>
              </a:endParaRPr>
            </a:p>
          </p:txBody>
        </p:sp>
        <p:grpSp>
          <p:nvGrpSpPr>
            <p:cNvPr id="151" name="Group 150"/>
            <p:cNvGrpSpPr/>
            <p:nvPr/>
          </p:nvGrpSpPr>
          <p:grpSpPr>
            <a:xfrm>
              <a:off x="5808013" y="5293503"/>
              <a:ext cx="742241" cy="742297"/>
              <a:chOff x="5103876" y="1582811"/>
              <a:chExt cx="742241" cy="742297"/>
            </a:xfrm>
          </p:grpSpPr>
          <p:sp>
            <p:nvSpPr>
              <p:cNvPr id="166" name="Oval 165"/>
              <p:cNvSpPr/>
              <p:nvPr/>
            </p:nvSpPr>
            <p:spPr>
              <a:xfrm>
                <a:off x="5103876" y="1582811"/>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7" name="Group 166"/>
              <p:cNvGrpSpPr/>
              <p:nvPr/>
            </p:nvGrpSpPr>
            <p:grpSpPr>
              <a:xfrm>
                <a:off x="5237412" y="1687828"/>
                <a:ext cx="483078" cy="384349"/>
                <a:chOff x="5085012" y="380778"/>
                <a:chExt cx="483078" cy="384349"/>
              </a:xfrm>
            </p:grpSpPr>
            <p:cxnSp>
              <p:nvCxnSpPr>
                <p:cNvPr id="168" name="Straight Connector 167"/>
                <p:cNvCxnSpPr/>
                <p:nvPr/>
              </p:nvCxnSpPr>
              <p:spPr>
                <a:xfrm>
                  <a:off x="5330844" y="380778"/>
                  <a:ext cx="0" cy="267129"/>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flipH="1" flipV="1">
                  <a:off x="5344962" y="668061"/>
                  <a:ext cx="223128" cy="93121"/>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flipV="1">
                  <a:off x="5085012" y="672006"/>
                  <a:ext cx="223128" cy="93121"/>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grpSp>
        </p:grpSp>
        <p:cxnSp>
          <p:nvCxnSpPr>
            <p:cNvPr id="152" name="Straight Connector 151"/>
            <p:cNvCxnSpPr/>
            <p:nvPr/>
          </p:nvCxnSpPr>
          <p:spPr>
            <a:xfrm>
              <a:off x="4961091" y="5683663"/>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53" name="TextBox 152"/>
            <p:cNvSpPr txBox="1"/>
            <p:nvPr/>
          </p:nvSpPr>
          <p:spPr>
            <a:xfrm>
              <a:off x="5106066" y="6002810"/>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Multi-dimension</a:t>
              </a:r>
              <a:endParaRPr lang="en-US" sz="2000" dirty="0">
                <a:solidFill>
                  <a:schemeClr val="bg1"/>
                </a:solidFill>
                <a:latin typeface="Helvetica Neue Thin"/>
                <a:cs typeface="Helvetica Neue Thin"/>
              </a:endParaRPr>
            </a:p>
          </p:txBody>
        </p:sp>
        <p:cxnSp>
          <p:nvCxnSpPr>
            <p:cNvPr id="154" name="Straight Connector 153"/>
            <p:cNvCxnSpPr/>
            <p:nvPr/>
          </p:nvCxnSpPr>
          <p:spPr>
            <a:xfrm>
              <a:off x="6578447" y="568760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155" name="Group 154"/>
            <p:cNvGrpSpPr/>
            <p:nvPr/>
          </p:nvGrpSpPr>
          <p:grpSpPr>
            <a:xfrm>
              <a:off x="7406623" y="5283402"/>
              <a:ext cx="742241" cy="742297"/>
              <a:chOff x="6592290" y="1339331"/>
              <a:chExt cx="742241" cy="742297"/>
            </a:xfrm>
          </p:grpSpPr>
          <p:sp>
            <p:nvSpPr>
              <p:cNvPr id="161" name="Oval 160"/>
              <p:cNvSpPr/>
              <p:nvPr/>
            </p:nvSpPr>
            <p:spPr>
              <a:xfrm>
                <a:off x="6592290" y="1339331"/>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2" name="Group 161"/>
              <p:cNvGrpSpPr/>
              <p:nvPr/>
            </p:nvGrpSpPr>
            <p:grpSpPr>
              <a:xfrm rot="5400000">
                <a:off x="6875696" y="1489766"/>
                <a:ext cx="188755" cy="491628"/>
                <a:chOff x="2768329" y="986764"/>
                <a:chExt cx="204521" cy="945054"/>
              </a:xfrm>
              <a:effectLst/>
            </p:grpSpPr>
            <p:sp>
              <p:nvSpPr>
                <p:cNvPr id="164" name="Freeform 163"/>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5" name="Freeform 164"/>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63" name="Straight Connector 162"/>
              <p:cNvCxnSpPr/>
              <p:nvPr/>
            </p:nvCxnSpPr>
            <p:spPr>
              <a:xfrm flipH="1">
                <a:off x="6821713" y="1437160"/>
                <a:ext cx="309268" cy="629828"/>
              </a:xfrm>
              <a:prstGeom prst="line">
                <a:avLst/>
              </a:prstGeom>
              <a:ln w="28575" cmpd="sng">
                <a:solidFill>
                  <a:schemeClr val="bg1"/>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156" name="TextBox 155"/>
            <p:cNvSpPr txBox="1"/>
            <p:nvPr/>
          </p:nvSpPr>
          <p:spPr>
            <a:xfrm>
              <a:off x="6706713" y="6029953"/>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Phy</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Security</a:t>
              </a:r>
              <a:endParaRPr lang="en-US" sz="2000" dirty="0">
                <a:solidFill>
                  <a:schemeClr val="bg1"/>
                </a:solidFill>
                <a:latin typeface="Helvetica Neue Thin"/>
                <a:cs typeface="Helvetica Neue Thin"/>
              </a:endParaRPr>
            </a:p>
          </p:txBody>
        </p:sp>
        <p:cxnSp>
          <p:nvCxnSpPr>
            <p:cNvPr id="157" name="Straight Connector 156"/>
            <p:cNvCxnSpPr/>
            <p:nvPr/>
          </p:nvCxnSpPr>
          <p:spPr>
            <a:xfrm>
              <a:off x="1825020" y="5681710"/>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58" name="Oval 157"/>
            <p:cNvSpPr/>
            <p:nvPr/>
          </p:nvSpPr>
          <p:spPr>
            <a:xfrm>
              <a:off x="1088623" y="528581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TextBox 158"/>
            <p:cNvSpPr txBox="1"/>
            <p:nvPr/>
          </p:nvSpPr>
          <p:spPr>
            <a:xfrm>
              <a:off x="579084" y="5993376"/>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Morse-code</a:t>
              </a:r>
              <a:endParaRPr lang="en-US" sz="2000" dirty="0">
                <a:solidFill>
                  <a:schemeClr val="bg1"/>
                </a:solidFill>
                <a:latin typeface="Helvetica Neue Thin"/>
                <a:cs typeface="Helvetica Neue Thin"/>
              </a:endParaRPr>
            </a:p>
          </p:txBody>
        </p:sp>
        <p:cxnSp>
          <p:nvCxnSpPr>
            <p:cNvPr id="160" name="Straight Connector 159"/>
            <p:cNvCxnSpPr/>
            <p:nvPr/>
          </p:nvCxnSpPr>
          <p:spPr>
            <a:xfrm flipH="1">
              <a:off x="1238518" y="5681710"/>
              <a:ext cx="432382" cy="0"/>
            </a:xfrm>
            <a:prstGeom prst="line">
              <a:avLst/>
            </a:prstGeom>
            <a:ln w="28575" cmpd="sng">
              <a:solidFill>
                <a:schemeClr val="bg1"/>
              </a:solidFill>
              <a:prstDash val="dashDot"/>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271" name="Freeform 270"/>
          <p:cNvSpPr/>
          <p:nvPr/>
        </p:nvSpPr>
        <p:spPr>
          <a:xfrm>
            <a:off x="1874338" y="3458827"/>
            <a:ext cx="1673728" cy="1357659"/>
          </a:xfrm>
          <a:custGeom>
            <a:avLst/>
            <a:gdLst>
              <a:gd name="connsiteX0" fmla="*/ 0 w 2375172"/>
              <a:gd name="connsiteY0" fmla="*/ 1125210 h 2263409"/>
              <a:gd name="connsiteX1" fmla="*/ 98966 w 2375172"/>
              <a:gd name="connsiteY1" fmla="*/ 1257174 h 2263409"/>
              <a:gd name="connsiteX2" fmla="*/ 181437 w 2375172"/>
              <a:gd name="connsiteY2" fmla="*/ 894273 h 2263409"/>
              <a:gd name="connsiteX3" fmla="*/ 263908 w 2375172"/>
              <a:gd name="connsiteY3" fmla="*/ 1620075 h 2263409"/>
              <a:gd name="connsiteX4" fmla="*/ 379368 w 2375172"/>
              <a:gd name="connsiteY4" fmla="*/ 399408 h 2263409"/>
              <a:gd name="connsiteX5" fmla="*/ 494828 w 2375172"/>
              <a:gd name="connsiteY5" fmla="*/ 1900498 h 2263409"/>
              <a:gd name="connsiteX6" fmla="*/ 593793 w 2375172"/>
              <a:gd name="connsiteY6" fmla="*/ 135480 h 2263409"/>
              <a:gd name="connsiteX7" fmla="*/ 709253 w 2375172"/>
              <a:gd name="connsiteY7" fmla="*/ 2131435 h 2263409"/>
              <a:gd name="connsiteX8" fmla="*/ 824713 w 2375172"/>
              <a:gd name="connsiteY8" fmla="*/ 36508 h 2263409"/>
              <a:gd name="connsiteX9" fmla="*/ 923678 w 2375172"/>
              <a:gd name="connsiteY9" fmla="*/ 2263399 h 2263409"/>
              <a:gd name="connsiteX10" fmla="*/ 1055632 w 2375172"/>
              <a:gd name="connsiteY10" fmla="*/ 3517 h 2263409"/>
              <a:gd name="connsiteX11" fmla="*/ 1154598 w 2375172"/>
              <a:gd name="connsiteY11" fmla="*/ 1719048 h 2263409"/>
              <a:gd name="connsiteX12" fmla="*/ 1253563 w 2375172"/>
              <a:gd name="connsiteY12" fmla="*/ 679832 h 2263409"/>
              <a:gd name="connsiteX13" fmla="*/ 1369023 w 2375172"/>
              <a:gd name="connsiteY13" fmla="*/ 1471615 h 2263409"/>
              <a:gd name="connsiteX14" fmla="*/ 1451494 w 2375172"/>
              <a:gd name="connsiteY14" fmla="*/ 910769 h 2263409"/>
              <a:gd name="connsiteX15" fmla="*/ 1566954 w 2375172"/>
              <a:gd name="connsiteY15" fmla="*/ 1306660 h 2263409"/>
              <a:gd name="connsiteX16" fmla="*/ 1682414 w 2375172"/>
              <a:gd name="connsiteY16" fmla="*/ 1009741 h 2263409"/>
              <a:gd name="connsiteX17" fmla="*/ 1781379 w 2375172"/>
              <a:gd name="connsiteY17" fmla="*/ 1257174 h 2263409"/>
              <a:gd name="connsiteX18" fmla="*/ 1880345 w 2375172"/>
              <a:gd name="connsiteY18" fmla="*/ 1075723 h 2263409"/>
              <a:gd name="connsiteX19" fmla="*/ 1995805 w 2375172"/>
              <a:gd name="connsiteY19" fmla="*/ 1240678 h 2263409"/>
              <a:gd name="connsiteX20" fmla="*/ 2094770 w 2375172"/>
              <a:gd name="connsiteY20" fmla="*/ 1075723 h 2263409"/>
              <a:gd name="connsiteX21" fmla="*/ 2226724 w 2375172"/>
              <a:gd name="connsiteY21" fmla="*/ 1158201 h 2263409"/>
              <a:gd name="connsiteX22" fmla="*/ 2325690 w 2375172"/>
              <a:gd name="connsiteY22" fmla="*/ 1125210 h 2263409"/>
              <a:gd name="connsiteX23" fmla="*/ 2375172 w 2375172"/>
              <a:gd name="connsiteY23" fmla="*/ 1158201 h 226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75172" h="2263409">
                <a:moveTo>
                  <a:pt x="0" y="1125210"/>
                </a:moveTo>
                <a:cubicBezTo>
                  <a:pt x="34363" y="1210437"/>
                  <a:pt x="68727" y="1295664"/>
                  <a:pt x="98966" y="1257174"/>
                </a:cubicBezTo>
                <a:cubicBezTo>
                  <a:pt x="129206" y="1218685"/>
                  <a:pt x="153947" y="833790"/>
                  <a:pt x="181437" y="894273"/>
                </a:cubicBezTo>
                <a:cubicBezTo>
                  <a:pt x="208927" y="954756"/>
                  <a:pt x="230920" y="1702552"/>
                  <a:pt x="263908" y="1620075"/>
                </a:cubicBezTo>
                <a:cubicBezTo>
                  <a:pt x="296896" y="1537598"/>
                  <a:pt x="340881" y="352671"/>
                  <a:pt x="379368" y="399408"/>
                </a:cubicBezTo>
                <a:cubicBezTo>
                  <a:pt x="417855" y="446145"/>
                  <a:pt x="459091" y="1944486"/>
                  <a:pt x="494828" y="1900498"/>
                </a:cubicBezTo>
                <a:cubicBezTo>
                  <a:pt x="530565" y="1856510"/>
                  <a:pt x="558055" y="96990"/>
                  <a:pt x="593793" y="135480"/>
                </a:cubicBezTo>
                <a:cubicBezTo>
                  <a:pt x="629531" y="173970"/>
                  <a:pt x="670766" y="2147930"/>
                  <a:pt x="709253" y="2131435"/>
                </a:cubicBezTo>
                <a:cubicBezTo>
                  <a:pt x="747740" y="2114940"/>
                  <a:pt x="788976" y="14514"/>
                  <a:pt x="824713" y="36508"/>
                </a:cubicBezTo>
                <a:cubicBezTo>
                  <a:pt x="860451" y="58502"/>
                  <a:pt x="885191" y="2268898"/>
                  <a:pt x="923678" y="2263399"/>
                </a:cubicBezTo>
                <a:cubicBezTo>
                  <a:pt x="962165" y="2257900"/>
                  <a:pt x="1017145" y="94242"/>
                  <a:pt x="1055632" y="3517"/>
                </a:cubicBezTo>
                <a:cubicBezTo>
                  <a:pt x="1094119" y="-87208"/>
                  <a:pt x="1121610" y="1606329"/>
                  <a:pt x="1154598" y="1719048"/>
                </a:cubicBezTo>
                <a:cubicBezTo>
                  <a:pt x="1187586" y="1831767"/>
                  <a:pt x="1217826" y="721071"/>
                  <a:pt x="1253563" y="679832"/>
                </a:cubicBezTo>
                <a:cubicBezTo>
                  <a:pt x="1289301" y="638593"/>
                  <a:pt x="1336035" y="1433126"/>
                  <a:pt x="1369023" y="1471615"/>
                </a:cubicBezTo>
                <a:cubicBezTo>
                  <a:pt x="1402011" y="1510104"/>
                  <a:pt x="1418506" y="938261"/>
                  <a:pt x="1451494" y="910769"/>
                </a:cubicBezTo>
                <a:cubicBezTo>
                  <a:pt x="1484482" y="883277"/>
                  <a:pt x="1528467" y="1290165"/>
                  <a:pt x="1566954" y="1306660"/>
                </a:cubicBezTo>
                <a:cubicBezTo>
                  <a:pt x="1605441" y="1323155"/>
                  <a:pt x="1646677" y="1017989"/>
                  <a:pt x="1682414" y="1009741"/>
                </a:cubicBezTo>
                <a:cubicBezTo>
                  <a:pt x="1718152" y="1001493"/>
                  <a:pt x="1748391" y="1246177"/>
                  <a:pt x="1781379" y="1257174"/>
                </a:cubicBezTo>
                <a:cubicBezTo>
                  <a:pt x="1814368" y="1268171"/>
                  <a:pt x="1844607" y="1078472"/>
                  <a:pt x="1880345" y="1075723"/>
                </a:cubicBezTo>
                <a:cubicBezTo>
                  <a:pt x="1916083" y="1072974"/>
                  <a:pt x="1960068" y="1240678"/>
                  <a:pt x="1995805" y="1240678"/>
                </a:cubicBezTo>
                <a:cubicBezTo>
                  <a:pt x="2031542" y="1240678"/>
                  <a:pt x="2056284" y="1089469"/>
                  <a:pt x="2094770" y="1075723"/>
                </a:cubicBezTo>
                <a:cubicBezTo>
                  <a:pt x="2133256" y="1061977"/>
                  <a:pt x="2188237" y="1149953"/>
                  <a:pt x="2226724" y="1158201"/>
                </a:cubicBezTo>
                <a:cubicBezTo>
                  <a:pt x="2265211" y="1166449"/>
                  <a:pt x="2300949" y="1125210"/>
                  <a:pt x="2325690" y="1125210"/>
                </a:cubicBezTo>
                <a:cubicBezTo>
                  <a:pt x="2350431" y="1125210"/>
                  <a:pt x="2375172" y="1158201"/>
                  <a:pt x="2375172" y="1158201"/>
                </a:cubicBezTo>
              </a:path>
            </a:pathLst>
          </a:custGeom>
          <a:ln w="9525" cmpd="sng">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0" name="TextBox 69"/>
          <p:cNvSpPr txBox="1"/>
          <p:nvPr/>
        </p:nvSpPr>
        <p:spPr>
          <a:xfrm>
            <a:off x="2685293" y="1402129"/>
            <a:ext cx="467860" cy="400110"/>
          </a:xfrm>
          <a:prstGeom prst="rect">
            <a:avLst/>
          </a:prstGeom>
          <a:noFill/>
        </p:spPr>
        <p:txBody>
          <a:bodyPr wrap="square" rtlCol="0">
            <a:spAutoFit/>
          </a:bodyPr>
          <a:lstStyle/>
          <a:p>
            <a:pPr algn="ctr"/>
            <a:r>
              <a:rPr lang="en-US" sz="2000" dirty="0" smtClean="0">
                <a:solidFill>
                  <a:schemeClr val="bg1">
                    <a:lumMod val="85000"/>
                  </a:schemeClr>
                </a:solidFill>
                <a:latin typeface="Helvetica Neue Thin"/>
                <a:cs typeface="Helvetica Neue Thin"/>
              </a:rPr>
              <a:t>30</a:t>
            </a:r>
            <a:endParaRPr lang="en-US" sz="2000" dirty="0">
              <a:solidFill>
                <a:schemeClr val="bg1">
                  <a:lumMod val="85000"/>
                </a:schemeClr>
              </a:solidFill>
              <a:latin typeface="Helvetica Neue Thin"/>
              <a:cs typeface="Helvetica Neue Thin"/>
            </a:endParaRPr>
          </a:p>
        </p:txBody>
      </p:sp>
      <p:sp>
        <p:nvSpPr>
          <p:cNvPr id="71" name="TextBox 70"/>
          <p:cNvSpPr txBox="1"/>
          <p:nvPr/>
        </p:nvSpPr>
        <p:spPr>
          <a:xfrm>
            <a:off x="3482049" y="1408536"/>
            <a:ext cx="514646" cy="400110"/>
          </a:xfrm>
          <a:prstGeom prst="rect">
            <a:avLst/>
          </a:prstGeom>
          <a:noFill/>
        </p:spPr>
        <p:txBody>
          <a:bodyPr wrap="square" rtlCol="0">
            <a:spAutoFit/>
          </a:bodyPr>
          <a:lstStyle/>
          <a:p>
            <a:pPr algn="ctr"/>
            <a:r>
              <a:rPr lang="en-US" sz="2000" dirty="0" smtClean="0">
                <a:solidFill>
                  <a:srgbClr val="D9D9D9"/>
                </a:solidFill>
                <a:latin typeface="Helvetica Neue Thin"/>
                <a:cs typeface="Helvetica Neue Thin"/>
              </a:rPr>
              <a:t>60</a:t>
            </a:r>
            <a:endParaRPr lang="en-US" sz="2000" dirty="0">
              <a:solidFill>
                <a:srgbClr val="D9D9D9"/>
              </a:solidFill>
              <a:latin typeface="Helvetica Neue Thin"/>
              <a:cs typeface="Helvetica Neue Thin"/>
            </a:endParaRPr>
          </a:p>
        </p:txBody>
      </p:sp>
      <p:sp>
        <p:nvSpPr>
          <p:cNvPr id="72" name="TextBox 71"/>
          <p:cNvSpPr txBox="1"/>
          <p:nvPr/>
        </p:nvSpPr>
        <p:spPr>
          <a:xfrm>
            <a:off x="4344172" y="1409667"/>
            <a:ext cx="525308" cy="400110"/>
          </a:xfrm>
          <a:prstGeom prst="rect">
            <a:avLst/>
          </a:prstGeom>
          <a:noFill/>
        </p:spPr>
        <p:txBody>
          <a:bodyPr wrap="square" rtlCol="0">
            <a:spAutoFit/>
          </a:bodyPr>
          <a:lstStyle/>
          <a:p>
            <a:pPr algn="ctr"/>
            <a:r>
              <a:rPr lang="en-US" sz="2000" dirty="0" smtClean="0">
                <a:solidFill>
                  <a:schemeClr val="bg1">
                    <a:lumMod val="85000"/>
                  </a:schemeClr>
                </a:solidFill>
                <a:latin typeface="Helvetica Neue Thin"/>
                <a:cs typeface="Helvetica Neue Thin"/>
              </a:rPr>
              <a:t>90</a:t>
            </a:r>
            <a:endParaRPr lang="en-US" sz="2000" dirty="0">
              <a:solidFill>
                <a:schemeClr val="bg1">
                  <a:lumMod val="85000"/>
                </a:schemeClr>
              </a:solidFill>
              <a:latin typeface="Helvetica Neue Thin"/>
              <a:cs typeface="Helvetica Neue Thin"/>
            </a:endParaRPr>
          </a:p>
        </p:txBody>
      </p:sp>
      <p:sp>
        <p:nvSpPr>
          <p:cNvPr id="73" name="TextBox 72"/>
          <p:cNvSpPr txBox="1"/>
          <p:nvPr/>
        </p:nvSpPr>
        <p:spPr>
          <a:xfrm>
            <a:off x="1738953" y="1432016"/>
            <a:ext cx="467860" cy="400110"/>
          </a:xfrm>
          <a:prstGeom prst="rect">
            <a:avLst/>
          </a:prstGeom>
          <a:noFill/>
        </p:spPr>
        <p:txBody>
          <a:bodyPr wrap="square" rtlCol="0">
            <a:spAutoFit/>
          </a:bodyPr>
          <a:lstStyle/>
          <a:p>
            <a:pPr algn="ctr"/>
            <a:r>
              <a:rPr lang="en-US" sz="2000" dirty="0" smtClean="0">
                <a:solidFill>
                  <a:schemeClr val="bg1">
                    <a:lumMod val="85000"/>
                  </a:schemeClr>
                </a:solidFill>
                <a:latin typeface="Helvetica Neue Thin"/>
                <a:cs typeface="Helvetica Neue Thin"/>
              </a:rPr>
              <a:t>0</a:t>
            </a:r>
            <a:endParaRPr lang="en-US" sz="2000" dirty="0">
              <a:solidFill>
                <a:schemeClr val="bg1">
                  <a:lumMod val="85000"/>
                </a:schemeClr>
              </a:solidFill>
              <a:latin typeface="Helvetica Neue Thin"/>
              <a:cs typeface="Helvetica Neue Thin"/>
            </a:endParaRPr>
          </a:p>
        </p:txBody>
      </p:sp>
      <p:sp>
        <p:nvSpPr>
          <p:cNvPr id="75" name="TextBox 74"/>
          <p:cNvSpPr txBox="1"/>
          <p:nvPr/>
        </p:nvSpPr>
        <p:spPr>
          <a:xfrm>
            <a:off x="5175471" y="1442647"/>
            <a:ext cx="1126042" cy="400110"/>
          </a:xfrm>
          <a:prstGeom prst="rect">
            <a:avLst/>
          </a:prstGeom>
          <a:noFill/>
        </p:spPr>
        <p:txBody>
          <a:bodyPr wrap="square" rtlCol="0">
            <a:spAutoFit/>
          </a:bodyPr>
          <a:lstStyle/>
          <a:p>
            <a:pPr algn="ctr"/>
            <a:r>
              <a:rPr lang="en-US" sz="2000" dirty="0" smtClean="0">
                <a:solidFill>
                  <a:schemeClr val="bg1">
                    <a:lumMod val="85000"/>
                  </a:schemeClr>
                </a:solidFill>
                <a:latin typeface="Helvetica Neue Thin"/>
                <a:cs typeface="Helvetica Neue Thin"/>
              </a:rPr>
              <a:t>120 </a:t>
            </a:r>
            <a:r>
              <a:rPr lang="en-US" sz="2000" dirty="0" err="1" smtClean="0">
                <a:solidFill>
                  <a:schemeClr val="bg1">
                    <a:lumMod val="85000"/>
                  </a:schemeClr>
                </a:solidFill>
                <a:latin typeface="Helvetica Neue Thin"/>
                <a:cs typeface="Helvetica Neue Thin"/>
              </a:rPr>
              <a:t>ms</a:t>
            </a:r>
            <a:endParaRPr lang="en-US" sz="2000" dirty="0">
              <a:solidFill>
                <a:schemeClr val="bg1">
                  <a:lumMod val="85000"/>
                </a:schemeClr>
              </a:solidFill>
              <a:latin typeface="Helvetica Neue Thin"/>
              <a:cs typeface="Helvetica Neue Thin"/>
            </a:endParaRPr>
          </a:p>
        </p:txBody>
      </p:sp>
      <p:sp>
        <p:nvSpPr>
          <p:cNvPr id="59" name="Freeform 58"/>
          <p:cNvSpPr/>
          <p:nvPr/>
        </p:nvSpPr>
        <p:spPr>
          <a:xfrm>
            <a:off x="3568680" y="2935067"/>
            <a:ext cx="1673728" cy="2405178"/>
          </a:xfrm>
          <a:custGeom>
            <a:avLst/>
            <a:gdLst>
              <a:gd name="connsiteX0" fmla="*/ 0 w 2375172"/>
              <a:gd name="connsiteY0" fmla="*/ 1125210 h 2263409"/>
              <a:gd name="connsiteX1" fmla="*/ 98966 w 2375172"/>
              <a:gd name="connsiteY1" fmla="*/ 1257174 h 2263409"/>
              <a:gd name="connsiteX2" fmla="*/ 181437 w 2375172"/>
              <a:gd name="connsiteY2" fmla="*/ 894273 h 2263409"/>
              <a:gd name="connsiteX3" fmla="*/ 263908 w 2375172"/>
              <a:gd name="connsiteY3" fmla="*/ 1620075 h 2263409"/>
              <a:gd name="connsiteX4" fmla="*/ 379368 w 2375172"/>
              <a:gd name="connsiteY4" fmla="*/ 399408 h 2263409"/>
              <a:gd name="connsiteX5" fmla="*/ 494828 w 2375172"/>
              <a:gd name="connsiteY5" fmla="*/ 1900498 h 2263409"/>
              <a:gd name="connsiteX6" fmla="*/ 593793 w 2375172"/>
              <a:gd name="connsiteY6" fmla="*/ 135480 h 2263409"/>
              <a:gd name="connsiteX7" fmla="*/ 709253 w 2375172"/>
              <a:gd name="connsiteY7" fmla="*/ 2131435 h 2263409"/>
              <a:gd name="connsiteX8" fmla="*/ 824713 w 2375172"/>
              <a:gd name="connsiteY8" fmla="*/ 36508 h 2263409"/>
              <a:gd name="connsiteX9" fmla="*/ 923678 w 2375172"/>
              <a:gd name="connsiteY9" fmla="*/ 2263399 h 2263409"/>
              <a:gd name="connsiteX10" fmla="*/ 1055632 w 2375172"/>
              <a:gd name="connsiteY10" fmla="*/ 3517 h 2263409"/>
              <a:gd name="connsiteX11" fmla="*/ 1154598 w 2375172"/>
              <a:gd name="connsiteY11" fmla="*/ 1719048 h 2263409"/>
              <a:gd name="connsiteX12" fmla="*/ 1253563 w 2375172"/>
              <a:gd name="connsiteY12" fmla="*/ 679832 h 2263409"/>
              <a:gd name="connsiteX13" fmla="*/ 1369023 w 2375172"/>
              <a:gd name="connsiteY13" fmla="*/ 1471615 h 2263409"/>
              <a:gd name="connsiteX14" fmla="*/ 1451494 w 2375172"/>
              <a:gd name="connsiteY14" fmla="*/ 910769 h 2263409"/>
              <a:gd name="connsiteX15" fmla="*/ 1566954 w 2375172"/>
              <a:gd name="connsiteY15" fmla="*/ 1306660 h 2263409"/>
              <a:gd name="connsiteX16" fmla="*/ 1682414 w 2375172"/>
              <a:gd name="connsiteY16" fmla="*/ 1009741 h 2263409"/>
              <a:gd name="connsiteX17" fmla="*/ 1781379 w 2375172"/>
              <a:gd name="connsiteY17" fmla="*/ 1257174 h 2263409"/>
              <a:gd name="connsiteX18" fmla="*/ 1880345 w 2375172"/>
              <a:gd name="connsiteY18" fmla="*/ 1075723 h 2263409"/>
              <a:gd name="connsiteX19" fmla="*/ 1995805 w 2375172"/>
              <a:gd name="connsiteY19" fmla="*/ 1240678 h 2263409"/>
              <a:gd name="connsiteX20" fmla="*/ 2094770 w 2375172"/>
              <a:gd name="connsiteY20" fmla="*/ 1075723 h 2263409"/>
              <a:gd name="connsiteX21" fmla="*/ 2226724 w 2375172"/>
              <a:gd name="connsiteY21" fmla="*/ 1158201 h 2263409"/>
              <a:gd name="connsiteX22" fmla="*/ 2325690 w 2375172"/>
              <a:gd name="connsiteY22" fmla="*/ 1125210 h 2263409"/>
              <a:gd name="connsiteX23" fmla="*/ 2375172 w 2375172"/>
              <a:gd name="connsiteY23" fmla="*/ 1158201 h 226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75172" h="2263409">
                <a:moveTo>
                  <a:pt x="0" y="1125210"/>
                </a:moveTo>
                <a:cubicBezTo>
                  <a:pt x="34363" y="1210437"/>
                  <a:pt x="68727" y="1295664"/>
                  <a:pt x="98966" y="1257174"/>
                </a:cubicBezTo>
                <a:cubicBezTo>
                  <a:pt x="129206" y="1218685"/>
                  <a:pt x="153947" y="833790"/>
                  <a:pt x="181437" y="894273"/>
                </a:cubicBezTo>
                <a:cubicBezTo>
                  <a:pt x="208927" y="954756"/>
                  <a:pt x="230920" y="1702552"/>
                  <a:pt x="263908" y="1620075"/>
                </a:cubicBezTo>
                <a:cubicBezTo>
                  <a:pt x="296896" y="1537598"/>
                  <a:pt x="340881" y="352671"/>
                  <a:pt x="379368" y="399408"/>
                </a:cubicBezTo>
                <a:cubicBezTo>
                  <a:pt x="417855" y="446145"/>
                  <a:pt x="459091" y="1944486"/>
                  <a:pt x="494828" y="1900498"/>
                </a:cubicBezTo>
                <a:cubicBezTo>
                  <a:pt x="530565" y="1856510"/>
                  <a:pt x="558055" y="96990"/>
                  <a:pt x="593793" y="135480"/>
                </a:cubicBezTo>
                <a:cubicBezTo>
                  <a:pt x="629531" y="173970"/>
                  <a:pt x="670766" y="2147930"/>
                  <a:pt x="709253" y="2131435"/>
                </a:cubicBezTo>
                <a:cubicBezTo>
                  <a:pt x="747740" y="2114940"/>
                  <a:pt x="788976" y="14514"/>
                  <a:pt x="824713" y="36508"/>
                </a:cubicBezTo>
                <a:cubicBezTo>
                  <a:pt x="860451" y="58502"/>
                  <a:pt x="885191" y="2268898"/>
                  <a:pt x="923678" y="2263399"/>
                </a:cubicBezTo>
                <a:cubicBezTo>
                  <a:pt x="962165" y="2257900"/>
                  <a:pt x="1017145" y="94242"/>
                  <a:pt x="1055632" y="3517"/>
                </a:cubicBezTo>
                <a:cubicBezTo>
                  <a:pt x="1094119" y="-87208"/>
                  <a:pt x="1121610" y="1606329"/>
                  <a:pt x="1154598" y="1719048"/>
                </a:cubicBezTo>
                <a:cubicBezTo>
                  <a:pt x="1187586" y="1831767"/>
                  <a:pt x="1217826" y="721071"/>
                  <a:pt x="1253563" y="679832"/>
                </a:cubicBezTo>
                <a:cubicBezTo>
                  <a:pt x="1289301" y="638593"/>
                  <a:pt x="1336035" y="1433126"/>
                  <a:pt x="1369023" y="1471615"/>
                </a:cubicBezTo>
                <a:cubicBezTo>
                  <a:pt x="1402011" y="1510104"/>
                  <a:pt x="1418506" y="938261"/>
                  <a:pt x="1451494" y="910769"/>
                </a:cubicBezTo>
                <a:cubicBezTo>
                  <a:pt x="1484482" y="883277"/>
                  <a:pt x="1528467" y="1290165"/>
                  <a:pt x="1566954" y="1306660"/>
                </a:cubicBezTo>
                <a:cubicBezTo>
                  <a:pt x="1605441" y="1323155"/>
                  <a:pt x="1646677" y="1017989"/>
                  <a:pt x="1682414" y="1009741"/>
                </a:cubicBezTo>
                <a:cubicBezTo>
                  <a:pt x="1718152" y="1001493"/>
                  <a:pt x="1748391" y="1246177"/>
                  <a:pt x="1781379" y="1257174"/>
                </a:cubicBezTo>
                <a:cubicBezTo>
                  <a:pt x="1814368" y="1268171"/>
                  <a:pt x="1844607" y="1078472"/>
                  <a:pt x="1880345" y="1075723"/>
                </a:cubicBezTo>
                <a:cubicBezTo>
                  <a:pt x="1916083" y="1072974"/>
                  <a:pt x="1960068" y="1240678"/>
                  <a:pt x="1995805" y="1240678"/>
                </a:cubicBezTo>
                <a:cubicBezTo>
                  <a:pt x="2031542" y="1240678"/>
                  <a:pt x="2056284" y="1089469"/>
                  <a:pt x="2094770" y="1075723"/>
                </a:cubicBezTo>
                <a:cubicBezTo>
                  <a:pt x="2133256" y="1061977"/>
                  <a:pt x="2188237" y="1149953"/>
                  <a:pt x="2226724" y="1158201"/>
                </a:cubicBezTo>
                <a:cubicBezTo>
                  <a:pt x="2265211" y="1166449"/>
                  <a:pt x="2300949" y="1125210"/>
                  <a:pt x="2325690" y="1125210"/>
                </a:cubicBezTo>
                <a:cubicBezTo>
                  <a:pt x="2350431" y="1125210"/>
                  <a:pt x="2375172" y="1158201"/>
                  <a:pt x="2375172" y="1158201"/>
                </a:cubicBezTo>
              </a:path>
            </a:pathLst>
          </a:custGeom>
          <a:ln w="9525" cmpd="sng">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Freeform 59"/>
          <p:cNvSpPr/>
          <p:nvPr/>
        </p:nvSpPr>
        <p:spPr>
          <a:xfrm>
            <a:off x="5243470" y="2167884"/>
            <a:ext cx="1673728" cy="3873564"/>
          </a:xfrm>
          <a:custGeom>
            <a:avLst/>
            <a:gdLst>
              <a:gd name="connsiteX0" fmla="*/ 0 w 2375172"/>
              <a:gd name="connsiteY0" fmla="*/ 1125210 h 2263409"/>
              <a:gd name="connsiteX1" fmla="*/ 98966 w 2375172"/>
              <a:gd name="connsiteY1" fmla="*/ 1257174 h 2263409"/>
              <a:gd name="connsiteX2" fmla="*/ 181437 w 2375172"/>
              <a:gd name="connsiteY2" fmla="*/ 894273 h 2263409"/>
              <a:gd name="connsiteX3" fmla="*/ 263908 w 2375172"/>
              <a:gd name="connsiteY3" fmla="*/ 1620075 h 2263409"/>
              <a:gd name="connsiteX4" fmla="*/ 379368 w 2375172"/>
              <a:gd name="connsiteY4" fmla="*/ 399408 h 2263409"/>
              <a:gd name="connsiteX5" fmla="*/ 494828 w 2375172"/>
              <a:gd name="connsiteY5" fmla="*/ 1900498 h 2263409"/>
              <a:gd name="connsiteX6" fmla="*/ 593793 w 2375172"/>
              <a:gd name="connsiteY6" fmla="*/ 135480 h 2263409"/>
              <a:gd name="connsiteX7" fmla="*/ 709253 w 2375172"/>
              <a:gd name="connsiteY7" fmla="*/ 2131435 h 2263409"/>
              <a:gd name="connsiteX8" fmla="*/ 824713 w 2375172"/>
              <a:gd name="connsiteY8" fmla="*/ 36508 h 2263409"/>
              <a:gd name="connsiteX9" fmla="*/ 923678 w 2375172"/>
              <a:gd name="connsiteY9" fmla="*/ 2263399 h 2263409"/>
              <a:gd name="connsiteX10" fmla="*/ 1055632 w 2375172"/>
              <a:gd name="connsiteY10" fmla="*/ 3517 h 2263409"/>
              <a:gd name="connsiteX11" fmla="*/ 1154598 w 2375172"/>
              <a:gd name="connsiteY11" fmla="*/ 1719048 h 2263409"/>
              <a:gd name="connsiteX12" fmla="*/ 1253563 w 2375172"/>
              <a:gd name="connsiteY12" fmla="*/ 679832 h 2263409"/>
              <a:gd name="connsiteX13" fmla="*/ 1369023 w 2375172"/>
              <a:gd name="connsiteY13" fmla="*/ 1471615 h 2263409"/>
              <a:gd name="connsiteX14" fmla="*/ 1451494 w 2375172"/>
              <a:gd name="connsiteY14" fmla="*/ 910769 h 2263409"/>
              <a:gd name="connsiteX15" fmla="*/ 1566954 w 2375172"/>
              <a:gd name="connsiteY15" fmla="*/ 1306660 h 2263409"/>
              <a:gd name="connsiteX16" fmla="*/ 1682414 w 2375172"/>
              <a:gd name="connsiteY16" fmla="*/ 1009741 h 2263409"/>
              <a:gd name="connsiteX17" fmla="*/ 1781379 w 2375172"/>
              <a:gd name="connsiteY17" fmla="*/ 1257174 h 2263409"/>
              <a:gd name="connsiteX18" fmla="*/ 1880345 w 2375172"/>
              <a:gd name="connsiteY18" fmla="*/ 1075723 h 2263409"/>
              <a:gd name="connsiteX19" fmla="*/ 1995805 w 2375172"/>
              <a:gd name="connsiteY19" fmla="*/ 1240678 h 2263409"/>
              <a:gd name="connsiteX20" fmla="*/ 2094770 w 2375172"/>
              <a:gd name="connsiteY20" fmla="*/ 1075723 h 2263409"/>
              <a:gd name="connsiteX21" fmla="*/ 2226724 w 2375172"/>
              <a:gd name="connsiteY21" fmla="*/ 1158201 h 2263409"/>
              <a:gd name="connsiteX22" fmla="*/ 2325690 w 2375172"/>
              <a:gd name="connsiteY22" fmla="*/ 1125210 h 2263409"/>
              <a:gd name="connsiteX23" fmla="*/ 2375172 w 2375172"/>
              <a:gd name="connsiteY23" fmla="*/ 1158201 h 226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75172" h="2263409">
                <a:moveTo>
                  <a:pt x="0" y="1125210"/>
                </a:moveTo>
                <a:cubicBezTo>
                  <a:pt x="34363" y="1210437"/>
                  <a:pt x="68727" y="1295664"/>
                  <a:pt x="98966" y="1257174"/>
                </a:cubicBezTo>
                <a:cubicBezTo>
                  <a:pt x="129206" y="1218685"/>
                  <a:pt x="153947" y="833790"/>
                  <a:pt x="181437" y="894273"/>
                </a:cubicBezTo>
                <a:cubicBezTo>
                  <a:pt x="208927" y="954756"/>
                  <a:pt x="230920" y="1702552"/>
                  <a:pt x="263908" y="1620075"/>
                </a:cubicBezTo>
                <a:cubicBezTo>
                  <a:pt x="296896" y="1537598"/>
                  <a:pt x="340881" y="352671"/>
                  <a:pt x="379368" y="399408"/>
                </a:cubicBezTo>
                <a:cubicBezTo>
                  <a:pt x="417855" y="446145"/>
                  <a:pt x="459091" y="1944486"/>
                  <a:pt x="494828" y="1900498"/>
                </a:cubicBezTo>
                <a:cubicBezTo>
                  <a:pt x="530565" y="1856510"/>
                  <a:pt x="558055" y="96990"/>
                  <a:pt x="593793" y="135480"/>
                </a:cubicBezTo>
                <a:cubicBezTo>
                  <a:pt x="629531" y="173970"/>
                  <a:pt x="670766" y="2147930"/>
                  <a:pt x="709253" y="2131435"/>
                </a:cubicBezTo>
                <a:cubicBezTo>
                  <a:pt x="747740" y="2114940"/>
                  <a:pt x="788976" y="14514"/>
                  <a:pt x="824713" y="36508"/>
                </a:cubicBezTo>
                <a:cubicBezTo>
                  <a:pt x="860451" y="58502"/>
                  <a:pt x="885191" y="2268898"/>
                  <a:pt x="923678" y="2263399"/>
                </a:cubicBezTo>
                <a:cubicBezTo>
                  <a:pt x="962165" y="2257900"/>
                  <a:pt x="1017145" y="94242"/>
                  <a:pt x="1055632" y="3517"/>
                </a:cubicBezTo>
                <a:cubicBezTo>
                  <a:pt x="1094119" y="-87208"/>
                  <a:pt x="1121610" y="1606329"/>
                  <a:pt x="1154598" y="1719048"/>
                </a:cubicBezTo>
                <a:cubicBezTo>
                  <a:pt x="1187586" y="1831767"/>
                  <a:pt x="1217826" y="721071"/>
                  <a:pt x="1253563" y="679832"/>
                </a:cubicBezTo>
                <a:cubicBezTo>
                  <a:pt x="1289301" y="638593"/>
                  <a:pt x="1336035" y="1433126"/>
                  <a:pt x="1369023" y="1471615"/>
                </a:cubicBezTo>
                <a:cubicBezTo>
                  <a:pt x="1402011" y="1510104"/>
                  <a:pt x="1418506" y="938261"/>
                  <a:pt x="1451494" y="910769"/>
                </a:cubicBezTo>
                <a:cubicBezTo>
                  <a:pt x="1484482" y="883277"/>
                  <a:pt x="1528467" y="1290165"/>
                  <a:pt x="1566954" y="1306660"/>
                </a:cubicBezTo>
                <a:cubicBezTo>
                  <a:pt x="1605441" y="1323155"/>
                  <a:pt x="1646677" y="1017989"/>
                  <a:pt x="1682414" y="1009741"/>
                </a:cubicBezTo>
                <a:cubicBezTo>
                  <a:pt x="1718152" y="1001493"/>
                  <a:pt x="1748391" y="1246177"/>
                  <a:pt x="1781379" y="1257174"/>
                </a:cubicBezTo>
                <a:cubicBezTo>
                  <a:pt x="1814368" y="1268171"/>
                  <a:pt x="1844607" y="1078472"/>
                  <a:pt x="1880345" y="1075723"/>
                </a:cubicBezTo>
                <a:cubicBezTo>
                  <a:pt x="1916083" y="1072974"/>
                  <a:pt x="1960068" y="1240678"/>
                  <a:pt x="1995805" y="1240678"/>
                </a:cubicBezTo>
                <a:cubicBezTo>
                  <a:pt x="2031542" y="1240678"/>
                  <a:pt x="2056284" y="1089469"/>
                  <a:pt x="2094770" y="1075723"/>
                </a:cubicBezTo>
                <a:cubicBezTo>
                  <a:pt x="2133256" y="1061977"/>
                  <a:pt x="2188237" y="1149953"/>
                  <a:pt x="2226724" y="1158201"/>
                </a:cubicBezTo>
                <a:cubicBezTo>
                  <a:pt x="2265211" y="1166449"/>
                  <a:pt x="2300949" y="1125210"/>
                  <a:pt x="2325690" y="1125210"/>
                </a:cubicBezTo>
                <a:cubicBezTo>
                  <a:pt x="2350431" y="1125210"/>
                  <a:pt x="2375172" y="1158201"/>
                  <a:pt x="2375172" y="1158201"/>
                </a:cubicBezTo>
              </a:path>
            </a:pathLst>
          </a:custGeom>
          <a:ln w="9525" cmpd="sng">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796064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0283532-8428-F14D-911C-98C43BF6B529}" type="slidenum">
              <a:rPr lang="en-US" smtClean="0"/>
              <a:t>13</a:t>
            </a:fld>
            <a:endParaRPr lang="en-US"/>
          </a:p>
        </p:txBody>
      </p:sp>
      <p:sp>
        <p:nvSpPr>
          <p:cNvPr id="79" name="Oval 78"/>
          <p:cNvSpPr/>
          <p:nvPr/>
        </p:nvSpPr>
        <p:spPr>
          <a:xfrm>
            <a:off x="1250902" y="2739337"/>
            <a:ext cx="1925184" cy="1925330"/>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0" name="Straight Connector 79"/>
          <p:cNvCxnSpPr/>
          <p:nvPr/>
        </p:nvCxnSpPr>
        <p:spPr>
          <a:xfrm>
            <a:off x="3301524" y="3726746"/>
            <a:ext cx="2655531" cy="9746"/>
          </a:xfrm>
          <a:prstGeom prst="line">
            <a:avLst/>
          </a:prstGeom>
          <a:ln w="38100" cmpd="sng">
            <a:solidFill>
              <a:schemeClr val="bg1"/>
            </a:solidFill>
            <a:prstDash val="sysDash"/>
            <a:headEnd type="none"/>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81" name="Group 80"/>
          <p:cNvGrpSpPr/>
          <p:nvPr/>
        </p:nvGrpSpPr>
        <p:grpSpPr>
          <a:xfrm>
            <a:off x="1977482" y="3080995"/>
            <a:ext cx="521033" cy="1248463"/>
            <a:chOff x="2768329" y="986764"/>
            <a:chExt cx="204521" cy="945054"/>
          </a:xfrm>
          <a:effectLst/>
        </p:grpSpPr>
        <p:sp>
          <p:nvSpPr>
            <p:cNvPr id="108" name="Freeform 107"/>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9" name="Freeform 108"/>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82" name="TextBox 81"/>
          <p:cNvSpPr txBox="1"/>
          <p:nvPr/>
        </p:nvSpPr>
        <p:spPr>
          <a:xfrm>
            <a:off x="613063" y="4945584"/>
            <a:ext cx="3169479" cy="523220"/>
          </a:xfrm>
          <a:prstGeom prst="rect">
            <a:avLst/>
          </a:prstGeom>
          <a:noFill/>
        </p:spPr>
        <p:txBody>
          <a:bodyPr wrap="square" rtlCol="0">
            <a:spAutoFit/>
          </a:bodyPr>
          <a:lstStyle/>
          <a:p>
            <a:pPr algn="ctr"/>
            <a:r>
              <a:rPr lang="en-US" sz="2800" dirty="0" smtClean="0">
                <a:solidFill>
                  <a:schemeClr val="bg1"/>
                </a:solidFill>
                <a:latin typeface="Helvetica Neue Thin"/>
                <a:cs typeface="Helvetica Neue Thin"/>
              </a:rPr>
              <a:t>Single</a:t>
            </a:r>
            <a:r>
              <a:rPr lang="en-US" sz="2800" dirty="0">
                <a:solidFill>
                  <a:schemeClr val="bg1"/>
                </a:solidFill>
                <a:latin typeface="Helvetica Neue Thin"/>
                <a:cs typeface="Helvetica Neue Thin"/>
              </a:rPr>
              <a:t>-</a:t>
            </a:r>
            <a:r>
              <a:rPr lang="en-US" sz="2800" dirty="0" smtClean="0">
                <a:solidFill>
                  <a:schemeClr val="bg1"/>
                </a:solidFill>
                <a:latin typeface="Helvetica Neue Thin"/>
                <a:cs typeface="Helvetica Neue Thin"/>
              </a:rPr>
              <a:t>Carrier</a:t>
            </a:r>
            <a:endParaRPr lang="en-US" sz="2800" dirty="0">
              <a:solidFill>
                <a:schemeClr val="bg1"/>
              </a:solidFill>
              <a:latin typeface="Helvetica Neue Thin"/>
              <a:cs typeface="Helvetica Neue Thin"/>
            </a:endParaRPr>
          </a:p>
        </p:txBody>
      </p:sp>
      <p:sp>
        <p:nvSpPr>
          <p:cNvPr id="83" name="Oval 82"/>
          <p:cNvSpPr/>
          <p:nvPr/>
        </p:nvSpPr>
        <p:spPr>
          <a:xfrm>
            <a:off x="6089831" y="2732519"/>
            <a:ext cx="1925184" cy="1925330"/>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4" name="Group 83"/>
          <p:cNvGrpSpPr/>
          <p:nvPr/>
        </p:nvGrpSpPr>
        <p:grpSpPr>
          <a:xfrm>
            <a:off x="6586421" y="3079466"/>
            <a:ext cx="916319" cy="1281012"/>
            <a:chOff x="2224020" y="340262"/>
            <a:chExt cx="353280" cy="493885"/>
          </a:xfrm>
        </p:grpSpPr>
        <p:grpSp>
          <p:nvGrpSpPr>
            <p:cNvPr id="102" name="Group 101"/>
            <p:cNvGrpSpPr/>
            <p:nvPr/>
          </p:nvGrpSpPr>
          <p:grpSpPr>
            <a:xfrm>
              <a:off x="2224020" y="352812"/>
              <a:ext cx="200880" cy="481335"/>
              <a:chOff x="2768329" y="986764"/>
              <a:chExt cx="204521" cy="945054"/>
            </a:xfrm>
            <a:effectLst/>
          </p:grpSpPr>
          <p:sp>
            <p:nvSpPr>
              <p:cNvPr id="106" name="Freeform 105"/>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7" name="Freeform 106"/>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03" name="Group 102"/>
            <p:cNvGrpSpPr/>
            <p:nvPr/>
          </p:nvGrpSpPr>
          <p:grpSpPr>
            <a:xfrm>
              <a:off x="2376420" y="340262"/>
              <a:ext cx="200880" cy="481335"/>
              <a:chOff x="2768329" y="986764"/>
              <a:chExt cx="204521" cy="945054"/>
            </a:xfrm>
            <a:effectLst/>
          </p:grpSpPr>
          <p:sp>
            <p:nvSpPr>
              <p:cNvPr id="104" name="Freeform 103"/>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5" name="Freeform 104"/>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85" name="TextBox 84"/>
          <p:cNvSpPr txBox="1"/>
          <p:nvPr/>
        </p:nvSpPr>
        <p:spPr>
          <a:xfrm>
            <a:off x="5823990" y="4943336"/>
            <a:ext cx="2605674" cy="525468"/>
          </a:xfrm>
          <a:prstGeom prst="rect">
            <a:avLst/>
          </a:prstGeom>
          <a:noFill/>
        </p:spPr>
        <p:txBody>
          <a:bodyPr wrap="square" rtlCol="0">
            <a:spAutoFit/>
          </a:bodyPr>
          <a:lstStyle/>
          <a:p>
            <a:pPr algn="ctr"/>
            <a:r>
              <a:rPr lang="en-US" sz="2800" dirty="0" smtClean="0">
                <a:solidFill>
                  <a:schemeClr val="bg1"/>
                </a:solidFill>
                <a:latin typeface="Helvetica Neue Thin"/>
                <a:cs typeface="Helvetica Neue Thin"/>
              </a:rPr>
              <a:t>Multi-Carrier</a:t>
            </a:r>
            <a:endParaRPr lang="en-US" sz="2800" dirty="0">
              <a:solidFill>
                <a:schemeClr val="bg1"/>
              </a:solidFill>
              <a:latin typeface="Helvetica Neue Thin"/>
              <a:cs typeface="Helvetica Neue Thin"/>
            </a:endParaRPr>
          </a:p>
        </p:txBody>
      </p:sp>
      <p:grpSp>
        <p:nvGrpSpPr>
          <p:cNvPr id="165" name="Group 164"/>
          <p:cNvGrpSpPr/>
          <p:nvPr/>
        </p:nvGrpSpPr>
        <p:grpSpPr>
          <a:xfrm>
            <a:off x="587174" y="22429"/>
            <a:ext cx="8294012" cy="1153055"/>
            <a:chOff x="579084" y="5277008"/>
            <a:chExt cx="8294012" cy="1153055"/>
          </a:xfrm>
        </p:grpSpPr>
        <p:sp>
          <p:nvSpPr>
            <p:cNvPr id="166" name="Oval 165"/>
            <p:cNvSpPr/>
            <p:nvPr/>
          </p:nvSpPr>
          <p:spPr>
            <a:xfrm>
              <a:off x="2623832" y="5283826"/>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7" name="Straight Connector 166"/>
            <p:cNvCxnSpPr/>
            <p:nvPr/>
          </p:nvCxnSpPr>
          <p:spPr>
            <a:xfrm>
              <a:off x="3360229" y="567971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168" name="Group 167"/>
            <p:cNvGrpSpPr/>
            <p:nvPr/>
          </p:nvGrpSpPr>
          <p:grpSpPr>
            <a:xfrm>
              <a:off x="2919016" y="5417531"/>
              <a:ext cx="200880" cy="481335"/>
              <a:chOff x="2768329" y="986764"/>
              <a:chExt cx="204521" cy="945054"/>
            </a:xfrm>
            <a:effectLst/>
          </p:grpSpPr>
          <p:sp>
            <p:nvSpPr>
              <p:cNvPr id="199" name="Freeform 198"/>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0" name="Freeform 199"/>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69" name="TextBox 168"/>
            <p:cNvSpPr txBox="1"/>
            <p:nvPr/>
          </p:nvSpPr>
          <p:spPr>
            <a:xfrm>
              <a:off x="2114293" y="5991384"/>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Single</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Carrier</a:t>
              </a:r>
              <a:endParaRPr lang="en-US" sz="2000" dirty="0">
                <a:solidFill>
                  <a:schemeClr val="bg1"/>
                </a:solidFill>
                <a:latin typeface="Helvetica Neue Thin"/>
                <a:cs typeface="Helvetica Neue Thin"/>
              </a:endParaRPr>
            </a:p>
          </p:txBody>
        </p:sp>
        <p:sp>
          <p:nvSpPr>
            <p:cNvPr id="170" name="Oval 169"/>
            <p:cNvSpPr/>
            <p:nvPr/>
          </p:nvSpPr>
          <p:spPr>
            <a:xfrm>
              <a:off x="4190616" y="5277008"/>
              <a:ext cx="742241" cy="742297"/>
            </a:xfrm>
            <a:prstGeom prst="ellipse">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1" name="Group 170"/>
            <p:cNvGrpSpPr/>
            <p:nvPr/>
          </p:nvGrpSpPr>
          <p:grpSpPr>
            <a:xfrm>
              <a:off x="4377253" y="5426002"/>
              <a:ext cx="353280" cy="493885"/>
              <a:chOff x="2224020" y="340262"/>
              <a:chExt cx="353280" cy="493885"/>
            </a:xfrm>
          </p:grpSpPr>
          <p:grpSp>
            <p:nvGrpSpPr>
              <p:cNvPr id="193" name="Group 192"/>
              <p:cNvGrpSpPr/>
              <p:nvPr/>
            </p:nvGrpSpPr>
            <p:grpSpPr>
              <a:xfrm>
                <a:off x="2224020" y="352812"/>
                <a:ext cx="200880" cy="481335"/>
                <a:chOff x="2768329" y="986764"/>
                <a:chExt cx="204521" cy="945054"/>
              </a:xfrm>
              <a:effectLst/>
            </p:grpSpPr>
            <p:sp>
              <p:nvSpPr>
                <p:cNvPr id="197" name="Freeform 196"/>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8" name="Freeform 197"/>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94" name="Group 193"/>
              <p:cNvGrpSpPr/>
              <p:nvPr/>
            </p:nvGrpSpPr>
            <p:grpSpPr>
              <a:xfrm>
                <a:off x="2376420" y="340262"/>
                <a:ext cx="200880" cy="481335"/>
                <a:chOff x="2768329" y="986764"/>
                <a:chExt cx="204521" cy="945054"/>
              </a:xfrm>
              <a:effectLst/>
            </p:grpSpPr>
            <p:sp>
              <p:nvSpPr>
                <p:cNvPr id="195" name="Freeform 194"/>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6" name="Freeform 195"/>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172" name="TextBox 171"/>
            <p:cNvSpPr txBox="1"/>
            <p:nvPr/>
          </p:nvSpPr>
          <p:spPr>
            <a:xfrm>
              <a:off x="3681952" y="5995329"/>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Multi-Carrier</a:t>
              </a:r>
              <a:endParaRPr lang="en-US" sz="2000" dirty="0">
                <a:solidFill>
                  <a:schemeClr val="bg1"/>
                </a:solidFill>
                <a:latin typeface="Helvetica Neue Thin"/>
                <a:cs typeface="Helvetica Neue Thin"/>
              </a:endParaRPr>
            </a:p>
          </p:txBody>
        </p:sp>
        <p:grpSp>
          <p:nvGrpSpPr>
            <p:cNvPr id="173" name="Group 172"/>
            <p:cNvGrpSpPr/>
            <p:nvPr/>
          </p:nvGrpSpPr>
          <p:grpSpPr>
            <a:xfrm>
              <a:off x="5808013" y="5293503"/>
              <a:ext cx="742241" cy="742297"/>
              <a:chOff x="5103876" y="1582811"/>
              <a:chExt cx="742241" cy="742297"/>
            </a:xfrm>
          </p:grpSpPr>
          <p:sp>
            <p:nvSpPr>
              <p:cNvPr id="188" name="Oval 187"/>
              <p:cNvSpPr/>
              <p:nvPr/>
            </p:nvSpPr>
            <p:spPr>
              <a:xfrm>
                <a:off x="5103876" y="1582811"/>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9" name="Group 188"/>
              <p:cNvGrpSpPr/>
              <p:nvPr/>
            </p:nvGrpSpPr>
            <p:grpSpPr>
              <a:xfrm>
                <a:off x="5237412" y="1687828"/>
                <a:ext cx="483078" cy="384349"/>
                <a:chOff x="5085012" y="380778"/>
                <a:chExt cx="483078" cy="384349"/>
              </a:xfrm>
            </p:grpSpPr>
            <p:cxnSp>
              <p:nvCxnSpPr>
                <p:cNvPr id="190" name="Straight Connector 189"/>
                <p:cNvCxnSpPr/>
                <p:nvPr/>
              </p:nvCxnSpPr>
              <p:spPr>
                <a:xfrm>
                  <a:off x="5330844" y="380778"/>
                  <a:ext cx="0" cy="267129"/>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flipH="1" flipV="1">
                  <a:off x="5344962" y="668061"/>
                  <a:ext cx="223128" cy="93121"/>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2" name="Straight Connector 191"/>
                <p:cNvCxnSpPr/>
                <p:nvPr/>
              </p:nvCxnSpPr>
              <p:spPr>
                <a:xfrm flipV="1">
                  <a:off x="5085012" y="672006"/>
                  <a:ext cx="223128" cy="93121"/>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grpSp>
        </p:grpSp>
        <p:cxnSp>
          <p:nvCxnSpPr>
            <p:cNvPr id="174" name="Straight Connector 173"/>
            <p:cNvCxnSpPr/>
            <p:nvPr/>
          </p:nvCxnSpPr>
          <p:spPr>
            <a:xfrm>
              <a:off x="4961091" y="5683663"/>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75" name="TextBox 174"/>
            <p:cNvSpPr txBox="1"/>
            <p:nvPr/>
          </p:nvSpPr>
          <p:spPr>
            <a:xfrm>
              <a:off x="5106066" y="6002810"/>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Multi-dimension</a:t>
              </a:r>
              <a:endParaRPr lang="en-US" sz="2000" dirty="0">
                <a:solidFill>
                  <a:schemeClr val="bg1"/>
                </a:solidFill>
                <a:latin typeface="Helvetica Neue Thin"/>
                <a:cs typeface="Helvetica Neue Thin"/>
              </a:endParaRPr>
            </a:p>
          </p:txBody>
        </p:sp>
        <p:cxnSp>
          <p:nvCxnSpPr>
            <p:cNvPr id="176" name="Straight Connector 175"/>
            <p:cNvCxnSpPr/>
            <p:nvPr/>
          </p:nvCxnSpPr>
          <p:spPr>
            <a:xfrm>
              <a:off x="6578447" y="568760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177" name="Group 176"/>
            <p:cNvGrpSpPr/>
            <p:nvPr/>
          </p:nvGrpSpPr>
          <p:grpSpPr>
            <a:xfrm>
              <a:off x="7406623" y="5283402"/>
              <a:ext cx="742241" cy="742297"/>
              <a:chOff x="6592290" y="1339331"/>
              <a:chExt cx="742241" cy="742297"/>
            </a:xfrm>
          </p:grpSpPr>
          <p:sp>
            <p:nvSpPr>
              <p:cNvPr id="183" name="Oval 182"/>
              <p:cNvSpPr/>
              <p:nvPr/>
            </p:nvSpPr>
            <p:spPr>
              <a:xfrm>
                <a:off x="6592290" y="1339331"/>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4" name="Group 183"/>
              <p:cNvGrpSpPr/>
              <p:nvPr/>
            </p:nvGrpSpPr>
            <p:grpSpPr>
              <a:xfrm rot="5400000">
                <a:off x="6875696" y="1489766"/>
                <a:ext cx="188755" cy="491628"/>
                <a:chOff x="2768329" y="986764"/>
                <a:chExt cx="204521" cy="945054"/>
              </a:xfrm>
              <a:effectLst/>
            </p:grpSpPr>
            <p:sp>
              <p:nvSpPr>
                <p:cNvPr id="186" name="Freeform 185"/>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7" name="Freeform 186"/>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85" name="Straight Connector 184"/>
              <p:cNvCxnSpPr/>
              <p:nvPr/>
            </p:nvCxnSpPr>
            <p:spPr>
              <a:xfrm flipH="1">
                <a:off x="6821713" y="1437160"/>
                <a:ext cx="309268" cy="629828"/>
              </a:xfrm>
              <a:prstGeom prst="line">
                <a:avLst/>
              </a:prstGeom>
              <a:ln w="28575" cmpd="sng">
                <a:solidFill>
                  <a:schemeClr val="bg1"/>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178" name="TextBox 177"/>
            <p:cNvSpPr txBox="1"/>
            <p:nvPr/>
          </p:nvSpPr>
          <p:spPr>
            <a:xfrm>
              <a:off x="6706713" y="6029953"/>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Phy</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Security</a:t>
              </a:r>
              <a:endParaRPr lang="en-US" sz="2000" dirty="0">
                <a:solidFill>
                  <a:schemeClr val="bg1"/>
                </a:solidFill>
                <a:latin typeface="Helvetica Neue Thin"/>
                <a:cs typeface="Helvetica Neue Thin"/>
              </a:endParaRPr>
            </a:p>
          </p:txBody>
        </p:sp>
        <p:cxnSp>
          <p:nvCxnSpPr>
            <p:cNvPr id="179" name="Straight Connector 178"/>
            <p:cNvCxnSpPr/>
            <p:nvPr/>
          </p:nvCxnSpPr>
          <p:spPr>
            <a:xfrm>
              <a:off x="1825020" y="5681710"/>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80" name="Oval 179"/>
            <p:cNvSpPr/>
            <p:nvPr/>
          </p:nvSpPr>
          <p:spPr>
            <a:xfrm>
              <a:off x="1088623" y="528581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TextBox 180"/>
            <p:cNvSpPr txBox="1"/>
            <p:nvPr/>
          </p:nvSpPr>
          <p:spPr>
            <a:xfrm>
              <a:off x="579084" y="5993376"/>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Morse-code</a:t>
              </a:r>
              <a:endParaRPr lang="en-US" sz="2000" dirty="0">
                <a:solidFill>
                  <a:schemeClr val="bg1"/>
                </a:solidFill>
                <a:latin typeface="Helvetica Neue Thin"/>
                <a:cs typeface="Helvetica Neue Thin"/>
              </a:endParaRPr>
            </a:p>
          </p:txBody>
        </p:sp>
        <p:cxnSp>
          <p:nvCxnSpPr>
            <p:cNvPr id="182" name="Straight Connector 181"/>
            <p:cNvCxnSpPr/>
            <p:nvPr/>
          </p:nvCxnSpPr>
          <p:spPr>
            <a:xfrm flipH="1">
              <a:off x="1238518" y="5681710"/>
              <a:ext cx="432382" cy="0"/>
            </a:xfrm>
            <a:prstGeom prst="line">
              <a:avLst/>
            </a:prstGeom>
            <a:ln w="28575" cmpd="sng">
              <a:solidFill>
                <a:schemeClr val="bg1"/>
              </a:solidFill>
              <a:prstDash val="dashDot"/>
              <a:headEnd type="none"/>
              <a:tailEnd type="non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3166596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cxnSp>
        <p:nvCxnSpPr>
          <p:cNvPr id="260" name="Straight Connector 259"/>
          <p:cNvCxnSpPr/>
          <p:nvPr/>
        </p:nvCxnSpPr>
        <p:spPr>
          <a:xfrm flipH="1">
            <a:off x="1833110" y="1815987"/>
            <a:ext cx="34506" cy="4938123"/>
          </a:xfrm>
          <a:prstGeom prst="line">
            <a:avLst/>
          </a:prstGeom>
          <a:ln w="19050">
            <a:solidFill>
              <a:schemeClr val="bg1">
                <a:alpha val="24000"/>
              </a:schemeClr>
            </a:solidFill>
            <a:prstDash val="sysDash"/>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261" name="Straight Connector 260"/>
          <p:cNvCxnSpPr/>
          <p:nvPr/>
        </p:nvCxnSpPr>
        <p:spPr>
          <a:xfrm flipH="1">
            <a:off x="2649575" y="1758071"/>
            <a:ext cx="75520" cy="5001543"/>
          </a:xfrm>
          <a:prstGeom prst="line">
            <a:avLst/>
          </a:prstGeom>
          <a:ln w="19050">
            <a:solidFill>
              <a:schemeClr val="bg1">
                <a:alpha val="24000"/>
              </a:schemeClr>
            </a:solidFill>
            <a:prstDash val="sysDash"/>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262" name="Straight Connector 261"/>
          <p:cNvCxnSpPr/>
          <p:nvPr/>
        </p:nvCxnSpPr>
        <p:spPr>
          <a:xfrm flipH="1">
            <a:off x="3548066" y="1700156"/>
            <a:ext cx="34506" cy="5064961"/>
          </a:xfrm>
          <a:prstGeom prst="line">
            <a:avLst/>
          </a:prstGeom>
          <a:ln w="19050">
            <a:solidFill>
              <a:schemeClr val="bg1">
                <a:alpha val="24000"/>
              </a:schemeClr>
            </a:solidFill>
            <a:prstDash val="sysDash"/>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263" name="Straight Connector 262"/>
          <p:cNvCxnSpPr/>
          <p:nvPr/>
        </p:nvCxnSpPr>
        <p:spPr>
          <a:xfrm flipH="1">
            <a:off x="4405544" y="1759559"/>
            <a:ext cx="34506" cy="4999913"/>
          </a:xfrm>
          <a:prstGeom prst="line">
            <a:avLst/>
          </a:prstGeom>
          <a:ln w="19050">
            <a:solidFill>
              <a:schemeClr val="bg1">
                <a:alpha val="24000"/>
              </a:schemeClr>
            </a:solidFill>
            <a:prstDash val="sysDash"/>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a:off x="5300281" y="1758212"/>
            <a:ext cx="34506" cy="4999913"/>
          </a:xfrm>
          <a:prstGeom prst="line">
            <a:avLst/>
          </a:prstGeom>
          <a:ln w="19050">
            <a:solidFill>
              <a:schemeClr val="bg1">
                <a:alpha val="24000"/>
              </a:schemeClr>
            </a:solidFill>
            <a:prstDash val="sysDash"/>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sz="quarter" idx="12"/>
          </p:nvPr>
        </p:nvSpPr>
        <p:spPr/>
        <p:txBody>
          <a:bodyPr/>
          <a:lstStyle/>
          <a:p>
            <a:fld id="{10283532-8428-F14D-911C-98C43BF6B529}" type="slidenum">
              <a:rPr lang="en-US" smtClean="0"/>
              <a:t>14</a:t>
            </a:fld>
            <a:endParaRPr lang="en-US"/>
          </a:p>
        </p:txBody>
      </p:sp>
      <p:grpSp>
        <p:nvGrpSpPr>
          <p:cNvPr id="143" name="Group 142"/>
          <p:cNvGrpSpPr/>
          <p:nvPr/>
        </p:nvGrpSpPr>
        <p:grpSpPr>
          <a:xfrm>
            <a:off x="587174" y="22429"/>
            <a:ext cx="8294012" cy="1153055"/>
            <a:chOff x="579084" y="5277008"/>
            <a:chExt cx="8294012" cy="1153055"/>
          </a:xfrm>
        </p:grpSpPr>
        <p:sp>
          <p:nvSpPr>
            <p:cNvPr id="144" name="Oval 143"/>
            <p:cNvSpPr/>
            <p:nvPr/>
          </p:nvSpPr>
          <p:spPr>
            <a:xfrm>
              <a:off x="2623832" y="5283826"/>
              <a:ext cx="742241" cy="742297"/>
            </a:xfrm>
            <a:prstGeom prst="ellipse">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5" name="Straight Connector 144"/>
            <p:cNvCxnSpPr/>
            <p:nvPr/>
          </p:nvCxnSpPr>
          <p:spPr>
            <a:xfrm>
              <a:off x="3360229" y="567971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146" name="Group 145"/>
            <p:cNvGrpSpPr/>
            <p:nvPr/>
          </p:nvGrpSpPr>
          <p:grpSpPr>
            <a:xfrm>
              <a:off x="2919016" y="5417531"/>
              <a:ext cx="200880" cy="481335"/>
              <a:chOff x="2768329" y="986764"/>
              <a:chExt cx="204521" cy="945054"/>
            </a:xfrm>
            <a:effectLst/>
          </p:grpSpPr>
          <p:sp>
            <p:nvSpPr>
              <p:cNvPr id="177" name="Freeform 176"/>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8" name="Freeform 177"/>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47" name="TextBox 146"/>
            <p:cNvSpPr txBox="1"/>
            <p:nvPr/>
          </p:nvSpPr>
          <p:spPr>
            <a:xfrm>
              <a:off x="2114293" y="5991384"/>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Single</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Carrier</a:t>
              </a:r>
              <a:endParaRPr lang="en-US" sz="2000" dirty="0">
                <a:solidFill>
                  <a:schemeClr val="bg1"/>
                </a:solidFill>
                <a:latin typeface="Helvetica Neue Thin"/>
                <a:cs typeface="Helvetica Neue Thin"/>
              </a:endParaRPr>
            </a:p>
          </p:txBody>
        </p:sp>
        <p:sp>
          <p:nvSpPr>
            <p:cNvPr id="148" name="Oval 147"/>
            <p:cNvSpPr/>
            <p:nvPr/>
          </p:nvSpPr>
          <p:spPr>
            <a:xfrm>
              <a:off x="4190616" y="527700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9" name="Group 148"/>
            <p:cNvGrpSpPr/>
            <p:nvPr/>
          </p:nvGrpSpPr>
          <p:grpSpPr>
            <a:xfrm>
              <a:off x="4377253" y="5426002"/>
              <a:ext cx="353280" cy="493885"/>
              <a:chOff x="2224020" y="340262"/>
              <a:chExt cx="353280" cy="493885"/>
            </a:xfrm>
          </p:grpSpPr>
          <p:grpSp>
            <p:nvGrpSpPr>
              <p:cNvPr id="171" name="Group 170"/>
              <p:cNvGrpSpPr/>
              <p:nvPr/>
            </p:nvGrpSpPr>
            <p:grpSpPr>
              <a:xfrm>
                <a:off x="2224020" y="352812"/>
                <a:ext cx="200880" cy="481335"/>
                <a:chOff x="2768329" y="986764"/>
                <a:chExt cx="204521" cy="945054"/>
              </a:xfrm>
              <a:effectLst/>
            </p:grpSpPr>
            <p:sp>
              <p:nvSpPr>
                <p:cNvPr id="175" name="Freeform 174"/>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6" name="Freeform 175"/>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72" name="Group 171"/>
              <p:cNvGrpSpPr/>
              <p:nvPr/>
            </p:nvGrpSpPr>
            <p:grpSpPr>
              <a:xfrm>
                <a:off x="2376420" y="340262"/>
                <a:ext cx="200880" cy="481335"/>
                <a:chOff x="2768329" y="986764"/>
                <a:chExt cx="204521" cy="945054"/>
              </a:xfrm>
              <a:effectLst/>
            </p:grpSpPr>
            <p:sp>
              <p:nvSpPr>
                <p:cNvPr id="173" name="Freeform 172"/>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4" name="Freeform 173"/>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150" name="TextBox 149"/>
            <p:cNvSpPr txBox="1"/>
            <p:nvPr/>
          </p:nvSpPr>
          <p:spPr>
            <a:xfrm>
              <a:off x="3681952" y="5995329"/>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Multi-Carrier</a:t>
              </a:r>
              <a:endParaRPr lang="en-US" sz="2000" dirty="0">
                <a:solidFill>
                  <a:schemeClr val="bg1"/>
                </a:solidFill>
                <a:latin typeface="Helvetica Neue Thin"/>
                <a:cs typeface="Helvetica Neue Thin"/>
              </a:endParaRPr>
            </a:p>
          </p:txBody>
        </p:sp>
        <p:grpSp>
          <p:nvGrpSpPr>
            <p:cNvPr id="151" name="Group 150"/>
            <p:cNvGrpSpPr/>
            <p:nvPr/>
          </p:nvGrpSpPr>
          <p:grpSpPr>
            <a:xfrm>
              <a:off x="5808013" y="5293503"/>
              <a:ext cx="742241" cy="742297"/>
              <a:chOff x="5103876" y="1582811"/>
              <a:chExt cx="742241" cy="742297"/>
            </a:xfrm>
          </p:grpSpPr>
          <p:sp>
            <p:nvSpPr>
              <p:cNvPr id="166" name="Oval 165"/>
              <p:cNvSpPr/>
              <p:nvPr/>
            </p:nvSpPr>
            <p:spPr>
              <a:xfrm>
                <a:off x="5103876" y="1582811"/>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7" name="Group 166"/>
              <p:cNvGrpSpPr/>
              <p:nvPr/>
            </p:nvGrpSpPr>
            <p:grpSpPr>
              <a:xfrm>
                <a:off x="5237412" y="1687828"/>
                <a:ext cx="483078" cy="384349"/>
                <a:chOff x="5085012" y="380778"/>
                <a:chExt cx="483078" cy="384349"/>
              </a:xfrm>
            </p:grpSpPr>
            <p:cxnSp>
              <p:nvCxnSpPr>
                <p:cNvPr id="168" name="Straight Connector 167"/>
                <p:cNvCxnSpPr/>
                <p:nvPr/>
              </p:nvCxnSpPr>
              <p:spPr>
                <a:xfrm>
                  <a:off x="5330844" y="380778"/>
                  <a:ext cx="0" cy="267129"/>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flipH="1" flipV="1">
                  <a:off x="5344962" y="668061"/>
                  <a:ext cx="223128" cy="93121"/>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flipV="1">
                  <a:off x="5085012" y="672006"/>
                  <a:ext cx="223128" cy="93121"/>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grpSp>
        </p:grpSp>
        <p:cxnSp>
          <p:nvCxnSpPr>
            <p:cNvPr id="152" name="Straight Connector 151"/>
            <p:cNvCxnSpPr/>
            <p:nvPr/>
          </p:nvCxnSpPr>
          <p:spPr>
            <a:xfrm>
              <a:off x="4961091" y="5683663"/>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53" name="TextBox 152"/>
            <p:cNvSpPr txBox="1"/>
            <p:nvPr/>
          </p:nvSpPr>
          <p:spPr>
            <a:xfrm>
              <a:off x="5106066" y="6002810"/>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Multi-dimension</a:t>
              </a:r>
              <a:endParaRPr lang="en-US" sz="2000" dirty="0">
                <a:solidFill>
                  <a:schemeClr val="bg1"/>
                </a:solidFill>
                <a:latin typeface="Helvetica Neue Thin"/>
                <a:cs typeface="Helvetica Neue Thin"/>
              </a:endParaRPr>
            </a:p>
          </p:txBody>
        </p:sp>
        <p:cxnSp>
          <p:nvCxnSpPr>
            <p:cNvPr id="154" name="Straight Connector 153"/>
            <p:cNvCxnSpPr/>
            <p:nvPr/>
          </p:nvCxnSpPr>
          <p:spPr>
            <a:xfrm>
              <a:off x="6578447" y="568760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155" name="Group 154"/>
            <p:cNvGrpSpPr/>
            <p:nvPr/>
          </p:nvGrpSpPr>
          <p:grpSpPr>
            <a:xfrm>
              <a:off x="7406623" y="5283402"/>
              <a:ext cx="742241" cy="742297"/>
              <a:chOff x="6592290" y="1339331"/>
              <a:chExt cx="742241" cy="742297"/>
            </a:xfrm>
          </p:grpSpPr>
          <p:sp>
            <p:nvSpPr>
              <p:cNvPr id="161" name="Oval 160"/>
              <p:cNvSpPr/>
              <p:nvPr/>
            </p:nvSpPr>
            <p:spPr>
              <a:xfrm>
                <a:off x="6592290" y="1339331"/>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2" name="Group 161"/>
              <p:cNvGrpSpPr/>
              <p:nvPr/>
            </p:nvGrpSpPr>
            <p:grpSpPr>
              <a:xfrm rot="5400000">
                <a:off x="6875696" y="1489766"/>
                <a:ext cx="188755" cy="491628"/>
                <a:chOff x="2768329" y="986764"/>
                <a:chExt cx="204521" cy="945054"/>
              </a:xfrm>
              <a:effectLst/>
            </p:grpSpPr>
            <p:sp>
              <p:nvSpPr>
                <p:cNvPr id="164" name="Freeform 163"/>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5" name="Freeform 164"/>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63" name="Straight Connector 162"/>
              <p:cNvCxnSpPr/>
              <p:nvPr/>
            </p:nvCxnSpPr>
            <p:spPr>
              <a:xfrm flipH="1">
                <a:off x="6821713" y="1437160"/>
                <a:ext cx="309268" cy="629828"/>
              </a:xfrm>
              <a:prstGeom prst="line">
                <a:avLst/>
              </a:prstGeom>
              <a:ln w="28575" cmpd="sng">
                <a:solidFill>
                  <a:schemeClr val="bg1"/>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156" name="TextBox 155"/>
            <p:cNvSpPr txBox="1"/>
            <p:nvPr/>
          </p:nvSpPr>
          <p:spPr>
            <a:xfrm>
              <a:off x="6706713" y="6029953"/>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Phy</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Security</a:t>
              </a:r>
              <a:endParaRPr lang="en-US" sz="2000" dirty="0">
                <a:solidFill>
                  <a:schemeClr val="bg1"/>
                </a:solidFill>
                <a:latin typeface="Helvetica Neue Thin"/>
                <a:cs typeface="Helvetica Neue Thin"/>
              </a:endParaRPr>
            </a:p>
          </p:txBody>
        </p:sp>
        <p:cxnSp>
          <p:nvCxnSpPr>
            <p:cNvPr id="157" name="Straight Connector 156"/>
            <p:cNvCxnSpPr/>
            <p:nvPr/>
          </p:nvCxnSpPr>
          <p:spPr>
            <a:xfrm>
              <a:off x="1825020" y="5681710"/>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58" name="Oval 157"/>
            <p:cNvSpPr/>
            <p:nvPr/>
          </p:nvSpPr>
          <p:spPr>
            <a:xfrm>
              <a:off x="1088623" y="528581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TextBox 158"/>
            <p:cNvSpPr txBox="1"/>
            <p:nvPr/>
          </p:nvSpPr>
          <p:spPr>
            <a:xfrm>
              <a:off x="579084" y="5993376"/>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Morse-code</a:t>
              </a:r>
              <a:endParaRPr lang="en-US" sz="2000" dirty="0">
                <a:solidFill>
                  <a:schemeClr val="bg1"/>
                </a:solidFill>
                <a:latin typeface="Helvetica Neue Thin"/>
                <a:cs typeface="Helvetica Neue Thin"/>
              </a:endParaRPr>
            </a:p>
          </p:txBody>
        </p:sp>
        <p:cxnSp>
          <p:nvCxnSpPr>
            <p:cNvPr id="160" name="Straight Connector 159"/>
            <p:cNvCxnSpPr/>
            <p:nvPr/>
          </p:nvCxnSpPr>
          <p:spPr>
            <a:xfrm flipH="1">
              <a:off x="1238518" y="5681710"/>
              <a:ext cx="432382" cy="0"/>
            </a:xfrm>
            <a:prstGeom prst="line">
              <a:avLst/>
            </a:prstGeom>
            <a:ln w="28575" cmpd="sng">
              <a:solidFill>
                <a:schemeClr val="bg1"/>
              </a:solidFill>
              <a:prstDash val="dashDot"/>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70" name="TextBox 69"/>
          <p:cNvSpPr txBox="1"/>
          <p:nvPr/>
        </p:nvSpPr>
        <p:spPr>
          <a:xfrm>
            <a:off x="2685293" y="1402129"/>
            <a:ext cx="467860" cy="400110"/>
          </a:xfrm>
          <a:prstGeom prst="rect">
            <a:avLst/>
          </a:prstGeom>
          <a:noFill/>
        </p:spPr>
        <p:txBody>
          <a:bodyPr wrap="square" rtlCol="0">
            <a:spAutoFit/>
          </a:bodyPr>
          <a:lstStyle/>
          <a:p>
            <a:pPr algn="ctr"/>
            <a:r>
              <a:rPr lang="en-US" sz="2000" dirty="0" smtClean="0">
                <a:solidFill>
                  <a:schemeClr val="bg1">
                    <a:lumMod val="85000"/>
                  </a:schemeClr>
                </a:solidFill>
                <a:latin typeface="Helvetica Neue Thin"/>
                <a:cs typeface="Helvetica Neue Thin"/>
              </a:rPr>
              <a:t>30</a:t>
            </a:r>
            <a:endParaRPr lang="en-US" sz="2000" dirty="0">
              <a:solidFill>
                <a:schemeClr val="bg1">
                  <a:lumMod val="85000"/>
                </a:schemeClr>
              </a:solidFill>
              <a:latin typeface="Helvetica Neue Thin"/>
              <a:cs typeface="Helvetica Neue Thin"/>
            </a:endParaRPr>
          </a:p>
        </p:txBody>
      </p:sp>
      <p:sp>
        <p:nvSpPr>
          <p:cNvPr id="71" name="TextBox 70"/>
          <p:cNvSpPr txBox="1"/>
          <p:nvPr/>
        </p:nvSpPr>
        <p:spPr>
          <a:xfrm>
            <a:off x="3482049" y="1408536"/>
            <a:ext cx="514646" cy="400110"/>
          </a:xfrm>
          <a:prstGeom prst="rect">
            <a:avLst/>
          </a:prstGeom>
          <a:noFill/>
        </p:spPr>
        <p:txBody>
          <a:bodyPr wrap="square" rtlCol="0">
            <a:spAutoFit/>
          </a:bodyPr>
          <a:lstStyle/>
          <a:p>
            <a:pPr algn="ctr"/>
            <a:r>
              <a:rPr lang="en-US" sz="2000" dirty="0" smtClean="0">
                <a:solidFill>
                  <a:srgbClr val="D9D9D9"/>
                </a:solidFill>
                <a:latin typeface="Helvetica Neue Thin"/>
                <a:cs typeface="Helvetica Neue Thin"/>
              </a:rPr>
              <a:t>60</a:t>
            </a:r>
            <a:endParaRPr lang="en-US" sz="2000" dirty="0">
              <a:solidFill>
                <a:srgbClr val="D9D9D9"/>
              </a:solidFill>
              <a:latin typeface="Helvetica Neue Thin"/>
              <a:cs typeface="Helvetica Neue Thin"/>
            </a:endParaRPr>
          </a:p>
        </p:txBody>
      </p:sp>
      <p:sp>
        <p:nvSpPr>
          <p:cNvPr id="72" name="TextBox 71"/>
          <p:cNvSpPr txBox="1"/>
          <p:nvPr/>
        </p:nvSpPr>
        <p:spPr>
          <a:xfrm>
            <a:off x="4344172" y="1409667"/>
            <a:ext cx="525308" cy="400110"/>
          </a:xfrm>
          <a:prstGeom prst="rect">
            <a:avLst/>
          </a:prstGeom>
          <a:noFill/>
        </p:spPr>
        <p:txBody>
          <a:bodyPr wrap="square" rtlCol="0">
            <a:spAutoFit/>
          </a:bodyPr>
          <a:lstStyle/>
          <a:p>
            <a:pPr algn="ctr"/>
            <a:r>
              <a:rPr lang="en-US" sz="2000" dirty="0" smtClean="0">
                <a:solidFill>
                  <a:schemeClr val="bg1">
                    <a:lumMod val="85000"/>
                  </a:schemeClr>
                </a:solidFill>
                <a:latin typeface="Helvetica Neue Thin"/>
                <a:cs typeface="Helvetica Neue Thin"/>
              </a:rPr>
              <a:t>90</a:t>
            </a:r>
            <a:endParaRPr lang="en-US" sz="2000" dirty="0">
              <a:solidFill>
                <a:schemeClr val="bg1">
                  <a:lumMod val="85000"/>
                </a:schemeClr>
              </a:solidFill>
              <a:latin typeface="Helvetica Neue Thin"/>
              <a:cs typeface="Helvetica Neue Thin"/>
            </a:endParaRPr>
          </a:p>
        </p:txBody>
      </p:sp>
      <p:sp>
        <p:nvSpPr>
          <p:cNvPr id="73" name="TextBox 72"/>
          <p:cNvSpPr txBox="1"/>
          <p:nvPr/>
        </p:nvSpPr>
        <p:spPr>
          <a:xfrm>
            <a:off x="1738953" y="1432016"/>
            <a:ext cx="467860" cy="400110"/>
          </a:xfrm>
          <a:prstGeom prst="rect">
            <a:avLst/>
          </a:prstGeom>
          <a:noFill/>
        </p:spPr>
        <p:txBody>
          <a:bodyPr wrap="square" rtlCol="0">
            <a:spAutoFit/>
          </a:bodyPr>
          <a:lstStyle/>
          <a:p>
            <a:pPr algn="ctr"/>
            <a:r>
              <a:rPr lang="en-US" sz="2000" dirty="0" smtClean="0">
                <a:solidFill>
                  <a:schemeClr val="bg1">
                    <a:lumMod val="85000"/>
                  </a:schemeClr>
                </a:solidFill>
                <a:latin typeface="Helvetica Neue Thin"/>
                <a:cs typeface="Helvetica Neue Thin"/>
              </a:rPr>
              <a:t>0</a:t>
            </a:r>
            <a:endParaRPr lang="en-US" sz="2000" dirty="0">
              <a:solidFill>
                <a:schemeClr val="bg1">
                  <a:lumMod val="85000"/>
                </a:schemeClr>
              </a:solidFill>
              <a:latin typeface="Helvetica Neue Thin"/>
              <a:cs typeface="Helvetica Neue Thin"/>
            </a:endParaRPr>
          </a:p>
        </p:txBody>
      </p:sp>
      <p:sp>
        <p:nvSpPr>
          <p:cNvPr id="75" name="TextBox 74"/>
          <p:cNvSpPr txBox="1"/>
          <p:nvPr/>
        </p:nvSpPr>
        <p:spPr>
          <a:xfrm>
            <a:off x="5175471" y="1442647"/>
            <a:ext cx="1126042" cy="400110"/>
          </a:xfrm>
          <a:prstGeom prst="rect">
            <a:avLst/>
          </a:prstGeom>
          <a:noFill/>
        </p:spPr>
        <p:txBody>
          <a:bodyPr wrap="square" rtlCol="0">
            <a:spAutoFit/>
          </a:bodyPr>
          <a:lstStyle/>
          <a:p>
            <a:pPr algn="ctr"/>
            <a:r>
              <a:rPr lang="en-US" sz="2000" dirty="0" smtClean="0">
                <a:solidFill>
                  <a:schemeClr val="bg1">
                    <a:lumMod val="85000"/>
                  </a:schemeClr>
                </a:solidFill>
                <a:latin typeface="Helvetica Neue Thin"/>
                <a:cs typeface="Helvetica Neue Thin"/>
              </a:rPr>
              <a:t>120 </a:t>
            </a:r>
            <a:r>
              <a:rPr lang="en-US" sz="2000" dirty="0" err="1" smtClean="0">
                <a:solidFill>
                  <a:schemeClr val="bg1">
                    <a:lumMod val="85000"/>
                  </a:schemeClr>
                </a:solidFill>
                <a:latin typeface="Helvetica Neue Thin"/>
                <a:cs typeface="Helvetica Neue Thin"/>
              </a:rPr>
              <a:t>ms</a:t>
            </a:r>
            <a:endParaRPr lang="en-US" sz="2000" dirty="0">
              <a:solidFill>
                <a:schemeClr val="bg1">
                  <a:lumMod val="85000"/>
                </a:schemeClr>
              </a:solidFill>
              <a:latin typeface="Helvetica Neue Thin"/>
              <a:cs typeface="Helvetica Neue Thin"/>
            </a:endParaRPr>
          </a:p>
        </p:txBody>
      </p:sp>
      <p:grpSp>
        <p:nvGrpSpPr>
          <p:cNvPr id="2" name="Group 1"/>
          <p:cNvGrpSpPr/>
          <p:nvPr/>
        </p:nvGrpSpPr>
        <p:grpSpPr>
          <a:xfrm>
            <a:off x="2009927" y="5179343"/>
            <a:ext cx="4938787" cy="1375802"/>
            <a:chOff x="1874338" y="3440684"/>
            <a:chExt cx="5128203" cy="1375802"/>
          </a:xfrm>
        </p:grpSpPr>
        <p:sp>
          <p:nvSpPr>
            <p:cNvPr id="271" name="Freeform 270"/>
            <p:cNvSpPr/>
            <p:nvPr/>
          </p:nvSpPr>
          <p:spPr>
            <a:xfrm>
              <a:off x="1874338" y="3458827"/>
              <a:ext cx="1673728" cy="1357659"/>
            </a:xfrm>
            <a:custGeom>
              <a:avLst/>
              <a:gdLst>
                <a:gd name="connsiteX0" fmla="*/ 0 w 2375172"/>
                <a:gd name="connsiteY0" fmla="*/ 1125210 h 2263409"/>
                <a:gd name="connsiteX1" fmla="*/ 98966 w 2375172"/>
                <a:gd name="connsiteY1" fmla="*/ 1257174 h 2263409"/>
                <a:gd name="connsiteX2" fmla="*/ 181437 w 2375172"/>
                <a:gd name="connsiteY2" fmla="*/ 894273 h 2263409"/>
                <a:gd name="connsiteX3" fmla="*/ 263908 w 2375172"/>
                <a:gd name="connsiteY3" fmla="*/ 1620075 h 2263409"/>
                <a:gd name="connsiteX4" fmla="*/ 379368 w 2375172"/>
                <a:gd name="connsiteY4" fmla="*/ 399408 h 2263409"/>
                <a:gd name="connsiteX5" fmla="*/ 494828 w 2375172"/>
                <a:gd name="connsiteY5" fmla="*/ 1900498 h 2263409"/>
                <a:gd name="connsiteX6" fmla="*/ 593793 w 2375172"/>
                <a:gd name="connsiteY6" fmla="*/ 135480 h 2263409"/>
                <a:gd name="connsiteX7" fmla="*/ 709253 w 2375172"/>
                <a:gd name="connsiteY7" fmla="*/ 2131435 h 2263409"/>
                <a:gd name="connsiteX8" fmla="*/ 824713 w 2375172"/>
                <a:gd name="connsiteY8" fmla="*/ 36508 h 2263409"/>
                <a:gd name="connsiteX9" fmla="*/ 923678 w 2375172"/>
                <a:gd name="connsiteY9" fmla="*/ 2263399 h 2263409"/>
                <a:gd name="connsiteX10" fmla="*/ 1055632 w 2375172"/>
                <a:gd name="connsiteY10" fmla="*/ 3517 h 2263409"/>
                <a:gd name="connsiteX11" fmla="*/ 1154598 w 2375172"/>
                <a:gd name="connsiteY11" fmla="*/ 1719048 h 2263409"/>
                <a:gd name="connsiteX12" fmla="*/ 1253563 w 2375172"/>
                <a:gd name="connsiteY12" fmla="*/ 679832 h 2263409"/>
                <a:gd name="connsiteX13" fmla="*/ 1369023 w 2375172"/>
                <a:gd name="connsiteY13" fmla="*/ 1471615 h 2263409"/>
                <a:gd name="connsiteX14" fmla="*/ 1451494 w 2375172"/>
                <a:gd name="connsiteY14" fmla="*/ 910769 h 2263409"/>
                <a:gd name="connsiteX15" fmla="*/ 1566954 w 2375172"/>
                <a:gd name="connsiteY15" fmla="*/ 1306660 h 2263409"/>
                <a:gd name="connsiteX16" fmla="*/ 1682414 w 2375172"/>
                <a:gd name="connsiteY16" fmla="*/ 1009741 h 2263409"/>
                <a:gd name="connsiteX17" fmla="*/ 1781379 w 2375172"/>
                <a:gd name="connsiteY17" fmla="*/ 1257174 h 2263409"/>
                <a:gd name="connsiteX18" fmla="*/ 1880345 w 2375172"/>
                <a:gd name="connsiteY18" fmla="*/ 1075723 h 2263409"/>
                <a:gd name="connsiteX19" fmla="*/ 1995805 w 2375172"/>
                <a:gd name="connsiteY19" fmla="*/ 1240678 h 2263409"/>
                <a:gd name="connsiteX20" fmla="*/ 2094770 w 2375172"/>
                <a:gd name="connsiteY20" fmla="*/ 1075723 h 2263409"/>
                <a:gd name="connsiteX21" fmla="*/ 2226724 w 2375172"/>
                <a:gd name="connsiteY21" fmla="*/ 1158201 h 2263409"/>
                <a:gd name="connsiteX22" fmla="*/ 2325690 w 2375172"/>
                <a:gd name="connsiteY22" fmla="*/ 1125210 h 2263409"/>
                <a:gd name="connsiteX23" fmla="*/ 2375172 w 2375172"/>
                <a:gd name="connsiteY23" fmla="*/ 1158201 h 226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75172" h="2263409">
                  <a:moveTo>
                    <a:pt x="0" y="1125210"/>
                  </a:moveTo>
                  <a:cubicBezTo>
                    <a:pt x="34363" y="1210437"/>
                    <a:pt x="68727" y="1295664"/>
                    <a:pt x="98966" y="1257174"/>
                  </a:cubicBezTo>
                  <a:cubicBezTo>
                    <a:pt x="129206" y="1218685"/>
                    <a:pt x="153947" y="833790"/>
                    <a:pt x="181437" y="894273"/>
                  </a:cubicBezTo>
                  <a:cubicBezTo>
                    <a:pt x="208927" y="954756"/>
                    <a:pt x="230920" y="1702552"/>
                    <a:pt x="263908" y="1620075"/>
                  </a:cubicBezTo>
                  <a:cubicBezTo>
                    <a:pt x="296896" y="1537598"/>
                    <a:pt x="340881" y="352671"/>
                    <a:pt x="379368" y="399408"/>
                  </a:cubicBezTo>
                  <a:cubicBezTo>
                    <a:pt x="417855" y="446145"/>
                    <a:pt x="459091" y="1944486"/>
                    <a:pt x="494828" y="1900498"/>
                  </a:cubicBezTo>
                  <a:cubicBezTo>
                    <a:pt x="530565" y="1856510"/>
                    <a:pt x="558055" y="96990"/>
                    <a:pt x="593793" y="135480"/>
                  </a:cubicBezTo>
                  <a:cubicBezTo>
                    <a:pt x="629531" y="173970"/>
                    <a:pt x="670766" y="2147930"/>
                    <a:pt x="709253" y="2131435"/>
                  </a:cubicBezTo>
                  <a:cubicBezTo>
                    <a:pt x="747740" y="2114940"/>
                    <a:pt x="788976" y="14514"/>
                    <a:pt x="824713" y="36508"/>
                  </a:cubicBezTo>
                  <a:cubicBezTo>
                    <a:pt x="860451" y="58502"/>
                    <a:pt x="885191" y="2268898"/>
                    <a:pt x="923678" y="2263399"/>
                  </a:cubicBezTo>
                  <a:cubicBezTo>
                    <a:pt x="962165" y="2257900"/>
                    <a:pt x="1017145" y="94242"/>
                    <a:pt x="1055632" y="3517"/>
                  </a:cubicBezTo>
                  <a:cubicBezTo>
                    <a:pt x="1094119" y="-87208"/>
                    <a:pt x="1121610" y="1606329"/>
                    <a:pt x="1154598" y="1719048"/>
                  </a:cubicBezTo>
                  <a:cubicBezTo>
                    <a:pt x="1187586" y="1831767"/>
                    <a:pt x="1217826" y="721071"/>
                    <a:pt x="1253563" y="679832"/>
                  </a:cubicBezTo>
                  <a:cubicBezTo>
                    <a:pt x="1289301" y="638593"/>
                    <a:pt x="1336035" y="1433126"/>
                    <a:pt x="1369023" y="1471615"/>
                  </a:cubicBezTo>
                  <a:cubicBezTo>
                    <a:pt x="1402011" y="1510104"/>
                    <a:pt x="1418506" y="938261"/>
                    <a:pt x="1451494" y="910769"/>
                  </a:cubicBezTo>
                  <a:cubicBezTo>
                    <a:pt x="1484482" y="883277"/>
                    <a:pt x="1528467" y="1290165"/>
                    <a:pt x="1566954" y="1306660"/>
                  </a:cubicBezTo>
                  <a:cubicBezTo>
                    <a:pt x="1605441" y="1323155"/>
                    <a:pt x="1646677" y="1017989"/>
                    <a:pt x="1682414" y="1009741"/>
                  </a:cubicBezTo>
                  <a:cubicBezTo>
                    <a:pt x="1718152" y="1001493"/>
                    <a:pt x="1748391" y="1246177"/>
                    <a:pt x="1781379" y="1257174"/>
                  </a:cubicBezTo>
                  <a:cubicBezTo>
                    <a:pt x="1814368" y="1268171"/>
                    <a:pt x="1844607" y="1078472"/>
                    <a:pt x="1880345" y="1075723"/>
                  </a:cubicBezTo>
                  <a:cubicBezTo>
                    <a:pt x="1916083" y="1072974"/>
                    <a:pt x="1960068" y="1240678"/>
                    <a:pt x="1995805" y="1240678"/>
                  </a:cubicBezTo>
                  <a:cubicBezTo>
                    <a:pt x="2031542" y="1240678"/>
                    <a:pt x="2056284" y="1089469"/>
                    <a:pt x="2094770" y="1075723"/>
                  </a:cubicBezTo>
                  <a:cubicBezTo>
                    <a:pt x="2133256" y="1061977"/>
                    <a:pt x="2188237" y="1149953"/>
                    <a:pt x="2226724" y="1158201"/>
                  </a:cubicBezTo>
                  <a:cubicBezTo>
                    <a:pt x="2265211" y="1166449"/>
                    <a:pt x="2300949" y="1125210"/>
                    <a:pt x="2325690" y="1125210"/>
                  </a:cubicBezTo>
                  <a:cubicBezTo>
                    <a:pt x="2350431" y="1125210"/>
                    <a:pt x="2375172" y="1158201"/>
                    <a:pt x="2375172" y="1158201"/>
                  </a:cubicBezTo>
                </a:path>
              </a:pathLst>
            </a:custGeom>
            <a:ln w="9525" cmpd="sng">
              <a:solidFill>
                <a:srgbClr val="558ED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2" name="Freeform 51"/>
            <p:cNvSpPr/>
            <p:nvPr/>
          </p:nvSpPr>
          <p:spPr>
            <a:xfrm>
              <a:off x="3536952" y="3440684"/>
              <a:ext cx="1841101" cy="1357659"/>
            </a:xfrm>
            <a:custGeom>
              <a:avLst/>
              <a:gdLst>
                <a:gd name="connsiteX0" fmla="*/ 0 w 2375172"/>
                <a:gd name="connsiteY0" fmla="*/ 1125210 h 2263409"/>
                <a:gd name="connsiteX1" fmla="*/ 98966 w 2375172"/>
                <a:gd name="connsiteY1" fmla="*/ 1257174 h 2263409"/>
                <a:gd name="connsiteX2" fmla="*/ 181437 w 2375172"/>
                <a:gd name="connsiteY2" fmla="*/ 894273 h 2263409"/>
                <a:gd name="connsiteX3" fmla="*/ 263908 w 2375172"/>
                <a:gd name="connsiteY3" fmla="*/ 1620075 h 2263409"/>
                <a:gd name="connsiteX4" fmla="*/ 379368 w 2375172"/>
                <a:gd name="connsiteY4" fmla="*/ 399408 h 2263409"/>
                <a:gd name="connsiteX5" fmla="*/ 494828 w 2375172"/>
                <a:gd name="connsiteY5" fmla="*/ 1900498 h 2263409"/>
                <a:gd name="connsiteX6" fmla="*/ 593793 w 2375172"/>
                <a:gd name="connsiteY6" fmla="*/ 135480 h 2263409"/>
                <a:gd name="connsiteX7" fmla="*/ 709253 w 2375172"/>
                <a:gd name="connsiteY7" fmla="*/ 2131435 h 2263409"/>
                <a:gd name="connsiteX8" fmla="*/ 824713 w 2375172"/>
                <a:gd name="connsiteY8" fmla="*/ 36508 h 2263409"/>
                <a:gd name="connsiteX9" fmla="*/ 923678 w 2375172"/>
                <a:gd name="connsiteY9" fmla="*/ 2263399 h 2263409"/>
                <a:gd name="connsiteX10" fmla="*/ 1055632 w 2375172"/>
                <a:gd name="connsiteY10" fmla="*/ 3517 h 2263409"/>
                <a:gd name="connsiteX11" fmla="*/ 1154598 w 2375172"/>
                <a:gd name="connsiteY11" fmla="*/ 1719048 h 2263409"/>
                <a:gd name="connsiteX12" fmla="*/ 1253563 w 2375172"/>
                <a:gd name="connsiteY12" fmla="*/ 679832 h 2263409"/>
                <a:gd name="connsiteX13" fmla="*/ 1369023 w 2375172"/>
                <a:gd name="connsiteY13" fmla="*/ 1471615 h 2263409"/>
                <a:gd name="connsiteX14" fmla="*/ 1451494 w 2375172"/>
                <a:gd name="connsiteY14" fmla="*/ 910769 h 2263409"/>
                <a:gd name="connsiteX15" fmla="*/ 1566954 w 2375172"/>
                <a:gd name="connsiteY15" fmla="*/ 1306660 h 2263409"/>
                <a:gd name="connsiteX16" fmla="*/ 1682414 w 2375172"/>
                <a:gd name="connsiteY16" fmla="*/ 1009741 h 2263409"/>
                <a:gd name="connsiteX17" fmla="*/ 1781379 w 2375172"/>
                <a:gd name="connsiteY17" fmla="*/ 1257174 h 2263409"/>
                <a:gd name="connsiteX18" fmla="*/ 1880345 w 2375172"/>
                <a:gd name="connsiteY18" fmla="*/ 1075723 h 2263409"/>
                <a:gd name="connsiteX19" fmla="*/ 1995805 w 2375172"/>
                <a:gd name="connsiteY19" fmla="*/ 1240678 h 2263409"/>
                <a:gd name="connsiteX20" fmla="*/ 2094770 w 2375172"/>
                <a:gd name="connsiteY20" fmla="*/ 1075723 h 2263409"/>
                <a:gd name="connsiteX21" fmla="*/ 2226724 w 2375172"/>
                <a:gd name="connsiteY21" fmla="*/ 1158201 h 2263409"/>
                <a:gd name="connsiteX22" fmla="*/ 2325690 w 2375172"/>
                <a:gd name="connsiteY22" fmla="*/ 1125210 h 2263409"/>
                <a:gd name="connsiteX23" fmla="*/ 2375172 w 2375172"/>
                <a:gd name="connsiteY23" fmla="*/ 1158201 h 226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75172" h="2263409">
                  <a:moveTo>
                    <a:pt x="0" y="1125210"/>
                  </a:moveTo>
                  <a:cubicBezTo>
                    <a:pt x="34363" y="1210437"/>
                    <a:pt x="68727" y="1295664"/>
                    <a:pt x="98966" y="1257174"/>
                  </a:cubicBezTo>
                  <a:cubicBezTo>
                    <a:pt x="129206" y="1218685"/>
                    <a:pt x="153947" y="833790"/>
                    <a:pt x="181437" y="894273"/>
                  </a:cubicBezTo>
                  <a:cubicBezTo>
                    <a:pt x="208927" y="954756"/>
                    <a:pt x="230920" y="1702552"/>
                    <a:pt x="263908" y="1620075"/>
                  </a:cubicBezTo>
                  <a:cubicBezTo>
                    <a:pt x="296896" y="1537598"/>
                    <a:pt x="340881" y="352671"/>
                    <a:pt x="379368" y="399408"/>
                  </a:cubicBezTo>
                  <a:cubicBezTo>
                    <a:pt x="417855" y="446145"/>
                    <a:pt x="459091" y="1944486"/>
                    <a:pt x="494828" y="1900498"/>
                  </a:cubicBezTo>
                  <a:cubicBezTo>
                    <a:pt x="530565" y="1856510"/>
                    <a:pt x="558055" y="96990"/>
                    <a:pt x="593793" y="135480"/>
                  </a:cubicBezTo>
                  <a:cubicBezTo>
                    <a:pt x="629531" y="173970"/>
                    <a:pt x="670766" y="2147930"/>
                    <a:pt x="709253" y="2131435"/>
                  </a:cubicBezTo>
                  <a:cubicBezTo>
                    <a:pt x="747740" y="2114940"/>
                    <a:pt x="788976" y="14514"/>
                    <a:pt x="824713" y="36508"/>
                  </a:cubicBezTo>
                  <a:cubicBezTo>
                    <a:pt x="860451" y="58502"/>
                    <a:pt x="885191" y="2268898"/>
                    <a:pt x="923678" y="2263399"/>
                  </a:cubicBezTo>
                  <a:cubicBezTo>
                    <a:pt x="962165" y="2257900"/>
                    <a:pt x="1017145" y="94242"/>
                    <a:pt x="1055632" y="3517"/>
                  </a:cubicBezTo>
                  <a:cubicBezTo>
                    <a:pt x="1094119" y="-87208"/>
                    <a:pt x="1121610" y="1606329"/>
                    <a:pt x="1154598" y="1719048"/>
                  </a:cubicBezTo>
                  <a:cubicBezTo>
                    <a:pt x="1187586" y="1831767"/>
                    <a:pt x="1217826" y="721071"/>
                    <a:pt x="1253563" y="679832"/>
                  </a:cubicBezTo>
                  <a:cubicBezTo>
                    <a:pt x="1289301" y="638593"/>
                    <a:pt x="1336035" y="1433126"/>
                    <a:pt x="1369023" y="1471615"/>
                  </a:cubicBezTo>
                  <a:cubicBezTo>
                    <a:pt x="1402011" y="1510104"/>
                    <a:pt x="1418506" y="938261"/>
                    <a:pt x="1451494" y="910769"/>
                  </a:cubicBezTo>
                  <a:cubicBezTo>
                    <a:pt x="1484482" y="883277"/>
                    <a:pt x="1528467" y="1290165"/>
                    <a:pt x="1566954" y="1306660"/>
                  </a:cubicBezTo>
                  <a:cubicBezTo>
                    <a:pt x="1605441" y="1323155"/>
                    <a:pt x="1646677" y="1017989"/>
                    <a:pt x="1682414" y="1009741"/>
                  </a:cubicBezTo>
                  <a:cubicBezTo>
                    <a:pt x="1718152" y="1001493"/>
                    <a:pt x="1748391" y="1246177"/>
                    <a:pt x="1781379" y="1257174"/>
                  </a:cubicBezTo>
                  <a:cubicBezTo>
                    <a:pt x="1814368" y="1268171"/>
                    <a:pt x="1844607" y="1078472"/>
                    <a:pt x="1880345" y="1075723"/>
                  </a:cubicBezTo>
                  <a:cubicBezTo>
                    <a:pt x="1916083" y="1072974"/>
                    <a:pt x="1960068" y="1240678"/>
                    <a:pt x="1995805" y="1240678"/>
                  </a:cubicBezTo>
                  <a:cubicBezTo>
                    <a:pt x="2031542" y="1240678"/>
                    <a:pt x="2056284" y="1089469"/>
                    <a:pt x="2094770" y="1075723"/>
                  </a:cubicBezTo>
                  <a:cubicBezTo>
                    <a:pt x="2133256" y="1061977"/>
                    <a:pt x="2188237" y="1149953"/>
                    <a:pt x="2226724" y="1158201"/>
                  </a:cubicBezTo>
                  <a:cubicBezTo>
                    <a:pt x="2265211" y="1166449"/>
                    <a:pt x="2300949" y="1125210"/>
                    <a:pt x="2325690" y="1125210"/>
                  </a:cubicBezTo>
                  <a:cubicBezTo>
                    <a:pt x="2350431" y="1125210"/>
                    <a:pt x="2375172" y="1158201"/>
                    <a:pt x="2375172" y="1158201"/>
                  </a:cubicBezTo>
                </a:path>
              </a:pathLst>
            </a:custGeom>
            <a:ln w="9525" cmpd="sng">
              <a:solidFill>
                <a:srgbClr val="558ED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 name="Freeform 52"/>
            <p:cNvSpPr/>
            <p:nvPr/>
          </p:nvSpPr>
          <p:spPr>
            <a:xfrm>
              <a:off x="5328813" y="3440684"/>
              <a:ext cx="1673728" cy="1357659"/>
            </a:xfrm>
            <a:custGeom>
              <a:avLst/>
              <a:gdLst>
                <a:gd name="connsiteX0" fmla="*/ 0 w 2375172"/>
                <a:gd name="connsiteY0" fmla="*/ 1125210 h 2263409"/>
                <a:gd name="connsiteX1" fmla="*/ 98966 w 2375172"/>
                <a:gd name="connsiteY1" fmla="*/ 1257174 h 2263409"/>
                <a:gd name="connsiteX2" fmla="*/ 181437 w 2375172"/>
                <a:gd name="connsiteY2" fmla="*/ 894273 h 2263409"/>
                <a:gd name="connsiteX3" fmla="*/ 263908 w 2375172"/>
                <a:gd name="connsiteY3" fmla="*/ 1620075 h 2263409"/>
                <a:gd name="connsiteX4" fmla="*/ 379368 w 2375172"/>
                <a:gd name="connsiteY4" fmla="*/ 399408 h 2263409"/>
                <a:gd name="connsiteX5" fmla="*/ 494828 w 2375172"/>
                <a:gd name="connsiteY5" fmla="*/ 1900498 h 2263409"/>
                <a:gd name="connsiteX6" fmla="*/ 593793 w 2375172"/>
                <a:gd name="connsiteY6" fmla="*/ 135480 h 2263409"/>
                <a:gd name="connsiteX7" fmla="*/ 709253 w 2375172"/>
                <a:gd name="connsiteY7" fmla="*/ 2131435 h 2263409"/>
                <a:gd name="connsiteX8" fmla="*/ 824713 w 2375172"/>
                <a:gd name="connsiteY8" fmla="*/ 36508 h 2263409"/>
                <a:gd name="connsiteX9" fmla="*/ 923678 w 2375172"/>
                <a:gd name="connsiteY9" fmla="*/ 2263399 h 2263409"/>
                <a:gd name="connsiteX10" fmla="*/ 1055632 w 2375172"/>
                <a:gd name="connsiteY10" fmla="*/ 3517 h 2263409"/>
                <a:gd name="connsiteX11" fmla="*/ 1154598 w 2375172"/>
                <a:gd name="connsiteY11" fmla="*/ 1719048 h 2263409"/>
                <a:gd name="connsiteX12" fmla="*/ 1253563 w 2375172"/>
                <a:gd name="connsiteY12" fmla="*/ 679832 h 2263409"/>
                <a:gd name="connsiteX13" fmla="*/ 1369023 w 2375172"/>
                <a:gd name="connsiteY13" fmla="*/ 1471615 h 2263409"/>
                <a:gd name="connsiteX14" fmla="*/ 1451494 w 2375172"/>
                <a:gd name="connsiteY14" fmla="*/ 910769 h 2263409"/>
                <a:gd name="connsiteX15" fmla="*/ 1566954 w 2375172"/>
                <a:gd name="connsiteY15" fmla="*/ 1306660 h 2263409"/>
                <a:gd name="connsiteX16" fmla="*/ 1682414 w 2375172"/>
                <a:gd name="connsiteY16" fmla="*/ 1009741 h 2263409"/>
                <a:gd name="connsiteX17" fmla="*/ 1781379 w 2375172"/>
                <a:gd name="connsiteY17" fmla="*/ 1257174 h 2263409"/>
                <a:gd name="connsiteX18" fmla="*/ 1880345 w 2375172"/>
                <a:gd name="connsiteY18" fmla="*/ 1075723 h 2263409"/>
                <a:gd name="connsiteX19" fmla="*/ 1995805 w 2375172"/>
                <a:gd name="connsiteY19" fmla="*/ 1240678 h 2263409"/>
                <a:gd name="connsiteX20" fmla="*/ 2094770 w 2375172"/>
                <a:gd name="connsiteY20" fmla="*/ 1075723 h 2263409"/>
                <a:gd name="connsiteX21" fmla="*/ 2226724 w 2375172"/>
                <a:gd name="connsiteY21" fmla="*/ 1158201 h 2263409"/>
                <a:gd name="connsiteX22" fmla="*/ 2325690 w 2375172"/>
                <a:gd name="connsiteY22" fmla="*/ 1125210 h 2263409"/>
                <a:gd name="connsiteX23" fmla="*/ 2375172 w 2375172"/>
                <a:gd name="connsiteY23" fmla="*/ 1158201 h 226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75172" h="2263409">
                  <a:moveTo>
                    <a:pt x="0" y="1125210"/>
                  </a:moveTo>
                  <a:cubicBezTo>
                    <a:pt x="34363" y="1210437"/>
                    <a:pt x="68727" y="1295664"/>
                    <a:pt x="98966" y="1257174"/>
                  </a:cubicBezTo>
                  <a:cubicBezTo>
                    <a:pt x="129206" y="1218685"/>
                    <a:pt x="153947" y="833790"/>
                    <a:pt x="181437" y="894273"/>
                  </a:cubicBezTo>
                  <a:cubicBezTo>
                    <a:pt x="208927" y="954756"/>
                    <a:pt x="230920" y="1702552"/>
                    <a:pt x="263908" y="1620075"/>
                  </a:cubicBezTo>
                  <a:cubicBezTo>
                    <a:pt x="296896" y="1537598"/>
                    <a:pt x="340881" y="352671"/>
                    <a:pt x="379368" y="399408"/>
                  </a:cubicBezTo>
                  <a:cubicBezTo>
                    <a:pt x="417855" y="446145"/>
                    <a:pt x="459091" y="1944486"/>
                    <a:pt x="494828" y="1900498"/>
                  </a:cubicBezTo>
                  <a:cubicBezTo>
                    <a:pt x="530565" y="1856510"/>
                    <a:pt x="558055" y="96990"/>
                    <a:pt x="593793" y="135480"/>
                  </a:cubicBezTo>
                  <a:cubicBezTo>
                    <a:pt x="629531" y="173970"/>
                    <a:pt x="670766" y="2147930"/>
                    <a:pt x="709253" y="2131435"/>
                  </a:cubicBezTo>
                  <a:cubicBezTo>
                    <a:pt x="747740" y="2114940"/>
                    <a:pt x="788976" y="14514"/>
                    <a:pt x="824713" y="36508"/>
                  </a:cubicBezTo>
                  <a:cubicBezTo>
                    <a:pt x="860451" y="58502"/>
                    <a:pt x="885191" y="2268898"/>
                    <a:pt x="923678" y="2263399"/>
                  </a:cubicBezTo>
                  <a:cubicBezTo>
                    <a:pt x="962165" y="2257900"/>
                    <a:pt x="1017145" y="94242"/>
                    <a:pt x="1055632" y="3517"/>
                  </a:cubicBezTo>
                  <a:cubicBezTo>
                    <a:pt x="1094119" y="-87208"/>
                    <a:pt x="1121610" y="1606329"/>
                    <a:pt x="1154598" y="1719048"/>
                  </a:cubicBezTo>
                  <a:cubicBezTo>
                    <a:pt x="1187586" y="1831767"/>
                    <a:pt x="1217826" y="721071"/>
                    <a:pt x="1253563" y="679832"/>
                  </a:cubicBezTo>
                  <a:cubicBezTo>
                    <a:pt x="1289301" y="638593"/>
                    <a:pt x="1336035" y="1433126"/>
                    <a:pt x="1369023" y="1471615"/>
                  </a:cubicBezTo>
                  <a:cubicBezTo>
                    <a:pt x="1402011" y="1510104"/>
                    <a:pt x="1418506" y="938261"/>
                    <a:pt x="1451494" y="910769"/>
                  </a:cubicBezTo>
                  <a:cubicBezTo>
                    <a:pt x="1484482" y="883277"/>
                    <a:pt x="1528467" y="1290165"/>
                    <a:pt x="1566954" y="1306660"/>
                  </a:cubicBezTo>
                  <a:cubicBezTo>
                    <a:pt x="1605441" y="1323155"/>
                    <a:pt x="1646677" y="1017989"/>
                    <a:pt x="1682414" y="1009741"/>
                  </a:cubicBezTo>
                  <a:cubicBezTo>
                    <a:pt x="1718152" y="1001493"/>
                    <a:pt x="1748391" y="1246177"/>
                    <a:pt x="1781379" y="1257174"/>
                  </a:cubicBezTo>
                  <a:cubicBezTo>
                    <a:pt x="1814368" y="1268171"/>
                    <a:pt x="1844607" y="1078472"/>
                    <a:pt x="1880345" y="1075723"/>
                  </a:cubicBezTo>
                  <a:cubicBezTo>
                    <a:pt x="1916083" y="1072974"/>
                    <a:pt x="1960068" y="1240678"/>
                    <a:pt x="1995805" y="1240678"/>
                  </a:cubicBezTo>
                  <a:cubicBezTo>
                    <a:pt x="2031542" y="1240678"/>
                    <a:pt x="2056284" y="1089469"/>
                    <a:pt x="2094770" y="1075723"/>
                  </a:cubicBezTo>
                  <a:cubicBezTo>
                    <a:pt x="2133256" y="1061977"/>
                    <a:pt x="2188237" y="1149953"/>
                    <a:pt x="2226724" y="1158201"/>
                  </a:cubicBezTo>
                  <a:cubicBezTo>
                    <a:pt x="2265211" y="1166449"/>
                    <a:pt x="2300949" y="1125210"/>
                    <a:pt x="2325690" y="1125210"/>
                  </a:cubicBezTo>
                  <a:cubicBezTo>
                    <a:pt x="2350431" y="1125210"/>
                    <a:pt x="2375172" y="1158201"/>
                    <a:pt x="2375172" y="1158201"/>
                  </a:cubicBezTo>
                </a:path>
              </a:pathLst>
            </a:custGeom>
            <a:ln w="9525" cmpd="sng">
              <a:solidFill>
                <a:srgbClr val="558ED5"/>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5" name="Group 54"/>
          <p:cNvGrpSpPr/>
          <p:nvPr/>
        </p:nvGrpSpPr>
        <p:grpSpPr>
          <a:xfrm>
            <a:off x="2026738" y="3629370"/>
            <a:ext cx="5128203" cy="1375802"/>
            <a:chOff x="1874338" y="3440684"/>
            <a:chExt cx="5128203" cy="1375802"/>
          </a:xfrm>
        </p:grpSpPr>
        <p:sp>
          <p:nvSpPr>
            <p:cNvPr id="56" name="Freeform 55"/>
            <p:cNvSpPr/>
            <p:nvPr/>
          </p:nvSpPr>
          <p:spPr>
            <a:xfrm>
              <a:off x="1874338" y="3458827"/>
              <a:ext cx="1673728" cy="1357659"/>
            </a:xfrm>
            <a:custGeom>
              <a:avLst/>
              <a:gdLst>
                <a:gd name="connsiteX0" fmla="*/ 0 w 2375172"/>
                <a:gd name="connsiteY0" fmla="*/ 1125210 h 2263409"/>
                <a:gd name="connsiteX1" fmla="*/ 98966 w 2375172"/>
                <a:gd name="connsiteY1" fmla="*/ 1257174 h 2263409"/>
                <a:gd name="connsiteX2" fmla="*/ 181437 w 2375172"/>
                <a:gd name="connsiteY2" fmla="*/ 894273 h 2263409"/>
                <a:gd name="connsiteX3" fmla="*/ 263908 w 2375172"/>
                <a:gd name="connsiteY3" fmla="*/ 1620075 h 2263409"/>
                <a:gd name="connsiteX4" fmla="*/ 379368 w 2375172"/>
                <a:gd name="connsiteY4" fmla="*/ 399408 h 2263409"/>
                <a:gd name="connsiteX5" fmla="*/ 494828 w 2375172"/>
                <a:gd name="connsiteY5" fmla="*/ 1900498 h 2263409"/>
                <a:gd name="connsiteX6" fmla="*/ 593793 w 2375172"/>
                <a:gd name="connsiteY6" fmla="*/ 135480 h 2263409"/>
                <a:gd name="connsiteX7" fmla="*/ 709253 w 2375172"/>
                <a:gd name="connsiteY7" fmla="*/ 2131435 h 2263409"/>
                <a:gd name="connsiteX8" fmla="*/ 824713 w 2375172"/>
                <a:gd name="connsiteY8" fmla="*/ 36508 h 2263409"/>
                <a:gd name="connsiteX9" fmla="*/ 923678 w 2375172"/>
                <a:gd name="connsiteY9" fmla="*/ 2263399 h 2263409"/>
                <a:gd name="connsiteX10" fmla="*/ 1055632 w 2375172"/>
                <a:gd name="connsiteY10" fmla="*/ 3517 h 2263409"/>
                <a:gd name="connsiteX11" fmla="*/ 1154598 w 2375172"/>
                <a:gd name="connsiteY11" fmla="*/ 1719048 h 2263409"/>
                <a:gd name="connsiteX12" fmla="*/ 1253563 w 2375172"/>
                <a:gd name="connsiteY12" fmla="*/ 679832 h 2263409"/>
                <a:gd name="connsiteX13" fmla="*/ 1369023 w 2375172"/>
                <a:gd name="connsiteY13" fmla="*/ 1471615 h 2263409"/>
                <a:gd name="connsiteX14" fmla="*/ 1451494 w 2375172"/>
                <a:gd name="connsiteY14" fmla="*/ 910769 h 2263409"/>
                <a:gd name="connsiteX15" fmla="*/ 1566954 w 2375172"/>
                <a:gd name="connsiteY15" fmla="*/ 1306660 h 2263409"/>
                <a:gd name="connsiteX16" fmla="*/ 1682414 w 2375172"/>
                <a:gd name="connsiteY16" fmla="*/ 1009741 h 2263409"/>
                <a:gd name="connsiteX17" fmla="*/ 1781379 w 2375172"/>
                <a:gd name="connsiteY17" fmla="*/ 1257174 h 2263409"/>
                <a:gd name="connsiteX18" fmla="*/ 1880345 w 2375172"/>
                <a:gd name="connsiteY18" fmla="*/ 1075723 h 2263409"/>
                <a:gd name="connsiteX19" fmla="*/ 1995805 w 2375172"/>
                <a:gd name="connsiteY19" fmla="*/ 1240678 h 2263409"/>
                <a:gd name="connsiteX20" fmla="*/ 2094770 w 2375172"/>
                <a:gd name="connsiteY20" fmla="*/ 1075723 h 2263409"/>
                <a:gd name="connsiteX21" fmla="*/ 2226724 w 2375172"/>
                <a:gd name="connsiteY21" fmla="*/ 1158201 h 2263409"/>
                <a:gd name="connsiteX22" fmla="*/ 2325690 w 2375172"/>
                <a:gd name="connsiteY22" fmla="*/ 1125210 h 2263409"/>
                <a:gd name="connsiteX23" fmla="*/ 2375172 w 2375172"/>
                <a:gd name="connsiteY23" fmla="*/ 1158201 h 226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75172" h="2263409">
                  <a:moveTo>
                    <a:pt x="0" y="1125210"/>
                  </a:moveTo>
                  <a:cubicBezTo>
                    <a:pt x="34363" y="1210437"/>
                    <a:pt x="68727" y="1295664"/>
                    <a:pt x="98966" y="1257174"/>
                  </a:cubicBezTo>
                  <a:cubicBezTo>
                    <a:pt x="129206" y="1218685"/>
                    <a:pt x="153947" y="833790"/>
                    <a:pt x="181437" y="894273"/>
                  </a:cubicBezTo>
                  <a:cubicBezTo>
                    <a:pt x="208927" y="954756"/>
                    <a:pt x="230920" y="1702552"/>
                    <a:pt x="263908" y="1620075"/>
                  </a:cubicBezTo>
                  <a:cubicBezTo>
                    <a:pt x="296896" y="1537598"/>
                    <a:pt x="340881" y="352671"/>
                    <a:pt x="379368" y="399408"/>
                  </a:cubicBezTo>
                  <a:cubicBezTo>
                    <a:pt x="417855" y="446145"/>
                    <a:pt x="459091" y="1944486"/>
                    <a:pt x="494828" y="1900498"/>
                  </a:cubicBezTo>
                  <a:cubicBezTo>
                    <a:pt x="530565" y="1856510"/>
                    <a:pt x="558055" y="96990"/>
                    <a:pt x="593793" y="135480"/>
                  </a:cubicBezTo>
                  <a:cubicBezTo>
                    <a:pt x="629531" y="173970"/>
                    <a:pt x="670766" y="2147930"/>
                    <a:pt x="709253" y="2131435"/>
                  </a:cubicBezTo>
                  <a:cubicBezTo>
                    <a:pt x="747740" y="2114940"/>
                    <a:pt x="788976" y="14514"/>
                    <a:pt x="824713" y="36508"/>
                  </a:cubicBezTo>
                  <a:cubicBezTo>
                    <a:pt x="860451" y="58502"/>
                    <a:pt x="885191" y="2268898"/>
                    <a:pt x="923678" y="2263399"/>
                  </a:cubicBezTo>
                  <a:cubicBezTo>
                    <a:pt x="962165" y="2257900"/>
                    <a:pt x="1017145" y="94242"/>
                    <a:pt x="1055632" y="3517"/>
                  </a:cubicBezTo>
                  <a:cubicBezTo>
                    <a:pt x="1094119" y="-87208"/>
                    <a:pt x="1121610" y="1606329"/>
                    <a:pt x="1154598" y="1719048"/>
                  </a:cubicBezTo>
                  <a:cubicBezTo>
                    <a:pt x="1187586" y="1831767"/>
                    <a:pt x="1217826" y="721071"/>
                    <a:pt x="1253563" y="679832"/>
                  </a:cubicBezTo>
                  <a:cubicBezTo>
                    <a:pt x="1289301" y="638593"/>
                    <a:pt x="1336035" y="1433126"/>
                    <a:pt x="1369023" y="1471615"/>
                  </a:cubicBezTo>
                  <a:cubicBezTo>
                    <a:pt x="1402011" y="1510104"/>
                    <a:pt x="1418506" y="938261"/>
                    <a:pt x="1451494" y="910769"/>
                  </a:cubicBezTo>
                  <a:cubicBezTo>
                    <a:pt x="1484482" y="883277"/>
                    <a:pt x="1528467" y="1290165"/>
                    <a:pt x="1566954" y="1306660"/>
                  </a:cubicBezTo>
                  <a:cubicBezTo>
                    <a:pt x="1605441" y="1323155"/>
                    <a:pt x="1646677" y="1017989"/>
                    <a:pt x="1682414" y="1009741"/>
                  </a:cubicBezTo>
                  <a:cubicBezTo>
                    <a:pt x="1718152" y="1001493"/>
                    <a:pt x="1748391" y="1246177"/>
                    <a:pt x="1781379" y="1257174"/>
                  </a:cubicBezTo>
                  <a:cubicBezTo>
                    <a:pt x="1814368" y="1268171"/>
                    <a:pt x="1844607" y="1078472"/>
                    <a:pt x="1880345" y="1075723"/>
                  </a:cubicBezTo>
                  <a:cubicBezTo>
                    <a:pt x="1916083" y="1072974"/>
                    <a:pt x="1960068" y="1240678"/>
                    <a:pt x="1995805" y="1240678"/>
                  </a:cubicBezTo>
                  <a:cubicBezTo>
                    <a:pt x="2031542" y="1240678"/>
                    <a:pt x="2056284" y="1089469"/>
                    <a:pt x="2094770" y="1075723"/>
                  </a:cubicBezTo>
                  <a:cubicBezTo>
                    <a:pt x="2133256" y="1061977"/>
                    <a:pt x="2188237" y="1149953"/>
                    <a:pt x="2226724" y="1158201"/>
                  </a:cubicBezTo>
                  <a:cubicBezTo>
                    <a:pt x="2265211" y="1166449"/>
                    <a:pt x="2300949" y="1125210"/>
                    <a:pt x="2325690" y="1125210"/>
                  </a:cubicBezTo>
                  <a:cubicBezTo>
                    <a:pt x="2350431" y="1125210"/>
                    <a:pt x="2375172" y="1158201"/>
                    <a:pt x="2375172" y="1158201"/>
                  </a:cubicBezTo>
                </a:path>
              </a:pathLst>
            </a:custGeom>
            <a:ln w="9525" cmpd="sng">
              <a:solidFill>
                <a:srgbClr val="B1DD5B"/>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7" name="Freeform 56"/>
            <p:cNvSpPr/>
            <p:nvPr/>
          </p:nvSpPr>
          <p:spPr>
            <a:xfrm>
              <a:off x="3536952" y="3440684"/>
              <a:ext cx="1841101" cy="1357659"/>
            </a:xfrm>
            <a:custGeom>
              <a:avLst/>
              <a:gdLst>
                <a:gd name="connsiteX0" fmla="*/ 0 w 2375172"/>
                <a:gd name="connsiteY0" fmla="*/ 1125210 h 2263409"/>
                <a:gd name="connsiteX1" fmla="*/ 98966 w 2375172"/>
                <a:gd name="connsiteY1" fmla="*/ 1257174 h 2263409"/>
                <a:gd name="connsiteX2" fmla="*/ 181437 w 2375172"/>
                <a:gd name="connsiteY2" fmla="*/ 894273 h 2263409"/>
                <a:gd name="connsiteX3" fmla="*/ 263908 w 2375172"/>
                <a:gd name="connsiteY3" fmla="*/ 1620075 h 2263409"/>
                <a:gd name="connsiteX4" fmla="*/ 379368 w 2375172"/>
                <a:gd name="connsiteY4" fmla="*/ 399408 h 2263409"/>
                <a:gd name="connsiteX5" fmla="*/ 494828 w 2375172"/>
                <a:gd name="connsiteY5" fmla="*/ 1900498 h 2263409"/>
                <a:gd name="connsiteX6" fmla="*/ 593793 w 2375172"/>
                <a:gd name="connsiteY6" fmla="*/ 135480 h 2263409"/>
                <a:gd name="connsiteX7" fmla="*/ 709253 w 2375172"/>
                <a:gd name="connsiteY7" fmla="*/ 2131435 h 2263409"/>
                <a:gd name="connsiteX8" fmla="*/ 824713 w 2375172"/>
                <a:gd name="connsiteY8" fmla="*/ 36508 h 2263409"/>
                <a:gd name="connsiteX9" fmla="*/ 923678 w 2375172"/>
                <a:gd name="connsiteY9" fmla="*/ 2263399 h 2263409"/>
                <a:gd name="connsiteX10" fmla="*/ 1055632 w 2375172"/>
                <a:gd name="connsiteY10" fmla="*/ 3517 h 2263409"/>
                <a:gd name="connsiteX11" fmla="*/ 1154598 w 2375172"/>
                <a:gd name="connsiteY11" fmla="*/ 1719048 h 2263409"/>
                <a:gd name="connsiteX12" fmla="*/ 1253563 w 2375172"/>
                <a:gd name="connsiteY12" fmla="*/ 679832 h 2263409"/>
                <a:gd name="connsiteX13" fmla="*/ 1369023 w 2375172"/>
                <a:gd name="connsiteY13" fmla="*/ 1471615 h 2263409"/>
                <a:gd name="connsiteX14" fmla="*/ 1451494 w 2375172"/>
                <a:gd name="connsiteY14" fmla="*/ 910769 h 2263409"/>
                <a:gd name="connsiteX15" fmla="*/ 1566954 w 2375172"/>
                <a:gd name="connsiteY15" fmla="*/ 1306660 h 2263409"/>
                <a:gd name="connsiteX16" fmla="*/ 1682414 w 2375172"/>
                <a:gd name="connsiteY16" fmla="*/ 1009741 h 2263409"/>
                <a:gd name="connsiteX17" fmla="*/ 1781379 w 2375172"/>
                <a:gd name="connsiteY17" fmla="*/ 1257174 h 2263409"/>
                <a:gd name="connsiteX18" fmla="*/ 1880345 w 2375172"/>
                <a:gd name="connsiteY18" fmla="*/ 1075723 h 2263409"/>
                <a:gd name="connsiteX19" fmla="*/ 1995805 w 2375172"/>
                <a:gd name="connsiteY19" fmla="*/ 1240678 h 2263409"/>
                <a:gd name="connsiteX20" fmla="*/ 2094770 w 2375172"/>
                <a:gd name="connsiteY20" fmla="*/ 1075723 h 2263409"/>
                <a:gd name="connsiteX21" fmla="*/ 2226724 w 2375172"/>
                <a:gd name="connsiteY21" fmla="*/ 1158201 h 2263409"/>
                <a:gd name="connsiteX22" fmla="*/ 2325690 w 2375172"/>
                <a:gd name="connsiteY22" fmla="*/ 1125210 h 2263409"/>
                <a:gd name="connsiteX23" fmla="*/ 2375172 w 2375172"/>
                <a:gd name="connsiteY23" fmla="*/ 1158201 h 226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75172" h="2263409">
                  <a:moveTo>
                    <a:pt x="0" y="1125210"/>
                  </a:moveTo>
                  <a:cubicBezTo>
                    <a:pt x="34363" y="1210437"/>
                    <a:pt x="68727" y="1295664"/>
                    <a:pt x="98966" y="1257174"/>
                  </a:cubicBezTo>
                  <a:cubicBezTo>
                    <a:pt x="129206" y="1218685"/>
                    <a:pt x="153947" y="833790"/>
                    <a:pt x="181437" y="894273"/>
                  </a:cubicBezTo>
                  <a:cubicBezTo>
                    <a:pt x="208927" y="954756"/>
                    <a:pt x="230920" y="1702552"/>
                    <a:pt x="263908" y="1620075"/>
                  </a:cubicBezTo>
                  <a:cubicBezTo>
                    <a:pt x="296896" y="1537598"/>
                    <a:pt x="340881" y="352671"/>
                    <a:pt x="379368" y="399408"/>
                  </a:cubicBezTo>
                  <a:cubicBezTo>
                    <a:pt x="417855" y="446145"/>
                    <a:pt x="459091" y="1944486"/>
                    <a:pt x="494828" y="1900498"/>
                  </a:cubicBezTo>
                  <a:cubicBezTo>
                    <a:pt x="530565" y="1856510"/>
                    <a:pt x="558055" y="96990"/>
                    <a:pt x="593793" y="135480"/>
                  </a:cubicBezTo>
                  <a:cubicBezTo>
                    <a:pt x="629531" y="173970"/>
                    <a:pt x="670766" y="2147930"/>
                    <a:pt x="709253" y="2131435"/>
                  </a:cubicBezTo>
                  <a:cubicBezTo>
                    <a:pt x="747740" y="2114940"/>
                    <a:pt x="788976" y="14514"/>
                    <a:pt x="824713" y="36508"/>
                  </a:cubicBezTo>
                  <a:cubicBezTo>
                    <a:pt x="860451" y="58502"/>
                    <a:pt x="885191" y="2268898"/>
                    <a:pt x="923678" y="2263399"/>
                  </a:cubicBezTo>
                  <a:cubicBezTo>
                    <a:pt x="962165" y="2257900"/>
                    <a:pt x="1017145" y="94242"/>
                    <a:pt x="1055632" y="3517"/>
                  </a:cubicBezTo>
                  <a:cubicBezTo>
                    <a:pt x="1094119" y="-87208"/>
                    <a:pt x="1121610" y="1606329"/>
                    <a:pt x="1154598" y="1719048"/>
                  </a:cubicBezTo>
                  <a:cubicBezTo>
                    <a:pt x="1187586" y="1831767"/>
                    <a:pt x="1217826" y="721071"/>
                    <a:pt x="1253563" y="679832"/>
                  </a:cubicBezTo>
                  <a:cubicBezTo>
                    <a:pt x="1289301" y="638593"/>
                    <a:pt x="1336035" y="1433126"/>
                    <a:pt x="1369023" y="1471615"/>
                  </a:cubicBezTo>
                  <a:cubicBezTo>
                    <a:pt x="1402011" y="1510104"/>
                    <a:pt x="1418506" y="938261"/>
                    <a:pt x="1451494" y="910769"/>
                  </a:cubicBezTo>
                  <a:cubicBezTo>
                    <a:pt x="1484482" y="883277"/>
                    <a:pt x="1528467" y="1290165"/>
                    <a:pt x="1566954" y="1306660"/>
                  </a:cubicBezTo>
                  <a:cubicBezTo>
                    <a:pt x="1605441" y="1323155"/>
                    <a:pt x="1646677" y="1017989"/>
                    <a:pt x="1682414" y="1009741"/>
                  </a:cubicBezTo>
                  <a:cubicBezTo>
                    <a:pt x="1718152" y="1001493"/>
                    <a:pt x="1748391" y="1246177"/>
                    <a:pt x="1781379" y="1257174"/>
                  </a:cubicBezTo>
                  <a:cubicBezTo>
                    <a:pt x="1814368" y="1268171"/>
                    <a:pt x="1844607" y="1078472"/>
                    <a:pt x="1880345" y="1075723"/>
                  </a:cubicBezTo>
                  <a:cubicBezTo>
                    <a:pt x="1916083" y="1072974"/>
                    <a:pt x="1960068" y="1240678"/>
                    <a:pt x="1995805" y="1240678"/>
                  </a:cubicBezTo>
                  <a:cubicBezTo>
                    <a:pt x="2031542" y="1240678"/>
                    <a:pt x="2056284" y="1089469"/>
                    <a:pt x="2094770" y="1075723"/>
                  </a:cubicBezTo>
                  <a:cubicBezTo>
                    <a:pt x="2133256" y="1061977"/>
                    <a:pt x="2188237" y="1149953"/>
                    <a:pt x="2226724" y="1158201"/>
                  </a:cubicBezTo>
                  <a:cubicBezTo>
                    <a:pt x="2265211" y="1166449"/>
                    <a:pt x="2300949" y="1125210"/>
                    <a:pt x="2325690" y="1125210"/>
                  </a:cubicBezTo>
                  <a:cubicBezTo>
                    <a:pt x="2350431" y="1125210"/>
                    <a:pt x="2375172" y="1158201"/>
                    <a:pt x="2375172" y="1158201"/>
                  </a:cubicBezTo>
                </a:path>
              </a:pathLst>
            </a:custGeom>
            <a:ln w="9525" cmpd="sng">
              <a:solidFill>
                <a:srgbClr val="B1DD5B"/>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Freeform 57"/>
            <p:cNvSpPr/>
            <p:nvPr/>
          </p:nvSpPr>
          <p:spPr>
            <a:xfrm>
              <a:off x="5328813" y="3440684"/>
              <a:ext cx="1673728" cy="1357659"/>
            </a:xfrm>
            <a:custGeom>
              <a:avLst/>
              <a:gdLst>
                <a:gd name="connsiteX0" fmla="*/ 0 w 2375172"/>
                <a:gd name="connsiteY0" fmla="*/ 1125210 h 2263409"/>
                <a:gd name="connsiteX1" fmla="*/ 98966 w 2375172"/>
                <a:gd name="connsiteY1" fmla="*/ 1257174 h 2263409"/>
                <a:gd name="connsiteX2" fmla="*/ 181437 w 2375172"/>
                <a:gd name="connsiteY2" fmla="*/ 894273 h 2263409"/>
                <a:gd name="connsiteX3" fmla="*/ 263908 w 2375172"/>
                <a:gd name="connsiteY3" fmla="*/ 1620075 h 2263409"/>
                <a:gd name="connsiteX4" fmla="*/ 379368 w 2375172"/>
                <a:gd name="connsiteY4" fmla="*/ 399408 h 2263409"/>
                <a:gd name="connsiteX5" fmla="*/ 494828 w 2375172"/>
                <a:gd name="connsiteY5" fmla="*/ 1900498 h 2263409"/>
                <a:gd name="connsiteX6" fmla="*/ 593793 w 2375172"/>
                <a:gd name="connsiteY6" fmla="*/ 135480 h 2263409"/>
                <a:gd name="connsiteX7" fmla="*/ 709253 w 2375172"/>
                <a:gd name="connsiteY7" fmla="*/ 2131435 h 2263409"/>
                <a:gd name="connsiteX8" fmla="*/ 824713 w 2375172"/>
                <a:gd name="connsiteY8" fmla="*/ 36508 h 2263409"/>
                <a:gd name="connsiteX9" fmla="*/ 923678 w 2375172"/>
                <a:gd name="connsiteY9" fmla="*/ 2263399 h 2263409"/>
                <a:gd name="connsiteX10" fmla="*/ 1055632 w 2375172"/>
                <a:gd name="connsiteY10" fmla="*/ 3517 h 2263409"/>
                <a:gd name="connsiteX11" fmla="*/ 1154598 w 2375172"/>
                <a:gd name="connsiteY11" fmla="*/ 1719048 h 2263409"/>
                <a:gd name="connsiteX12" fmla="*/ 1253563 w 2375172"/>
                <a:gd name="connsiteY12" fmla="*/ 679832 h 2263409"/>
                <a:gd name="connsiteX13" fmla="*/ 1369023 w 2375172"/>
                <a:gd name="connsiteY13" fmla="*/ 1471615 h 2263409"/>
                <a:gd name="connsiteX14" fmla="*/ 1451494 w 2375172"/>
                <a:gd name="connsiteY14" fmla="*/ 910769 h 2263409"/>
                <a:gd name="connsiteX15" fmla="*/ 1566954 w 2375172"/>
                <a:gd name="connsiteY15" fmla="*/ 1306660 h 2263409"/>
                <a:gd name="connsiteX16" fmla="*/ 1682414 w 2375172"/>
                <a:gd name="connsiteY16" fmla="*/ 1009741 h 2263409"/>
                <a:gd name="connsiteX17" fmla="*/ 1781379 w 2375172"/>
                <a:gd name="connsiteY17" fmla="*/ 1257174 h 2263409"/>
                <a:gd name="connsiteX18" fmla="*/ 1880345 w 2375172"/>
                <a:gd name="connsiteY18" fmla="*/ 1075723 h 2263409"/>
                <a:gd name="connsiteX19" fmla="*/ 1995805 w 2375172"/>
                <a:gd name="connsiteY19" fmla="*/ 1240678 h 2263409"/>
                <a:gd name="connsiteX20" fmla="*/ 2094770 w 2375172"/>
                <a:gd name="connsiteY20" fmla="*/ 1075723 h 2263409"/>
                <a:gd name="connsiteX21" fmla="*/ 2226724 w 2375172"/>
                <a:gd name="connsiteY21" fmla="*/ 1158201 h 2263409"/>
                <a:gd name="connsiteX22" fmla="*/ 2325690 w 2375172"/>
                <a:gd name="connsiteY22" fmla="*/ 1125210 h 2263409"/>
                <a:gd name="connsiteX23" fmla="*/ 2375172 w 2375172"/>
                <a:gd name="connsiteY23" fmla="*/ 1158201 h 226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75172" h="2263409">
                  <a:moveTo>
                    <a:pt x="0" y="1125210"/>
                  </a:moveTo>
                  <a:cubicBezTo>
                    <a:pt x="34363" y="1210437"/>
                    <a:pt x="68727" y="1295664"/>
                    <a:pt x="98966" y="1257174"/>
                  </a:cubicBezTo>
                  <a:cubicBezTo>
                    <a:pt x="129206" y="1218685"/>
                    <a:pt x="153947" y="833790"/>
                    <a:pt x="181437" y="894273"/>
                  </a:cubicBezTo>
                  <a:cubicBezTo>
                    <a:pt x="208927" y="954756"/>
                    <a:pt x="230920" y="1702552"/>
                    <a:pt x="263908" y="1620075"/>
                  </a:cubicBezTo>
                  <a:cubicBezTo>
                    <a:pt x="296896" y="1537598"/>
                    <a:pt x="340881" y="352671"/>
                    <a:pt x="379368" y="399408"/>
                  </a:cubicBezTo>
                  <a:cubicBezTo>
                    <a:pt x="417855" y="446145"/>
                    <a:pt x="459091" y="1944486"/>
                    <a:pt x="494828" y="1900498"/>
                  </a:cubicBezTo>
                  <a:cubicBezTo>
                    <a:pt x="530565" y="1856510"/>
                    <a:pt x="558055" y="96990"/>
                    <a:pt x="593793" y="135480"/>
                  </a:cubicBezTo>
                  <a:cubicBezTo>
                    <a:pt x="629531" y="173970"/>
                    <a:pt x="670766" y="2147930"/>
                    <a:pt x="709253" y="2131435"/>
                  </a:cubicBezTo>
                  <a:cubicBezTo>
                    <a:pt x="747740" y="2114940"/>
                    <a:pt x="788976" y="14514"/>
                    <a:pt x="824713" y="36508"/>
                  </a:cubicBezTo>
                  <a:cubicBezTo>
                    <a:pt x="860451" y="58502"/>
                    <a:pt x="885191" y="2268898"/>
                    <a:pt x="923678" y="2263399"/>
                  </a:cubicBezTo>
                  <a:cubicBezTo>
                    <a:pt x="962165" y="2257900"/>
                    <a:pt x="1017145" y="94242"/>
                    <a:pt x="1055632" y="3517"/>
                  </a:cubicBezTo>
                  <a:cubicBezTo>
                    <a:pt x="1094119" y="-87208"/>
                    <a:pt x="1121610" y="1606329"/>
                    <a:pt x="1154598" y="1719048"/>
                  </a:cubicBezTo>
                  <a:cubicBezTo>
                    <a:pt x="1187586" y="1831767"/>
                    <a:pt x="1217826" y="721071"/>
                    <a:pt x="1253563" y="679832"/>
                  </a:cubicBezTo>
                  <a:cubicBezTo>
                    <a:pt x="1289301" y="638593"/>
                    <a:pt x="1336035" y="1433126"/>
                    <a:pt x="1369023" y="1471615"/>
                  </a:cubicBezTo>
                  <a:cubicBezTo>
                    <a:pt x="1402011" y="1510104"/>
                    <a:pt x="1418506" y="938261"/>
                    <a:pt x="1451494" y="910769"/>
                  </a:cubicBezTo>
                  <a:cubicBezTo>
                    <a:pt x="1484482" y="883277"/>
                    <a:pt x="1528467" y="1290165"/>
                    <a:pt x="1566954" y="1306660"/>
                  </a:cubicBezTo>
                  <a:cubicBezTo>
                    <a:pt x="1605441" y="1323155"/>
                    <a:pt x="1646677" y="1017989"/>
                    <a:pt x="1682414" y="1009741"/>
                  </a:cubicBezTo>
                  <a:cubicBezTo>
                    <a:pt x="1718152" y="1001493"/>
                    <a:pt x="1748391" y="1246177"/>
                    <a:pt x="1781379" y="1257174"/>
                  </a:cubicBezTo>
                  <a:cubicBezTo>
                    <a:pt x="1814368" y="1268171"/>
                    <a:pt x="1844607" y="1078472"/>
                    <a:pt x="1880345" y="1075723"/>
                  </a:cubicBezTo>
                  <a:cubicBezTo>
                    <a:pt x="1916083" y="1072974"/>
                    <a:pt x="1960068" y="1240678"/>
                    <a:pt x="1995805" y="1240678"/>
                  </a:cubicBezTo>
                  <a:cubicBezTo>
                    <a:pt x="2031542" y="1240678"/>
                    <a:pt x="2056284" y="1089469"/>
                    <a:pt x="2094770" y="1075723"/>
                  </a:cubicBezTo>
                  <a:cubicBezTo>
                    <a:pt x="2133256" y="1061977"/>
                    <a:pt x="2188237" y="1149953"/>
                    <a:pt x="2226724" y="1158201"/>
                  </a:cubicBezTo>
                  <a:cubicBezTo>
                    <a:pt x="2265211" y="1166449"/>
                    <a:pt x="2300949" y="1125210"/>
                    <a:pt x="2325690" y="1125210"/>
                  </a:cubicBezTo>
                  <a:cubicBezTo>
                    <a:pt x="2350431" y="1125210"/>
                    <a:pt x="2375172" y="1158201"/>
                    <a:pt x="2375172" y="1158201"/>
                  </a:cubicBezTo>
                </a:path>
              </a:pathLst>
            </a:custGeom>
            <a:ln w="9525" cmpd="sng">
              <a:solidFill>
                <a:srgbClr val="B1DD5B"/>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61" name="Group 60"/>
          <p:cNvGrpSpPr/>
          <p:nvPr/>
        </p:nvGrpSpPr>
        <p:grpSpPr>
          <a:xfrm>
            <a:off x="2048010" y="2126567"/>
            <a:ext cx="5366703" cy="1375802"/>
            <a:chOff x="1874338" y="3440684"/>
            <a:chExt cx="5128203" cy="1375802"/>
          </a:xfrm>
        </p:grpSpPr>
        <p:sp>
          <p:nvSpPr>
            <p:cNvPr id="62" name="Freeform 61"/>
            <p:cNvSpPr/>
            <p:nvPr/>
          </p:nvSpPr>
          <p:spPr>
            <a:xfrm>
              <a:off x="1874338" y="3458827"/>
              <a:ext cx="1673728" cy="1357659"/>
            </a:xfrm>
            <a:custGeom>
              <a:avLst/>
              <a:gdLst>
                <a:gd name="connsiteX0" fmla="*/ 0 w 2375172"/>
                <a:gd name="connsiteY0" fmla="*/ 1125210 h 2263409"/>
                <a:gd name="connsiteX1" fmla="*/ 98966 w 2375172"/>
                <a:gd name="connsiteY1" fmla="*/ 1257174 h 2263409"/>
                <a:gd name="connsiteX2" fmla="*/ 181437 w 2375172"/>
                <a:gd name="connsiteY2" fmla="*/ 894273 h 2263409"/>
                <a:gd name="connsiteX3" fmla="*/ 263908 w 2375172"/>
                <a:gd name="connsiteY3" fmla="*/ 1620075 h 2263409"/>
                <a:gd name="connsiteX4" fmla="*/ 379368 w 2375172"/>
                <a:gd name="connsiteY4" fmla="*/ 399408 h 2263409"/>
                <a:gd name="connsiteX5" fmla="*/ 494828 w 2375172"/>
                <a:gd name="connsiteY5" fmla="*/ 1900498 h 2263409"/>
                <a:gd name="connsiteX6" fmla="*/ 593793 w 2375172"/>
                <a:gd name="connsiteY6" fmla="*/ 135480 h 2263409"/>
                <a:gd name="connsiteX7" fmla="*/ 709253 w 2375172"/>
                <a:gd name="connsiteY7" fmla="*/ 2131435 h 2263409"/>
                <a:gd name="connsiteX8" fmla="*/ 824713 w 2375172"/>
                <a:gd name="connsiteY8" fmla="*/ 36508 h 2263409"/>
                <a:gd name="connsiteX9" fmla="*/ 923678 w 2375172"/>
                <a:gd name="connsiteY9" fmla="*/ 2263399 h 2263409"/>
                <a:gd name="connsiteX10" fmla="*/ 1055632 w 2375172"/>
                <a:gd name="connsiteY10" fmla="*/ 3517 h 2263409"/>
                <a:gd name="connsiteX11" fmla="*/ 1154598 w 2375172"/>
                <a:gd name="connsiteY11" fmla="*/ 1719048 h 2263409"/>
                <a:gd name="connsiteX12" fmla="*/ 1253563 w 2375172"/>
                <a:gd name="connsiteY12" fmla="*/ 679832 h 2263409"/>
                <a:gd name="connsiteX13" fmla="*/ 1369023 w 2375172"/>
                <a:gd name="connsiteY13" fmla="*/ 1471615 h 2263409"/>
                <a:gd name="connsiteX14" fmla="*/ 1451494 w 2375172"/>
                <a:gd name="connsiteY14" fmla="*/ 910769 h 2263409"/>
                <a:gd name="connsiteX15" fmla="*/ 1566954 w 2375172"/>
                <a:gd name="connsiteY15" fmla="*/ 1306660 h 2263409"/>
                <a:gd name="connsiteX16" fmla="*/ 1682414 w 2375172"/>
                <a:gd name="connsiteY16" fmla="*/ 1009741 h 2263409"/>
                <a:gd name="connsiteX17" fmla="*/ 1781379 w 2375172"/>
                <a:gd name="connsiteY17" fmla="*/ 1257174 h 2263409"/>
                <a:gd name="connsiteX18" fmla="*/ 1880345 w 2375172"/>
                <a:gd name="connsiteY18" fmla="*/ 1075723 h 2263409"/>
                <a:gd name="connsiteX19" fmla="*/ 1995805 w 2375172"/>
                <a:gd name="connsiteY19" fmla="*/ 1240678 h 2263409"/>
                <a:gd name="connsiteX20" fmla="*/ 2094770 w 2375172"/>
                <a:gd name="connsiteY20" fmla="*/ 1075723 h 2263409"/>
                <a:gd name="connsiteX21" fmla="*/ 2226724 w 2375172"/>
                <a:gd name="connsiteY21" fmla="*/ 1158201 h 2263409"/>
                <a:gd name="connsiteX22" fmla="*/ 2325690 w 2375172"/>
                <a:gd name="connsiteY22" fmla="*/ 1125210 h 2263409"/>
                <a:gd name="connsiteX23" fmla="*/ 2375172 w 2375172"/>
                <a:gd name="connsiteY23" fmla="*/ 1158201 h 226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75172" h="2263409">
                  <a:moveTo>
                    <a:pt x="0" y="1125210"/>
                  </a:moveTo>
                  <a:cubicBezTo>
                    <a:pt x="34363" y="1210437"/>
                    <a:pt x="68727" y="1295664"/>
                    <a:pt x="98966" y="1257174"/>
                  </a:cubicBezTo>
                  <a:cubicBezTo>
                    <a:pt x="129206" y="1218685"/>
                    <a:pt x="153947" y="833790"/>
                    <a:pt x="181437" y="894273"/>
                  </a:cubicBezTo>
                  <a:cubicBezTo>
                    <a:pt x="208927" y="954756"/>
                    <a:pt x="230920" y="1702552"/>
                    <a:pt x="263908" y="1620075"/>
                  </a:cubicBezTo>
                  <a:cubicBezTo>
                    <a:pt x="296896" y="1537598"/>
                    <a:pt x="340881" y="352671"/>
                    <a:pt x="379368" y="399408"/>
                  </a:cubicBezTo>
                  <a:cubicBezTo>
                    <a:pt x="417855" y="446145"/>
                    <a:pt x="459091" y="1944486"/>
                    <a:pt x="494828" y="1900498"/>
                  </a:cubicBezTo>
                  <a:cubicBezTo>
                    <a:pt x="530565" y="1856510"/>
                    <a:pt x="558055" y="96990"/>
                    <a:pt x="593793" y="135480"/>
                  </a:cubicBezTo>
                  <a:cubicBezTo>
                    <a:pt x="629531" y="173970"/>
                    <a:pt x="670766" y="2147930"/>
                    <a:pt x="709253" y="2131435"/>
                  </a:cubicBezTo>
                  <a:cubicBezTo>
                    <a:pt x="747740" y="2114940"/>
                    <a:pt x="788976" y="14514"/>
                    <a:pt x="824713" y="36508"/>
                  </a:cubicBezTo>
                  <a:cubicBezTo>
                    <a:pt x="860451" y="58502"/>
                    <a:pt x="885191" y="2268898"/>
                    <a:pt x="923678" y="2263399"/>
                  </a:cubicBezTo>
                  <a:cubicBezTo>
                    <a:pt x="962165" y="2257900"/>
                    <a:pt x="1017145" y="94242"/>
                    <a:pt x="1055632" y="3517"/>
                  </a:cubicBezTo>
                  <a:cubicBezTo>
                    <a:pt x="1094119" y="-87208"/>
                    <a:pt x="1121610" y="1606329"/>
                    <a:pt x="1154598" y="1719048"/>
                  </a:cubicBezTo>
                  <a:cubicBezTo>
                    <a:pt x="1187586" y="1831767"/>
                    <a:pt x="1217826" y="721071"/>
                    <a:pt x="1253563" y="679832"/>
                  </a:cubicBezTo>
                  <a:cubicBezTo>
                    <a:pt x="1289301" y="638593"/>
                    <a:pt x="1336035" y="1433126"/>
                    <a:pt x="1369023" y="1471615"/>
                  </a:cubicBezTo>
                  <a:cubicBezTo>
                    <a:pt x="1402011" y="1510104"/>
                    <a:pt x="1418506" y="938261"/>
                    <a:pt x="1451494" y="910769"/>
                  </a:cubicBezTo>
                  <a:cubicBezTo>
                    <a:pt x="1484482" y="883277"/>
                    <a:pt x="1528467" y="1290165"/>
                    <a:pt x="1566954" y="1306660"/>
                  </a:cubicBezTo>
                  <a:cubicBezTo>
                    <a:pt x="1605441" y="1323155"/>
                    <a:pt x="1646677" y="1017989"/>
                    <a:pt x="1682414" y="1009741"/>
                  </a:cubicBezTo>
                  <a:cubicBezTo>
                    <a:pt x="1718152" y="1001493"/>
                    <a:pt x="1748391" y="1246177"/>
                    <a:pt x="1781379" y="1257174"/>
                  </a:cubicBezTo>
                  <a:cubicBezTo>
                    <a:pt x="1814368" y="1268171"/>
                    <a:pt x="1844607" y="1078472"/>
                    <a:pt x="1880345" y="1075723"/>
                  </a:cubicBezTo>
                  <a:cubicBezTo>
                    <a:pt x="1916083" y="1072974"/>
                    <a:pt x="1960068" y="1240678"/>
                    <a:pt x="1995805" y="1240678"/>
                  </a:cubicBezTo>
                  <a:cubicBezTo>
                    <a:pt x="2031542" y="1240678"/>
                    <a:pt x="2056284" y="1089469"/>
                    <a:pt x="2094770" y="1075723"/>
                  </a:cubicBezTo>
                  <a:cubicBezTo>
                    <a:pt x="2133256" y="1061977"/>
                    <a:pt x="2188237" y="1149953"/>
                    <a:pt x="2226724" y="1158201"/>
                  </a:cubicBezTo>
                  <a:cubicBezTo>
                    <a:pt x="2265211" y="1166449"/>
                    <a:pt x="2300949" y="1125210"/>
                    <a:pt x="2325690" y="1125210"/>
                  </a:cubicBezTo>
                  <a:cubicBezTo>
                    <a:pt x="2350431" y="1125210"/>
                    <a:pt x="2375172" y="1158201"/>
                    <a:pt x="2375172" y="1158201"/>
                  </a:cubicBezTo>
                </a:path>
              </a:pathLst>
            </a:custGeom>
            <a:ln w="9525" cmpd="sng">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Freeform 62"/>
            <p:cNvSpPr/>
            <p:nvPr/>
          </p:nvSpPr>
          <p:spPr>
            <a:xfrm>
              <a:off x="3536952" y="3440684"/>
              <a:ext cx="1841101" cy="1357659"/>
            </a:xfrm>
            <a:custGeom>
              <a:avLst/>
              <a:gdLst>
                <a:gd name="connsiteX0" fmla="*/ 0 w 2375172"/>
                <a:gd name="connsiteY0" fmla="*/ 1125210 h 2263409"/>
                <a:gd name="connsiteX1" fmla="*/ 98966 w 2375172"/>
                <a:gd name="connsiteY1" fmla="*/ 1257174 h 2263409"/>
                <a:gd name="connsiteX2" fmla="*/ 181437 w 2375172"/>
                <a:gd name="connsiteY2" fmla="*/ 894273 h 2263409"/>
                <a:gd name="connsiteX3" fmla="*/ 263908 w 2375172"/>
                <a:gd name="connsiteY3" fmla="*/ 1620075 h 2263409"/>
                <a:gd name="connsiteX4" fmla="*/ 379368 w 2375172"/>
                <a:gd name="connsiteY4" fmla="*/ 399408 h 2263409"/>
                <a:gd name="connsiteX5" fmla="*/ 494828 w 2375172"/>
                <a:gd name="connsiteY5" fmla="*/ 1900498 h 2263409"/>
                <a:gd name="connsiteX6" fmla="*/ 593793 w 2375172"/>
                <a:gd name="connsiteY6" fmla="*/ 135480 h 2263409"/>
                <a:gd name="connsiteX7" fmla="*/ 709253 w 2375172"/>
                <a:gd name="connsiteY7" fmla="*/ 2131435 h 2263409"/>
                <a:gd name="connsiteX8" fmla="*/ 824713 w 2375172"/>
                <a:gd name="connsiteY8" fmla="*/ 36508 h 2263409"/>
                <a:gd name="connsiteX9" fmla="*/ 923678 w 2375172"/>
                <a:gd name="connsiteY9" fmla="*/ 2263399 h 2263409"/>
                <a:gd name="connsiteX10" fmla="*/ 1055632 w 2375172"/>
                <a:gd name="connsiteY10" fmla="*/ 3517 h 2263409"/>
                <a:gd name="connsiteX11" fmla="*/ 1154598 w 2375172"/>
                <a:gd name="connsiteY11" fmla="*/ 1719048 h 2263409"/>
                <a:gd name="connsiteX12" fmla="*/ 1253563 w 2375172"/>
                <a:gd name="connsiteY12" fmla="*/ 679832 h 2263409"/>
                <a:gd name="connsiteX13" fmla="*/ 1369023 w 2375172"/>
                <a:gd name="connsiteY13" fmla="*/ 1471615 h 2263409"/>
                <a:gd name="connsiteX14" fmla="*/ 1451494 w 2375172"/>
                <a:gd name="connsiteY14" fmla="*/ 910769 h 2263409"/>
                <a:gd name="connsiteX15" fmla="*/ 1566954 w 2375172"/>
                <a:gd name="connsiteY15" fmla="*/ 1306660 h 2263409"/>
                <a:gd name="connsiteX16" fmla="*/ 1682414 w 2375172"/>
                <a:gd name="connsiteY16" fmla="*/ 1009741 h 2263409"/>
                <a:gd name="connsiteX17" fmla="*/ 1781379 w 2375172"/>
                <a:gd name="connsiteY17" fmla="*/ 1257174 h 2263409"/>
                <a:gd name="connsiteX18" fmla="*/ 1880345 w 2375172"/>
                <a:gd name="connsiteY18" fmla="*/ 1075723 h 2263409"/>
                <a:gd name="connsiteX19" fmla="*/ 1995805 w 2375172"/>
                <a:gd name="connsiteY19" fmla="*/ 1240678 h 2263409"/>
                <a:gd name="connsiteX20" fmla="*/ 2094770 w 2375172"/>
                <a:gd name="connsiteY20" fmla="*/ 1075723 h 2263409"/>
                <a:gd name="connsiteX21" fmla="*/ 2226724 w 2375172"/>
                <a:gd name="connsiteY21" fmla="*/ 1158201 h 2263409"/>
                <a:gd name="connsiteX22" fmla="*/ 2325690 w 2375172"/>
                <a:gd name="connsiteY22" fmla="*/ 1125210 h 2263409"/>
                <a:gd name="connsiteX23" fmla="*/ 2375172 w 2375172"/>
                <a:gd name="connsiteY23" fmla="*/ 1158201 h 226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75172" h="2263409">
                  <a:moveTo>
                    <a:pt x="0" y="1125210"/>
                  </a:moveTo>
                  <a:cubicBezTo>
                    <a:pt x="34363" y="1210437"/>
                    <a:pt x="68727" y="1295664"/>
                    <a:pt x="98966" y="1257174"/>
                  </a:cubicBezTo>
                  <a:cubicBezTo>
                    <a:pt x="129206" y="1218685"/>
                    <a:pt x="153947" y="833790"/>
                    <a:pt x="181437" y="894273"/>
                  </a:cubicBezTo>
                  <a:cubicBezTo>
                    <a:pt x="208927" y="954756"/>
                    <a:pt x="230920" y="1702552"/>
                    <a:pt x="263908" y="1620075"/>
                  </a:cubicBezTo>
                  <a:cubicBezTo>
                    <a:pt x="296896" y="1537598"/>
                    <a:pt x="340881" y="352671"/>
                    <a:pt x="379368" y="399408"/>
                  </a:cubicBezTo>
                  <a:cubicBezTo>
                    <a:pt x="417855" y="446145"/>
                    <a:pt x="459091" y="1944486"/>
                    <a:pt x="494828" y="1900498"/>
                  </a:cubicBezTo>
                  <a:cubicBezTo>
                    <a:pt x="530565" y="1856510"/>
                    <a:pt x="558055" y="96990"/>
                    <a:pt x="593793" y="135480"/>
                  </a:cubicBezTo>
                  <a:cubicBezTo>
                    <a:pt x="629531" y="173970"/>
                    <a:pt x="670766" y="2147930"/>
                    <a:pt x="709253" y="2131435"/>
                  </a:cubicBezTo>
                  <a:cubicBezTo>
                    <a:pt x="747740" y="2114940"/>
                    <a:pt x="788976" y="14514"/>
                    <a:pt x="824713" y="36508"/>
                  </a:cubicBezTo>
                  <a:cubicBezTo>
                    <a:pt x="860451" y="58502"/>
                    <a:pt x="885191" y="2268898"/>
                    <a:pt x="923678" y="2263399"/>
                  </a:cubicBezTo>
                  <a:cubicBezTo>
                    <a:pt x="962165" y="2257900"/>
                    <a:pt x="1017145" y="94242"/>
                    <a:pt x="1055632" y="3517"/>
                  </a:cubicBezTo>
                  <a:cubicBezTo>
                    <a:pt x="1094119" y="-87208"/>
                    <a:pt x="1121610" y="1606329"/>
                    <a:pt x="1154598" y="1719048"/>
                  </a:cubicBezTo>
                  <a:cubicBezTo>
                    <a:pt x="1187586" y="1831767"/>
                    <a:pt x="1217826" y="721071"/>
                    <a:pt x="1253563" y="679832"/>
                  </a:cubicBezTo>
                  <a:cubicBezTo>
                    <a:pt x="1289301" y="638593"/>
                    <a:pt x="1336035" y="1433126"/>
                    <a:pt x="1369023" y="1471615"/>
                  </a:cubicBezTo>
                  <a:cubicBezTo>
                    <a:pt x="1402011" y="1510104"/>
                    <a:pt x="1418506" y="938261"/>
                    <a:pt x="1451494" y="910769"/>
                  </a:cubicBezTo>
                  <a:cubicBezTo>
                    <a:pt x="1484482" y="883277"/>
                    <a:pt x="1528467" y="1290165"/>
                    <a:pt x="1566954" y="1306660"/>
                  </a:cubicBezTo>
                  <a:cubicBezTo>
                    <a:pt x="1605441" y="1323155"/>
                    <a:pt x="1646677" y="1017989"/>
                    <a:pt x="1682414" y="1009741"/>
                  </a:cubicBezTo>
                  <a:cubicBezTo>
                    <a:pt x="1718152" y="1001493"/>
                    <a:pt x="1748391" y="1246177"/>
                    <a:pt x="1781379" y="1257174"/>
                  </a:cubicBezTo>
                  <a:cubicBezTo>
                    <a:pt x="1814368" y="1268171"/>
                    <a:pt x="1844607" y="1078472"/>
                    <a:pt x="1880345" y="1075723"/>
                  </a:cubicBezTo>
                  <a:cubicBezTo>
                    <a:pt x="1916083" y="1072974"/>
                    <a:pt x="1960068" y="1240678"/>
                    <a:pt x="1995805" y="1240678"/>
                  </a:cubicBezTo>
                  <a:cubicBezTo>
                    <a:pt x="2031542" y="1240678"/>
                    <a:pt x="2056284" y="1089469"/>
                    <a:pt x="2094770" y="1075723"/>
                  </a:cubicBezTo>
                  <a:cubicBezTo>
                    <a:pt x="2133256" y="1061977"/>
                    <a:pt x="2188237" y="1149953"/>
                    <a:pt x="2226724" y="1158201"/>
                  </a:cubicBezTo>
                  <a:cubicBezTo>
                    <a:pt x="2265211" y="1166449"/>
                    <a:pt x="2300949" y="1125210"/>
                    <a:pt x="2325690" y="1125210"/>
                  </a:cubicBezTo>
                  <a:cubicBezTo>
                    <a:pt x="2350431" y="1125210"/>
                    <a:pt x="2375172" y="1158201"/>
                    <a:pt x="2375172" y="1158201"/>
                  </a:cubicBezTo>
                </a:path>
              </a:pathLst>
            </a:custGeom>
            <a:ln w="9525" cmpd="sng">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Freeform 63"/>
            <p:cNvSpPr/>
            <p:nvPr/>
          </p:nvSpPr>
          <p:spPr>
            <a:xfrm>
              <a:off x="5328813" y="3440684"/>
              <a:ext cx="1673728" cy="1357659"/>
            </a:xfrm>
            <a:custGeom>
              <a:avLst/>
              <a:gdLst>
                <a:gd name="connsiteX0" fmla="*/ 0 w 2375172"/>
                <a:gd name="connsiteY0" fmla="*/ 1125210 h 2263409"/>
                <a:gd name="connsiteX1" fmla="*/ 98966 w 2375172"/>
                <a:gd name="connsiteY1" fmla="*/ 1257174 h 2263409"/>
                <a:gd name="connsiteX2" fmla="*/ 181437 w 2375172"/>
                <a:gd name="connsiteY2" fmla="*/ 894273 h 2263409"/>
                <a:gd name="connsiteX3" fmla="*/ 263908 w 2375172"/>
                <a:gd name="connsiteY3" fmla="*/ 1620075 h 2263409"/>
                <a:gd name="connsiteX4" fmla="*/ 379368 w 2375172"/>
                <a:gd name="connsiteY4" fmla="*/ 399408 h 2263409"/>
                <a:gd name="connsiteX5" fmla="*/ 494828 w 2375172"/>
                <a:gd name="connsiteY5" fmla="*/ 1900498 h 2263409"/>
                <a:gd name="connsiteX6" fmla="*/ 593793 w 2375172"/>
                <a:gd name="connsiteY6" fmla="*/ 135480 h 2263409"/>
                <a:gd name="connsiteX7" fmla="*/ 709253 w 2375172"/>
                <a:gd name="connsiteY7" fmla="*/ 2131435 h 2263409"/>
                <a:gd name="connsiteX8" fmla="*/ 824713 w 2375172"/>
                <a:gd name="connsiteY8" fmla="*/ 36508 h 2263409"/>
                <a:gd name="connsiteX9" fmla="*/ 923678 w 2375172"/>
                <a:gd name="connsiteY9" fmla="*/ 2263399 h 2263409"/>
                <a:gd name="connsiteX10" fmla="*/ 1055632 w 2375172"/>
                <a:gd name="connsiteY10" fmla="*/ 3517 h 2263409"/>
                <a:gd name="connsiteX11" fmla="*/ 1154598 w 2375172"/>
                <a:gd name="connsiteY11" fmla="*/ 1719048 h 2263409"/>
                <a:gd name="connsiteX12" fmla="*/ 1253563 w 2375172"/>
                <a:gd name="connsiteY12" fmla="*/ 679832 h 2263409"/>
                <a:gd name="connsiteX13" fmla="*/ 1369023 w 2375172"/>
                <a:gd name="connsiteY13" fmla="*/ 1471615 h 2263409"/>
                <a:gd name="connsiteX14" fmla="*/ 1451494 w 2375172"/>
                <a:gd name="connsiteY14" fmla="*/ 910769 h 2263409"/>
                <a:gd name="connsiteX15" fmla="*/ 1566954 w 2375172"/>
                <a:gd name="connsiteY15" fmla="*/ 1306660 h 2263409"/>
                <a:gd name="connsiteX16" fmla="*/ 1682414 w 2375172"/>
                <a:gd name="connsiteY16" fmla="*/ 1009741 h 2263409"/>
                <a:gd name="connsiteX17" fmla="*/ 1781379 w 2375172"/>
                <a:gd name="connsiteY17" fmla="*/ 1257174 h 2263409"/>
                <a:gd name="connsiteX18" fmla="*/ 1880345 w 2375172"/>
                <a:gd name="connsiteY18" fmla="*/ 1075723 h 2263409"/>
                <a:gd name="connsiteX19" fmla="*/ 1995805 w 2375172"/>
                <a:gd name="connsiteY19" fmla="*/ 1240678 h 2263409"/>
                <a:gd name="connsiteX20" fmla="*/ 2094770 w 2375172"/>
                <a:gd name="connsiteY20" fmla="*/ 1075723 h 2263409"/>
                <a:gd name="connsiteX21" fmla="*/ 2226724 w 2375172"/>
                <a:gd name="connsiteY21" fmla="*/ 1158201 h 2263409"/>
                <a:gd name="connsiteX22" fmla="*/ 2325690 w 2375172"/>
                <a:gd name="connsiteY22" fmla="*/ 1125210 h 2263409"/>
                <a:gd name="connsiteX23" fmla="*/ 2375172 w 2375172"/>
                <a:gd name="connsiteY23" fmla="*/ 1158201 h 226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75172" h="2263409">
                  <a:moveTo>
                    <a:pt x="0" y="1125210"/>
                  </a:moveTo>
                  <a:cubicBezTo>
                    <a:pt x="34363" y="1210437"/>
                    <a:pt x="68727" y="1295664"/>
                    <a:pt x="98966" y="1257174"/>
                  </a:cubicBezTo>
                  <a:cubicBezTo>
                    <a:pt x="129206" y="1218685"/>
                    <a:pt x="153947" y="833790"/>
                    <a:pt x="181437" y="894273"/>
                  </a:cubicBezTo>
                  <a:cubicBezTo>
                    <a:pt x="208927" y="954756"/>
                    <a:pt x="230920" y="1702552"/>
                    <a:pt x="263908" y="1620075"/>
                  </a:cubicBezTo>
                  <a:cubicBezTo>
                    <a:pt x="296896" y="1537598"/>
                    <a:pt x="340881" y="352671"/>
                    <a:pt x="379368" y="399408"/>
                  </a:cubicBezTo>
                  <a:cubicBezTo>
                    <a:pt x="417855" y="446145"/>
                    <a:pt x="459091" y="1944486"/>
                    <a:pt x="494828" y="1900498"/>
                  </a:cubicBezTo>
                  <a:cubicBezTo>
                    <a:pt x="530565" y="1856510"/>
                    <a:pt x="558055" y="96990"/>
                    <a:pt x="593793" y="135480"/>
                  </a:cubicBezTo>
                  <a:cubicBezTo>
                    <a:pt x="629531" y="173970"/>
                    <a:pt x="670766" y="2147930"/>
                    <a:pt x="709253" y="2131435"/>
                  </a:cubicBezTo>
                  <a:cubicBezTo>
                    <a:pt x="747740" y="2114940"/>
                    <a:pt x="788976" y="14514"/>
                    <a:pt x="824713" y="36508"/>
                  </a:cubicBezTo>
                  <a:cubicBezTo>
                    <a:pt x="860451" y="58502"/>
                    <a:pt x="885191" y="2268898"/>
                    <a:pt x="923678" y="2263399"/>
                  </a:cubicBezTo>
                  <a:cubicBezTo>
                    <a:pt x="962165" y="2257900"/>
                    <a:pt x="1017145" y="94242"/>
                    <a:pt x="1055632" y="3517"/>
                  </a:cubicBezTo>
                  <a:cubicBezTo>
                    <a:pt x="1094119" y="-87208"/>
                    <a:pt x="1121610" y="1606329"/>
                    <a:pt x="1154598" y="1719048"/>
                  </a:cubicBezTo>
                  <a:cubicBezTo>
                    <a:pt x="1187586" y="1831767"/>
                    <a:pt x="1217826" y="721071"/>
                    <a:pt x="1253563" y="679832"/>
                  </a:cubicBezTo>
                  <a:cubicBezTo>
                    <a:pt x="1289301" y="638593"/>
                    <a:pt x="1336035" y="1433126"/>
                    <a:pt x="1369023" y="1471615"/>
                  </a:cubicBezTo>
                  <a:cubicBezTo>
                    <a:pt x="1402011" y="1510104"/>
                    <a:pt x="1418506" y="938261"/>
                    <a:pt x="1451494" y="910769"/>
                  </a:cubicBezTo>
                  <a:cubicBezTo>
                    <a:pt x="1484482" y="883277"/>
                    <a:pt x="1528467" y="1290165"/>
                    <a:pt x="1566954" y="1306660"/>
                  </a:cubicBezTo>
                  <a:cubicBezTo>
                    <a:pt x="1605441" y="1323155"/>
                    <a:pt x="1646677" y="1017989"/>
                    <a:pt x="1682414" y="1009741"/>
                  </a:cubicBezTo>
                  <a:cubicBezTo>
                    <a:pt x="1718152" y="1001493"/>
                    <a:pt x="1748391" y="1246177"/>
                    <a:pt x="1781379" y="1257174"/>
                  </a:cubicBezTo>
                  <a:cubicBezTo>
                    <a:pt x="1814368" y="1268171"/>
                    <a:pt x="1844607" y="1078472"/>
                    <a:pt x="1880345" y="1075723"/>
                  </a:cubicBezTo>
                  <a:cubicBezTo>
                    <a:pt x="1916083" y="1072974"/>
                    <a:pt x="1960068" y="1240678"/>
                    <a:pt x="1995805" y="1240678"/>
                  </a:cubicBezTo>
                  <a:cubicBezTo>
                    <a:pt x="2031542" y="1240678"/>
                    <a:pt x="2056284" y="1089469"/>
                    <a:pt x="2094770" y="1075723"/>
                  </a:cubicBezTo>
                  <a:cubicBezTo>
                    <a:pt x="2133256" y="1061977"/>
                    <a:pt x="2188237" y="1149953"/>
                    <a:pt x="2226724" y="1158201"/>
                  </a:cubicBezTo>
                  <a:cubicBezTo>
                    <a:pt x="2265211" y="1166449"/>
                    <a:pt x="2300949" y="1125210"/>
                    <a:pt x="2325690" y="1125210"/>
                  </a:cubicBezTo>
                  <a:cubicBezTo>
                    <a:pt x="2350431" y="1125210"/>
                    <a:pt x="2375172" y="1158201"/>
                    <a:pt x="2375172" y="1158201"/>
                  </a:cubicBezTo>
                </a:path>
              </a:pathLst>
            </a:custGeom>
            <a:ln w="9525" cmpd="sng">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65" name="TextBox 64"/>
          <p:cNvSpPr txBox="1"/>
          <p:nvPr/>
        </p:nvSpPr>
        <p:spPr>
          <a:xfrm>
            <a:off x="628852" y="2661243"/>
            <a:ext cx="1050138" cy="400110"/>
          </a:xfrm>
          <a:prstGeom prst="rect">
            <a:avLst/>
          </a:prstGeom>
          <a:noFill/>
        </p:spPr>
        <p:txBody>
          <a:bodyPr wrap="square" rtlCol="0">
            <a:spAutoFit/>
          </a:bodyPr>
          <a:lstStyle/>
          <a:p>
            <a:pPr algn="ctr"/>
            <a:r>
              <a:rPr lang="en-US" sz="2000" dirty="0" smtClean="0">
                <a:solidFill>
                  <a:schemeClr val="bg1">
                    <a:lumMod val="85000"/>
                  </a:schemeClr>
                </a:solidFill>
                <a:latin typeface="Helvetica Neue Thin"/>
                <a:cs typeface="Helvetica Neue Thin"/>
              </a:rPr>
              <a:t>100 Hz</a:t>
            </a:r>
            <a:endParaRPr lang="en-US" sz="2000" dirty="0">
              <a:solidFill>
                <a:schemeClr val="bg1">
                  <a:lumMod val="85000"/>
                </a:schemeClr>
              </a:solidFill>
              <a:latin typeface="Helvetica Neue Thin"/>
              <a:cs typeface="Helvetica Neue Thin"/>
            </a:endParaRPr>
          </a:p>
        </p:txBody>
      </p:sp>
      <p:sp>
        <p:nvSpPr>
          <p:cNvPr id="66" name="TextBox 65"/>
          <p:cNvSpPr txBox="1"/>
          <p:nvPr/>
        </p:nvSpPr>
        <p:spPr>
          <a:xfrm>
            <a:off x="628852" y="4120412"/>
            <a:ext cx="1050138" cy="400110"/>
          </a:xfrm>
          <a:prstGeom prst="rect">
            <a:avLst/>
          </a:prstGeom>
          <a:noFill/>
        </p:spPr>
        <p:txBody>
          <a:bodyPr wrap="square" rtlCol="0">
            <a:spAutoFit/>
          </a:bodyPr>
          <a:lstStyle/>
          <a:p>
            <a:pPr algn="ctr"/>
            <a:r>
              <a:rPr lang="en-US" sz="2000" dirty="0">
                <a:solidFill>
                  <a:schemeClr val="bg1">
                    <a:lumMod val="85000"/>
                  </a:schemeClr>
                </a:solidFill>
                <a:latin typeface="Helvetica Neue Thin"/>
                <a:cs typeface="Helvetica Neue Thin"/>
              </a:rPr>
              <a:t>2</a:t>
            </a:r>
            <a:r>
              <a:rPr lang="en-US" sz="2000" dirty="0" smtClean="0">
                <a:solidFill>
                  <a:schemeClr val="bg1">
                    <a:lumMod val="85000"/>
                  </a:schemeClr>
                </a:solidFill>
                <a:latin typeface="Helvetica Neue Thin"/>
                <a:cs typeface="Helvetica Neue Thin"/>
              </a:rPr>
              <a:t>00 Hz</a:t>
            </a:r>
            <a:endParaRPr lang="en-US" sz="2000" dirty="0">
              <a:solidFill>
                <a:schemeClr val="bg1">
                  <a:lumMod val="85000"/>
                </a:schemeClr>
              </a:solidFill>
              <a:latin typeface="Helvetica Neue Thin"/>
              <a:cs typeface="Helvetica Neue Thin"/>
            </a:endParaRPr>
          </a:p>
        </p:txBody>
      </p:sp>
      <p:sp>
        <p:nvSpPr>
          <p:cNvPr id="67" name="TextBox 66"/>
          <p:cNvSpPr txBox="1"/>
          <p:nvPr/>
        </p:nvSpPr>
        <p:spPr>
          <a:xfrm>
            <a:off x="628852" y="5634010"/>
            <a:ext cx="1050138" cy="400110"/>
          </a:xfrm>
          <a:prstGeom prst="rect">
            <a:avLst/>
          </a:prstGeom>
          <a:noFill/>
        </p:spPr>
        <p:txBody>
          <a:bodyPr wrap="square" rtlCol="0">
            <a:spAutoFit/>
          </a:bodyPr>
          <a:lstStyle/>
          <a:p>
            <a:pPr algn="ctr"/>
            <a:r>
              <a:rPr lang="en-US" sz="2000" dirty="0" smtClean="0">
                <a:solidFill>
                  <a:schemeClr val="bg1">
                    <a:lumMod val="85000"/>
                  </a:schemeClr>
                </a:solidFill>
                <a:latin typeface="Helvetica Neue Thin"/>
                <a:cs typeface="Helvetica Neue Thin"/>
              </a:rPr>
              <a:t>300 Hz</a:t>
            </a:r>
            <a:endParaRPr lang="en-US" sz="2000" dirty="0">
              <a:solidFill>
                <a:schemeClr val="bg1">
                  <a:lumMod val="85000"/>
                </a:schemeClr>
              </a:solidFill>
              <a:latin typeface="Helvetica Neue Thin"/>
              <a:cs typeface="Helvetica Neue Thin"/>
            </a:endParaRPr>
          </a:p>
        </p:txBody>
      </p:sp>
    </p:spTree>
    <p:extLst>
      <p:ext uri="{BB962C8B-B14F-4D97-AF65-F5344CB8AC3E}">
        <p14:creationId xmlns:p14="http://schemas.microsoft.com/office/powerpoint/2010/main" val="39105576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nodeType="clickEffect">
                                  <p:stCondLst>
                                    <p:cond delay="0"/>
                                  </p:stCondLst>
                                  <p:childTnLst>
                                    <p:animMotion origin="layout" path="M 3.33333E-6 -2.59259E-6 L 3.33333E-6 -0.23796 " pathEditMode="relative" ptsTypes="AA">
                                      <p:cBhvr>
                                        <p:cTn id="6" dur="500" fill="hold"/>
                                        <p:tgtEl>
                                          <p:spTgt spid="2"/>
                                        </p:tgtEl>
                                        <p:attrNameLst>
                                          <p:attrName>ppt_x</p:attrName>
                                          <p:attrName>ppt_y</p:attrName>
                                        </p:attrNameLst>
                                      </p:cBhvr>
                                    </p:animMotion>
                                  </p:childTnLst>
                                </p:cTn>
                              </p:par>
                              <p:par>
                                <p:cTn id="7" presetID="0" presetClass="path" presetSubtype="0" fill="hold" nodeType="withEffect">
                                  <p:stCondLst>
                                    <p:cond delay="0"/>
                                  </p:stCondLst>
                                  <p:childTnLst>
                                    <p:animMotion origin="layout" path="M -2.77778E-7 3.33333E-6 L -0.00399 0.20717 " pathEditMode="relative" rAng="0" ptsTypes="AA">
                                      <p:cBhvr>
                                        <p:cTn id="8" dur="500" fill="hold"/>
                                        <p:tgtEl>
                                          <p:spTgt spid="61"/>
                                        </p:tgtEl>
                                        <p:attrNameLst>
                                          <p:attrName>ppt_x</p:attrName>
                                          <p:attrName>ppt_y</p:attrName>
                                        </p:attrNameLst>
                                      </p:cBhvr>
                                      <p:rCtr x="-208" y="10347"/>
                                    </p:animMotion>
                                  </p:childTnLst>
                                </p:cTn>
                              </p:par>
                              <p:par>
                                <p:cTn id="9" presetID="10" presetClass="exit" presetSubtype="0" fill="hold" grpId="0" nodeType="withEffect">
                                  <p:stCondLst>
                                    <p:cond delay="0"/>
                                  </p:stCondLst>
                                  <p:childTnLst>
                                    <p:animEffect transition="out" filter="fade">
                                      <p:cBhvr>
                                        <p:cTn id="10" dur="500"/>
                                        <p:tgtEl>
                                          <p:spTgt spid="65"/>
                                        </p:tgtEl>
                                      </p:cBhvr>
                                    </p:animEffect>
                                    <p:set>
                                      <p:cBhvr>
                                        <p:cTn id="11" dur="1" fill="hold">
                                          <p:stCondLst>
                                            <p:cond delay="499"/>
                                          </p:stCondLst>
                                        </p:cTn>
                                        <p:tgtEl>
                                          <p:spTgt spid="65"/>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66"/>
                                        </p:tgtEl>
                                      </p:cBhvr>
                                    </p:animEffect>
                                    <p:set>
                                      <p:cBhvr>
                                        <p:cTn id="14" dur="1" fill="hold">
                                          <p:stCondLst>
                                            <p:cond delay="499"/>
                                          </p:stCondLst>
                                        </p:cTn>
                                        <p:tgtEl>
                                          <p:spTgt spid="66"/>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67"/>
                                        </p:tgtEl>
                                      </p:cBhvr>
                                    </p:animEffect>
                                    <p:set>
                                      <p:cBhvr>
                                        <p:cTn id="17" dur="1" fill="hold">
                                          <p:stCondLst>
                                            <p:cond delay="499"/>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P spid="6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0283532-8428-F14D-911C-98C43BF6B529}" type="slidenum">
              <a:rPr lang="en-US" smtClean="0"/>
              <a:t>15</a:t>
            </a:fld>
            <a:endParaRPr lang="en-US"/>
          </a:p>
        </p:txBody>
      </p:sp>
      <p:sp>
        <p:nvSpPr>
          <p:cNvPr id="3" name="Can 2"/>
          <p:cNvSpPr/>
          <p:nvPr/>
        </p:nvSpPr>
        <p:spPr>
          <a:xfrm rot="5400000">
            <a:off x="3151605" y="5257887"/>
            <a:ext cx="1130324" cy="395449"/>
          </a:xfrm>
          <a:prstGeom prst="can">
            <a:avLst>
              <a:gd name="adj" fmla="val 40584"/>
            </a:avLst>
          </a:prstGeom>
          <a:solidFill>
            <a:schemeClr val="tx1">
              <a:lumMod val="75000"/>
              <a:lumOff val="25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an 3"/>
          <p:cNvSpPr/>
          <p:nvPr/>
        </p:nvSpPr>
        <p:spPr>
          <a:xfrm rot="5400000">
            <a:off x="3386029" y="5257851"/>
            <a:ext cx="1130324" cy="395449"/>
          </a:xfrm>
          <a:prstGeom prst="can">
            <a:avLst>
              <a:gd name="adj" fmla="val 40584"/>
            </a:avLst>
          </a:prstGeom>
          <a:solidFill>
            <a:schemeClr val="tx1">
              <a:lumMod val="75000"/>
              <a:lumOff val="25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an 4"/>
          <p:cNvSpPr/>
          <p:nvPr/>
        </p:nvSpPr>
        <p:spPr>
          <a:xfrm rot="5400000">
            <a:off x="3538429" y="5253947"/>
            <a:ext cx="1130324" cy="395449"/>
          </a:xfrm>
          <a:prstGeom prst="can">
            <a:avLst>
              <a:gd name="adj" fmla="val 40584"/>
            </a:avLst>
          </a:prstGeom>
          <a:solidFill>
            <a:schemeClr val="tx1">
              <a:lumMod val="75000"/>
              <a:lumOff val="25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an 5"/>
          <p:cNvSpPr/>
          <p:nvPr/>
        </p:nvSpPr>
        <p:spPr>
          <a:xfrm rot="5400000">
            <a:off x="3690829" y="5252106"/>
            <a:ext cx="1130324" cy="395449"/>
          </a:xfrm>
          <a:prstGeom prst="can">
            <a:avLst>
              <a:gd name="adj" fmla="val 40584"/>
            </a:avLst>
          </a:prstGeom>
          <a:solidFill>
            <a:schemeClr val="tx1">
              <a:lumMod val="75000"/>
              <a:lumOff val="25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an 6"/>
          <p:cNvSpPr/>
          <p:nvPr/>
        </p:nvSpPr>
        <p:spPr>
          <a:xfrm rot="5400000">
            <a:off x="3843229" y="5252106"/>
            <a:ext cx="1130324" cy="395449"/>
          </a:xfrm>
          <a:prstGeom prst="can">
            <a:avLst>
              <a:gd name="adj" fmla="val 40584"/>
            </a:avLst>
          </a:prstGeom>
          <a:solidFill>
            <a:schemeClr val="tx1">
              <a:lumMod val="75000"/>
              <a:lumOff val="25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an 7"/>
          <p:cNvSpPr/>
          <p:nvPr/>
        </p:nvSpPr>
        <p:spPr>
          <a:xfrm rot="5400000">
            <a:off x="3995629" y="5252106"/>
            <a:ext cx="1130324" cy="395449"/>
          </a:xfrm>
          <a:prstGeom prst="can">
            <a:avLst>
              <a:gd name="adj" fmla="val 40584"/>
            </a:avLst>
          </a:prstGeom>
          <a:solidFill>
            <a:schemeClr val="tx1">
              <a:lumMod val="75000"/>
              <a:lumOff val="25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an 8"/>
          <p:cNvSpPr/>
          <p:nvPr/>
        </p:nvSpPr>
        <p:spPr>
          <a:xfrm rot="5400000">
            <a:off x="4148029" y="5257869"/>
            <a:ext cx="1130324" cy="395449"/>
          </a:xfrm>
          <a:prstGeom prst="can">
            <a:avLst>
              <a:gd name="adj" fmla="val 40584"/>
            </a:avLst>
          </a:prstGeom>
          <a:solidFill>
            <a:schemeClr val="tx1">
              <a:lumMod val="75000"/>
              <a:lumOff val="25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an 9"/>
          <p:cNvSpPr/>
          <p:nvPr/>
        </p:nvSpPr>
        <p:spPr>
          <a:xfrm rot="5400000">
            <a:off x="4300429" y="5253965"/>
            <a:ext cx="1130324" cy="395449"/>
          </a:xfrm>
          <a:prstGeom prst="can">
            <a:avLst>
              <a:gd name="adj" fmla="val 40584"/>
            </a:avLst>
          </a:prstGeom>
          <a:solidFill>
            <a:schemeClr val="tx1">
              <a:lumMod val="75000"/>
              <a:lumOff val="25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p:nvGrpSpPr>
        <p:grpSpPr>
          <a:xfrm>
            <a:off x="5829621" y="5199459"/>
            <a:ext cx="971431" cy="495788"/>
            <a:chOff x="4230321" y="3769596"/>
            <a:chExt cx="1422272" cy="878324"/>
          </a:xfrm>
          <a:solidFill>
            <a:schemeClr val="tx1">
              <a:lumMod val="75000"/>
              <a:lumOff val="25000"/>
            </a:schemeClr>
          </a:solidFill>
        </p:grpSpPr>
        <p:sp>
          <p:nvSpPr>
            <p:cNvPr id="12" name="Can 11"/>
            <p:cNvSpPr/>
            <p:nvPr/>
          </p:nvSpPr>
          <p:spPr>
            <a:xfrm rot="5400000">
              <a:off x="4545380" y="3540707"/>
              <a:ext cx="849230" cy="1365196"/>
            </a:xfrm>
            <a:prstGeom prst="can">
              <a:avLst>
                <a:gd name="adj" fmla="val 40584"/>
              </a:avLst>
            </a:prstGeom>
            <a:grp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230321" y="3780685"/>
              <a:ext cx="471991" cy="817868"/>
            </a:xfrm>
            <a:prstGeom prst="rect">
              <a:avLst/>
            </a:prstGeom>
            <a:noFill/>
            <a:ln>
              <a:noFill/>
            </a:ln>
          </p:spPr>
          <p:txBody>
            <a:bodyPr wrap="square" rtlCol="0">
              <a:spAutoFit/>
            </a:bodyPr>
            <a:lstStyle>
              <a:defPPr>
                <a:defRPr lang="en-US"/>
              </a:defPPr>
              <a:lvl1pPr>
                <a:defRPr sz="2400">
                  <a:latin typeface="Helvetica Neue Thin"/>
                  <a:cs typeface="Helvetica Neue Thin"/>
                </a:defRPr>
              </a:lvl1pPr>
            </a:lstStyle>
            <a:p>
              <a:r>
                <a:rPr lang="en-US" dirty="0">
                  <a:solidFill>
                    <a:schemeClr val="bg1"/>
                  </a:solidFill>
                </a:rPr>
                <a:t>N</a:t>
              </a:r>
            </a:p>
          </p:txBody>
        </p:sp>
        <p:sp>
          <p:nvSpPr>
            <p:cNvPr id="14" name="TextBox 13"/>
            <p:cNvSpPr txBox="1"/>
            <p:nvPr/>
          </p:nvSpPr>
          <p:spPr>
            <a:xfrm>
              <a:off x="4926908" y="3769596"/>
              <a:ext cx="471991" cy="817872"/>
            </a:xfrm>
            <a:prstGeom prst="rect">
              <a:avLst/>
            </a:prstGeom>
            <a:noFill/>
            <a:ln>
              <a:noFill/>
            </a:ln>
          </p:spPr>
          <p:txBody>
            <a:bodyPr wrap="square" rtlCol="0">
              <a:spAutoFit/>
            </a:bodyPr>
            <a:lstStyle/>
            <a:p>
              <a:r>
                <a:rPr lang="en-US" sz="2400" dirty="0" smtClean="0">
                  <a:solidFill>
                    <a:srgbClr val="FFFFFF"/>
                  </a:solidFill>
                  <a:latin typeface="Helvetica Neue Thin"/>
                  <a:cs typeface="Helvetica Neue Thin"/>
                </a:rPr>
                <a:t>S</a:t>
              </a:r>
              <a:endParaRPr lang="en-US" sz="2400" dirty="0">
                <a:solidFill>
                  <a:srgbClr val="FFFFFF"/>
                </a:solidFill>
                <a:latin typeface="Helvetica Neue Thin"/>
                <a:cs typeface="Helvetica Neue Thin"/>
              </a:endParaRPr>
            </a:p>
          </p:txBody>
        </p:sp>
      </p:grpSp>
      <p:cxnSp>
        <p:nvCxnSpPr>
          <p:cNvPr id="15" name="Straight Connector 14"/>
          <p:cNvCxnSpPr/>
          <p:nvPr/>
        </p:nvCxnSpPr>
        <p:spPr>
          <a:xfrm>
            <a:off x="4972525" y="5452923"/>
            <a:ext cx="929236" cy="2526"/>
          </a:xfrm>
          <a:prstGeom prst="line">
            <a:avLst/>
          </a:prstGeom>
          <a:ln w="1905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713362" y="5471609"/>
            <a:ext cx="513068" cy="0"/>
          </a:xfrm>
          <a:prstGeom prst="line">
            <a:avLst/>
          </a:prstGeom>
          <a:ln w="1905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grpSp>
        <p:nvGrpSpPr>
          <p:cNvPr id="17" name="Group 16"/>
          <p:cNvGrpSpPr/>
          <p:nvPr/>
        </p:nvGrpSpPr>
        <p:grpSpPr>
          <a:xfrm>
            <a:off x="2573259" y="5073132"/>
            <a:ext cx="954169" cy="419359"/>
            <a:chOff x="606531" y="1173017"/>
            <a:chExt cx="1690370" cy="898931"/>
          </a:xfrm>
          <a:solidFill>
            <a:schemeClr val="tx1">
              <a:lumMod val="75000"/>
              <a:lumOff val="25000"/>
            </a:schemeClr>
          </a:solidFill>
        </p:grpSpPr>
        <p:cxnSp>
          <p:nvCxnSpPr>
            <p:cNvPr id="18" name="Straight Connector 17"/>
            <p:cNvCxnSpPr/>
            <p:nvPr/>
          </p:nvCxnSpPr>
          <p:spPr>
            <a:xfrm flipH="1">
              <a:off x="1243435" y="1594594"/>
              <a:ext cx="1049586" cy="8348"/>
            </a:xfrm>
            <a:prstGeom prst="line">
              <a:avLst/>
            </a:prstGeom>
            <a:grpFill/>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626946" y="1173018"/>
              <a:ext cx="8349" cy="898930"/>
            </a:xfrm>
            <a:prstGeom prst="line">
              <a:avLst/>
            </a:prstGeom>
            <a:grpFill/>
            <a:ln w="19050" cmpd="sng">
              <a:solidFill>
                <a:schemeClr val="bg1"/>
              </a:solidFill>
              <a:headEnd type="ova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606531" y="2040064"/>
              <a:ext cx="1690370" cy="8348"/>
            </a:xfrm>
            <a:prstGeom prst="line">
              <a:avLst/>
            </a:prstGeom>
            <a:grpFill/>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16200000" flipH="1">
              <a:off x="1029869" y="1391786"/>
              <a:ext cx="445127" cy="7589"/>
            </a:xfrm>
            <a:prstGeom prst="line">
              <a:avLst/>
            </a:prstGeom>
            <a:grpFill/>
            <a:ln w="19050" cmpd="sng">
              <a:solidFill>
                <a:schemeClr val="bg1"/>
              </a:solidFill>
              <a:headEnd type="oval"/>
            </a:ln>
            <a:effectLst/>
          </p:spPr>
          <p:style>
            <a:lnRef idx="2">
              <a:schemeClr val="accent1"/>
            </a:lnRef>
            <a:fillRef idx="0">
              <a:schemeClr val="accent1"/>
            </a:fillRef>
            <a:effectRef idx="1">
              <a:schemeClr val="accent1"/>
            </a:effectRef>
            <a:fontRef idx="minor">
              <a:schemeClr val="tx1"/>
            </a:fontRef>
          </p:style>
        </p:cxnSp>
      </p:grpSp>
      <p:grpSp>
        <p:nvGrpSpPr>
          <p:cNvPr id="22" name="Group 21"/>
          <p:cNvGrpSpPr/>
          <p:nvPr/>
        </p:nvGrpSpPr>
        <p:grpSpPr>
          <a:xfrm>
            <a:off x="5898005" y="4988470"/>
            <a:ext cx="903047" cy="84662"/>
            <a:chOff x="5898005" y="4988470"/>
            <a:chExt cx="903047" cy="84662"/>
          </a:xfrm>
          <a:solidFill>
            <a:schemeClr val="tx1">
              <a:lumMod val="75000"/>
              <a:lumOff val="25000"/>
            </a:schemeClr>
          </a:solidFill>
        </p:grpSpPr>
        <p:cxnSp>
          <p:nvCxnSpPr>
            <p:cNvPr id="23" name="Straight Connector 22"/>
            <p:cNvCxnSpPr/>
            <p:nvPr/>
          </p:nvCxnSpPr>
          <p:spPr>
            <a:xfrm>
              <a:off x="6151997" y="5073132"/>
              <a:ext cx="649055" cy="0"/>
            </a:xfrm>
            <a:prstGeom prst="line">
              <a:avLst/>
            </a:prstGeom>
            <a:grpFill/>
            <a:ln w="19050" cmpd="sng">
              <a:solidFill>
                <a:schemeClr val="bg1"/>
              </a:solidFill>
              <a:prstDash val="sysDash"/>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5898005" y="4988470"/>
              <a:ext cx="649055" cy="0"/>
            </a:xfrm>
            <a:prstGeom prst="line">
              <a:avLst/>
            </a:prstGeom>
            <a:grpFill/>
            <a:ln w="19050" cmpd="sng">
              <a:solidFill>
                <a:schemeClr val="bg1"/>
              </a:solidFill>
              <a:prstDash val="sysDash"/>
              <a:headEnd type="none"/>
              <a:tailEnd type="triangle" w="lg" len="lg"/>
            </a:ln>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1604897" y="1373859"/>
            <a:ext cx="2227368" cy="379978"/>
            <a:chOff x="300795" y="776467"/>
            <a:chExt cx="9487892" cy="1451529"/>
          </a:xfrm>
        </p:grpSpPr>
        <p:sp>
          <p:nvSpPr>
            <p:cNvPr id="27" name="Freeform 26"/>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Freeform 28"/>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0" name="Group 29"/>
          <p:cNvGrpSpPr/>
          <p:nvPr/>
        </p:nvGrpSpPr>
        <p:grpSpPr>
          <a:xfrm>
            <a:off x="1653200" y="2403769"/>
            <a:ext cx="2231532" cy="449555"/>
            <a:chOff x="1269422" y="1616296"/>
            <a:chExt cx="4449892" cy="619354"/>
          </a:xfrm>
        </p:grpSpPr>
        <p:grpSp>
          <p:nvGrpSpPr>
            <p:cNvPr id="31" name="Group 30"/>
            <p:cNvGrpSpPr/>
            <p:nvPr/>
          </p:nvGrpSpPr>
          <p:grpSpPr>
            <a:xfrm>
              <a:off x="1269422" y="1616296"/>
              <a:ext cx="2227368" cy="606114"/>
              <a:chOff x="300795" y="776467"/>
              <a:chExt cx="9487892" cy="1451529"/>
            </a:xfrm>
          </p:grpSpPr>
          <p:sp>
            <p:nvSpPr>
              <p:cNvPr id="36" name="Freeform 35"/>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Freeform 36"/>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Freeform 37"/>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2" name="Group 31"/>
            <p:cNvGrpSpPr/>
            <p:nvPr/>
          </p:nvGrpSpPr>
          <p:grpSpPr>
            <a:xfrm>
              <a:off x="3491946" y="1629536"/>
              <a:ext cx="2227368" cy="606114"/>
              <a:chOff x="300795" y="776467"/>
              <a:chExt cx="9487892" cy="1451529"/>
            </a:xfrm>
          </p:grpSpPr>
          <p:sp>
            <p:nvSpPr>
              <p:cNvPr id="33" name="Freeform 32"/>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Freeform 33"/>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Freeform 34"/>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39" name="Oval 38"/>
          <p:cNvSpPr/>
          <p:nvPr/>
        </p:nvSpPr>
        <p:spPr>
          <a:xfrm>
            <a:off x="2523583" y="1830911"/>
            <a:ext cx="444679" cy="438374"/>
          </a:xfrm>
          <a:prstGeom prst="ellipse">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2547875" y="1763460"/>
            <a:ext cx="444679" cy="523220"/>
          </a:xfrm>
          <a:prstGeom prst="rect">
            <a:avLst/>
          </a:prstGeom>
          <a:noFill/>
          <a:ln>
            <a:noFill/>
          </a:ln>
        </p:spPr>
        <p:txBody>
          <a:bodyPr wrap="square" rtlCol="0">
            <a:spAutoFit/>
          </a:bodyPr>
          <a:lstStyle/>
          <a:p>
            <a:r>
              <a:rPr lang="en-US" sz="2800" dirty="0" smtClean="0">
                <a:solidFill>
                  <a:srgbClr val="FFFFFF"/>
                </a:solidFill>
                <a:latin typeface="Abel"/>
                <a:cs typeface="Abel"/>
              </a:rPr>
              <a:t>+</a:t>
            </a:r>
            <a:endParaRPr lang="en-US" sz="2800" dirty="0">
              <a:solidFill>
                <a:srgbClr val="FFFFFF"/>
              </a:solidFill>
              <a:latin typeface="Abel"/>
              <a:cs typeface="Abel"/>
            </a:endParaRPr>
          </a:p>
        </p:txBody>
      </p:sp>
      <p:cxnSp>
        <p:nvCxnSpPr>
          <p:cNvPr id="79" name="Straight Connector 78"/>
          <p:cNvCxnSpPr/>
          <p:nvPr/>
        </p:nvCxnSpPr>
        <p:spPr>
          <a:xfrm>
            <a:off x="2774428" y="4316523"/>
            <a:ext cx="0" cy="596437"/>
          </a:xfrm>
          <a:prstGeom prst="line">
            <a:avLst/>
          </a:prstGeom>
          <a:ln w="38100" cmpd="sng">
            <a:solidFill>
              <a:schemeClr val="bg1"/>
            </a:solidFill>
            <a:prstDash val="sysDash"/>
            <a:headEnd type="none"/>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112" name="Group 111"/>
          <p:cNvGrpSpPr/>
          <p:nvPr/>
        </p:nvGrpSpPr>
        <p:grpSpPr>
          <a:xfrm>
            <a:off x="587174" y="22429"/>
            <a:ext cx="8294012" cy="1153055"/>
            <a:chOff x="579084" y="5277008"/>
            <a:chExt cx="8294012" cy="1153055"/>
          </a:xfrm>
        </p:grpSpPr>
        <p:sp>
          <p:nvSpPr>
            <p:cNvPr id="113" name="Oval 112"/>
            <p:cNvSpPr/>
            <p:nvPr/>
          </p:nvSpPr>
          <p:spPr>
            <a:xfrm>
              <a:off x="2623832" y="5283826"/>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4" name="Straight Connector 113"/>
            <p:cNvCxnSpPr/>
            <p:nvPr/>
          </p:nvCxnSpPr>
          <p:spPr>
            <a:xfrm>
              <a:off x="3360229" y="567971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115" name="Group 114"/>
            <p:cNvGrpSpPr/>
            <p:nvPr/>
          </p:nvGrpSpPr>
          <p:grpSpPr>
            <a:xfrm>
              <a:off x="2919016" y="5417531"/>
              <a:ext cx="200880" cy="481335"/>
              <a:chOff x="2768329" y="986764"/>
              <a:chExt cx="204521" cy="945054"/>
            </a:xfrm>
            <a:effectLst/>
          </p:grpSpPr>
          <p:sp>
            <p:nvSpPr>
              <p:cNvPr id="146" name="Freeform 145"/>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7" name="Freeform 146"/>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16" name="TextBox 115"/>
            <p:cNvSpPr txBox="1"/>
            <p:nvPr/>
          </p:nvSpPr>
          <p:spPr>
            <a:xfrm>
              <a:off x="2114293" y="5991384"/>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Single</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Carrier</a:t>
              </a:r>
              <a:endParaRPr lang="en-US" sz="2000" dirty="0">
                <a:solidFill>
                  <a:schemeClr val="bg1"/>
                </a:solidFill>
                <a:latin typeface="Helvetica Neue Thin"/>
                <a:cs typeface="Helvetica Neue Thin"/>
              </a:endParaRPr>
            </a:p>
          </p:txBody>
        </p:sp>
        <p:sp>
          <p:nvSpPr>
            <p:cNvPr id="117" name="Oval 116"/>
            <p:cNvSpPr/>
            <p:nvPr/>
          </p:nvSpPr>
          <p:spPr>
            <a:xfrm>
              <a:off x="4190616" y="5277008"/>
              <a:ext cx="742241" cy="742297"/>
            </a:xfrm>
            <a:prstGeom prst="ellipse">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8" name="Group 117"/>
            <p:cNvGrpSpPr/>
            <p:nvPr/>
          </p:nvGrpSpPr>
          <p:grpSpPr>
            <a:xfrm>
              <a:off x="4377253" y="5426002"/>
              <a:ext cx="353280" cy="493885"/>
              <a:chOff x="2224020" y="340262"/>
              <a:chExt cx="353280" cy="493885"/>
            </a:xfrm>
          </p:grpSpPr>
          <p:grpSp>
            <p:nvGrpSpPr>
              <p:cNvPr id="140" name="Group 139"/>
              <p:cNvGrpSpPr/>
              <p:nvPr/>
            </p:nvGrpSpPr>
            <p:grpSpPr>
              <a:xfrm>
                <a:off x="2224020" y="352812"/>
                <a:ext cx="200880" cy="481335"/>
                <a:chOff x="2768329" y="986764"/>
                <a:chExt cx="204521" cy="945054"/>
              </a:xfrm>
              <a:effectLst/>
            </p:grpSpPr>
            <p:sp>
              <p:nvSpPr>
                <p:cNvPr id="144" name="Freeform 143"/>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5" name="Freeform 144"/>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41" name="Group 140"/>
              <p:cNvGrpSpPr/>
              <p:nvPr/>
            </p:nvGrpSpPr>
            <p:grpSpPr>
              <a:xfrm>
                <a:off x="2376420" y="340262"/>
                <a:ext cx="200880" cy="481335"/>
                <a:chOff x="2768329" y="986764"/>
                <a:chExt cx="204521" cy="945054"/>
              </a:xfrm>
              <a:effectLst/>
            </p:grpSpPr>
            <p:sp>
              <p:nvSpPr>
                <p:cNvPr id="142" name="Freeform 141"/>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3" name="Freeform 142"/>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119" name="TextBox 118"/>
            <p:cNvSpPr txBox="1"/>
            <p:nvPr/>
          </p:nvSpPr>
          <p:spPr>
            <a:xfrm>
              <a:off x="3681952" y="5995329"/>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Multi-Carrier</a:t>
              </a:r>
              <a:endParaRPr lang="en-US" sz="2000" dirty="0">
                <a:solidFill>
                  <a:schemeClr val="bg1"/>
                </a:solidFill>
                <a:latin typeface="Helvetica Neue Thin"/>
                <a:cs typeface="Helvetica Neue Thin"/>
              </a:endParaRPr>
            </a:p>
          </p:txBody>
        </p:sp>
        <p:grpSp>
          <p:nvGrpSpPr>
            <p:cNvPr id="120" name="Group 119"/>
            <p:cNvGrpSpPr/>
            <p:nvPr/>
          </p:nvGrpSpPr>
          <p:grpSpPr>
            <a:xfrm>
              <a:off x="5808013" y="5293503"/>
              <a:ext cx="742241" cy="742297"/>
              <a:chOff x="5103876" y="1582811"/>
              <a:chExt cx="742241" cy="742297"/>
            </a:xfrm>
          </p:grpSpPr>
          <p:sp>
            <p:nvSpPr>
              <p:cNvPr id="135" name="Oval 134"/>
              <p:cNvSpPr/>
              <p:nvPr/>
            </p:nvSpPr>
            <p:spPr>
              <a:xfrm>
                <a:off x="5103876" y="1582811"/>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6" name="Group 135"/>
              <p:cNvGrpSpPr/>
              <p:nvPr/>
            </p:nvGrpSpPr>
            <p:grpSpPr>
              <a:xfrm>
                <a:off x="5237412" y="1687828"/>
                <a:ext cx="483078" cy="384349"/>
                <a:chOff x="5085012" y="380778"/>
                <a:chExt cx="483078" cy="384349"/>
              </a:xfrm>
            </p:grpSpPr>
            <p:cxnSp>
              <p:nvCxnSpPr>
                <p:cNvPr id="137" name="Straight Connector 136"/>
                <p:cNvCxnSpPr/>
                <p:nvPr/>
              </p:nvCxnSpPr>
              <p:spPr>
                <a:xfrm>
                  <a:off x="5330844" y="380778"/>
                  <a:ext cx="0" cy="267129"/>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flipH="1" flipV="1">
                  <a:off x="5344962" y="668061"/>
                  <a:ext cx="223128" cy="93121"/>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flipV="1">
                  <a:off x="5085012" y="672006"/>
                  <a:ext cx="223128" cy="93121"/>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grpSp>
        </p:grpSp>
        <p:cxnSp>
          <p:nvCxnSpPr>
            <p:cNvPr id="121" name="Straight Connector 120"/>
            <p:cNvCxnSpPr/>
            <p:nvPr/>
          </p:nvCxnSpPr>
          <p:spPr>
            <a:xfrm>
              <a:off x="4961091" y="5683663"/>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22" name="TextBox 121"/>
            <p:cNvSpPr txBox="1"/>
            <p:nvPr/>
          </p:nvSpPr>
          <p:spPr>
            <a:xfrm>
              <a:off x="5106066" y="6002810"/>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Multi-dimension</a:t>
              </a:r>
              <a:endParaRPr lang="en-US" sz="2000" dirty="0">
                <a:solidFill>
                  <a:schemeClr val="bg1"/>
                </a:solidFill>
                <a:latin typeface="Helvetica Neue Thin"/>
                <a:cs typeface="Helvetica Neue Thin"/>
              </a:endParaRPr>
            </a:p>
          </p:txBody>
        </p:sp>
        <p:cxnSp>
          <p:nvCxnSpPr>
            <p:cNvPr id="123" name="Straight Connector 122"/>
            <p:cNvCxnSpPr/>
            <p:nvPr/>
          </p:nvCxnSpPr>
          <p:spPr>
            <a:xfrm>
              <a:off x="6578447" y="568760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124" name="Group 123"/>
            <p:cNvGrpSpPr/>
            <p:nvPr/>
          </p:nvGrpSpPr>
          <p:grpSpPr>
            <a:xfrm>
              <a:off x="7406623" y="5283402"/>
              <a:ext cx="742241" cy="742297"/>
              <a:chOff x="6592290" y="1339331"/>
              <a:chExt cx="742241" cy="742297"/>
            </a:xfrm>
          </p:grpSpPr>
          <p:sp>
            <p:nvSpPr>
              <p:cNvPr id="130" name="Oval 129"/>
              <p:cNvSpPr/>
              <p:nvPr/>
            </p:nvSpPr>
            <p:spPr>
              <a:xfrm>
                <a:off x="6592290" y="1339331"/>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1" name="Group 130"/>
              <p:cNvGrpSpPr/>
              <p:nvPr/>
            </p:nvGrpSpPr>
            <p:grpSpPr>
              <a:xfrm rot="5400000">
                <a:off x="6875696" y="1489766"/>
                <a:ext cx="188755" cy="491628"/>
                <a:chOff x="2768329" y="986764"/>
                <a:chExt cx="204521" cy="945054"/>
              </a:xfrm>
              <a:effectLst/>
            </p:grpSpPr>
            <p:sp>
              <p:nvSpPr>
                <p:cNvPr id="133" name="Freeform 132"/>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4" name="Freeform 133"/>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32" name="Straight Connector 131"/>
              <p:cNvCxnSpPr/>
              <p:nvPr/>
            </p:nvCxnSpPr>
            <p:spPr>
              <a:xfrm flipH="1">
                <a:off x="6821713" y="1437160"/>
                <a:ext cx="309268" cy="629828"/>
              </a:xfrm>
              <a:prstGeom prst="line">
                <a:avLst/>
              </a:prstGeom>
              <a:ln w="28575" cmpd="sng">
                <a:solidFill>
                  <a:schemeClr val="bg1"/>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125" name="TextBox 124"/>
            <p:cNvSpPr txBox="1"/>
            <p:nvPr/>
          </p:nvSpPr>
          <p:spPr>
            <a:xfrm>
              <a:off x="6706713" y="6029953"/>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Phy</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Security</a:t>
              </a:r>
              <a:endParaRPr lang="en-US" sz="2000" dirty="0">
                <a:solidFill>
                  <a:schemeClr val="bg1"/>
                </a:solidFill>
                <a:latin typeface="Helvetica Neue Thin"/>
                <a:cs typeface="Helvetica Neue Thin"/>
              </a:endParaRPr>
            </a:p>
          </p:txBody>
        </p:sp>
        <p:cxnSp>
          <p:nvCxnSpPr>
            <p:cNvPr id="126" name="Straight Connector 125"/>
            <p:cNvCxnSpPr/>
            <p:nvPr/>
          </p:nvCxnSpPr>
          <p:spPr>
            <a:xfrm>
              <a:off x="1825020" y="5681710"/>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27" name="Oval 126"/>
            <p:cNvSpPr/>
            <p:nvPr/>
          </p:nvSpPr>
          <p:spPr>
            <a:xfrm>
              <a:off x="1088623" y="528581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TextBox 127"/>
            <p:cNvSpPr txBox="1"/>
            <p:nvPr/>
          </p:nvSpPr>
          <p:spPr>
            <a:xfrm>
              <a:off x="579084" y="5993376"/>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Morse-code</a:t>
              </a:r>
              <a:endParaRPr lang="en-US" sz="2000" dirty="0">
                <a:solidFill>
                  <a:schemeClr val="bg1"/>
                </a:solidFill>
                <a:latin typeface="Helvetica Neue Thin"/>
                <a:cs typeface="Helvetica Neue Thin"/>
              </a:endParaRPr>
            </a:p>
          </p:txBody>
        </p:sp>
        <p:cxnSp>
          <p:nvCxnSpPr>
            <p:cNvPr id="129" name="Straight Connector 128"/>
            <p:cNvCxnSpPr/>
            <p:nvPr/>
          </p:nvCxnSpPr>
          <p:spPr>
            <a:xfrm flipH="1">
              <a:off x="1238518" y="5681710"/>
              <a:ext cx="432382" cy="0"/>
            </a:xfrm>
            <a:prstGeom prst="line">
              <a:avLst/>
            </a:prstGeom>
            <a:ln w="28575" cmpd="sng">
              <a:solidFill>
                <a:schemeClr val="bg1"/>
              </a:solidFill>
              <a:prstDash val="dashDot"/>
              <a:headEnd type="none"/>
              <a:tailEnd type="none"/>
            </a:ln>
            <a:effectLst/>
          </p:spPr>
          <p:style>
            <a:lnRef idx="2">
              <a:schemeClr val="accent1"/>
            </a:lnRef>
            <a:fillRef idx="0">
              <a:schemeClr val="accent1"/>
            </a:fillRef>
            <a:effectRef idx="1">
              <a:schemeClr val="accent1"/>
            </a:effectRef>
            <a:fontRef idx="minor">
              <a:schemeClr val="tx1"/>
            </a:fontRef>
          </p:style>
        </p:cxnSp>
      </p:grpSp>
      <p:grpSp>
        <p:nvGrpSpPr>
          <p:cNvPr id="78" name="Group 77"/>
          <p:cNvGrpSpPr/>
          <p:nvPr/>
        </p:nvGrpSpPr>
        <p:grpSpPr>
          <a:xfrm>
            <a:off x="1660456" y="3817963"/>
            <a:ext cx="2238624" cy="457777"/>
            <a:chOff x="1269422" y="1604969"/>
            <a:chExt cx="5925987" cy="630679"/>
          </a:xfrm>
        </p:grpSpPr>
        <p:grpSp>
          <p:nvGrpSpPr>
            <p:cNvPr id="80" name="Group 79"/>
            <p:cNvGrpSpPr/>
            <p:nvPr/>
          </p:nvGrpSpPr>
          <p:grpSpPr>
            <a:xfrm>
              <a:off x="1269422" y="1616296"/>
              <a:ext cx="2227368" cy="606114"/>
              <a:chOff x="300795" y="776467"/>
              <a:chExt cx="9487892" cy="1451529"/>
            </a:xfrm>
          </p:grpSpPr>
          <p:sp>
            <p:nvSpPr>
              <p:cNvPr id="85" name="Freeform 84"/>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6" name="Freeform 85"/>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7" name="Freeform 86"/>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81" name="Group 80"/>
            <p:cNvGrpSpPr/>
            <p:nvPr/>
          </p:nvGrpSpPr>
          <p:grpSpPr>
            <a:xfrm>
              <a:off x="3491946" y="1604969"/>
              <a:ext cx="3703463" cy="630679"/>
              <a:chOff x="300795" y="717634"/>
              <a:chExt cx="15775597" cy="1510362"/>
            </a:xfrm>
          </p:grpSpPr>
          <p:sp>
            <p:nvSpPr>
              <p:cNvPr id="82" name="Freeform 81"/>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3" name="Freeform 82"/>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4" name="Freeform 83"/>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Freeform 87"/>
              <p:cNvSpPr/>
              <p:nvPr/>
            </p:nvSpPr>
            <p:spPr>
              <a:xfrm>
                <a:off x="9763921" y="75353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9" name="Freeform 88"/>
              <p:cNvSpPr/>
              <p:nvPr/>
            </p:nvSpPr>
            <p:spPr>
              <a:xfrm>
                <a:off x="12907772" y="717634"/>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91" name="Oval 90"/>
          <p:cNvSpPr/>
          <p:nvPr/>
        </p:nvSpPr>
        <p:spPr>
          <a:xfrm>
            <a:off x="2530839" y="3307750"/>
            <a:ext cx="444679" cy="438374"/>
          </a:xfrm>
          <a:prstGeom prst="ellipse">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TextBox 91"/>
          <p:cNvSpPr txBox="1"/>
          <p:nvPr/>
        </p:nvSpPr>
        <p:spPr>
          <a:xfrm>
            <a:off x="2555131" y="3240299"/>
            <a:ext cx="444679" cy="523220"/>
          </a:xfrm>
          <a:prstGeom prst="rect">
            <a:avLst/>
          </a:prstGeom>
          <a:noFill/>
          <a:ln>
            <a:noFill/>
          </a:ln>
        </p:spPr>
        <p:txBody>
          <a:bodyPr wrap="square" rtlCol="0">
            <a:spAutoFit/>
          </a:bodyPr>
          <a:lstStyle/>
          <a:p>
            <a:r>
              <a:rPr lang="en-US" sz="2800" dirty="0" smtClean="0">
                <a:solidFill>
                  <a:srgbClr val="FFFFFF"/>
                </a:solidFill>
                <a:latin typeface="Abel"/>
                <a:cs typeface="Abel"/>
              </a:rPr>
              <a:t>+</a:t>
            </a:r>
            <a:endParaRPr lang="en-US" sz="2800" dirty="0">
              <a:solidFill>
                <a:srgbClr val="FFFFFF"/>
              </a:solidFill>
              <a:latin typeface="Abel"/>
              <a:cs typeface="Abel"/>
            </a:endParaRPr>
          </a:p>
        </p:txBody>
      </p:sp>
      <p:sp>
        <p:nvSpPr>
          <p:cNvPr id="25" name="TextBox 24"/>
          <p:cNvSpPr txBox="1"/>
          <p:nvPr/>
        </p:nvSpPr>
        <p:spPr>
          <a:xfrm rot="5400000">
            <a:off x="2649910" y="2779839"/>
            <a:ext cx="493064" cy="584776"/>
          </a:xfrm>
          <a:prstGeom prst="rect">
            <a:avLst/>
          </a:prstGeom>
          <a:noFill/>
        </p:spPr>
        <p:txBody>
          <a:bodyPr wrap="square" rtlCol="0">
            <a:spAutoFit/>
          </a:bodyPr>
          <a:lstStyle/>
          <a:p>
            <a:r>
              <a:rPr lang="en-US" sz="3200" b="1" dirty="0" smtClean="0">
                <a:solidFill>
                  <a:srgbClr val="FFFFFF"/>
                </a:solidFill>
              </a:rPr>
              <a:t>…</a:t>
            </a:r>
            <a:endParaRPr lang="en-US" sz="3200" b="1" dirty="0">
              <a:solidFill>
                <a:srgbClr val="FFFFFF"/>
              </a:solidFill>
            </a:endParaRPr>
          </a:p>
        </p:txBody>
      </p:sp>
    </p:spTree>
    <p:extLst>
      <p:ext uri="{BB962C8B-B14F-4D97-AF65-F5344CB8AC3E}">
        <p14:creationId xmlns:p14="http://schemas.microsoft.com/office/powerpoint/2010/main" val="227333597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2" name="Picture 1" descr="sinesweep_absAmplitud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16" y="1471095"/>
            <a:ext cx="4596739" cy="3532165"/>
          </a:xfrm>
          <a:prstGeom prst="rect">
            <a:avLst/>
          </a:prstGeom>
          <a:solidFill>
            <a:schemeClr val="bg1"/>
          </a:solidFill>
          <a:ln>
            <a:noFill/>
          </a:ln>
          <a:effectLst>
            <a:outerShdw blurRad="593725" dist="12700" dir="14280000" sx="105000" sy="105000" rotWithShape="0">
              <a:schemeClr val="bg1">
                <a:lumMod val="65000"/>
                <a:alpha val="35000"/>
              </a:schemeClr>
            </a:outerShdw>
          </a:effectLst>
        </p:spPr>
      </p:pic>
      <p:pic>
        <p:nvPicPr>
          <p:cNvPr id="3" name="Picture 2" descr="sinesweep_spectru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4687" y="1471095"/>
            <a:ext cx="4301256" cy="3546229"/>
          </a:xfrm>
          <a:prstGeom prst="rect">
            <a:avLst/>
          </a:prstGeom>
          <a:solidFill>
            <a:schemeClr val="bg1"/>
          </a:solidFill>
          <a:ln>
            <a:noFill/>
          </a:ln>
          <a:effectLst>
            <a:outerShdw blurRad="593725" dist="12700" dir="14280000" sx="105000" sy="105000" rotWithShape="0">
              <a:schemeClr val="bg1">
                <a:lumMod val="65000"/>
                <a:alpha val="35000"/>
              </a:schemeClr>
            </a:outerShdw>
          </a:effectLst>
        </p:spPr>
      </p:pic>
      <p:sp>
        <p:nvSpPr>
          <p:cNvPr id="7" name="Slide Number Placeholder 6"/>
          <p:cNvSpPr>
            <a:spLocks noGrp="1"/>
          </p:cNvSpPr>
          <p:nvPr>
            <p:ph type="sldNum" sz="quarter" idx="12"/>
          </p:nvPr>
        </p:nvSpPr>
        <p:spPr/>
        <p:txBody>
          <a:bodyPr/>
          <a:lstStyle/>
          <a:p>
            <a:fld id="{10283532-8428-F14D-911C-98C43BF6B529}" type="slidenum">
              <a:rPr lang="en-US" smtClean="0"/>
              <a:t>16</a:t>
            </a:fld>
            <a:endParaRPr lang="en-US"/>
          </a:p>
        </p:txBody>
      </p:sp>
      <p:grpSp>
        <p:nvGrpSpPr>
          <p:cNvPr id="76" name="Group 75"/>
          <p:cNvGrpSpPr/>
          <p:nvPr/>
        </p:nvGrpSpPr>
        <p:grpSpPr>
          <a:xfrm>
            <a:off x="587174" y="22429"/>
            <a:ext cx="8294012" cy="1153055"/>
            <a:chOff x="579084" y="5277008"/>
            <a:chExt cx="8294012" cy="1153055"/>
          </a:xfrm>
        </p:grpSpPr>
        <p:sp>
          <p:nvSpPr>
            <p:cNvPr id="77" name="Oval 76"/>
            <p:cNvSpPr/>
            <p:nvPr/>
          </p:nvSpPr>
          <p:spPr>
            <a:xfrm>
              <a:off x="2623832" y="5283826"/>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8" name="Straight Connector 77"/>
            <p:cNvCxnSpPr/>
            <p:nvPr/>
          </p:nvCxnSpPr>
          <p:spPr>
            <a:xfrm>
              <a:off x="3360229" y="567971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79" name="Group 78"/>
            <p:cNvGrpSpPr/>
            <p:nvPr/>
          </p:nvGrpSpPr>
          <p:grpSpPr>
            <a:xfrm>
              <a:off x="2919016" y="5417531"/>
              <a:ext cx="200880" cy="481335"/>
              <a:chOff x="2768329" y="986764"/>
              <a:chExt cx="204521" cy="945054"/>
            </a:xfrm>
            <a:effectLst/>
          </p:grpSpPr>
          <p:sp>
            <p:nvSpPr>
              <p:cNvPr id="110" name="Freeform 109"/>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1" name="Freeform 110"/>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80" name="TextBox 79"/>
            <p:cNvSpPr txBox="1"/>
            <p:nvPr/>
          </p:nvSpPr>
          <p:spPr>
            <a:xfrm>
              <a:off x="2114293" y="5991384"/>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Single</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Carrier</a:t>
              </a:r>
              <a:endParaRPr lang="en-US" sz="2000" dirty="0">
                <a:solidFill>
                  <a:schemeClr val="bg1"/>
                </a:solidFill>
                <a:latin typeface="Helvetica Neue Thin"/>
                <a:cs typeface="Helvetica Neue Thin"/>
              </a:endParaRPr>
            </a:p>
          </p:txBody>
        </p:sp>
        <p:sp>
          <p:nvSpPr>
            <p:cNvPr id="81" name="Oval 80"/>
            <p:cNvSpPr/>
            <p:nvPr/>
          </p:nvSpPr>
          <p:spPr>
            <a:xfrm>
              <a:off x="4190616" y="5277008"/>
              <a:ext cx="742241" cy="742297"/>
            </a:xfrm>
            <a:prstGeom prst="ellipse">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2" name="Group 81"/>
            <p:cNvGrpSpPr/>
            <p:nvPr/>
          </p:nvGrpSpPr>
          <p:grpSpPr>
            <a:xfrm>
              <a:off x="4377253" y="5426002"/>
              <a:ext cx="353280" cy="493885"/>
              <a:chOff x="2224020" y="340262"/>
              <a:chExt cx="353280" cy="493885"/>
            </a:xfrm>
          </p:grpSpPr>
          <p:grpSp>
            <p:nvGrpSpPr>
              <p:cNvPr id="104" name="Group 103"/>
              <p:cNvGrpSpPr/>
              <p:nvPr/>
            </p:nvGrpSpPr>
            <p:grpSpPr>
              <a:xfrm>
                <a:off x="2224020" y="352812"/>
                <a:ext cx="200880" cy="481335"/>
                <a:chOff x="2768329" y="986764"/>
                <a:chExt cx="204521" cy="945054"/>
              </a:xfrm>
              <a:effectLst/>
            </p:grpSpPr>
            <p:sp>
              <p:nvSpPr>
                <p:cNvPr id="108" name="Freeform 107"/>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9" name="Freeform 108"/>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05" name="Group 104"/>
              <p:cNvGrpSpPr/>
              <p:nvPr/>
            </p:nvGrpSpPr>
            <p:grpSpPr>
              <a:xfrm>
                <a:off x="2376420" y="340262"/>
                <a:ext cx="200880" cy="481335"/>
                <a:chOff x="2768329" y="986764"/>
                <a:chExt cx="204521" cy="945054"/>
              </a:xfrm>
              <a:effectLst/>
            </p:grpSpPr>
            <p:sp>
              <p:nvSpPr>
                <p:cNvPr id="106" name="Freeform 105"/>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7" name="Freeform 106"/>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83" name="TextBox 82"/>
            <p:cNvSpPr txBox="1"/>
            <p:nvPr/>
          </p:nvSpPr>
          <p:spPr>
            <a:xfrm>
              <a:off x="3681952" y="5995329"/>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Multi-Carrier</a:t>
              </a:r>
              <a:endParaRPr lang="en-US" sz="2000" dirty="0">
                <a:solidFill>
                  <a:schemeClr val="bg1"/>
                </a:solidFill>
                <a:latin typeface="Helvetica Neue Thin"/>
                <a:cs typeface="Helvetica Neue Thin"/>
              </a:endParaRPr>
            </a:p>
          </p:txBody>
        </p:sp>
        <p:grpSp>
          <p:nvGrpSpPr>
            <p:cNvPr id="84" name="Group 83"/>
            <p:cNvGrpSpPr/>
            <p:nvPr/>
          </p:nvGrpSpPr>
          <p:grpSpPr>
            <a:xfrm>
              <a:off x="5808013" y="5293503"/>
              <a:ext cx="742241" cy="742297"/>
              <a:chOff x="5103876" y="1582811"/>
              <a:chExt cx="742241" cy="742297"/>
            </a:xfrm>
          </p:grpSpPr>
          <p:sp>
            <p:nvSpPr>
              <p:cNvPr id="99" name="Oval 98"/>
              <p:cNvSpPr/>
              <p:nvPr/>
            </p:nvSpPr>
            <p:spPr>
              <a:xfrm>
                <a:off x="5103876" y="1582811"/>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0" name="Group 99"/>
              <p:cNvGrpSpPr/>
              <p:nvPr/>
            </p:nvGrpSpPr>
            <p:grpSpPr>
              <a:xfrm>
                <a:off x="5237412" y="1687828"/>
                <a:ext cx="483078" cy="384349"/>
                <a:chOff x="5085012" y="380778"/>
                <a:chExt cx="483078" cy="384349"/>
              </a:xfrm>
            </p:grpSpPr>
            <p:cxnSp>
              <p:nvCxnSpPr>
                <p:cNvPr id="101" name="Straight Connector 100"/>
                <p:cNvCxnSpPr/>
                <p:nvPr/>
              </p:nvCxnSpPr>
              <p:spPr>
                <a:xfrm>
                  <a:off x="5330844" y="380778"/>
                  <a:ext cx="0" cy="267129"/>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flipH="1" flipV="1">
                  <a:off x="5344962" y="668061"/>
                  <a:ext cx="223128" cy="93121"/>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V="1">
                  <a:off x="5085012" y="672006"/>
                  <a:ext cx="223128" cy="93121"/>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grpSp>
        </p:grpSp>
        <p:cxnSp>
          <p:nvCxnSpPr>
            <p:cNvPr id="85" name="Straight Connector 84"/>
            <p:cNvCxnSpPr/>
            <p:nvPr/>
          </p:nvCxnSpPr>
          <p:spPr>
            <a:xfrm>
              <a:off x="4961091" y="5683663"/>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5106066" y="6002810"/>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Multi-dimension</a:t>
              </a:r>
              <a:endParaRPr lang="en-US" sz="2000" dirty="0">
                <a:solidFill>
                  <a:schemeClr val="bg1"/>
                </a:solidFill>
                <a:latin typeface="Helvetica Neue Thin"/>
                <a:cs typeface="Helvetica Neue Thin"/>
              </a:endParaRPr>
            </a:p>
          </p:txBody>
        </p:sp>
        <p:cxnSp>
          <p:nvCxnSpPr>
            <p:cNvPr id="87" name="Straight Connector 86"/>
            <p:cNvCxnSpPr/>
            <p:nvPr/>
          </p:nvCxnSpPr>
          <p:spPr>
            <a:xfrm>
              <a:off x="6578447" y="568760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88" name="Group 87"/>
            <p:cNvGrpSpPr/>
            <p:nvPr/>
          </p:nvGrpSpPr>
          <p:grpSpPr>
            <a:xfrm>
              <a:off x="7406623" y="5283402"/>
              <a:ext cx="742241" cy="742297"/>
              <a:chOff x="6592290" y="1339331"/>
              <a:chExt cx="742241" cy="742297"/>
            </a:xfrm>
          </p:grpSpPr>
          <p:sp>
            <p:nvSpPr>
              <p:cNvPr id="94" name="Oval 93"/>
              <p:cNvSpPr/>
              <p:nvPr/>
            </p:nvSpPr>
            <p:spPr>
              <a:xfrm>
                <a:off x="6592290" y="1339331"/>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5" name="Group 94"/>
              <p:cNvGrpSpPr/>
              <p:nvPr/>
            </p:nvGrpSpPr>
            <p:grpSpPr>
              <a:xfrm rot="5400000">
                <a:off x="6875696" y="1489766"/>
                <a:ext cx="188755" cy="491628"/>
                <a:chOff x="2768329" y="986764"/>
                <a:chExt cx="204521" cy="945054"/>
              </a:xfrm>
              <a:effectLst/>
            </p:grpSpPr>
            <p:sp>
              <p:nvSpPr>
                <p:cNvPr id="97" name="Freeform 96"/>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8" name="Freeform 97"/>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96" name="Straight Connector 95"/>
              <p:cNvCxnSpPr/>
              <p:nvPr/>
            </p:nvCxnSpPr>
            <p:spPr>
              <a:xfrm flipH="1">
                <a:off x="6821713" y="1437160"/>
                <a:ext cx="309268" cy="629828"/>
              </a:xfrm>
              <a:prstGeom prst="line">
                <a:avLst/>
              </a:prstGeom>
              <a:ln w="28575" cmpd="sng">
                <a:solidFill>
                  <a:schemeClr val="bg1"/>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89" name="TextBox 88"/>
            <p:cNvSpPr txBox="1"/>
            <p:nvPr/>
          </p:nvSpPr>
          <p:spPr>
            <a:xfrm>
              <a:off x="6706713" y="6029953"/>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Phy</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Security</a:t>
              </a:r>
              <a:endParaRPr lang="en-US" sz="2000" dirty="0">
                <a:solidFill>
                  <a:schemeClr val="bg1"/>
                </a:solidFill>
                <a:latin typeface="Helvetica Neue Thin"/>
                <a:cs typeface="Helvetica Neue Thin"/>
              </a:endParaRPr>
            </a:p>
          </p:txBody>
        </p:sp>
        <p:cxnSp>
          <p:nvCxnSpPr>
            <p:cNvPr id="90" name="Straight Connector 89"/>
            <p:cNvCxnSpPr/>
            <p:nvPr/>
          </p:nvCxnSpPr>
          <p:spPr>
            <a:xfrm>
              <a:off x="1825020" y="5681710"/>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91" name="Oval 90"/>
            <p:cNvSpPr/>
            <p:nvPr/>
          </p:nvSpPr>
          <p:spPr>
            <a:xfrm>
              <a:off x="1088623" y="528581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TextBox 91"/>
            <p:cNvSpPr txBox="1"/>
            <p:nvPr/>
          </p:nvSpPr>
          <p:spPr>
            <a:xfrm>
              <a:off x="579084" y="5993376"/>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Morse-code</a:t>
              </a:r>
              <a:endParaRPr lang="en-US" sz="2000" dirty="0">
                <a:solidFill>
                  <a:schemeClr val="bg1"/>
                </a:solidFill>
                <a:latin typeface="Helvetica Neue Thin"/>
                <a:cs typeface="Helvetica Neue Thin"/>
              </a:endParaRPr>
            </a:p>
          </p:txBody>
        </p:sp>
        <p:cxnSp>
          <p:nvCxnSpPr>
            <p:cNvPr id="93" name="Straight Connector 92"/>
            <p:cNvCxnSpPr/>
            <p:nvPr/>
          </p:nvCxnSpPr>
          <p:spPr>
            <a:xfrm flipH="1">
              <a:off x="1238518" y="5681710"/>
              <a:ext cx="432382" cy="0"/>
            </a:xfrm>
            <a:prstGeom prst="line">
              <a:avLst/>
            </a:prstGeom>
            <a:ln w="28575" cmpd="sng">
              <a:solidFill>
                <a:schemeClr val="bg1"/>
              </a:solidFill>
              <a:prstDash val="dashDot"/>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4" name="Rectangle 3"/>
          <p:cNvSpPr/>
          <p:nvPr/>
        </p:nvSpPr>
        <p:spPr>
          <a:xfrm>
            <a:off x="1546243" y="1877265"/>
            <a:ext cx="441783" cy="2558234"/>
          </a:xfrm>
          <a:prstGeom prst="rect">
            <a:avLst/>
          </a:prstGeom>
          <a:noFill/>
          <a:ln w="38100" cmpd="sng">
            <a:solidFill>
              <a:schemeClr val="accent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7193821" y="1560900"/>
            <a:ext cx="441783" cy="2814057"/>
          </a:xfrm>
          <a:prstGeom prst="rect">
            <a:avLst/>
          </a:prstGeom>
          <a:noFill/>
          <a:ln w="38100" cmpd="sng">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631922" y="5751570"/>
            <a:ext cx="4561899" cy="461665"/>
          </a:xfrm>
          <a:prstGeom prst="rect">
            <a:avLst/>
          </a:prstGeom>
          <a:solidFill>
            <a:schemeClr val="accent3">
              <a:lumMod val="60000"/>
              <a:lumOff val="4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b="1" dirty="0" smtClean="0"/>
              <a:t>Resonance frequency removal</a:t>
            </a:r>
            <a:endParaRPr lang="en-US" sz="2400" b="1" dirty="0"/>
          </a:p>
        </p:txBody>
      </p:sp>
    </p:spTree>
    <p:extLst>
      <p:ext uri="{BB962C8B-B14F-4D97-AF65-F5344CB8AC3E}">
        <p14:creationId xmlns:p14="http://schemas.microsoft.com/office/powerpoint/2010/main" val="28853718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10283532-8428-F14D-911C-98C43BF6B529}" type="slidenum">
              <a:rPr lang="en-US" smtClean="0"/>
              <a:t>17</a:t>
            </a:fld>
            <a:endParaRPr lang="en-US"/>
          </a:p>
        </p:txBody>
      </p:sp>
      <p:grpSp>
        <p:nvGrpSpPr>
          <p:cNvPr id="76" name="Group 75"/>
          <p:cNvGrpSpPr/>
          <p:nvPr/>
        </p:nvGrpSpPr>
        <p:grpSpPr>
          <a:xfrm>
            <a:off x="587174" y="22429"/>
            <a:ext cx="8294012" cy="1153055"/>
            <a:chOff x="579084" y="5277008"/>
            <a:chExt cx="8294012" cy="1153055"/>
          </a:xfrm>
        </p:grpSpPr>
        <p:sp>
          <p:nvSpPr>
            <p:cNvPr id="77" name="Oval 76"/>
            <p:cNvSpPr/>
            <p:nvPr/>
          </p:nvSpPr>
          <p:spPr>
            <a:xfrm>
              <a:off x="2623832" y="5283826"/>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8" name="Straight Connector 77"/>
            <p:cNvCxnSpPr/>
            <p:nvPr/>
          </p:nvCxnSpPr>
          <p:spPr>
            <a:xfrm>
              <a:off x="3360229" y="567971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79" name="Group 78"/>
            <p:cNvGrpSpPr/>
            <p:nvPr/>
          </p:nvGrpSpPr>
          <p:grpSpPr>
            <a:xfrm>
              <a:off x="2919016" y="5417531"/>
              <a:ext cx="200880" cy="481335"/>
              <a:chOff x="2768329" y="986764"/>
              <a:chExt cx="204521" cy="945054"/>
            </a:xfrm>
            <a:effectLst/>
          </p:grpSpPr>
          <p:sp>
            <p:nvSpPr>
              <p:cNvPr id="110" name="Freeform 109"/>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1" name="Freeform 110"/>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80" name="TextBox 79"/>
            <p:cNvSpPr txBox="1"/>
            <p:nvPr/>
          </p:nvSpPr>
          <p:spPr>
            <a:xfrm>
              <a:off x="2114293" y="5991384"/>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Single</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Carrier</a:t>
              </a:r>
              <a:endParaRPr lang="en-US" sz="2000" dirty="0">
                <a:solidFill>
                  <a:schemeClr val="bg1"/>
                </a:solidFill>
                <a:latin typeface="Helvetica Neue Thin"/>
                <a:cs typeface="Helvetica Neue Thin"/>
              </a:endParaRPr>
            </a:p>
          </p:txBody>
        </p:sp>
        <p:sp>
          <p:nvSpPr>
            <p:cNvPr id="81" name="Oval 80"/>
            <p:cNvSpPr/>
            <p:nvPr/>
          </p:nvSpPr>
          <p:spPr>
            <a:xfrm>
              <a:off x="4190616" y="5277008"/>
              <a:ext cx="742241" cy="742297"/>
            </a:xfrm>
            <a:prstGeom prst="ellipse">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2" name="Group 81"/>
            <p:cNvGrpSpPr/>
            <p:nvPr/>
          </p:nvGrpSpPr>
          <p:grpSpPr>
            <a:xfrm>
              <a:off x="4377253" y="5426002"/>
              <a:ext cx="353280" cy="493885"/>
              <a:chOff x="2224020" y="340262"/>
              <a:chExt cx="353280" cy="493885"/>
            </a:xfrm>
          </p:grpSpPr>
          <p:grpSp>
            <p:nvGrpSpPr>
              <p:cNvPr id="104" name="Group 103"/>
              <p:cNvGrpSpPr/>
              <p:nvPr/>
            </p:nvGrpSpPr>
            <p:grpSpPr>
              <a:xfrm>
                <a:off x="2224020" y="352812"/>
                <a:ext cx="200880" cy="481335"/>
                <a:chOff x="2768329" y="986764"/>
                <a:chExt cx="204521" cy="945054"/>
              </a:xfrm>
              <a:effectLst/>
            </p:grpSpPr>
            <p:sp>
              <p:nvSpPr>
                <p:cNvPr id="108" name="Freeform 107"/>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9" name="Freeform 108"/>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05" name="Group 104"/>
              <p:cNvGrpSpPr/>
              <p:nvPr/>
            </p:nvGrpSpPr>
            <p:grpSpPr>
              <a:xfrm>
                <a:off x="2376420" y="340262"/>
                <a:ext cx="200880" cy="481335"/>
                <a:chOff x="2768329" y="986764"/>
                <a:chExt cx="204521" cy="945054"/>
              </a:xfrm>
              <a:effectLst/>
            </p:grpSpPr>
            <p:sp>
              <p:nvSpPr>
                <p:cNvPr id="106" name="Freeform 105"/>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7" name="Freeform 106"/>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83" name="TextBox 82"/>
            <p:cNvSpPr txBox="1"/>
            <p:nvPr/>
          </p:nvSpPr>
          <p:spPr>
            <a:xfrm>
              <a:off x="3681952" y="5995329"/>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Multi-Carrier</a:t>
              </a:r>
              <a:endParaRPr lang="en-US" sz="2000" dirty="0">
                <a:solidFill>
                  <a:schemeClr val="bg1"/>
                </a:solidFill>
                <a:latin typeface="Helvetica Neue Thin"/>
                <a:cs typeface="Helvetica Neue Thin"/>
              </a:endParaRPr>
            </a:p>
          </p:txBody>
        </p:sp>
        <p:grpSp>
          <p:nvGrpSpPr>
            <p:cNvPr id="84" name="Group 83"/>
            <p:cNvGrpSpPr/>
            <p:nvPr/>
          </p:nvGrpSpPr>
          <p:grpSpPr>
            <a:xfrm>
              <a:off x="5808013" y="5293503"/>
              <a:ext cx="742241" cy="742297"/>
              <a:chOff x="5103876" y="1582811"/>
              <a:chExt cx="742241" cy="742297"/>
            </a:xfrm>
          </p:grpSpPr>
          <p:sp>
            <p:nvSpPr>
              <p:cNvPr id="99" name="Oval 98"/>
              <p:cNvSpPr/>
              <p:nvPr/>
            </p:nvSpPr>
            <p:spPr>
              <a:xfrm>
                <a:off x="5103876" y="1582811"/>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0" name="Group 99"/>
              <p:cNvGrpSpPr/>
              <p:nvPr/>
            </p:nvGrpSpPr>
            <p:grpSpPr>
              <a:xfrm>
                <a:off x="5237412" y="1687828"/>
                <a:ext cx="483078" cy="384349"/>
                <a:chOff x="5085012" y="380778"/>
                <a:chExt cx="483078" cy="384349"/>
              </a:xfrm>
            </p:grpSpPr>
            <p:cxnSp>
              <p:nvCxnSpPr>
                <p:cNvPr id="101" name="Straight Connector 100"/>
                <p:cNvCxnSpPr/>
                <p:nvPr/>
              </p:nvCxnSpPr>
              <p:spPr>
                <a:xfrm>
                  <a:off x="5330844" y="380778"/>
                  <a:ext cx="0" cy="267129"/>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flipH="1" flipV="1">
                  <a:off x="5344962" y="668061"/>
                  <a:ext cx="223128" cy="93121"/>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V="1">
                  <a:off x="5085012" y="672006"/>
                  <a:ext cx="223128" cy="93121"/>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grpSp>
        </p:grpSp>
        <p:cxnSp>
          <p:nvCxnSpPr>
            <p:cNvPr id="85" name="Straight Connector 84"/>
            <p:cNvCxnSpPr/>
            <p:nvPr/>
          </p:nvCxnSpPr>
          <p:spPr>
            <a:xfrm>
              <a:off x="4961091" y="5683663"/>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5106066" y="6002810"/>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Multi-dimension</a:t>
              </a:r>
              <a:endParaRPr lang="en-US" sz="2000" dirty="0">
                <a:solidFill>
                  <a:schemeClr val="bg1"/>
                </a:solidFill>
                <a:latin typeface="Helvetica Neue Thin"/>
                <a:cs typeface="Helvetica Neue Thin"/>
              </a:endParaRPr>
            </a:p>
          </p:txBody>
        </p:sp>
        <p:cxnSp>
          <p:nvCxnSpPr>
            <p:cNvPr id="87" name="Straight Connector 86"/>
            <p:cNvCxnSpPr/>
            <p:nvPr/>
          </p:nvCxnSpPr>
          <p:spPr>
            <a:xfrm>
              <a:off x="6578447" y="568760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88" name="Group 87"/>
            <p:cNvGrpSpPr/>
            <p:nvPr/>
          </p:nvGrpSpPr>
          <p:grpSpPr>
            <a:xfrm>
              <a:off x="7406623" y="5283402"/>
              <a:ext cx="742241" cy="742297"/>
              <a:chOff x="6592290" y="1339331"/>
              <a:chExt cx="742241" cy="742297"/>
            </a:xfrm>
          </p:grpSpPr>
          <p:sp>
            <p:nvSpPr>
              <p:cNvPr id="94" name="Oval 93"/>
              <p:cNvSpPr/>
              <p:nvPr/>
            </p:nvSpPr>
            <p:spPr>
              <a:xfrm>
                <a:off x="6592290" y="1339331"/>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5" name="Group 94"/>
              <p:cNvGrpSpPr/>
              <p:nvPr/>
            </p:nvGrpSpPr>
            <p:grpSpPr>
              <a:xfrm rot="5400000">
                <a:off x="6875696" y="1489766"/>
                <a:ext cx="188755" cy="491628"/>
                <a:chOff x="2768329" y="986764"/>
                <a:chExt cx="204521" cy="945054"/>
              </a:xfrm>
              <a:effectLst/>
            </p:grpSpPr>
            <p:sp>
              <p:nvSpPr>
                <p:cNvPr id="97" name="Freeform 96"/>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8" name="Freeform 97"/>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96" name="Straight Connector 95"/>
              <p:cNvCxnSpPr/>
              <p:nvPr/>
            </p:nvCxnSpPr>
            <p:spPr>
              <a:xfrm flipH="1">
                <a:off x="6821713" y="1437160"/>
                <a:ext cx="309268" cy="629828"/>
              </a:xfrm>
              <a:prstGeom prst="line">
                <a:avLst/>
              </a:prstGeom>
              <a:ln w="28575" cmpd="sng">
                <a:solidFill>
                  <a:schemeClr val="bg1"/>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89" name="TextBox 88"/>
            <p:cNvSpPr txBox="1"/>
            <p:nvPr/>
          </p:nvSpPr>
          <p:spPr>
            <a:xfrm>
              <a:off x="6706713" y="6029953"/>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Phy</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Security</a:t>
              </a:r>
              <a:endParaRPr lang="en-US" sz="2000" dirty="0">
                <a:solidFill>
                  <a:schemeClr val="bg1"/>
                </a:solidFill>
                <a:latin typeface="Helvetica Neue Thin"/>
                <a:cs typeface="Helvetica Neue Thin"/>
              </a:endParaRPr>
            </a:p>
          </p:txBody>
        </p:sp>
        <p:cxnSp>
          <p:nvCxnSpPr>
            <p:cNvPr id="90" name="Straight Connector 89"/>
            <p:cNvCxnSpPr/>
            <p:nvPr/>
          </p:nvCxnSpPr>
          <p:spPr>
            <a:xfrm>
              <a:off x="1825020" y="5681710"/>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91" name="Oval 90"/>
            <p:cNvSpPr/>
            <p:nvPr/>
          </p:nvSpPr>
          <p:spPr>
            <a:xfrm>
              <a:off x="1088623" y="528581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TextBox 91"/>
            <p:cNvSpPr txBox="1"/>
            <p:nvPr/>
          </p:nvSpPr>
          <p:spPr>
            <a:xfrm>
              <a:off x="579084" y="5993376"/>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Morse-code</a:t>
              </a:r>
              <a:endParaRPr lang="en-US" sz="2000" dirty="0">
                <a:solidFill>
                  <a:schemeClr val="bg1"/>
                </a:solidFill>
                <a:latin typeface="Helvetica Neue Thin"/>
                <a:cs typeface="Helvetica Neue Thin"/>
              </a:endParaRPr>
            </a:p>
          </p:txBody>
        </p:sp>
        <p:cxnSp>
          <p:nvCxnSpPr>
            <p:cNvPr id="93" name="Straight Connector 92"/>
            <p:cNvCxnSpPr/>
            <p:nvPr/>
          </p:nvCxnSpPr>
          <p:spPr>
            <a:xfrm flipH="1">
              <a:off x="1238518" y="5681710"/>
              <a:ext cx="432382" cy="0"/>
            </a:xfrm>
            <a:prstGeom prst="line">
              <a:avLst/>
            </a:prstGeom>
            <a:ln w="28575" cmpd="sng">
              <a:solidFill>
                <a:schemeClr val="bg1"/>
              </a:solidFill>
              <a:prstDash val="dashDot"/>
              <a:headEnd type="none"/>
              <a:tailEnd type="none"/>
            </a:ln>
            <a:effectLst/>
          </p:spPr>
          <p:style>
            <a:lnRef idx="2">
              <a:schemeClr val="accent1"/>
            </a:lnRef>
            <a:fillRef idx="0">
              <a:schemeClr val="accent1"/>
            </a:fillRef>
            <a:effectRef idx="1">
              <a:schemeClr val="accent1"/>
            </a:effectRef>
            <a:fontRef idx="minor">
              <a:schemeClr val="tx1"/>
            </a:fontRef>
          </p:style>
        </p:cxnSp>
      </p:grpSp>
      <p:pic>
        <p:nvPicPr>
          <p:cNvPr id="2" name="Picture 1" descr="sinesweep_absAmplitud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0144" y="1322582"/>
            <a:ext cx="6790686" cy="5218009"/>
          </a:xfrm>
          <a:prstGeom prst="rect">
            <a:avLst/>
          </a:prstGeom>
          <a:solidFill>
            <a:schemeClr val="bg1"/>
          </a:solidFill>
          <a:ln>
            <a:noFill/>
          </a:ln>
          <a:effectLst>
            <a:outerShdw blurRad="593725" dist="12700" dir="14280000" sx="105000" sy="105000" rotWithShape="0">
              <a:schemeClr val="bg1">
                <a:lumMod val="65000"/>
                <a:alpha val="35000"/>
              </a:schemeClr>
            </a:outerShdw>
          </a:effectLst>
        </p:spPr>
      </p:pic>
      <p:sp>
        <p:nvSpPr>
          <p:cNvPr id="55" name="Rectangle 42"/>
          <p:cNvSpPr/>
          <p:nvPr/>
        </p:nvSpPr>
        <p:spPr>
          <a:xfrm>
            <a:off x="2506497" y="4995395"/>
            <a:ext cx="592928" cy="670980"/>
          </a:xfrm>
          <a:custGeom>
            <a:avLst/>
            <a:gdLst>
              <a:gd name="connsiteX0" fmla="*/ 0 w 1074246"/>
              <a:gd name="connsiteY0" fmla="*/ 0 h 670980"/>
              <a:gd name="connsiteX1" fmla="*/ 1074246 w 1074246"/>
              <a:gd name="connsiteY1" fmla="*/ 0 h 670980"/>
              <a:gd name="connsiteX2" fmla="*/ 1074246 w 1074246"/>
              <a:gd name="connsiteY2" fmla="*/ 670980 h 670980"/>
              <a:gd name="connsiteX3" fmla="*/ 0 w 1074246"/>
              <a:gd name="connsiteY3" fmla="*/ 670980 h 670980"/>
              <a:gd name="connsiteX4" fmla="*/ 0 w 1074246"/>
              <a:gd name="connsiteY4" fmla="*/ 0 h 670980"/>
              <a:gd name="connsiteX0" fmla="*/ 0 w 1165686"/>
              <a:gd name="connsiteY0" fmla="*/ 670980 h 762420"/>
              <a:gd name="connsiteX1" fmla="*/ 0 w 1165686"/>
              <a:gd name="connsiteY1" fmla="*/ 0 h 762420"/>
              <a:gd name="connsiteX2" fmla="*/ 1074246 w 1165686"/>
              <a:gd name="connsiteY2" fmla="*/ 0 h 762420"/>
              <a:gd name="connsiteX3" fmla="*/ 1165686 w 1165686"/>
              <a:gd name="connsiteY3" fmla="*/ 762420 h 762420"/>
              <a:gd name="connsiteX0" fmla="*/ 0 w 1074246"/>
              <a:gd name="connsiteY0" fmla="*/ 670980 h 670980"/>
              <a:gd name="connsiteX1" fmla="*/ 0 w 1074246"/>
              <a:gd name="connsiteY1" fmla="*/ 0 h 670980"/>
              <a:gd name="connsiteX2" fmla="*/ 1074246 w 1074246"/>
              <a:gd name="connsiteY2" fmla="*/ 0 h 670980"/>
              <a:gd name="connsiteX3" fmla="*/ 1072624 w 1074246"/>
              <a:gd name="connsiteY3" fmla="*/ 669356 h 670980"/>
            </a:gdLst>
            <a:ahLst/>
            <a:cxnLst>
              <a:cxn ang="0">
                <a:pos x="connsiteX0" y="connsiteY0"/>
              </a:cxn>
              <a:cxn ang="0">
                <a:pos x="connsiteX1" y="connsiteY1"/>
              </a:cxn>
              <a:cxn ang="0">
                <a:pos x="connsiteX2" y="connsiteY2"/>
              </a:cxn>
              <a:cxn ang="0">
                <a:pos x="connsiteX3" y="connsiteY3"/>
              </a:cxn>
            </a:cxnLst>
            <a:rect l="l" t="t" r="r" b="b"/>
            <a:pathLst>
              <a:path w="1074246" h="670980">
                <a:moveTo>
                  <a:pt x="0" y="670980"/>
                </a:moveTo>
                <a:lnTo>
                  <a:pt x="0" y="0"/>
                </a:lnTo>
                <a:lnTo>
                  <a:pt x="1074246" y="0"/>
                </a:lnTo>
                <a:cubicBezTo>
                  <a:pt x="1074246" y="223660"/>
                  <a:pt x="1072624" y="669356"/>
                  <a:pt x="1072624" y="669356"/>
                </a:cubicBezTo>
              </a:path>
            </a:pathLst>
          </a:custGeom>
          <a:solidFill>
            <a:schemeClr val="accent2">
              <a:lumMod val="40000"/>
              <a:lumOff val="60000"/>
              <a:alpha val="46000"/>
            </a:schemeClr>
          </a:solidFill>
          <a:ln w="28575" cmpd="sng">
            <a:solidFill>
              <a:srgbClr val="D9969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42"/>
          <p:cNvSpPr/>
          <p:nvPr/>
        </p:nvSpPr>
        <p:spPr>
          <a:xfrm>
            <a:off x="4289760" y="4995395"/>
            <a:ext cx="592928" cy="670980"/>
          </a:xfrm>
          <a:custGeom>
            <a:avLst/>
            <a:gdLst>
              <a:gd name="connsiteX0" fmla="*/ 0 w 1074246"/>
              <a:gd name="connsiteY0" fmla="*/ 0 h 670980"/>
              <a:gd name="connsiteX1" fmla="*/ 1074246 w 1074246"/>
              <a:gd name="connsiteY1" fmla="*/ 0 h 670980"/>
              <a:gd name="connsiteX2" fmla="*/ 1074246 w 1074246"/>
              <a:gd name="connsiteY2" fmla="*/ 670980 h 670980"/>
              <a:gd name="connsiteX3" fmla="*/ 0 w 1074246"/>
              <a:gd name="connsiteY3" fmla="*/ 670980 h 670980"/>
              <a:gd name="connsiteX4" fmla="*/ 0 w 1074246"/>
              <a:gd name="connsiteY4" fmla="*/ 0 h 670980"/>
              <a:gd name="connsiteX0" fmla="*/ 0 w 1165686"/>
              <a:gd name="connsiteY0" fmla="*/ 670980 h 762420"/>
              <a:gd name="connsiteX1" fmla="*/ 0 w 1165686"/>
              <a:gd name="connsiteY1" fmla="*/ 0 h 762420"/>
              <a:gd name="connsiteX2" fmla="*/ 1074246 w 1165686"/>
              <a:gd name="connsiteY2" fmla="*/ 0 h 762420"/>
              <a:gd name="connsiteX3" fmla="*/ 1165686 w 1165686"/>
              <a:gd name="connsiteY3" fmla="*/ 762420 h 762420"/>
              <a:gd name="connsiteX0" fmla="*/ 0 w 1074246"/>
              <a:gd name="connsiteY0" fmla="*/ 670980 h 670980"/>
              <a:gd name="connsiteX1" fmla="*/ 0 w 1074246"/>
              <a:gd name="connsiteY1" fmla="*/ 0 h 670980"/>
              <a:gd name="connsiteX2" fmla="*/ 1074246 w 1074246"/>
              <a:gd name="connsiteY2" fmla="*/ 0 h 670980"/>
              <a:gd name="connsiteX3" fmla="*/ 1072624 w 1074246"/>
              <a:gd name="connsiteY3" fmla="*/ 669356 h 670980"/>
            </a:gdLst>
            <a:ahLst/>
            <a:cxnLst>
              <a:cxn ang="0">
                <a:pos x="connsiteX0" y="connsiteY0"/>
              </a:cxn>
              <a:cxn ang="0">
                <a:pos x="connsiteX1" y="connsiteY1"/>
              </a:cxn>
              <a:cxn ang="0">
                <a:pos x="connsiteX2" y="connsiteY2"/>
              </a:cxn>
              <a:cxn ang="0">
                <a:pos x="connsiteX3" y="connsiteY3"/>
              </a:cxn>
            </a:cxnLst>
            <a:rect l="l" t="t" r="r" b="b"/>
            <a:pathLst>
              <a:path w="1074246" h="670980">
                <a:moveTo>
                  <a:pt x="0" y="670980"/>
                </a:moveTo>
                <a:lnTo>
                  <a:pt x="0" y="0"/>
                </a:lnTo>
                <a:lnTo>
                  <a:pt x="1074246" y="0"/>
                </a:lnTo>
                <a:cubicBezTo>
                  <a:pt x="1074246" y="223660"/>
                  <a:pt x="1072624" y="669356"/>
                  <a:pt x="1072624" y="669356"/>
                </a:cubicBezTo>
              </a:path>
            </a:pathLst>
          </a:custGeom>
          <a:solidFill>
            <a:schemeClr val="accent3">
              <a:lumMod val="75000"/>
              <a:alpha val="46000"/>
            </a:schemeClr>
          </a:solidFill>
          <a:ln w="28575" cmpd="sng">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42"/>
          <p:cNvSpPr/>
          <p:nvPr/>
        </p:nvSpPr>
        <p:spPr>
          <a:xfrm>
            <a:off x="6073023" y="4995395"/>
            <a:ext cx="592928" cy="670980"/>
          </a:xfrm>
          <a:custGeom>
            <a:avLst/>
            <a:gdLst>
              <a:gd name="connsiteX0" fmla="*/ 0 w 1074246"/>
              <a:gd name="connsiteY0" fmla="*/ 0 h 670980"/>
              <a:gd name="connsiteX1" fmla="*/ 1074246 w 1074246"/>
              <a:gd name="connsiteY1" fmla="*/ 0 h 670980"/>
              <a:gd name="connsiteX2" fmla="*/ 1074246 w 1074246"/>
              <a:gd name="connsiteY2" fmla="*/ 670980 h 670980"/>
              <a:gd name="connsiteX3" fmla="*/ 0 w 1074246"/>
              <a:gd name="connsiteY3" fmla="*/ 670980 h 670980"/>
              <a:gd name="connsiteX4" fmla="*/ 0 w 1074246"/>
              <a:gd name="connsiteY4" fmla="*/ 0 h 670980"/>
              <a:gd name="connsiteX0" fmla="*/ 0 w 1165686"/>
              <a:gd name="connsiteY0" fmla="*/ 670980 h 762420"/>
              <a:gd name="connsiteX1" fmla="*/ 0 w 1165686"/>
              <a:gd name="connsiteY1" fmla="*/ 0 h 762420"/>
              <a:gd name="connsiteX2" fmla="*/ 1074246 w 1165686"/>
              <a:gd name="connsiteY2" fmla="*/ 0 h 762420"/>
              <a:gd name="connsiteX3" fmla="*/ 1165686 w 1165686"/>
              <a:gd name="connsiteY3" fmla="*/ 762420 h 762420"/>
              <a:gd name="connsiteX0" fmla="*/ 0 w 1074246"/>
              <a:gd name="connsiteY0" fmla="*/ 670980 h 670980"/>
              <a:gd name="connsiteX1" fmla="*/ 0 w 1074246"/>
              <a:gd name="connsiteY1" fmla="*/ 0 h 670980"/>
              <a:gd name="connsiteX2" fmla="*/ 1074246 w 1074246"/>
              <a:gd name="connsiteY2" fmla="*/ 0 h 670980"/>
              <a:gd name="connsiteX3" fmla="*/ 1072624 w 1074246"/>
              <a:gd name="connsiteY3" fmla="*/ 669356 h 670980"/>
            </a:gdLst>
            <a:ahLst/>
            <a:cxnLst>
              <a:cxn ang="0">
                <a:pos x="connsiteX0" y="connsiteY0"/>
              </a:cxn>
              <a:cxn ang="0">
                <a:pos x="connsiteX1" y="connsiteY1"/>
              </a:cxn>
              <a:cxn ang="0">
                <a:pos x="connsiteX2" y="connsiteY2"/>
              </a:cxn>
              <a:cxn ang="0">
                <a:pos x="connsiteX3" y="connsiteY3"/>
              </a:cxn>
            </a:cxnLst>
            <a:rect l="l" t="t" r="r" b="b"/>
            <a:pathLst>
              <a:path w="1074246" h="670980">
                <a:moveTo>
                  <a:pt x="0" y="670980"/>
                </a:moveTo>
                <a:lnTo>
                  <a:pt x="0" y="0"/>
                </a:lnTo>
                <a:lnTo>
                  <a:pt x="1074246" y="0"/>
                </a:lnTo>
                <a:cubicBezTo>
                  <a:pt x="1074246" y="223660"/>
                  <a:pt x="1072624" y="669356"/>
                  <a:pt x="1072624" y="669356"/>
                </a:cubicBezTo>
              </a:path>
            </a:pathLst>
          </a:custGeom>
          <a:solidFill>
            <a:schemeClr val="accent6">
              <a:lumMod val="75000"/>
              <a:alpha val="46000"/>
            </a:schemeClr>
          </a:solidFill>
          <a:ln w="28575"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42"/>
          <p:cNvSpPr/>
          <p:nvPr/>
        </p:nvSpPr>
        <p:spPr>
          <a:xfrm>
            <a:off x="7057994" y="4995395"/>
            <a:ext cx="592928" cy="670980"/>
          </a:xfrm>
          <a:custGeom>
            <a:avLst/>
            <a:gdLst>
              <a:gd name="connsiteX0" fmla="*/ 0 w 1074246"/>
              <a:gd name="connsiteY0" fmla="*/ 0 h 670980"/>
              <a:gd name="connsiteX1" fmla="*/ 1074246 w 1074246"/>
              <a:gd name="connsiteY1" fmla="*/ 0 h 670980"/>
              <a:gd name="connsiteX2" fmla="*/ 1074246 w 1074246"/>
              <a:gd name="connsiteY2" fmla="*/ 670980 h 670980"/>
              <a:gd name="connsiteX3" fmla="*/ 0 w 1074246"/>
              <a:gd name="connsiteY3" fmla="*/ 670980 h 670980"/>
              <a:gd name="connsiteX4" fmla="*/ 0 w 1074246"/>
              <a:gd name="connsiteY4" fmla="*/ 0 h 670980"/>
              <a:gd name="connsiteX0" fmla="*/ 0 w 1165686"/>
              <a:gd name="connsiteY0" fmla="*/ 670980 h 762420"/>
              <a:gd name="connsiteX1" fmla="*/ 0 w 1165686"/>
              <a:gd name="connsiteY1" fmla="*/ 0 h 762420"/>
              <a:gd name="connsiteX2" fmla="*/ 1074246 w 1165686"/>
              <a:gd name="connsiteY2" fmla="*/ 0 h 762420"/>
              <a:gd name="connsiteX3" fmla="*/ 1165686 w 1165686"/>
              <a:gd name="connsiteY3" fmla="*/ 762420 h 762420"/>
              <a:gd name="connsiteX0" fmla="*/ 0 w 1074246"/>
              <a:gd name="connsiteY0" fmla="*/ 670980 h 670980"/>
              <a:gd name="connsiteX1" fmla="*/ 0 w 1074246"/>
              <a:gd name="connsiteY1" fmla="*/ 0 h 670980"/>
              <a:gd name="connsiteX2" fmla="*/ 1074246 w 1074246"/>
              <a:gd name="connsiteY2" fmla="*/ 0 h 670980"/>
              <a:gd name="connsiteX3" fmla="*/ 1072624 w 1074246"/>
              <a:gd name="connsiteY3" fmla="*/ 669356 h 670980"/>
            </a:gdLst>
            <a:ahLst/>
            <a:cxnLst>
              <a:cxn ang="0">
                <a:pos x="connsiteX0" y="connsiteY0"/>
              </a:cxn>
              <a:cxn ang="0">
                <a:pos x="connsiteX1" y="connsiteY1"/>
              </a:cxn>
              <a:cxn ang="0">
                <a:pos x="connsiteX2" y="connsiteY2"/>
              </a:cxn>
              <a:cxn ang="0">
                <a:pos x="connsiteX3" y="connsiteY3"/>
              </a:cxn>
            </a:cxnLst>
            <a:rect l="l" t="t" r="r" b="b"/>
            <a:pathLst>
              <a:path w="1074246" h="670980">
                <a:moveTo>
                  <a:pt x="0" y="670980"/>
                </a:moveTo>
                <a:lnTo>
                  <a:pt x="0" y="0"/>
                </a:lnTo>
                <a:lnTo>
                  <a:pt x="1074246" y="0"/>
                </a:lnTo>
                <a:cubicBezTo>
                  <a:pt x="1074246" y="223660"/>
                  <a:pt x="1072624" y="669356"/>
                  <a:pt x="1072624" y="669356"/>
                </a:cubicBezTo>
              </a:path>
            </a:pathLst>
          </a:custGeom>
          <a:solidFill>
            <a:schemeClr val="accent4">
              <a:lumMod val="75000"/>
              <a:alpha val="46000"/>
            </a:schemeClr>
          </a:solidFill>
          <a:ln w="28575" cmpd="sng">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42"/>
          <p:cNvSpPr/>
          <p:nvPr/>
        </p:nvSpPr>
        <p:spPr>
          <a:xfrm>
            <a:off x="5170275" y="4995395"/>
            <a:ext cx="592928" cy="670980"/>
          </a:xfrm>
          <a:custGeom>
            <a:avLst/>
            <a:gdLst>
              <a:gd name="connsiteX0" fmla="*/ 0 w 1074246"/>
              <a:gd name="connsiteY0" fmla="*/ 0 h 670980"/>
              <a:gd name="connsiteX1" fmla="*/ 1074246 w 1074246"/>
              <a:gd name="connsiteY1" fmla="*/ 0 h 670980"/>
              <a:gd name="connsiteX2" fmla="*/ 1074246 w 1074246"/>
              <a:gd name="connsiteY2" fmla="*/ 670980 h 670980"/>
              <a:gd name="connsiteX3" fmla="*/ 0 w 1074246"/>
              <a:gd name="connsiteY3" fmla="*/ 670980 h 670980"/>
              <a:gd name="connsiteX4" fmla="*/ 0 w 1074246"/>
              <a:gd name="connsiteY4" fmla="*/ 0 h 670980"/>
              <a:gd name="connsiteX0" fmla="*/ 0 w 1165686"/>
              <a:gd name="connsiteY0" fmla="*/ 670980 h 762420"/>
              <a:gd name="connsiteX1" fmla="*/ 0 w 1165686"/>
              <a:gd name="connsiteY1" fmla="*/ 0 h 762420"/>
              <a:gd name="connsiteX2" fmla="*/ 1074246 w 1165686"/>
              <a:gd name="connsiteY2" fmla="*/ 0 h 762420"/>
              <a:gd name="connsiteX3" fmla="*/ 1165686 w 1165686"/>
              <a:gd name="connsiteY3" fmla="*/ 762420 h 762420"/>
              <a:gd name="connsiteX0" fmla="*/ 0 w 1074246"/>
              <a:gd name="connsiteY0" fmla="*/ 670980 h 670980"/>
              <a:gd name="connsiteX1" fmla="*/ 0 w 1074246"/>
              <a:gd name="connsiteY1" fmla="*/ 0 h 670980"/>
              <a:gd name="connsiteX2" fmla="*/ 1074246 w 1074246"/>
              <a:gd name="connsiteY2" fmla="*/ 0 h 670980"/>
              <a:gd name="connsiteX3" fmla="*/ 1072624 w 1074246"/>
              <a:gd name="connsiteY3" fmla="*/ 669356 h 670980"/>
            </a:gdLst>
            <a:ahLst/>
            <a:cxnLst>
              <a:cxn ang="0">
                <a:pos x="connsiteX0" y="connsiteY0"/>
              </a:cxn>
              <a:cxn ang="0">
                <a:pos x="connsiteX1" y="connsiteY1"/>
              </a:cxn>
              <a:cxn ang="0">
                <a:pos x="connsiteX2" y="connsiteY2"/>
              </a:cxn>
              <a:cxn ang="0">
                <a:pos x="connsiteX3" y="connsiteY3"/>
              </a:cxn>
            </a:cxnLst>
            <a:rect l="l" t="t" r="r" b="b"/>
            <a:pathLst>
              <a:path w="1074246" h="670980">
                <a:moveTo>
                  <a:pt x="0" y="670980"/>
                </a:moveTo>
                <a:lnTo>
                  <a:pt x="0" y="0"/>
                </a:lnTo>
                <a:lnTo>
                  <a:pt x="1074246" y="0"/>
                </a:lnTo>
                <a:cubicBezTo>
                  <a:pt x="1074246" y="223660"/>
                  <a:pt x="1072624" y="669356"/>
                  <a:pt x="1072624" y="669356"/>
                </a:cubicBezTo>
              </a:path>
            </a:pathLst>
          </a:custGeom>
          <a:solidFill>
            <a:srgbClr val="558ED5">
              <a:alpha val="46000"/>
            </a:srgbClr>
          </a:solidFill>
          <a:ln w="28575" cmpd="sng">
            <a:solidFill>
              <a:srgbClr val="558ED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0" name="Straight Connector 59"/>
          <p:cNvCxnSpPr/>
          <p:nvPr/>
        </p:nvCxnSpPr>
        <p:spPr>
          <a:xfrm rot="10800000">
            <a:off x="2813475" y="4149320"/>
            <a:ext cx="0" cy="1547007"/>
          </a:xfrm>
          <a:prstGeom prst="line">
            <a:avLst/>
          </a:prstGeom>
          <a:ln w="38100" cmpd="sng">
            <a:solidFill>
              <a:srgbClr val="D99694"/>
            </a:solidFill>
            <a:prstDash val="sysDash"/>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10800000">
            <a:off x="4594813" y="4149320"/>
            <a:ext cx="0" cy="1547007"/>
          </a:xfrm>
          <a:prstGeom prst="line">
            <a:avLst/>
          </a:prstGeom>
          <a:ln w="38100" cmpd="sng">
            <a:solidFill>
              <a:schemeClr val="accent3">
                <a:lumMod val="75000"/>
              </a:schemeClr>
            </a:solidFill>
            <a:prstDash val="sysDash"/>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rot="10800000">
            <a:off x="6376151" y="4149320"/>
            <a:ext cx="0" cy="1547007"/>
          </a:xfrm>
          <a:prstGeom prst="line">
            <a:avLst/>
          </a:prstGeom>
          <a:ln w="38100" cmpd="sng">
            <a:solidFill>
              <a:schemeClr val="accent6">
                <a:lumMod val="75000"/>
              </a:schemeClr>
            </a:solidFill>
            <a:prstDash val="sysDash"/>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10800000">
            <a:off x="5478085" y="4149321"/>
            <a:ext cx="0" cy="1547007"/>
          </a:xfrm>
          <a:prstGeom prst="line">
            <a:avLst/>
          </a:prstGeom>
          <a:ln w="38100" cmpd="sng">
            <a:solidFill>
              <a:srgbClr val="558ED5"/>
            </a:solidFill>
            <a:prstDash val="sysDash"/>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rot="10800000">
            <a:off x="7348573" y="4149322"/>
            <a:ext cx="0" cy="1547007"/>
          </a:xfrm>
          <a:prstGeom prst="line">
            <a:avLst/>
          </a:prstGeom>
          <a:ln w="38100" cmpd="sng">
            <a:solidFill>
              <a:schemeClr val="accent4">
                <a:lumMod val="75000"/>
              </a:schemeClr>
            </a:solidFill>
            <a:prstDash val="sysDash"/>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4198706" y="2147502"/>
            <a:ext cx="4561899" cy="461665"/>
          </a:xfrm>
          <a:prstGeom prst="rect">
            <a:avLst/>
          </a:prstGeom>
          <a:solidFill>
            <a:schemeClr val="accent3">
              <a:lumMod val="60000"/>
              <a:lumOff val="4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b="1" dirty="0" smtClean="0"/>
              <a:t>Resonance frequency removal</a:t>
            </a:r>
            <a:endParaRPr lang="en-US" sz="2400" b="1" dirty="0"/>
          </a:p>
        </p:txBody>
      </p:sp>
    </p:spTree>
    <p:extLst>
      <p:ext uri="{BB962C8B-B14F-4D97-AF65-F5344CB8AC3E}">
        <p14:creationId xmlns:p14="http://schemas.microsoft.com/office/powerpoint/2010/main" val="179804882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82000">
              <a:schemeClr val="tx1">
                <a:lumMod val="75000"/>
                <a:lumOff val="25000"/>
              </a:schemeClr>
            </a:gs>
            <a:gs pos="26000">
              <a:schemeClr val="tx1">
                <a:lumMod val="65000"/>
                <a:lumOff val="35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descr="red_accl.jpg"/>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569612" y="2048955"/>
            <a:ext cx="3670857" cy="3670857"/>
          </a:xfrm>
          <a:prstGeom prst="rect">
            <a:avLst/>
          </a:prstGeom>
        </p:spPr>
      </p:pic>
      <p:cxnSp>
        <p:nvCxnSpPr>
          <p:cNvPr id="36" name="Straight Connector 35"/>
          <p:cNvCxnSpPr/>
          <p:nvPr/>
        </p:nvCxnSpPr>
        <p:spPr>
          <a:xfrm flipV="1">
            <a:off x="4567913" y="2721756"/>
            <a:ext cx="2680963" cy="966796"/>
          </a:xfrm>
          <a:prstGeom prst="line">
            <a:avLst/>
          </a:prstGeom>
          <a:ln w="19050">
            <a:solidFill>
              <a:schemeClr val="bg1"/>
            </a:solidFill>
            <a:prstDash val="sysDash"/>
            <a:headEnd type="ova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flipV="1">
            <a:off x="4567913" y="1666044"/>
            <a:ext cx="3954" cy="2026454"/>
          </a:xfrm>
          <a:prstGeom prst="line">
            <a:avLst/>
          </a:prstGeom>
          <a:ln w="19050">
            <a:solidFill>
              <a:schemeClr val="bg1"/>
            </a:solidFill>
            <a:prstDash val="sysDash"/>
            <a:headEnd type="ova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4567913" y="3688552"/>
            <a:ext cx="1357455" cy="1886924"/>
          </a:xfrm>
          <a:prstGeom prst="line">
            <a:avLst/>
          </a:prstGeom>
          <a:ln w="19050">
            <a:solidFill>
              <a:schemeClr val="bg1"/>
            </a:solidFill>
            <a:prstDash val="sysDash"/>
            <a:headEnd type="oval"/>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39" name="Group 38"/>
          <p:cNvGrpSpPr/>
          <p:nvPr/>
        </p:nvGrpSpPr>
        <p:grpSpPr>
          <a:xfrm rot="16476852" flipH="1">
            <a:off x="2310902" y="3684269"/>
            <a:ext cx="529001" cy="1579086"/>
            <a:chOff x="6990149" y="2196847"/>
            <a:chExt cx="190811" cy="1142185"/>
          </a:xfrm>
        </p:grpSpPr>
        <p:grpSp>
          <p:nvGrpSpPr>
            <p:cNvPr id="40" name="Group 39"/>
            <p:cNvGrpSpPr/>
            <p:nvPr/>
          </p:nvGrpSpPr>
          <p:grpSpPr>
            <a:xfrm rot="17584098" flipV="1">
              <a:off x="6682131" y="2561889"/>
              <a:ext cx="863872" cy="133787"/>
              <a:chOff x="342704" y="789457"/>
              <a:chExt cx="9445983" cy="1486175"/>
            </a:xfrm>
          </p:grpSpPr>
          <p:sp>
            <p:nvSpPr>
              <p:cNvPr id="43" name="Freeform 42"/>
              <p:cNvSpPr/>
              <p:nvPr/>
            </p:nvSpPr>
            <p:spPr>
              <a:xfrm>
                <a:off x="342704" y="837096"/>
                <a:ext cx="3168624" cy="1438536"/>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rgbClr val="D9680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Freeform 43"/>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rgbClr val="D9680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Freeform 44"/>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rgbClr val="D9680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42" name="Straight Arrow Connector 41"/>
            <p:cNvCxnSpPr/>
            <p:nvPr/>
          </p:nvCxnSpPr>
          <p:spPr>
            <a:xfrm rot="6784098">
              <a:off x="6818165" y="3167048"/>
              <a:ext cx="343968" cy="0"/>
            </a:xfrm>
            <a:prstGeom prst="straightConnector1">
              <a:avLst/>
            </a:prstGeom>
            <a:ln w="28575" cmpd="sng">
              <a:solidFill>
                <a:srgbClr val="D9680C"/>
              </a:solidFill>
              <a:tailEnd type="arrow" w="lg" len="med"/>
            </a:ln>
            <a:effectLst/>
          </p:spPr>
          <p:style>
            <a:lnRef idx="2">
              <a:schemeClr val="accent1"/>
            </a:lnRef>
            <a:fillRef idx="0">
              <a:schemeClr val="accent1"/>
            </a:fillRef>
            <a:effectRef idx="1">
              <a:schemeClr val="accent1"/>
            </a:effectRef>
            <a:fontRef idx="minor">
              <a:schemeClr val="tx1"/>
            </a:fontRef>
          </p:style>
        </p:cxnSp>
      </p:grpSp>
      <p:grpSp>
        <p:nvGrpSpPr>
          <p:cNvPr id="46" name="Group 45"/>
          <p:cNvGrpSpPr/>
          <p:nvPr/>
        </p:nvGrpSpPr>
        <p:grpSpPr>
          <a:xfrm rot="10396811" flipH="1">
            <a:off x="5135943" y="4894112"/>
            <a:ext cx="529001" cy="1579086"/>
            <a:chOff x="6990149" y="2196847"/>
            <a:chExt cx="190811" cy="1142185"/>
          </a:xfrm>
        </p:grpSpPr>
        <p:grpSp>
          <p:nvGrpSpPr>
            <p:cNvPr id="47" name="Group 46"/>
            <p:cNvGrpSpPr/>
            <p:nvPr/>
          </p:nvGrpSpPr>
          <p:grpSpPr>
            <a:xfrm rot="17584098" flipV="1">
              <a:off x="6682131" y="2561889"/>
              <a:ext cx="863872" cy="133787"/>
              <a:chOff x="342704" y="789457"/>
              <a:chExt cx="9445983" cy="1486175"/>
            </a:xfrm>
          </p:grpSpPr>
          <p:sp>
            <p:nvSpPr>
              <p:cNvPr id="49" name="Freeform 48"/>
              <p:cNvSpPr/>
              <p:nvPr/>
            </p:nvSpPr>
            <p:spPr>
              <a:xfrm>
                <a:off x="342704" y="837096"/>
                <a:ext cx="3168624" cy="1438536"/>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rgbClr val="D9680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Freeform 49"/>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rgbClr val="D9680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Freeform 50"/>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rgbClr val="D9680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48" name="Straight Arrow Connector 47"/>
            <p:cNvCxnSpPr/>
            <p:nvPr/>
          </p:nvCxnSpPr>
          <p:spPr>
            <a:xfrm rot="6784098">
              <a:off x="6818165" y="3167048"/>
              <a:ext cx="343968" cy="0"/>
            </a:xfrm>
            <a:prstGeom prst="straightConnector1">
              <a:avLst/>
            </a:prstGeom>
            <a:ln w="28575" cmpd="sng">
              <a:solidFill>
                <a:srgbClr val="D9680C"/>
              </a:solidFill>
              <a:tailEnd type="arrow" w="lg" len="med"/>
            </a:ln>
            <a:effectLst/>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rot="1457215" flipH="1">
            <a:off x="3859532" y="1226603"/>
            <a:ext cx="529001" cy="1579086"/>
            <a:chOff x="6990149" y="2196847"/>
            <a:chExt cx="190811" cy="1142185"/>
          </a:xfrm>
        </p:grpSpPr>
        <p:grpSp>
          <p:nvGrpSpPr>
            <p:cNvPr id="53" name="Group 52"/>
            <p:cNvGrpSpPr/>
            <p:nvPr/>
          </p:nvGrpSpPr>
          <p:grpSpPr>
            <a:xfrm rot="17584098" flipV="1">
              <a:off x="6682131" y="2561889"/>
              <a:ext cx="863872" cy="133787"/>
              <a:chOff x="342704" y="789457"/>
              <a:chExt cx="9445983" cy="1486175"/>
            </a:xfrm>
          </p:grpSpPr>
          <p:sp>
            <p:nvSpPr>
              <p:cNvPr id="55" name="Freeform 54"/>
              <p:cNvSpPr/>
              <p:nvPr/>
            </p:nvSpPr>
            <p:spPr>
              <a:xfrm>
                <a:off x="342704" y="837096"/>
                <a:ext cx="3168624" cy="1438536"/>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rgbClr val="D9680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Freeform 61"/>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rgbClr val="D9680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Freeform 87"/>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rgbClr val="D9680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54" name="Straight Arrow Connector 53"/>
            <p:cNvCxnSpPr/>
            <p:nvPr/>
          </p:nvCxnSpPr>
          <p:spPr>
            <a:xfrm rot="6784098">
              <a:off x="6818165" y="3167048"/>
              <a:ext cx="343968" cy="0"/>
            </a:xfrm>
            <a:prstGeom prst="straightConnector1">
              <a:avLst/>
            </a:prstGeom>
            <a:ln w="28575" cmpd="sng">
              <a:solidFill>
                <a:srgbClr val="D9680C"/>
              </a:solidFill>
              <a:tailEnd type="arrow" w="lg" len="med"/>
            </a:ln>
            <a:effectLst/>
          </p:spPr>
          <p:style>
            <a:lnRef idx="2">
              <a:schemeClr val="accent1"/>
            </a:lnRef>
            <a:fillRef idx="0">
              <a:schemeClr val="accent1"/>
            </a:fillRef>
            <a:effectRef idx="1">
              <a:schemeClr val="accent1"/>
            </a:effectRef>
            <a:fontRef idx="minor">
              <a:schemeClr val="tx1"/>
            </a:fontRef>
          </p:style>
        </p:cxnSp>
      </p:grpSp>
      <p:sp>
        <p:nvSpPr>
          <p:cNvPr id="5" name="Slide Number Placeholder 4"/>
          <p:cNvSpPr>
            <a:spLocks noGrp="1"/>
          </p:cNvSpPr>
          <p:nvPr>
            <p:ph type="sldNum" sz="quarter" idx="12"/>
          </p:nvPr>
        </p:nvSpPr>
        <p:spPr/>
        <p:txBody>
          <a:bodyPr/>
          <a:lstStyle/>
          <a:p>
            <a:fld id="{10283532-8428-F14D-911C-98C43BF6B529}" type="slidenum">
              <a:rPr lang="en-US" smtClean="0"/>
              <a:t>18</a:t>
            </a:fld>
            <a:endParaRPr lang="en-US"/>
          </a:p>
        </p:txBody>
      </p:sp>
      <p:grpSp>
        <p:nvGrpSpPr>
          <p:cNvPr id="89" name="Group 88"/>
          <p:cNvGrpSpPr/>
          <p:nvPr/>
        </p:nvGrpSpPr>
        <p:grpSpPr>
          <a:xfrm>
            <a:off x="587174" y="22429"/>
            <a:ext cx="8294012" cy="1153055"/>
            <a:chOff x="579084" y="5277008"/>
            <a:chExt cx="8294012" cy="1153055"/>
          </a:xfrm>
        </p:grpSpPr>
        <p:sp>
          <p:nvSpPr>
            <p:cNvPr id="90" name="Oval 89"/>
            <p:cNvSpPr/>
            <p:nvPr/>
          </p:nvSpPr>
          <p:spPr>
            <a:xfrm>
              <a:off x="2623832" y="5283826"/>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1" name="Straight Connector 90"/>
            <p:cNvCxnSpPr/>
            <p:nvPr/>
          </p:nvCxnSpPr>
          <p:spPr>
            <a:xfrm>
              <a:off x="3360229" y="567971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92" name="Group 91"/>
            <p:cNvGrpSpPr/>
            <p:nvPr/>
          </p:nvGrpSpPr>
          <p:grpSpPr>
            <a:xfrm>
              <a:off x="2919016" y="5417531"/>
              <a:ext cx="200880" cy="481335"/>
              <a:chOff x="2768329" y="986764"/>
              <a:chExt cx="204521" cy="945054"/>
            </a:xfrm>
            <a:effectLst/>
          </p:grpSpPr>
          <p:sp>
            <p:nvSpPr>
              <p:cNvPr id="123" name="Freeform 122"/>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4" name="Freeform 123"/>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93" name="TextBox 92"/>
            <p:cNvSpPr txBox="1"/>
            <p:nvPr/>
          </p:nvSpPr>
          <p:spPr>
            <a:xfrm>
              <a:off x="2114293" y="5991384"/>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Single</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Carrier</a:t>
              </a:r>
              <a:endParaRPr lang="en-US" sz="2000" dirty="0">
                <a:solidFill>
                  <a:schemeClr val="bg1"/>
                </a:solidFill>
                <a:latin typeface="Helvetica Neue Thin"/>
                <a:cs typeface="Helvetica Neue Thin"/>
              </a:endParaRPr>
            </a:p>
          </p:txBody>
        </p:sp>
        <p:sp>
          <p:nvSpPr>
            <p:cNvPr id="94" name="Oval 93"/>
            <p:cNvSpPr/>
            <p:nvPr/>
          </p:nvSpPr>
          <p:spPr>
            <a:xfrm>
              <a:off x="4190616" y="527700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5" name="Group 94"/>
            <p:cNvGrpSpPr/>
            <p:nvPr/>
          </p:nvGrpSpPr>
          <p:grpSpPr>
            <a:xfrm>
              <a:off x="4377253" y="5426002"/>
              <a:ext cx="353280" cy="493885"/>
              <a:chOff x="2224020" y="340262"/>
              <a:chExt cx="353280" cy="493885"/>
            </a:xfrm>
          </p:grpSpPr>
          <p:grpSp>
            <p:nvGrpSpPr>
              <p:cNvPr id="117" name="Group 116"/>
              <p:cNvGrpSpPr/>
              <p:nvPr/>
            </p:nvGrpSpPr>
            <p:grpSpPr>
              <a:xfrm>
                <a:off x="2224020" y="352812"/>
                <a:ext cx="200880" cy="481335"/>
                <a:chOff x="2768329" y="986764"/>
                <a:chExt cx="204521" cy="945054"/>
              </a:xfrm>
              <a:effectLst/>
            </p:grpSpPr>
            <p:sp>
              <p:nvSpPr>
                <p:cNvPr id="121" name="Freeform 120"/>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2" name="Freeform 121"/>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18" name="Group 117"/>
              <p:cNvGrpSpPr/>
              <p:nvPr/>
            </p:nvGrpSpPr>
            <p:grpSpPr>
              <a:xfrm>
                <a:off x="2376420" y="340262"/>
                <a:ext cx="200880" cy="481335"/>
                <a:chOff x="2768329" y="986764"/>
                <a:chExt cx="204521" cy="945054"/>
              </a:xfrm>
              <a:effectLst/>
            </p:grpSpPr>
            <p:sp>
              <p:nvSpPr>
                <p:cNvPr id="119" name="Freeform 118"/>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0" name="Freeform 119"/>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96" name="TextBox 95"/>
            <p:cNvSpPr txBox="1"/>
            <p:nvPr/>
          </p:nvSpPr>
          <p:spPr>
            <a:xfrm>
              <a:off x="3681952" y="5995329"/>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Multi-Carrier</a:t>
              </a:r>
              <a:endParaRPr lang="en-US" sz="2000" dirty="0">
                <a:solidFill>
                  <a:schemeClr val="bg1"/>
                </a:solidFill>
                <a:latin typeface="Helvetica Neue Thin"/>
                <a:cs typeface="Helvetica Neue Thin"/>
              </a:endParaRPr>
            </a:p>
          </p:txBody>
        </p:sp>
        <p:grpSp>
          <p:nvGrpSpPr>
            <p:cNvPr id="97" name="Group 96"/>
            <p:cNvGrpSpPr/>
            <p:nvPr/>
          </p:nvGrpSpPr>
          <p:grpSpPr>
            <a:xfrm>
              <a:off x="5808013" y="5293503"/>
              <a:ext cx="742241" cy="742297"/>
              <a:chOff x="5103876" y="1582811"/>
              <a:chExt cx="742241" cy="742297"/>
            </a:xfrm>
          </p:grpSpPr>
          <p:sp>
            <p:nvSpPr>
              <p:cNvPr id="112" name="Oval 111"/>
              <p:cNvSpPr/>
              <p:nvPr/>
            </p:nvSpPr>
            <p:spPr>
              <a:xfrm>
                <a:off x="5103876" y="1582811"/>
                <a:ext cx="742241" cy="742297"/>
              </a:xfrm>
              <a:prstGeom prst="ellipse">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3" name="Group 112"/>
              <p:cNvGrpSpPr/>
              <p:nvPr/>
            </p:nvGrpSpPr>
            <p:grpSpPr>
              <a:xfrm>
                <a:off x="5237412" y="1687828"/>
                <a:ext cx="483078" cy="384349"/>
                <a:chOff x="5085012" y="380778"/>
                <a:chExt cx="483078" cy="384349"/>
              </a:xfrm>
            </p:grpSpPr>
            <p:cxnSp>
              <p:nvCxnSpPr>
                <p:cNvPr id="114" name="Straight Connector 113"/>
                <p:cNvCxnSpPr/>
                <p:nvPr/>
              </p:nvCxnSpPr>
              <p:spPr>
                <a:xfrm>
                  <a:off x="5330844" y="380778"/>
                  <a:ext cx="0" cy="267129"/>
                </a:xfrm>
                <a:prstGeom prst="line">
                  <a:avLst/>
                </a:prstGeom>
                <a:ln w="19050" cmpd="sng">
                  <a:solidFill>
                    <a:schemeClr val="tx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flipH="1" flipV="1">
                  <a:off x="5344962" y="668061"/>
                  <a:ext cx="223128" cy="93121"/>
                </a:xfrm>
                <a:prstGeom prst="line">
                  <a:avLst/>
                </a:prstGeom>
                <a:ln w="19050" cmpd="sng">
                  <a:solidFill>
                    <a:schemeClr val="tx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V="1">
                  <a:off x="5085012" y="672006"/>
                  <a:ext cx="223128" cy="93121"/>
                </a:xfrm>
                <a:prstGeom prst="line">
                  <a:avLst/>
                </a:prstGeom>
                <a:ln w="19050" cmpd="sng">
                  <a:solidFill>
                    <a:schemeClr val="tx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grpSp>
        </p:grpSp>
        <p:cxnSp>
          <p:nvCxnSpPr>
            <p:cNvPr id="98" name="Straight Connector 97"/>
            <p:cNvCxnSpPr/>
            <p:nvPr/>
          </p:nvCxnSpPr>
          <p:spPr>
            <a:xfrm>
              <a:off x="4961091" y="5683663"/>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99" name="TextBox 98"/>
            <p:cNvSpPr txBox="1"/>
            <p:nvPr/>
          </p:nvSpPr>
          <p:spPr>
            <a:xfrm>
              <a:off x="5106066" y="6002810"/>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Multi-dimension</a:t>
              </a:r>
              <a:endParaRPr lang="en-US" sz="2000" dirty="0">
                <a:solidFill>
                  <a:schemeClr val="bg1"/>
                </a:solidFill>
                <a:latin typeface="Helvetica Neue Thin"/>
                <a:cs typeface="Helvetica Neue Thin"/>
              </a:endParaRPr>
            </a:p>
          </p:txBody>
        </p:sp>
        <p:cxnSp>
          <p:nvCxnSpPr>
            <p:cNvPr id="100" name="Straight Connector 99"/>
            <p:cNvCxnSpPr/>
            <p:nvPr/>
          </p:nvCxnSpPr>
          <p:spPr>
            <a:xfrm>
              <a:off x="6578447" y="568760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101" name="Group 100"/>
            <p:cNvGrpSpPr/>
            <p:nvPr/>
          </p:nvGrpSpPr>
          <p:grpSpPr>
            <a:xfrm>
              <a:off x="7406623" y="5283402"/>
              <a:ext cx="742241" cy="742297"/>
              <a:chOff x="6592290" y="1339331"/>
              <a:chExt cx="742241" cy="742297"/>
            </a:xfrm>
          </p:grpSpPr>
          <p:sp>
            <p:nvSpPr>
              <p:cNvPr id="107" name="Oval 106"/>
              <p:cNvSpPr/>
              <p:nvPr/>
            </p:nvSpPr>
            <p:spPr>
              <a:xfrm>
                <a:off x="6592290" y="1339331"/>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8" name="Group 107"/>
              <p:cNvGrpSpPr/>
              <p:nvPr/>
            </p:nvGrpSpPr>
            <p:grpSpPr>
              <a:xfrm rot="5400000">
                <a:off x="6875696" y="1489766"/>
                <a:ext cx="188755" cy="491628"/>
                <a:chOff x="2768329" y="986764"/>
                <a:chExt cx="204521" cy="945054"/>
              </a:xfrm>
              <a:effectLst/>
            </p:grpSpPr>
            <p:sp>
              <p:nvSpPr>
                <p:cNvPr id="110" name="Freeform 109"/>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1" name="Freeform 110"/>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09" name="Straight Connector 108"/>
              <p:cNvCxnSpPr/>
              <p:nvPr/>
            </p:nvCxnSpPr>
            <p:spPr>
              <a:xfrm flipH="1">
                <a:off x="6821713" y="1437160"/>
                <a:ext cx="309268" cy="629828"/>
              </a:xfrm>
              <a:prstGeom prst="line">
                <a:avLst/>
              </a:prstGeom>
              <a:ln w="28575" cmpd="sng">
                <a:solidFill>
                  <a:schemeClr val="bg1"/>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102" name="TextBox 101"/>
            <p:cNvSpPr txBox="1"/>
            <p:nvPr/>
          </p:nvSpPr>
          <p:spPr>
            <a:xfrm>
              <a:off x="6706713" y="6029953"/>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Phy</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Security</a:t>
              </a:r>
              <a:endParaRPr lang="en-US" sz="2000" dirty="0">
                <a:solidFill>
                  <a:schemeClr val="bg1"/>
                </a:solidFill>
                <a:latin typeface="Helvetica Neue Thin"/>
                <a:cs typeface="Helvetica Neue Thin"/>
              </a:endParaRPr>
            </a:p>
          </p:txBody>
        </p:sp>
        <p:cxnSp>
          <p:nvCxnSpPr>
            <p:cNvPr id="103" name="Straight Connector 102"/>
            <p:cNvCxnSpPr/>
            <p:nvPr/>
          </p:nvCxnSpPr>
          <p:spPr>
            <a:xfrm>
              <a:off x="1825020" y="5681710"/>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04" name="Oval 103"/>
            <p:cNvSpPr/>
            <p:nvPr/>
          </p:nvSpPr>
          <p:spPr>
            <a:xfrm>
              <a:off x="1088623" y="528581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TextBox 104"/>
            <p:cNvSpPr txBox="1"/>
            <p:nvPr/>
          </p:nvSpPr>
          <p:spPr>
            <a:xfrm>
              <a:off x="579084" y="5993376"/>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Morse-code</a:t>
              </a:r>
              <a:endParaRPr lang="en-US" sz="2000" dirty="0">
                <a:solidFill>
                  <a:schemeClr val="bg1"/>
                </a:solidFill>
                <a:latin typeface="Helvetica Neue Thin"/>
                <a:cs typeface="Helvetica Neue Thin"/>
              </a:endParaRPr>
            </a:p>
          </p:txBody>
        </p:sp>
        <p:cxnSp>
          <p:nvCxnSpPr>
            <p:cNvPr id="106" name="Straight Connector 105"/>
            <p:cNvCxnSpPr/>
            <p:nvPr/>
          </p:nvCxnSpPr>
          <p:spPr>
            <a:xfrm flipH="1">
              <a:off x="1238518" y="5681710"/>
              <a:ext cx="432382" cy="0"/>
            </a:xfrm>
            <a:prstGeom prst="line">
              <a:avLst/>
            </a:prstGeom>
            <a:ln w="28575" cmpd="sng">
              <a:solidFill>
                <a:schemeClr val="bg1"/>
              </a:solidFill>
              <a:prstDash val="dashDot"/>
              <a:headEnd type="none"/>
              <a:tailEnd type="none"/>
            </a:ln>
            <a:effectLst/>
          </p:spPr>
          <p:style>
            <a:lnRef idx="2">
              <a:schemeClr val="accent1"/>
            </a:lnRef>
            <a:fillRef idx="0">
              <a:schemeClr val="accent1"/>
            </a:fillRef>
            <a:effectRef idx="1">
              <a:schemeClr val="accent1"/>
            </a:effectRef>
            <a:fontRef idx="minor">
              <a:schemeClr val="tx1"/>
            </a:fontRef>
          </p:style>
        </p:cxnSp>
      </p:grpSp>
      <p:pic>
        <p:nvPicPr>
          <p:cNvPr id="61" name="Picture 60" descr="vib_motor.gif"/>
          <p:cNvPicPr>
            <a:picLocks noChangeAspect="1"/>
          </p:cNvPicPr>
          <p:nvPr/>
        </p:nvPicPr>
        <p:blipFill rotWithShape="1">
          <a:blip r:embed="rId5">
            <a:extLst>
              <a:ext uri="{28A0092B-C50C-407E-A947-70E740481C1C}">
                <a14:useLocalDpi xmlns:a14="http://schemas.microsoft.com/office/drawing/2010/main" val="0"/>
              </a:ext>
            </a:extLst>
          </a:blip>
          <a:srcRect l="39710" t="25782" b="22551"/>
          <a:stretch/>
        </p:blipFill>
        <p:spPr>
          <a:xfrm>
            <a:off x="404643" y="4434696"/>
            <a:ext cx="1514375" cy="873601"/>
          </a:xfrm>
          <a:prstGeom prst="rect">
            <a:avLst/>
          </a:prstGeom>
        </p:spPr>
      </p:pic>
      <p:pic>
        <p:nvPicPr>
          <p:cNvPr id="63" name="Picture 62" descr="vib_motor.gif"/>
          <p:cNvPicPr>
            <a:picLocks noChangeAspect="1"/>
          </p:cNvPicPr>
          <p:nvPr/>
        </p:nvPicPr>
        <p:blipFill rotWithShape="1">
          <a:blip r:embed="rId5">
            <a:extLst>
              <a:ext uri="{28A0092B-C50C-407E-A947-70E740481C1C}">
                <a14:useLocalDpi xmlns:a14="http://schemas.microsoft.com/office/drawing/2010/main" val="0"/>
              </a:ext>
            </a:extLst>
          </a:blip>
          <a:srcRect l="39710" t="25782" b="22551"/>
          <a:stretch/>
        </p:blipFill>
        <p:spPr>
          <a:xfrm>
            <a:off x="2513174" y="1138907"/>
            <a:ext cx="1514375" cy="873601"/>
          </a:xfrm>
          <a:prstGeom prst="rect">
            <a:avLst/>
          </a:prstGeom>
        </p:spPr>
      </p:pic>
      <p:pic>
        <p:nvPicPr>
          <p:cNvPr id="64" name="Picture 63" descr="vib_motor.gif"/>
          <p:cNvPicPr>
            <a:picLocks noChangeAspect="1"/>
          </p:cNvPicPr>
          <p:nvPr/>
        </p:nvPicPr>
        <p:blipFill rotWithShape="1">
          <a:blip r:embed="rId5">
            <a:extLst>
              <a:ext uri="{28A0092B-C50C-407E-A947-70E740481C1C}">
                <a14:useLocalDpi xmlns:a14="http://schemas.microsoft.com/office/drawing/2010/main" val="0"/>
              </a:ext>
            </a:extLst>
          </a:blip>
          <a:srcRect l="39710" t="25782" b="22551"/>
          <a:stretch/>
        </p:blipFill>
        <p:spPr>
          <a:xfrm>
            <a:off x="4183759" y="5919549"/>
            <a:ext cx="1514375" cy="873601"/>
          </a:xfrm>
          <a:prstGeom prst="rect">
            <a:avLst/>
          </a:prstGeom>
        </p:spPr>
      </p:pic>
      <p:sp>
        <p:nvSpPr>
          <p:cNvPr id="65" name="TextBox 64"/>
          <p:cNvSpPr txBox="1"/>
          <p:nvPr/>
        </p:nvSpPr>
        <p:spPr>
          <a:xfrm>
            <a:off x="4581463" y="1694804"/>
            <a:ext cx="42532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Z</a:t>
            </a:r>
            <a:endParaRPr lang="en-US" sz="2000" dirty="0">
              <a:solidFill>
                <a:schemeClr val="bg1"/>
              </a:solidFill>
              <a:latin typeface="Helvetica Neue Thin"/>
              <a:cs typeface="Helvetica Neue Thin"/>
            </a:endParaRPr>
          </a:p>
        </p:txBody>
      </p:sp>
      <p:sp>
        <p:nvSpPr>
          <p:cNvPr id="66" name="TextBox 65"/>
          <p:cNvSpPr txBox="1"/>
          <p:nvPr/>
        </p:nvSpPr>
        <p:spPr>
          <a:xfrm>
            <a:off x="6813629" y="2321646"/>
            <a:ext cx="425327" cy="400110"/>
          </a:xfrm>
          <a:prstGeom prst="rect">
            <a:avLst/>
          </a:prstGeom>
          <a:noFill/>
        </p:spPr>
        <p:txBody>
          <a:bodyPr wrap="square" rtlCol="0">
            <a:spAutoFit/>
          </a:bodyPr>
          <a:lstStyle/>
          <a:p>
            <a:pPr algn="ctr"/>
            <a:r>
              <a:rPr lang="en-US" sz="2000" dirty="0">
                <a:solidFill>
                  <a:schemeClr val="bg1"/>
                </a:solidFill>
                <a:latin typeface="Helvetica Neue Thin"/>
                <a:cs typeface="Helvetica Neue Thin"/>
              </a:rPr>
              <a:t>Y</a:t>
            </a:r>
          </a:p>
        </p:txBody>
      </p:sp>
      <p:sp>
        <p:nvSpPr>
          <p:cNvPr id="67" name="TextBox 66"/>
          <p:cNvSpPr txBox="1"/>
          <p:nvPr/>
        </p:nvSpPr>
        <p:spPr>
          <a:xfrm>
            <a:off x="5925327" y="5119647"/>
            <a:ext cx="42532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X</a:t>
            </a:r>
            <a:endParaRPr lang="en-US" sz="2000" dirty="0">
              <a:solidFill>
                <a:schemeClr val="bg1"/>
              </a:solidFill>
              <a:latin typeface="Helvetica Neue Thin"/>
              <a:cs typeface="Helvetica Neue Thin"/>
            </a:endParaRPr>
          </a:p>
        </p:txBody>
      </p:sp>
    </p:spTree>
    <p:extLst>
      <p:ext uri="{BB962C8B-B14F-4D97-AF65-F5344CB8AC3E}">
        <p14:creationId xmlns:p14="http://schemas.microsoft.com/office/powerpoint/2010/main" val="34802376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34" name="Picture 33" descr="red_accl.jpg"/>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259197" y="3071662"/>
            <a:ext cx="2012346" cy="2012346"/>
          </a:xfrm>
          <a:prstGeom prst="rect">
            <a:avLst/>
          </a:prstGeom>
        </p:spPr>
      </p:pic>
      <p:cxnSp>
        <p:nvCxnSpPr>
          <p:cNvPr id="39" name="Straight Connector 38"/>
          <p:cNvCxnSpPr/>
          <p:nvPr/>
        </p:nvCxnSpPr>
        <p:spPr>
          <a:xfrm flipH="1" flipV="1">
            <a:off x="3384816" y="1783813"/>
            <a:ext cx="3954" cy="2026454"/>
          </a:xfrm>
          <a:prstGeom prst="line">
            <a:avLst/>
          </a:prstGeom>
          <a:ln w="19050">
            <a:solidFill>
              <a:srgbClr val="B1DD5B"/>
            </a:solidFill>
            <a:prstDash val="sysDash"/>
            <a:headEnd type="ova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3388770" y="2738251"/>
            <a:ext cx="5628413" cy="1072016"/>
          </a:xfrm>
          <a:prstGeom prst="line">
            <a:avLst/>
          </a:prstGeom>
          <a:ln w="19050">
            <a:solidFill>
              <a:schemeClr val="accent2">
                <a:lumMod val="60000"/>
                <a:lumOff val="40000"/>
              </a:schemeClr>
            </a:solidFill>
            <a:prstDash val="sysDash"/>
            <a:headEnd type="ova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3392724" y="3814212"/>
            <a:ext cx="1840211" cy="1728273"/>
          </a:xfrm>
          <a:prstGeom prst="line">
            <a:avLst/>
          </a:prstGeom>
          <a:ln w="19050">
            <a:solidFill>
              <a:schemeClr val="tx2">
                <a:lumMod val="60000"/>
                <a:lumOff val="40000"/>
              </a:schemeClr>
            </a:solidFill>
            <a:prstDash val="sysDash"/>
            <a:headEnd type="oval"/>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45" name="Group 44"/>
          <p:cNvGrpSpPr/>
          <p:nvPr/>
        </p:nvGrpSpPr>
        <p:grpSpPr>
          <a:xfrm rot="16916291" flipH="1">
            <a:off x="651072" y="3888017"/>
            <a:ext cx="400200" cy="1241823"/>
            <a:chOff x="6958582" y="2196847"/>
            <a:chExt cx="222378" cy="1153192"/>
          </a:xfrm>
        </p:grpSpPr>
        <p:grpSp>
          <p:nvGrpSpPr>
            <p:cNvPr id="46" name="Group 45"/>
            <p:cNvGrpSpPr/>
            <p:nvPr/>
          </p:nvGrpSpPr>
          <p:grpSpPr>
            <a:xfrm rot="17584098" flipV="1">
              <a:off x="6682131" y="2561889"/>
              <a:ext cx="863872" cy="133787"/>
              <a:chOff x="342704" y="789457"/>
              <a:chExt cx="9445983" cy="1486175"/>
            </a:xfrm>
          </p:grpSpPr>
          <p:sp>
            <p:nvSpPr>
              <p:cNvPr id="48" name="Freeform 47"/>
              <p:cNvSpPr/>
              <p:nvPr/>
            </p:nvSpPr>
            <p:spPr>
              <a:xfrm>
                <a:off x="342704" y="837096"/>
                <a:ext cx="3168624" cy="1438536"/>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Freeform 48"/>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Freeform 49"/>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47" name="Straight Arrow Connector 46"/>
            <p:cNvCxnSpPr/>
            <p:nvPr/>
          </p:nvCxnSpPr>
          <p:spPr>
            <a:xfrm rot="6784098">
              <a:off x="6786598" y="3178055"/>
              <a:ext cx="343968" cy="0"/>
            </a:xfrm>
            <a:prstGeom prst="straightConnector1">
              <a:avLst/>
            </a:prstGeom>
            <a:ln w="28575" cmpd="sng">
              <a:solidFill>
                <a:schemeClr val="bg1"/>
              </a:solidFill>
              <a:tailEnd type="arrow" w="lg" len="med"/>
            </a:ln>
            <a:effectLst/>
          </p:spPr>
          <p:style>
            <a:lnRef idx="2">
              <a:schemeClr val="accent1"/>
            </a:lnRef>
            <a:fillRef idx="0">
              <a:schemeClr val="accent1"/>
            </a:fillRef>
            <a:effectRef idx="1">
              <a:schemeClr val="accent1"/>
            </a:effectRef>
            <a:fontRef idx="minor">
              <a:schemeClr val="tx1"/>
            </a:fontRef>
          </p:style>
        </p:cxnSp>
      </p:grpSp>
      <p:sp>
        <p:nvSpPr>
          <p:cNvPr id="8" name="Slide Number Placeholder 7"/>
          <p:cNvSpPr>
            <a:spLocks noGrp="1"/>
          </p:cNvSpPr>
          <p:nvPr>
            <p:ph type="sldNum" sz="quarter" idx="12"/>
          </p:nvPr>
        </p:nvSpPr>
        <p:spPr/>
        <p:txBody>
          <a:bodyPr/>
          <a:lstStyle/>
          <a:p>
            <a:fld id="{10283532-8428-F14D-911C-98C43BF6B529}" type="slidenum">
              <a:rPr lang="en-US" smtClean="0"/>
              <a:t>19</a:t>
            </a:fld>
            <a:endParaRPr lang="en-US"/>
          </a:p>
        </p:txBody>
      </p:sp>
      <p:grpSp>
        <p:nvGrpSpPr>
          <p:cNvPr id="51" name="Group 50"/>
          <p:cNvGrpSpPr/>
          <p:nvPr/>
        </p:nvGrpSpPr>
        <p:grpSpPr>
          <a:xfrm>
            <a:off x="587174" y="22429"/>
            <a:ext cx="8294012" cy="1153055"/>
            <a:chOff x="579084" y="5277008"/>
            <a:chExt cx="8294012" cy="1153055"/>
          </a:xfrm>
        </p:grpSpPr>
        <p:sp>
          <p:nvSpPr>
            <p:cNvPr id="52" name="Oval 51"/>
            <p:cNvSpPr/>
            <p:nvPr/>
          </p:nvSpPr>
          <p:spPr>
            <a:xfrm>
              <a:off x="2623832" y="5283826"/>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3" name="Straight Connector 52"/>
            <p:cNvCxnSpPr/>
            <p:nvPr/>
          </p:nvCxnSpPr>
          <p:spPr>
            <a:xfrm>
              <a:off x="3360229" y="567971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54" name="Group 53"/>
            <p:cNvGrpSpPr/>
            <p:nvPr/>
          </p:nvGrpSpPr>
          <p:grpSpPr>
            <a:xfrm>
              <a:off x="2919016" y="5417531"/>
              <a:ext cx="200880" cy="481335"/>
              <a:chOff x="2768329" y="986764"/>
              <a:chExt cx="204521" cy="945054"/>
            </a:xfrm>
            <a:effectLst/>
          </p:grpSpPr>
          <p:sp>
            <p:nvSpPr>
              <p:cNvPr id="116" name="Freeform 115"/>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7" name="Freeform 116"/>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55" name="TextBox 54"/>
            <p:cNvSpPr txBox="1"/>
            <p:nvPr/>
          </p:nvSpPr>
          <p:spPr>
            <a:xfrm>
              <a:off x="2114293" y="5991384"/>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Single</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Carrier</a:t>
              </a:r>
              <a:endParaRPr lang="en-US" sz="2000" dirty="0">
                <a:solidFill>
                  <a:schemeClr val="bg1"/>
                </a:solidFill>
                <a:latin typeface="Helvetica Neue Thin"/>
                <a:cs typeface="Helvetica Neue Thin"/>
              </a:endParaRPr>
            </a:p>
          </p:txBody>
        </p:sp>
        <p:sp>
          <p:nvSpPr>
            <p:cNvPr id="62" name="Oval 61"/>
            <p:cNvSpPr/>
            <p:nvPr/>
          </p:nvSpPr>
          <p:spPr>
            <a:xfrm>
              <a:off x="4190616" y="527700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8" name="Group 87"/>
            <p:cNvGrpSpPr/>
            <p:nvPr/>
          </p:nvGrpSpPr>
          <p:grpSpPr>
            <a:xfrm>
              <a:off x="4377253" y="5426002"/>
              <a:ext cx="353280" cy="493885"/>
              <a:chOff x="2224020" y="340262"/>
              <a:chExt cx="353280" cy="493885"/>
            </a:xfrm>
          </p:grpSpPr>
          <p:grpSp>
            <p:nvGrpSpPr>
              <p:cNvPr id="110" name="Group 109"/>
              <p:cNvGrpSpPr/>
              <p:nvPr/>
            </p:nvGrpSpPr>
            <p:grpSpPr>
              <a:xfrm>
                <a:off x="2224020" y="352812"/>
                <a:ext cx="200880" cy="481335"/>
                <a:chOff x="2768329" y="986764"/>
                <a:chExt cx="204521" cy="945054"/>
              </a:xfrm>
              <a:effectLst/>
            </p:grpSpPr>
            <p:sp>
              <p:nvSpPr>
                <p:cNvPr id="114" name="Freeform 113"/>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5" name="Freeform 114"/>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11" name="Group 110"/>
              <p:cNvGrpSpPr/>
              <p:nvPr/>
            </p:nvGrpSpPr>
            <p:grpSpPr>
              <a:xfrm>
                <a:off x="2376420" y="340262"/>
                <a:ext cx="200880" cy="481335"/>
                <a:chOff x="2768329" y="986764"/>
                <a:chExt cx="204521" cy="945054"/>
              </a:xfrm>
              <a:effectLst/>
            </p:grpSpPr>
            <p:sp>
              <p:nvSpPr>
                <p:cNvPr id="112" name="Freeform 111"/>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3" name="Freeform 112"/>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89" name="TextBox 88"/>
            <p:cNvSpPr txBox="1"/>
            <p:nvPr/>
          </p:nvSpPr>
          <p:spPr>
            <a:xfrm>
              <a:off x="3681952" y="5995329"/>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Multi-Carrier</a:t>
              </a:r>
              <a:endParaRPr lang="en-US" sz="2000" dirty="0">
                <a:solidFill>
                  <a:schemeClr val="bg1"/>
                </a:solidFill>
                <a:latin typeface="Helvetica Neue Thin"/>
                <a:cs typeface="Helvetica Neue Thin"/>
              </a:endParaRPr>
            </a:p>
          </p:txBody>
        </p:sp>
        <p:grpSp>
          <p:nvGrpSpPr>
            <p:cNvPr id="90" name="Group 89"/>
            <p:cNvGrpSpPr/>
            <p:nvPr/>
          </p:nvGrpSpPr>
          <p:grpSpPr>
            <a:xfrm>
              <a:off x="5808013" y="5293503"/>
              <a:ext cx="742241" cy="742297"/>
              <a:chOff x="5103876" y="1582811"/>
              <a:chExt cx="742241" cy="742297"/>
            </a:xfrm>
          </p:grpSpPr>
          <p:sp>
            <p:nvSpPr>
              <p:cNvPr id="105" name="Oval 104"/>
              <p:cNvSpPr/>
              <p:nvPr/>
            </p:nvSpPr>
            <p:spPr>
              <a:xfrm>
                <a:off x="5103876" y="1582811"/>
                <a:ext cx="742241" cy="742297"/>
              </a:xfrm>
              <a:prstGeom prst="ellipse">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6" name="Group 105"/>
              <p:cNvGrpSpPr/>
              <p:nvPr/>
            </p:nvGrpSpPr>
            <p:grpSpPr>
              <a:xfrm>
                <a:off x="5237412" y="1687828"/>
                <a:ext cx="483078" cy="384349"/>
                <a:chOff x="5085012" y="380778"/>
                <a:chExt cx="483078" cy="384349"/>
              </a:xfrm>
            </p:grpSpPr>
            <p:cxnSp>
              <p:nvCxnSpPr>
                <p:cNvPr id="107" name="Straight Connector 106"/>
                <p:cNvCxnSpPr/>
                <p:nvPr/>
              </p:nvCxnSpPr>
              <p:spPr>
                <a:xfrm>
                  <a:off x="5330844" y="380778"/>
                  <a:ext cx="0" cy="267129"/>
                </a:xfrm>
                <a:prstGeom prst="line">
                  <a:avLst/>
                </a:prstGeom>
                <a:ln w="19050" cmpd="sng">
                  <a:solidFill>
                    <a:schemeClr val="tx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H="1" flipV="1">
                  <a:off x="5344962" y="668061"/>
                  <a:ext cx="223128" cy="93121"/>
                </a:xfrm>
                <a:prstGeom prst="line">
                  <a:avLst/>
                </a:prstGeom>
                <a:ln w="19050" cmpd="sng">
                  <a:solidFill>
                    <a:schemeClr val="tx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flipV="1">
                  <a:off x="5085012" y="672006"/>
                  <a:ext cx="223128" cy="93121"/>
                </a:xfrm>
                <a:prstGeom prst="line">
                  <a:avLst/>
                </a:prstGeom>
                <a:ln w="19050" cmpd="sng">
                  <a:solidFill>
                    <a:schemeClr val="tx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grpSp>
        </p:grpSp>
        <p:cxnSp>
          <p:nvCxnSpPr>
            <p:cNvPr id="91" name="Straight Connector 90"/>
            <p:cNvCxnSpPr/>
            <p:nvPr/>
          </p:nvCxnSpPr>
          <p:spPr>
            <a:xfrm>
              <a:off x="4961091" y="5683663"/>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92" name="TextBox 91"/>
            <p:cNvSpPr txBox="1"/>
            <p:nvPr/>
          </p:nvSpPr>
          <p:spPr>
            <a:xfrm>
              <a:off x="5106066" y="6002810"/>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Multi-dimension</a:t>
              </a:r>
              <a:endParaRPr lang="en-US" sz="2000" dirty="0">
                <a:solidFill>
                  <a:schemeClr val="bg1"/>
                </a:solidFill>
                <a:latin typeface="Helvetica Neue Thin"/>
                <a:cs typeface="Helvetica Neue Thin"/>
              </a:endParaRPr>
            </a:p>
          </p:txBody>
        </p:sp>
        <p:cxnSp>
          <p:nvCxnSpPr>
            <p:cNvPr id="93" name="Straight Connector 92"/>
            <p:cNvCxnSpPr/>
            <p:nvPr/>
          </p:nvCxnSpPr>
          <p:spPr>
            <a:xfrm>
              <a:off x="6578447" y="568760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94" name="Group 93"/>
            <p:cNvGrpSpPr/>
            <p:nvPr/>
          </p:nvGrpSpPr>
          <p:grpSpPr>
            <a:xfrm>
              <a:off x="7406623" y="5283402"/>
              <a:ext cx="742241" cy="742297"/>
              <a:chOff x="6592290" y="1339331"/>
              <a:chExt cx="742241" cy="742297"/>
            </a:xfrm>
          </p:grpSpPr>
          <p:sp>
            <p:nvSpPr>
              <p:cNvPr id="100" name="Oval 99"/>
              <p:cNvSpPr/>
              <p:nvPr/>
            </p:nvSpPr>
            <p:spPr>
              <a:xfrm>
                <a:off x="6592290" y="1339331"/>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1" name="Group 100"/>
              <p:cNvGrpSpPr/>
              <p:nvPr/>
            </p:nvGrpSpPr>
            <p:grpSpPr>
              <a:xfrm rot="5400000">
                <a:off x="6875696" y="1489766"/>
                <a:ext cx="188755" cy="491628"/>
                <a:chOff x="2768329" y="986764"/>
                <a:chExt cx="204521" cy="945054"/>
              </a:xfrm>
              <a:effectLst/>
            </p:grpSpPr>
            <p:sp>
              <p:nvSpPr>
                <p:cNvPr id="103" name="Freeform 102"/>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4" name="Freeform 103"/>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02" name="Straight Connector 101"/>
              <p:cNvCxnSpPr/>
              <p:nvPr/>
            </p:nvCxnSpPr>
            <p:spPr>
              <a:xfrm flipH="1">
                <a:off x="6821713" y="1437160"/>
                <a:ext cx="309268" cy="629828"/>
              </a:xfrm>
              <a:prstGeom prst="line">
                <a:avLst/>
              </a:prstGeom>
              <a:ln w="28575" cmpd="sng">
                <a:solidFill>
                  <a:schemeClr val="bg1"/>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95" name="TextBox 94"/>
            <p:cNvSpPr txBox="1"/>
            <p:nvPr/>
          </p:nvSpPr>
          <p:spPr>
            <a:xfrm>
              <a:off x="6706713" y="6029953"/>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Phy</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Security</a:t>
              </a:r>
              <a:endParaRPr lang="en-US" sz="2000" dirty="0">
                <a:solidFill>
                  <a:schemeClr val="bg1"/>
                </a:solidFill>
                <a:latin typeface="Helvetica Neue Thin"/>
                <a:cs typeface="Helvetica Neue Thin"/>
              </a:endParaRPr>
            </a:p>
          </p:txBody>
        </p:sp>
        <p:cxnSp>
          <p:nvCxnSpPr>
            <p:cNvPr id="96" name="Straight Connector 95"/>
            <p:cNvCxnSpPr/>
            <p:nvPr/>
          </p:nvCxnSpPr>
          <p:spPr>
            <a:xfrm>
              <a:off x="1825020" y="5681710"/>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97" name="Oval 96"/>
            <p:cNvSpPr/>
            <p:nvPr/>
          </p:nvSpPr>
          <p:spPr>
            <a:xfrm>
              <a:off x="1088623" y="528581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TextBox 97"/>
            <p:cNvSpPr txBox="1"/>
            <p:nvPr/>
          </p:nvSpPr>
          <p:spPr>
            <a:xfrm>
              <a:off x="579084" y="5993376"/>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Morse-code</a:t>
              </a:r>
              <a:endParaRPr lang="en-US" sz="2000" dirty="0">
                <a:solidFill>
                  <a:schemeClr val="bg1"/>
                </a:solidFill>
                <a:latin typeface="Helvetica Neue Thin"/>
                <a:cs typeface="Helvetica Neue Thin"/>
              </a:endParaRPr>
            </a:p>
          </p:txBody>
        </p:sp>
        <p:cxnSp>
          <p:nvCxnSpPr>
            <p:cNvPr id="99" name="Straight Connector 98"/>
            <p:cNvCxnSpPr/>
            <p:nvPr/>
          </p:nvCxnSpPr>
          <p:spPr>
            <a:xfrm flipH="1">
              <a:off x="1238518" y="5681710"/>
              <a:ext cx="432382" cy="0"/>
            </a:xfrm>
            <a:prstGeom prst="line">
              <a:avLst/>
            </a:prstGeom>
            <a:ln w="28575" cmpd="sng">
              <a:solidFill>
                <a:schemeClr val="bg1"/>
              </a:solidFill>
              <a:prstDash val="dashDot"/>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56" name="TextBox 55"/>
          <p:cNvSpPr txBox="1"/>
          <p:nvPr/>
        </p:nvSpPr>
        <p:spPr>
          <a:xfrm>
            <a:off x="3477378" y="1783813"/>
            <a:ext cx="42532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Z</a:t>
            </a:r>
            <a:endParaRPr lang="en-US" sz="2000" dirty="0">
              <a:solidFill>
                <a:schemeClr val="bg1"/>
              </a:solidFill>
              <a:latin typeface="Helvetica Neue Thin"/>
              <a:cs typeface="Helvetica Neue Thin"/>
            </a:endParaRPr>
          </a:p>
        </p:txBody>
      </p:sp>
      <p:sp>
        <p:nvSpPr>
          <p:cNvPr id="57" name="TextBox 56"/>
          <p:cNvSpPr txBox="1"/>
          <p:nvPr/>
        </p:nvSpPr>
        <p:spPr>
          <a:xfrm>
            <a:off x="8279471" y="2321646"/>
            <a:ext cx="425327" cy="400110"/>
          </a:xfrm>
          <a:prstGeom prst="rect">
            <a:avLst/>
          </a:prstGeom>
          <a:noFill/>
        </p:spPr>
        <p:txBody>
          <a:bodyPr wrap="square" rtlCol="0">
            <a:spAutoFit/>
          </a:bodyPr>
          <a:lstStyle/>
          <a:p>
            <a:pPr algn="ctr"/>
            <a:r>
              <a:rPr lang="en-US" sz="2000" dirty="0">
                <a:solidFill>
                  <a:schemeClr val="bg1"/>
                </a:solidFill>
                <a:latin typeface="Helvetica Neue Thin"/>
                <a:cs typeface="Helvetica Neue Thin"/>
              </a:rPr>
              <a:t>Y</a:t>
            </a:r>
          </a:p>
        </p:txBody>
      </p:sp>
      <p:sp>
        <p:nvSpPr>
          <p:cNvPr id="59" name="TextBox 58"/>
          <p:cNvSpPr txBox="1"/>
          <p:nvPr/>
        </p:nvSpPr>
        <p:spPr>
          <a:xfrm>
            <a:off x="5273581" y="5542485"/>
            <a:ext cx="42532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X</a:t>
            </a:r>
            <a:endParaRPr lang="en-US" sz="2000" dirty="0">
              <a:solidFill>
                <a:schemeClr val="bg1"/>
              </a:solidFill>
              <a:latin typeface="Helvetica Neue Thin"/>
              <a:cs typeface="Helvetica Neue Thin"/>
            </a:endParaRPr>
          </a:p>
        </p:txBody>
      </p:sp>
      <p:grpSp>
        <p:nvGrpSpPr>
          <p:cNvPr id="60" name="Group 59"/>
          <p:cNvGrpSpPr/>
          <p:nvPr/>
        </p:nvGrpSpPr>
        <p:grpSpPr>
          <a:xfrm rot="20947108">
            <a:off x="3989317" y="2399453"/>
            <a:ext cx="2227368" cy="954842"/>
            <a:chOff x="300795" y="776467"/>
            <a:chExt cx="9487892" cy="1451529"/>
          </a:xfrm>
          <a:effectLst/>
        </p:grpSpPr>
        <p:sp>
          <p:nvSpPr>
            <p:cNvPr id="61" name="Freeform 60"/>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Freeform 62"/>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Freeform 63"/>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0728469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9680C"/>
        </a:solidFill>
        <a:effectLst/>
      </p:bgPr>
    </p:bg>
    <p:spTree>
      <p:nvGrpSpPr>
        <p:cNvPr id="1" name=""/>
        <p:cNvGrpSpPr/>
        <p:nvPr/>
      </p:nvGrpSpPr>
      <p:grpSpPr>
        <a:xfrm>
          <a:off x="0" y="0"/>
          <a:ext cx="0" cy="0"/>
          <a:chOff x="0" y="0"/>
          <a:chExt cx="0" cy="0"/>
        </a:xfrm>
      </p:grpSpPr>
      <p:sp>
        <p:nvSpPr>
          <p:cNvPr id="69" name="Slide Number Placeholder 68"/>
          <p:cNvSpPr>
            <a:spLocks noGrp="1"/>
          </p:cNvSpPr>
          <p:nvPr>
            <p:ph type="sldNum" sz="quarter" idx="12"/>
          </p:nvPr>
        </p:nvSpPr>
        <p:spPr/>
        <p:txBody>
          <a:bodyPr/>
          <a:lstStyle/>
          <a:p>
            <a:fld id="{10283532-8428-F14D-911C-98C43BF6B529}" type="slidenum">
              <a:rPr lang="en-US" smtClean="0"/>
              <a:t>2</a:t>
            </a:fld>
            <a:endParaRPr lang="en-US"/>
          </a:p>
        </p:txBody>
      </p:sp>
      <p:sp>
        <p:nvSpPr>
          <p:cNvPr id="2" name="TextBox 1"/>
          <p:cNvSpPr txBox="1"/>
          <p:nvPr/>
        </p:nvSpPr>
        <p:spPr>
          <a:xfrm>
            <a:off x="2950732" y="2726393"/>
            <a:ext cx="3454970" cy="1015663"/>
          </a:xfrm>
          <a:prstGeom prst="rect">
            <a:avLst/>
          </a:prstGeom>
          <a:noFill/>
        </p:spPr>
        <p:txBody>
          <a:bodyPr wrap="square" rtlCol="0">
            <a:spAutoFit/>
          </a:bodyPr>
          <a:lstStyle/>
          <a:p>
            <a:pPr algn="ctr"/>
            <a:r>
              <a:rPr lang="en-US" sz="6000" b="1" dirty="0" smtClean="0"/>
              <a:t>RIPPLE - I</a:t>
            </a:r>
            <a:endParaRPr lang="en-US" sz="6000" b="1" dirty="0"/>
          </a:p>
        </p:txBody>
      </p:sp>
      <p:sp>
        <p:nvSpPr>
          <p:cNvPr id="5" name="TextBox 4"/>
          <p:cNvSpPr txBox="1"/>
          <p:nvPr/>
        </p:nvSpPr>
        <p:spPr>
          <a:xfrm>
            <a:off x="4033912" y="4201634"/>
            <a:ext cx="1328609" cy="461665"/>
          </a:xfrm>
          <a:prstGeom prst="rect">
            <a:avLst/>
          </a:prstGeom>
          <a:noFill/>
        </p:spPr>
        <p:txBody>
          <a:bodyPr wrap="none" rtlCol="0">
            <a:spAutoFit/>
          </a:bodyPr>
          <a:lstStyle/>
          <a:p>
            <a:r>
              <a:rPr lang="en-US" sz="2400" b="1" dirty="0" smtClean="0"/>
              <a:t>~200 bps</a:t>
            </a:r>
            <a:endParaRPr lang="en-US" sz="2400" b="1" dirty="0"/>
          </a:p>
        </p:txBody>
      </p:sp>
    </p:spTree>
    <p:extLst>
      <p:ext uri="{BB962C8B-B14F-4D97-AF65-F5344CB8AC3E}">
        <p14:creationId xmlns:p14="http://schemas.microsoft.com/office/powerpoint/2010/main" val="69281645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cxnSp>
        <p:nvCxnSpPr>
          <p:cNvPr id="39" name="Straight Connector 38"/>
          <p:cNvCxnSpPr/>
          <p:nvPr/>
        </p:nvCxnSpPr>
        <p:spPr>
          <a:xfrm flipH="1" flipV="1">
            <a:off x="3384816" y="1783813"/>
            <a:ext cx="3954" cy="2026454"/>
          </a:xfrm>
          <a:prstGeom prst="line">
            <a:avLst/>
          </a:prstGeom>
          <a:ln w="19050">
            <a:solidFill>
              <a:srgbClr val="B1DD5B"/>
            </a:solidFill>
            <a:prstDash val="sysDash"/>
            <a:headEnd type="ova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3388770" y="2738251"/>
            <a:ext cx="5628413" cy="1072016"/>
          </a:xfrm>
          <a:prstGeom prst="line">
            <a:avLst/>
          </a:prstGeom>
          <a:ln w="19050">
            <a:solidFill>
              <a:schemeClr val="accent2">
                <a:lumMod val="60000"/>
                <a:lumOff val="40000"/>
              </a:schemeClr>
            </a:solidFill>
            <a:prstDash val="sysDash"/>
            <a:headEnd type="ova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3392724" y="3814212"/>
            <a:ext cx="1840211" cy="1728273"/>
          </a:xfrm>
          <a:prstGeom prst="line">
            <a:avLst/>
          </a:prstGeom>
          <a:ln w="19050">
            <a:solidFill>
              <a:schemeClr val="tx2">
                <a:lumMod val="60000"/>
                <a:lumOff val="40000"/>
              </a:schemeClr>
            </a:solidFill>
            <a:prstDash val="sysDash"/>
            <a:headEnd type="oval"/>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45" name="Group 44"/>
          <p:cNvGrpSpPr/>
          <p:nvPr/>
        </p:nvGrpSpPr>
        <p:grpSpPr>
          <a:xfrm rot="16916291" flipH="1">
            <a:off x="651072" y="3888017"/>
            <a:ext cx="400200" cy="1241823"/>
            <a:chOff x="6958582" y="2196847"/>
            <a:chExt cx="222378" cy="1153192"/>
          </a:xfrm>
        </p:grpSpPr>
        <p:grpSp>
          <p:nvGrpSpPr>
            <p:cNvPr id="46" name="Group 45"/>
            <p:cNvGrpSpPr/>
            <p:nvPr/>
          </p:nvGrpSpPr>
          <p:grpSpPr>
            <a:xfrm rot="17584098" flipV="1">
              <a:off x="6682131" y="2561889"/>
              <a:ext cx="863872" cy="133787"/>
              <a:chOff x="342704" y="789457"/>
              <a:chExt cx="9445983" cy="1486175"/>
            </a:xfrm>
          </p:grpSpPr>
          <p:sp>
            <p:nvSpPr>
              <p:cNvPr id="48" name="Freeform 47"/>
              <p:cNvSpPr/>
              <p:nvPr/>
            </p:nvSpPr>
            <p:spPr>
              <a:xfrm>
                <a:off x="342704" y="837096"/>
                <a:ext cx="3168624" cy="1438536"/>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Freeform 48"/>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Freeform 49"/>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47" name="Straight Arrow Connector 46"/>
            <p:cNvCxnSpPr/>
            <p:nvPr/>
          </p:nvCxnSpPr>
          <p:spPr>
            <a:xfrm rot="6784098">
              <a:off x="6786598" y="3178055"/>
              <a:ext cx="343968" cy="0"/>
            </a:xfrm>
            <a:prstGeom prst="straightConnector1">
              <a:avLst/>
            </a:prstGeom>
            <a:ln w="28575" cmpd="sng">
              <a:solidFill>
                <a:schemeClr val="bg1"/>
              </a:solidFill>
              <a:tailEnd type="arrow" w="lg" len="med"/>
            </a:ln>
            <a:effectLst/>
          </p:spPr>
          <p:style>
            <a:lnRef idx="2">
              <a:schemeClr val="accent1"/>
            </a:lnRef>
            <a:fillRef idx="0">
              <a:schemeClr val="accent1"/>
            </a:fillRef>
            <a:effectRef idx="1">
              <a:schemeClr val="accent1"/>
            </a:effectRef>
            <a:fontRef idx="minor">
              <a:schemeClr val="tx1"/>
            </a:fontRef>
          </p:style>
        </p:cxnSp>
      </p:grpSp>
      <p:grpSp>
        <p:nvGrpSpPr>
          <p:cNvPr id="44" name="Group 43"/>
          <p:cNvGrpSpPr/>
          <p:nvPr/>
        </p:nvGrpSpPr>
        <p:grpSpPr>
          <a:xfrm rot="20947108">
            <a:off x="3989317" y="2399453"/>
            <a:ext cx="2227368" cy="954842"/>
            <a:chOff x="300795" y="776467"/>
            <a:chExt cx="9487892" cy="1451529"/>
          </a:xfrm>
          <a:effectLst/>
        </p:grpSpPr>
        <p:sp>
          <p:nvSpPr>
            <p:cNvPr id="51" name="Freeform 50"/>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2" name="Freeform 51"/>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 name="Freeform 52"/>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4" name="Group 53"/>
          <p:cNvGrpSpPr/>
          <p:nvPr/>
        </p:nvGrpSpPr>
        <p:grpSpPr>
          <a:xfrm rot="2724027" flipV="1">
            <a:off x="3811473" y="4522519"/>
            <a:ext cx="2227368" cy="318434"/>
            <a:chOff x="300795" y="776467"/>
            <a:chExt cx="9487892" cy="1451529"/>
          </a:xfrm>
          <a:effectLst/>
        </p:grpSpPr>
        <p:sp>
          <p:nvSpPr>
            <p:cNvPr id="55" name="Freeform 54"/>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Freeform 61"/>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Freeform 87"/>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89" name="Picture 88" descr="red_accl.jpg"/>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259197" y="3071662"/>
            <a:ext cx="2012346" cy="2012346"/>
          </a:xfrm>
          <a:prstGeom prst="rect">
            <a:avLst/>
          </a:prstGeom>
        </p:spPr>
      </p:pic>
      <p:sp>
        <p:nvSpPr>
          <p:cNvPr id="11" name="Slide Number Placeholder 10"/>
          <p:cNvSpPr>
            <a:spLocks noGrp="1"/>
          </p:cNvSpPr>
          <p:nvPr>
            <p:ph type="sldNum" sz="quarter" idx="12"/>
          </p:nvPr>
        </p:nvSpPr>
        <p:spPr/>
        <p:txBody>
          <a:bodyPr/>
          <a:lstStyle/>
          <a:p>
            <a:fld id="{10283532-8428-F14D-911C-98C43BF6B529}" type="slidenum">
              <a:rPr lang="en-US" smtClean="0"/>
              <a:t>20</a:t>
            </a:fld>
            <a:endParaRPr lang="en-US"/>
          </a:p>
        </p:txBody>
      </p:sp>
      <p:grpSp>
        <p:nvGrpSpPr>
          <p:cNvPr id="90" name="Group 89"/>
          <p:cNvGrpSpPr/>
          <p:nvPr/>
        </p:nvGrpSpPr>
        <p:grpSpPr>
          <a:xfrm>
            <a:off x="587174" y="22429"/>
            <a:ext cx="8294012" cy="1153055"/>
            <a:chOff x="579084" y="5277008"/>
            <a:chExt cx="8294012" cy="1153055"/>
          </a:xfrm>
        </p:grpSpPr>
        <p:sp>
          <p:nvSpPr>
            <p:cNvPr id="91" name="Oval 90"/>
            <p:cNvSpPr/>
            <p:nvPr/>
          </p:nvSpPr>
          <p:spPr>
            <a:xfrm>
              <a:off x="2623832" y="5283826"/>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2" name="Straight Connector 91"/>
            <p:cNvCxnSpPr/>
            <p:nvPr/>
          </p:nvCxnSpPr>
          <p:spPr>
            <a:xfrm>
              <a:off x="3360229" y="567971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93" name="Group 92"/>
            <p:cNvGrpSpPr/>
            <p:nvPr/>
          </p:nvGrpSpPr>
          <p:grpSpPr>
            <a:xfrm>
              <a:off x="2919016" y="5417531"/>
              <a:ext cx="200880" cy="481335"/>
              <a:chOff x="2768329" y="986764"/>
              <a:chExt cx="204521" cy="945054"/>
            </a:xfrm>
            <a:effectLst/>
          </p:grpSpPr>
          <p:sp>
            <p:nvSpPr>
              <p:cNvPr id="124" name="Freeform 123"/>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5" name="Freeform 124"/>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94" name="TextBox 93"/>
            <p:cNvSpPr txBox="1"/>
            <p:nvPr/>
          </p:nvSpPr>
          <p:spPr>
            <a:xfrm>
              <a:off x="2114293" y="5991384"/>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Single</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Carrier</a:t>
              </a:r>
              <a:endParaRPr lang="en-US" sz="2000" dirty="0">
                <a:solidFill>
                  <a:schemeClr val="bg1"/>
                </a:solidFill>
                <a:latin typeface="Helvetica Neue Thin"/>
                <a:cs typeface="Helvetica Neue Thin"/>
              </a:endParaRPr>
            </a:p>
          </p:txBody>
        </p:sp>
        <p:sp>
          <p:nvSpPr>
            <p:cNvPr id="95" name="Oval 94"/>
            <p:cNvSpPr/>
            <p:nvPr/>
          </p:nvSpPr>
          <p:spPr>
            <a:xfrm>
              <a:off x="4190616" y="527700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6" name="Group 95"/>
            <p:cNvGrpSpPr/>
            <p:nvPr/>
          </p:nvGrpSpPr>
          <p:grpSpPr>
            <a:xfrm>
              <a:off x="4377253" y="5426002"/>
              <a:ext cx="353280" cy="493885"/>
              <a:chOff x="2224020" y="340262"/>
              <a:chExt cx="353280" cy="493885"/>
            </a:xfrm>
          </p:grpSpPr>
          <p:grpSp>
            <p:nvGrpSpPr>
              <p:cNvPr id="118" name="Group 117"/>
              <p:cNvGrpSpPr/>
              <p:nvPr/>
            </p:nvGrpSpPr>
            <p:grpSpPr>
              <a:xfrm>
                <a:off x="2224020" y="352812"/>
                <a:ext cx="200880" cy="481335"/>
                <a:chOff x="2768329" y="986764"/>
                <a:chExt cx="204521" cy="945054"/>
              </a:xfrm>
              <a:effectLst/>
            </p:grpSpPr>
            <p:sp>
              <p:nvSpPr>
                <p:cNvPr id="122" name="Freeform 121"/>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3" name="Freeform 122"/>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19" name="Group 118"/>
              <p:cNvGrpSpPr/>
              <p:nvPr/>
            </p:nvGrpSpPr>
            <p:grpSpPr>
              <a:xfrm>
                <a:off x="2376420" y="340262"/>
                <a:ext cx="200880" cy="481335"/>
                <a:chOff x="2768329" y="986764"/>
                <a:chExt cx="204521" cy="945054"/>
              </a:xfrm>
              <a:effectLst/>
            </p:grpSpPr>
            <p:sp>
              <p:nvSpPr>
                <p:cNvPr id="120" name="Freeform 119"/>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1" name="Freeform 120"/>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97" name="TextBox 96"/>
            <p:cNvSpPr txBox="1"/>
            <p:nvPr/>
          </p:nvSpPr>
          <p:spPr>
            <a:xfrm>
              <a:off x="3681952" y="5995329"/>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Multi-Carrier</a:t>
              </a:r>
              <a:endParaRPr lang="en-US" sz="2000" dirty="0">
                <a:solidFill>
                  <a:schemeClr val="bg1"/>
                </a:solidFill>
                <a:latin typeface="Helvetica Neue Thin"/>
                <a:cs typeface="Helvetica Neue Thin"/>
              </a:endParaRPr>
            </a:p>
          </p:txBody>
        </p:sp>
        <p:grpSp>
          <p:nvGrpSpPr>
            <p:cNvPr id="98" name="Group 97"/>
            <p:cNvGrpSpPr/>
            <p:nvPr/>
          </p:nvGrpSpPr>
          <p:grpSpPr>
            <a:xfrm>
              <a:off x="5808013" y="5293503"/>
              <a:ext cx="742241" cy="742297"/>
              <a:chOff x="5103876" y="1582811"/>
              <a:chExt cx="742241" cy="742297"/>
            </a:xfrm>
          </p:grpSpPr>
          <p:sp>
            <p:nvSpPr>
              <p:cNvPr id="113" name="Oval 112"/>
              <p:cNvSpPr/>
              <p:nvPr/>
            </p:nvSpPr>
            <p:spPr>
              <a:xfrm>
                <a:off x="5103876" y="1582811"/>
                <a:ext cx="742241" cy="742297"/>
              </a:xfrm>
              <a:prstGeom prst="ellipse">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4" name="Group 113"/>
              <p:cNvGrpSpPr/>
              <p:nvPr/>
            </p:nvGrpSpPr>
            <p:grpSpPr>
              <a:xfrm>
                <a:off x="5237412" y="1687828"/>
                <a:ext cx="483078" cy="384349"/>
                <a:chOff x="5085012" y="380778"/>
                <a:chExt cx="483078" cy="384349"/>
              </a:xfrm>
            </p:grpSpPr>
            <p:cxnSp>
              <p:nvCxnSpPr>
                <p:cNvPr id="115" name="Straight Connector 114"/>
                <p:cNvCxnSpPr/>
                <p:nvPr/>
              </p:nvCxnSpPr>
              <p:spPr>
                <a:xfrm>
                  <a:off x="5330844" y="380778"/>
                  <a:ext cx="0" cy="267129"/>
                </a:xfrm>
                <a:prstGeom prst="line">
                  <a:avLst/>
                </a:prstGeom>
                <a:ln w="19050" cmpd="sng">
                  <a:solidFill>
                    <a:schemeClr val="tx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flipV="1">
                  <a:off x="5344962" y="668061"/>
                  <a:ext cx="223128" cy="93121"/>
                </a:xfrm>
                <a:prstGeom prst="line">
                  <a:avLst/>
                </a:prstGeom>
                <a:ln w="19050" cmpd="sng">
                  <a:solidFill>
                    <a:schemeClr val="tx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flipV="1">
                  <a:off x="5085012" y="672006"/>
                  <a:ext cx="223128" cy="93121"/>
                </a:xfrm>
                <a:prstGeom prst="line">
                  <a:avLst/>
                </a:prstGeom>
                <a:ln w="19050" cmpd="sng">
                  <a:solidFill>
                    <a:schemeClr val="tx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grpSp>
        </p:grpSp>
        <p:cxnSp>
          <p:nvCxnSpPr>
            <p:cNvPr id="99" name="Straight Connector 98"/>
            <p:cNvCxnSpPr/>
            <p:nvPr/>
          </p:nvCxnSpPr>
          <p:spPr>
            <a:xfrm>
              <a:off x="4961091" y="5683663"/>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00" name="TextBox 99"/>
            <p:cNvSpPr txBox="1"/>
            <p:nvPr/>
          </p:nvSpPr>
          <p:spPr>
            <a:xfrm>
              <a:off x="5106066" y="6002810"/>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Multi-dimension</a:t>
              </a:r>
              <a:endParaRPr lang="en-US" sz="2000" dirty="0">
                <a:solidFill>
                  <a:schemeClr val="bg1"/>
                </a:solidFill>
                <a:latin typeface="Helvetica Neue Thin"/>
                <a:cs typeface="Helvetica Neue Thin"/>
              </a:endParaRPr>
            </a:p>
          </p:txBody>
        </p:sp>
        <p:cxnSp>
          <p:nvCxnSpPr>
            <p:cNvPr id="101" name="Straight Connector 100"/>
            <p:cNvCxnSpPr/>
            <p:nvPr/>
          </p:nvCxnSpPr>
          <p:spPr>
            <a:xfrm>
              <a:off x="6578447" y="568760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102" name="Group 101"/>
            <p:cNvGrpSpPr/>
            <p:nvPr/>
          </p:nvGrpSpPr>
          <p:grpSpPr>
            <a:xfrm>
              <a:off x="7406623" y="5283402"/>
              <a:ext cx="742241" cy="742297"/>
              <a:chOff x="6592290" y="1339331"/>
              <a:chExt cx="742241" cy="742297"/>
            </a:xfrm>
          </p:grpSpPr>
          <p:sp>
            <p:nvSpPr>
              <p:cNvPr id="108" name="Oval 107"/>
              <p:cNvSpPr/>
              <p:nvPr/>
            </p:nvSpPr>
            <p:spPr>
              <a:xfrm>
                <a:off x="6592290" y="1339331"/>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9" name="Group 108"/>
              <p:cNvGrpSpPr/>
              <p:nvPr/>
            </p:nvGrpSpPr>
            <p:grpSpPr>
              <a:xfrm rot="5400000">
                <a:off x="6875696" y="1489766"/>
                <a:ext cx="188755" cy="491628"/>
                <a:chOff x="2768329" y="986764"/>
                <a:chExt cx="204521" cy="945054"/>
              </a:xfrm>
              <a:effectLst/>
            </p:grpSpPr>
            <p:sp>
              <p:nvSpPr>
                <p:cNvPr id="111" name="Freeform 110"/>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2" name="Freeform 111"/>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10" name="Straight Connector 109"/>
              <p:cNvCxnSpPr/>
              <p:nvPr/>
            </p:nvCxnSpPr>
            <p:spPr>
              <a:xfrm flipH="1">
                <a:off x="6821713" y="1437160"/>
                <a:ext cx="309268" cy="629828"/>
              </a:xfrm>
              <a:prstGeom prst="line">
                <a:avLst/>
              </a:prstGeom>
              <a:ln w="28575" cmpd="sng">
                <a:solidFill>
                  <a:schemeClr val="bg1"/>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103" name="TextBox 102"/>
            <p:cNvSpPr txBox="1"/>
            <p:nvPr/>
          </p:nvSpPr>
          <p:spPr>
            <a:xfrm>
              <a:off x="6706713" y="6029953"/>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Phy</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Security</a:t>
              </a:r>
              <a:endParaRPr lang="en-US" sz="2000" dirty="0">
                <a:solidFill>
                  <a:schemeClr val="bg1"/>
                </a:solidFill>
                <a:latin typeface="Helvetica Neue Thin"/>
                <a:cs typeface="Helvetica Neue Thin"/>
              </a:endParaRPr>
            </a:p>
          </p:txBody>
        </p:sp>
        <p:cxnSp>
          <p:nvCxnSpPr>
            <p:cNvPr id="104" name="Straight Connector 103"/>
            <p:cNvCxnSpPr/>
            <p:nvPr/>
          </p:nvCxnSpPr>
          <p:spPr>
            <a:xfrm>
              <a:off x="1825020" y="5681710"/>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05" name="Oval 104"/>
            <p:cNvSpPr/>
            <p:nvPr/>
          </p:nvSpPr>
          <p:spPr>
            <a:xfrm>
              <a:off x="1088623" y="528581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TextBox 105"/>
            <p:cNvSpPr txBox="1"/>
            <p:nvPr/>
          </p:nvSpPr>
          <p:spPr>
            <a:xfrm>
              <a:off x="579084" y="5993376"/>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Morse-code</a:t>
              </a:r>
              <a:endParaRPr lang="en-US" sz="2000" dirty="0">
                <a:solidFill>
                  <a:schemeClr val="bg1"/>
                </a:solidFill>
                <a:latin typeface="Helvetica Neue Thin"/>
                <a:cs typeface="Helvetica Neue Thin"/>
              </a:endParaRPr>
            </a:p>
          </p:txBody>
        </p:sp>
        <p:cxnSp>
          <p:nvCxnSpPr>
            <p:cNvPr id="107" name="Straight Connector 106"/>
            <p:cNvCxnSpPr/>
            <p:nvPr/>
          </p:nvCxnSpPr>
          <p:spPr>
            <a:xfrm flipH="1">
              <a:off x="1238518" y="5681710"/>
              <a:ext cx="432382" cy="0"/>
            </a:xfrm>
            <a:prstGeom prst="line">
              <a:avLst/>
            </a:prstGeom>
            <a:ln w="28575" cmpd="sng">
              <a:solidFill>
                <a:schemeClr val="bg1"/>
              </a:solidFill>
              <a:prstDash val="dashDot"/>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57" name="TextBox 56"/>
          <p:cNvSpPr txBox="1"/>
          <p:nvPr/>
        </p:nvSpPr>
        <p:spPr>
          <a:xfrm>
            <a:off x="3477378" y="1783813"/>
            <a:ext cx="42532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Z</a:t>
            </a:r>
            <a:endParaRPr lang="en-US" sz="2000" dirty="0">
              <a:solidFill>
                <a:schemeClr val="bg1"/>
              </a:solidFill>
              <a:latin typeface="Helvetica Neue Thin"/>
              <a:cs typeface="Helvetica Neue Thin"/>
            </a:endParaRPr>
          </a:p>
        </p:txBody>
      </p:sp>
      <p:sp>
        <p:nvSpPr>
          <p:cNvPr id="58" name="TextBox 57"/>
          <p:cNvSpPr txBox="1"/>
          <p:nvPr/>
        </p:nvSpPr>
        <p:spPr>
          <a:xfrm>
            <a:off x="8279471" y="2321646"/>
            <a:ext cx="425327" cy="400110"/>
          </a:xfrm>
          <a:prstGeom prst="rect">
            <a:avLst/>
          </a:prstGeom>
          <a:noFill/>
        </p:spPr>
        <p:txBody>
          <a:bodyPr wrap="square" rtlCol="0">
            <a:spAutoFit/>
          </a:bodyPr>
          <a:lstStyle/>
          <a:p>
            <a:pPr algn="ctr"/>
            <a:r>
              <a:rPr lang="en-US" sz="2000" dirty="0">
                <a:solidFill>
                  <a:schemeClr val="bg1"/>
                </a:solidFill>
                <a:latin typeface="Helvetica Neue Thin"/>
                <a:cs typeface="Helvetica Neue Thin"/>
              </a:rPr>
              <a:t>Y</a:t>
            </a:r>
          </a:p>
        </p:txBody>
      </p:sp>
      <p:sp>
        <p:nvSpPr>
          <p:cNvPr id="59" name="TextBox 58"/>
          <p:cNvSpPr txBox="1"/>
          <p:nvPr/>
        </p:nvSpPr>
        <p:spPr>
          <a:xfrm>
            <a:off x="5273581" y="5542485"/>
            <a:ext cx="42532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X</a:t>
            </a:r>
            <a:endParaRPr lang="en-US" sz="2000" dirty="0">
              <a:solidFill>
                <a:schemeClr val="bg1"/>
              </a:solidFill>
              <a:latin typeface="Helvetica Neue Thin"/>
              <a:cs typeface="Helvetica Neue Thin"/>
            </a:endParaRPr>
          </a:p>
        </p:txBody>
      </p:sp>
      <p:sp>
        <p:nvSpPr>
          <p:cNvPr id="60" name="TextBox 59"/>
          <p:cNvSpPr txBox="1"/>
          <p:nvPr/>
        </p:nvSpPr>
        <p:spPr>
          <a:xfrm>
            <a:off x="5626305" y="5057443"/>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Spilled signal</a:t>
            </a:r>
            <a:endParaRPr lang="en-US" sz="2000" dirty="0">
              <a:solidFill>
                <a:schemeClr val="bg1"/>
              </a:solidFill>
              <a:latin typeface="Helvetica Neue Thin"/>
              <a:cs typeface="Helvetica Neue Thin"/>
            </a:endParaRPr>
          </a:p>
        </p:txBody>
      </p:sp>
    </p:spTree>
    <p:extLst>
      <p:ext uri="{BB962C8B-B14F-4D97-AF65-F5344CB8AC3E}">
        <p14:creationId xmlns:p14="http://schemas.microsoft.com/office/powerpoint/2010/main" val="36096282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cxnSp>
        <p:nvCxnSpPr>
          <p:cNvPr id="39" name="Straight Connector 38"/>
          <p:cNvCxnSpPr/>
          <p:nvPr/>
        </p:nvCxnSpPr>
        <p:spPr>
          <a:xfrm flipH="1" flipV="1">
            <a:off x="3384816" y="1783813"/>
            <a:ext cx="3954" cy="2026454"/>
          </a:xfrm>
          <a:prstGeom prst="line">
            <a:avLst/>
          </a:prstGeom>
          <a:ln w="19050">
            <a:solidFill>
              <a:srgbClr val="B1DD5B"/>
            </a:solidFill>
            <a:prstDash val="sysDash"/>
            <a:headEnd type="ova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3388770" y="2738251"/>
            <a:ext cx="5628413" cy="1072016"/>
          </a:xfrm>
          <a:prstGeom prst="line">
            <a:avLst/>
          </a:prstGeom>
          <a:ln w="19050">
            <a:solidFill>
              <a:schemeClr val="accent2">
                <a:lumMod val="60000"/>
                <a:lumOff val="40000"/>
              </a:schemeClr>
            </a:solidFill>
            <a:prstDash val="sysDash"/>
            <a:headEnd type="ova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3392724" y="3814212"/>
            <a:ext cx="1840211" cy="1728273"/>
          </a:xfrm>
          <a:prstGeom prst="line">
            <a:avLst/>
          </a:prstGeom>
          <a:ln w="19050">
            <a:solidFill>
              <a:schemeClr val="tx2">
                <a:lumMod val="60000"/>
                <a:lumOff val="40000"/>
              </a:schemeClr>
            </a:solidFill>
            <a:prstDash val="sysDash"/>
            <a:headEnd type="oval"/>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45" name="Group 44"/>
          <p:cNvGrpSpPr/>
          <p:nvPr/>
        </p:nvGrpSpPr>
        <p:grpSpPr>
          <a:xfrm rot="16916291" flipH="1">
            <a:off x="651072" y="3888017"/>
            <a:ext cx="400200" cy="1241823"/>
            <a:chOff x="6958582" y="2196847"/>
            <a:chExt cx="222378" cy="1153192"/>
          </a:xfrm>
        </p:grpSpPr>
        <p:grpSp>
          <p:nvGrpSpPr>
            <p:cNvPr id="46" name="Group 45"/>
            <p:cNvGrpSpPr/>
            <p:nvPr/>
          </p:nvGrpSpPr>
          <p:grpSpPr>
            <a:xfrm rot="17584098" flipV="1">
              <a:off x="6682131" y="2561889"/>
              <a:ext cx="863872" cy="133787"/>
              <a:chOff x="342704" y="789457"/>
              <a:chExt cx="9445983" cy="1486175"/>
            </a:xfrm>
          </p:grpSpPr>
          <p:sp>
            <p:nvSpPr>
              <p:cNvPr id="48" name="Freeform 47"/>
              <p:cNvSpPr/>
              <p:nvPr/>
            </p:nvSpPr>
            <p:spPr>
              <a:xfrm>
                <a:off x="342704" y="837096"/>
                <a:ext cx="3168624" cy="1438536"/>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Freeform 48"/>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Freeform 49"/>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47" name="Straight Arrow Connector 46"/>
            <p:cNvCxnSpPr/>
            <p:nvPr/>
          </p:nvCxnSpPr>
          <p:spPr>
            <a:xfrm rot="6784098">
              <a:off x="6786598" y="3178055"/>
              <a:ext cx="343968" cy="0"/>
            </a:xfrm>
            <a:prstGeom prst="straightConnector1">
              <a:avLst/>
            </a:prstGeom>
            <a:ln w="28575" cmpd="sng">
              <a:solidFill>
                <a:schemeClr val="bg1"/>
              </a:solidFill>
              <a:tailEnd type="arrow" w="lg" len="med"/>
            </a:ln>
            <a:effectLst/>
          </p:spPr>
          <p:style>
            <a:lnRef idx="2">
              <a:schemeClr val="accent1"/>
            </a:lnRef>
            <a:fillRef idx="0">
              <a:schemeClr val="accent1"/>
            </a:fillRef>
            <a:effectRef idx="1">
              <a:schemeClr val="accent1"/>
            </a:effectRef>
            <a:fontRef idx="minor">
              <a:schemeClr val="tx1"/>
            </a:fontRef>
          </p:style>
        </p:cxnSp>
      </p:grpSp>
      <p:grpSp>
        <p:nvGrpSpPr>
          <p:cNvPr id="44" name="Group 43"/>
          <p:cNvGrpSpPr/>
          <p:nvPr/>
        </p:nvGrpSpPr>
        <p:grpSpPr>
          <a:xfrm rot="20947108">
            <a:off x="3989317" y="2399453"/>
            <a:ext cx="2227368" cy="954842"/>
            <a:chOff x="300795" y="776467"/>
            <a:chExt cx="9487892" cy="1451529"/>
          </a:xfrm>
          <a:effectLst/>
        </p:grpSpPr>
        <p:sp>
          <p:nvSpPr>
            <p:cNvPr id="51" name="Freeform 50"/>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2" name="Freeform 51"/>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 name="Freeform 52"/>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4" name="Group 53"/>
          <p:cNvGrpSpPr/>
          <p:nvPr/>
        </p:nvGrpSpPr>
        <p:grpSpPr>
          <a:xfrm rot="2724027" flipV="1">
            <a:off x="3811473" y="4522519"/>
            <a:ext cx="2227368" cy="318434"/>
            <a:chOff x="300795" y="776467"/>
            <a:chExt cx="9487892" cy="1451529"/>
          </a:xfrm>
          <a:effectLst/>
        </p:grpSpPr>
        <p:sp>
          <p:nvSpPr>
            <p:cNvPr id="55" name="Freeform 54"/>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Freeform 61"/>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Freeform 87"/>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tx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89" name="Picture 88" descr="red_accl.jpg"/>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259197" y="3071662"/>
            <a:ext cx="2012346" cy="2012346"/>
          </a:xfrm>
          <a:prstGeom prst="rect">
            <a:avLst/>
          </a:prstGeom>
        </p:spPr>
      </p:pic>
      <p:sp>
        <p:nvSpPr>
          <p:cNvPr id="9" name="Freeform 8"/>
          <p:cNvSpPr/>
          <p:nvPr/>
        </p:nvSpPr>
        <p:spPr>
          <a:xfrm>
            <a:off x="5344137" y="3414566"/>
            <a:ext cx="1100222" cy="1204171"/>
          </a:xfrm>
          <a:custGeom>
            <a:avLst/>
            <a:gdLst>
              <a:gd name="connsiteX0" fmla="*/ 478333 w 1100222"/>
              <a:gd name="connsiteY0" fmla="*/ 0 h 1204171"/>
              <a:gd name="connsiteX1" fmla="*/ 1088621 w 1100222"/>
              <a:gd name="connsiteY1" fmla="*/ 692811 h 1204171"/>
              <a:gd name="connsiteX2" fmla="*/ 0 w 1100222"/>
              <a:gd name="connsiteY2" fmla="*/ 1204171 h 1204171"/>
            </a:gdLst>
            <a:ahLst/>
            <a:cxnLst>
              <a:cxn ang="0">
                <a:pos x="connsiteX0" y="connsiteY0"/>
              </a:cxn>
              <a:cxn ang="0">
                <a:pos x="connsiteX1" y="connsiteY1"/>
              </a:cxn>
              <a:cxn ang="0">
                <a:pos x="connsiteX2" y="connsiteY2"/>
              </a:cxn>
            </a:cxnLst>
            <a:rect l="l" t="t" r="r" b="b"/>
            <a:pathLst>
              <a:path w="1100222" h="1204171">
                <a:moveTo>
                  <a:pt x="478333" y="0"/>
                </a:moveTo>
                <a:cubicBezTo>
                  <a:pt x="823338" y="246058"/>
                  <a:pt x="1168343" y="492116"/>
                  <a:pt x="1088621" y="692811"/>
                </a:cubicBezTo>
                <a:cubicBezTo>
                  <a:pt x="1008899" y="893506"/>
                  <a:pt x="504449" y="1048838"/>
                  <a:pt x="0" y="1204171"/>
                </a:cubicBezTo>
              </a:path>
            </a:pathLst>
          </a:custGeom>
          <a:ln w="19050" cmpd="sng">
            <a:solidFill>
              <a:schemeClr val="bg1"/>
            </a:solidFill>
            <a:prstDash val="dot"/>
            <a:headEnd type="triangle" w="lg" len="lg"/>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2" name="TextBox 91"/>
          <p:cNvSpPr txBox="1"/>
          <p:nvPr/>
        </p:nvSpPr>
        <p:spPr>
          <a:xfrm>
            <a:off x="6322939" y="3824281"/>
            <a:ext cx="1776697" cy="461665"/>
          </a:xfrm>
          <a:prstGeom prst="rect">
            <a:avLst/>
          </a:prstGeom>
          <a:noFill/>
        </p:spPr>
        <p:txBody>
          <a:bodyPr wrap="square" rtlCol="0">
            <a:spAutoFit/>
          </a:bodyPr>
          <a:lstStyle/>
          <a:p>
            <a:pPr algn="ctr"/>
            <a:r>
              <a:rPr lang="en-US" sz="2400" dirty="0" smtClean="0">
                <a:solidFill>
                  <a:schemeClr val="bg1"/>
                </a:solidFill>
                <a:latin typeface="Helvetica Neue Thin"/>
                <a:cs typeface="Helvetica Neue Thin"/>
              </a:rPr>
              <a:t>Phase lag</a:t>
            </a:r>
            <a:endParaRPr lang="en-US" sz="2400" dirty="0">
              <a:solidFill>
                <a:schemeClr val="bg1"/>
              </a:solidFill>
              <a:latin typeface="Helvetica Neue Thin"/>
              <a:cs typeface="Helvetica Neue Thin"/>
            </a:endParaRPr>
          </a:p>
        </p:txBody>
      </p:sp>
      <p:sp>
        <p:nvSpPr>
          <p:cNvPr id="4" name="Slide Number Placeholder 3"/>
          <p:cNvSpPr>
            <a:spLocks noGrp="1"/>
          </p:cNvSpPr>
          <p:nvPr>
            <p:ph type="sldNum" sz="quarter" idx="12"/>
          </p:nvPr>
        </p:nvSpPr>
        <p:spPr/>
        <p:txBody>
          <a:bodyPr/>
          <a:lstStyle/>
          <a:p>
            <a:fld id="{10283532-8428-F14D-911C-98C43BF6B529}" type="slidenum">
              <a:rPr lang="en-US" smtClean="0"/>
              <a:t>21</a:t>
            </a:fld>
            <a:endParaRPr lang="en-US"/>
          </a:p>
        </p:txBody>
      </p:sp>
      <p:grpSp>
        <p:nvGrpSpPr>
          <p:cNvPr id="90" name="Group 89"/>
          <p:cNvGrpSpPr/>
          <p:nvPr/>
        </p:nvGrpSpPr>
        <p:grpSpPr>
          <a:xfrm>
            <a:off x="587174" y="22429"/>
            <a:ext cx="8294012" cy="1153055"/>
            <a:chOff x="579084" y="5277008"/>
            <a:chExt cx="8294012" cy="1153055"/>
          </a:xfrm>
        </p:grpSpPr>
        <p:sp>
          <p:nvSpPr>
            <p:cNvPr id="91" name="Oval 90"/>
            <p:cNvSpPr/>
            <p:nvPr/>
          </p:nvSpPr>
          <p:spPr>
            <a:xfrm>
              <a:off x="2623832" y="5283826"/>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3" name="Straight Connector 92"/>
            <p:cNvCxnSpPr/>
            <p:nvPr/>
          </p:nvCxnSpPr>
          <p:spPr>
            <a:xfrm>
              <a:off x="3360229" y="567971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94" name="Group 93"/>
            <p:cNvGrpSpPr/>
            <p:nvPr/>
          </p:nvGrpSpPr>
          <p:grpSpPr>
            <a:xfrm>
              <a:off x="2919016" y="5417531"/>
              <a:ext cx="200880" cy="481335"/>
              <a:chOff x="2768329" y="986764"/>
              <a:chExt cx="204521" cy="945054"/>
            </a:xfrm>
            <a:effectLst/>
          </p:grpSpPr>
          <p:sp>
            <p:nvSpPr>
              <p:cNvPr id="125" name="Freeform 124"/>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6" name="Freeform 125"/>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95" name="TextBox 94"/>
            <p:cNvSpPr txBox="1"/>
            <p:nvPr/>
          </p:nvSpPr>
          <p:spPr>
            <a:xfrm>
              <a:off x="2114293" y="5991384"/>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Single</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Carrier</a:t>
              </a:r>
              <a:endParaRPr lang="en-US" sz="2000" dirty="0">
                <a:solidFill>
                  <a:schemeClr val="bg1"/>
                </a:solidFill>
                <a:latin typeface="Helvetica Neue Thin"/>
                <a:cs typeface="Helvetica Neue Thin"/>
              </a:endParaRPr>
            </a:p>
          </p:txBody>
        </p:sp>
        <p:sp>
          <p:nvSpPr>
            <p:cNvPr id="96" name="Oval 95"/>
            <p:cNvSpPr/>
            <p:nvPr/>
          </p:nvSpPr>
          <p:spPr>
            <a:xfrm>
              <a:off x="4190616" y="527700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7" name="Group 96"/>
            <p:cNvGrpSpPr/>
            <p:nvPr/>
          </p:nvGrpSpPr>
          <p:grpSpPr>
            <a:xfrm>
              <a:off x="4377253" y="5426002"/>
              <a:ext cx="353280" cy="493885"/>
              <a:chOff x="2224020" y="340262"/>
              <a:chExt cx="353280" cy="493885"/>
            </a:xfrm>
          </p:grpSpPr>
          <p:grpSp>
            <p:nvGrpSpPr>
              <p:cNvPr id="119" name="Group 118"/>
              <p:cNvGrpSpPr/>
              <p:nvPr/>
            </p:nvGrpSpPr>
            <p:grpSpPr>
              <a:xfrm>
                <a:off x="2224020" y="352812"/>
                <a:ext cx="200880" cy="481335"/>
                <a:chOff x="2768329" y="986764"/>
                <a:chExt cx="204521" cy="945054"/>
              </a:xfrm>
              <a:effectLst/>
            </p:grpSpPr>
            <p:sp>
              <p:nvSpPr>
                <p:cNvPr id="123" name="Freeform 122"/>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4" name="Freeform 123"/>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20" name="Group 119"/>
              <p:cNvGrpSpPr/>
              <p:nvPr/>
            </p:nvGrpSpPr>
            <p:grpSpPr>
              <a:xfrm>
                <a:off x="2376420" y="340262"/>
                <a:ext cx="200880" cy="481335"/>
                <a:chOff x="2768329" y="986764"/>
                <a:chExt cx="204521" cy="945054"/>
              </a:xfrm>
              <a:effectLst/>
            </p:grpSpPr>
            <p:sp>
              <p:nvSpPr>
                <p:cNvPr id="121" name="Freeform 120"/>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2" name="Freeform 121"/>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98" name="TextBox 97"/>
            <p:cNvSpPr txBox="1"/>
            <p:nvPr/>
          </p:nvSpPr>
          <p:spPr>
            <a:xfrm>
              <a:off x="3681952" y="5995329"/>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Multi-Carrier</a:t>
              </a:r>
              <a:endParaRPr lang="en-US" sz="2000" dirty="0">
                <a:solidFill>
                  <a:schemeClr val="bg1"/>
                </a:solidFill>
                <a:latin typeface="Helvetica Neue Thin"/>
                <a:cs typeface="Helvetica Neue Thin"/>
              </a:endParaRPr>
            </a:p>
          </p:txBody>
        </p:sp>
        <p:grpSp>
          <p:nvGrpSpPr>
            <p:cNvPr id="99" name="Group 98"/>
            <p:cNvGrpSpPr/>
            <p:nvPr/>
          </p:nvGrpSpPr>
          <p:grpSpPr>
            <a:xfrm>
              <a:off x="5808013" y="5293503"/>
              <a:ext cx="742241" cy="742297"/>
              <a:chOff x="5103876" y="1582811"/>
              <a:chExt cx="742241" cy="742297"/>
            </a:xfrm>
          </p:grpSpPr>
          <p:sp>
            <p:nvSpPr>
              <p:cNvPr id="114" name="Oval 113"/>
              <p:cNvSpPr/>
              <p:nvPr/>
            </p:nvSpPr>
            <p:spPr>
              <a:xfrm>
                <a:off x="5103876" y="1582811"/>
                <a:ext cx="742241" cy="742297"/>
              </a:xfrm>
              <a:prstGeom prst="ellipse">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5" name="Group 114"/>
              <p:cNvGrpSpPr/>
              <p:nvPr/>
            </p:nvGrpSpPr>
            <p:grpSpPr>
              <a:xfrm>
                <a:off x="5237412" y="1687828"/>
                <a:ext cx="483078" cy="384349"/>
                <a:chOff x="5085012" y="380778"/>
                <a:chExt cx="483078" cy="384349"/>
              </a:xfrm>
            </p:grpSpPr>
            <p:cxnSp>
              <p:nvCxnSpPr>
                <p:cNvPr id="116" name="Straight Connector 115"/>
                <p:cNvCxnSpPr/>
                <p:nvPr/>
              </p:nvCxnSpPr>
              <p:spPr>
                <a:xfrm>
                  <a:off x="5330844" y="380778"/>
                  <a:ext cx="0" cy="267129"/>
                </a:xfrm>
                <a:prstGeom prst="line">
                  <a:avLst/>
                </a:prstGeom>
                <a:ln w="19050" cmpd="sng">
                  <a:solidFill>
                    <a:schemeClr val="tx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flipH="1" flipV="1">
                  <a:off x="5344962" y="668061"/>
                  <a:ext cx="223128" cy="93121"/>
                </a:xfrm>
                <a:prstGeom prst="line">
                  <a:avLst/>
                </a:prstGeom>
                <a:ln w="19050" cmpd="sng">
                  <a:solidFill>
                    <a:schemeClr val="tx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flipV="1">
                  <a:off x="5085012" y="672006"/>
                  <a:ext cx="223128" cy="93121"/>
                </a:xfrm>
                <a:prstGeom prst="line">
                  <a:avLst/>
                </a:prstGeom>
                <a:ln w="19050" cmpd="sng">
                  <a:solidFill>
                    <a:schemeClr val="tx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grpSp>
        </p:grpSp>
        <p:cxnSp>
          <p:nvCxnSpPr>
            <p:cNvPr id="100" name="Straight Connector 99"/>
            <p:cNvCxnSpPr/>
            <p:nvPr/>
          </p:nvCxnSpPr>
          <p:spPr>
            <a:xfrm>
              <a:off x="4961091" y="5683663"/>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01" name="TextBox 100"/>
            <p:cNvSpPr txBox="1"/>
            <p:nvPr/>
          </p:nvSpPr>
          <p:spPr>
            <a:xfrm>
              <a:off x="5106066" y="6002810"/>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Multi-dimension</a:t>
              </a:r>
              <a:endParaRPr lang="en-US" sz="2000" dirty="0">
                <a:solidFill>
                  <a:schemeClr val="bg1"/>
                </a:solidFill>
                <a:latin typeface="Helvetica Neue Thin"/>
                <a:cs typeface="Helvetica Neue Thin"/>
              </a:endParaRPr>
            </a:p>
          </p:txBody>
        </p:sp>
        <p:cxnSp>
          <p:nvCxnSpPr>
            <p:cNvPr id="102" name="Straight Connector 101"/>
            <p:cNvCxnSpPr/>
            <p:nvPr/>
          </p:nvCxnSpPr>
          <p:spPr>
            <a:xfrm>
              <a:off x="6578447" y="568760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103" name="Group 102"/>
            <p:cNvGrpSpPr/>
            <p:nvPr/>
          </p:nvGrpSpPr>
          <p:grpSpPr>
            <a:xfrm>
              <a:off x="7406623" y="5283402"/>
              <a:ext cx="742241" cy="742297"/>
              <a:chOff x="6592290" y="1339331"/>
              <a:chExt cx="742241" cy="742297"/>
            </a:xfrm>
          </p:grpSpPr>
          <p:sp>
            <p:nvSpPr>
              <p:cNvPr id="109" name="Oval 108"/>
              <p:cNvSpPr/>
              <p:nvPr/>
            </p:nvSpPr>
            <p:spPr>
              <a:xfrm>
                <a:off x="6592290" y="1339331"/>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0" name="Group 109"/>
              <p:cNvGrpSpPr/>
              <p:nvPr/>
            </p:nvGrpSpPr>
            <p:grpSpPr>
              <a:xfrm rot="5400000">
                <a:off x="6875696" y="1489766"/>
                <a:ext cx="188755" cy="491628"/>
                <a:chOff x="2768329" y="986764"/>
                <a:chExt cx="204521" cy="945054"/>
              </a:xfrm>
              <a:effectLst/>
            </p:grpSpPr>
            <p:sp>
              <p:nvSpPr>
                <p:cNvPr id="112" name="Freeform 111"/>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3" name="Freeform 112"/>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11" name="Straight Connector 110"/>
              <p:cNvCxnSpPr/>
              <p:nvPr/>
            </p:nvCxnSpPr>
            <p:spPr>
              <a:xfrm flipH="1">
                <a:off x="6821713" y="1437160"/>
                <a:ext cx="309268" cy="629828"/>
              </a:xfrm>
              <a:prstGeom prst="line">
                <a:avLst/>
              </a:prstGeom>
              <a:ln w="28575" cmpd="sng">
                <a:solidFill>
                  <a:schemeClr val="bg1"/>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104" name="TextBox 103"/>
            <p:cNvSpPr txBox="1"/>
            <p:nvPr/>
          </p:nvSpPr>
          <p:spPr>
            <a:xfrm>
              <a:off x="6706713" y="6029953"/>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Phy</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Security</a:t>
              </a:r>
              <a:endParaRPr lang="en-US" sz="2000" dirty="0">
                <a:solidFill>
                  <a:schemeClr val="bg1"/>
                </a:solidFill>
                <a:latin typeface="Helvetica Neue Thin"/>
                <a:cs typeface="Helvetica Neue Thin"/>
              </a:endParaRPr>
            </a:p>
          </p:txBody>
        </p:sp>
        <p:cxnSp>
          <p:nvCxnSpPr>
            <p:cNvPr id="105" name="Straight Connector 104"/>
            <p:cNvCxnSpPr/>
            <p:nvPr/>
          </p:nvCxnSpPr>
          <p:spPr>
            <a:xfrm>
              <a:off x="1825020" y="5681710"/>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06" name="Oval 105"/>
            <p:cNvSpPr/>
            <p:nvPr/>
          </p:nvSpPr>
          <p:spPr>
            <a:xfrm>
              <a:off x="1088623" y="528581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TextBox 106"/>
            <p:cNvSpPr txBox="1"/>
            <p:nvPr/>
          </p:nvSpPr>
          <p:spPr>
            <a:xfrm>
              <a:off x="579084" y="5993376"/>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Morse-code</a:t>
              </a:r>
              <a:endParaRPr lang="en-US" sz="2000" dirty="0">
                <a:solidFill>
                  <a:schemeClr val="bg1"/>
                </a:solidFill>
                <a:latin typeface="Helvetica Neue Thin"/>
                <a:cs typeface="Helvetica Neue Thin"/>
              </a:endParaRPr>
            </a:p>
          </p:txBody>
        </p:sp>
        <p:cxnSp>
          <p:nvCxnSpPr>
            <p:cNvPr id="108" name="Straight Connector 107"/>
            <p:cNvCxnSpPr/>
            <p:nvPr/>
          </p:nvCxnSpPr>
          <p:spPr>
            <a:xfrm flipH="1">
              <a:off x="1238518" y="5681710"/>
              <a:ext cx="432382" cy="0"/>
            </a:xfrm>
            <a:prstGeom prst="line">
              <a:avLst/>
            </a:prstGeom>
            <a:ln w="28575" cmpd="sng">
              <a:solidFill>
                <a:schemeClr val="bg1"/>
              </a:solidFill>
              <a:prstDash val="dashDot"/>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59" name="TextBox 58"/>
          <p:cNvSpPr txBox="1"/>
          <p:nvPr/>
        </p:nvSpPr>
        <p:spPr>
          <a:xfrm>
            <a:off x="3477378" y="1783813"/>
            <a:ext cx="42532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Z</a:t>
            </a:r>
            <a:endParaRPr lang="en-US" sz="2000" dirty="0">
              <a:solidFill>
                <a:schemeClr val="bg1"/>
              </a:solidFill>
              <a:latin typeface="Helvetica Neue Thin"/>
              <a:cs typeface="Helvetica Neue Thin"/>
            </a:endParaRPr>
          </a:p>
        </p:txBody>
      </p:sp>
      <p:sp>
        <p:nvSpPr>
          <p:cNvPr id="60" name="TextBox 59"/>
          <p:cNvSpPr txBox="1"/>
          <p:nvPr/>
        </p:nvSpPr>
        <p:spPr>
          <a:xfrm>
            <a:off x="8279471" y="2321646"/>
            <a:ext cx="425327" cy="400110"/>
          </a:xfrm>
          <a:prstGeom prst="rect">
            <a:avLst/>
          </a:prstGeom>
          <a:noFill/>
        </p:spPr>
        <p:txBody>
          <a:bodyPr wrap="square" rtlCol="0">
            <a:spAutoFit/>
          </a:bodyPr>
          <a:lstStyle/>
          <a:p>
            <a:pPr algn="ctr"/>
            <a:r>
              <a:rPr lang="en-US" sz="2000" dirty="0">
                <a:solidFill>
                  <a:schemeClr val="bg1"/>
                </a:solidFill>
                <a:latin typeface="Helvetica Neue Thin"/>
                <a:cs typeface="Helvetica Neue Thin"/>
              </a:rPr>
              <a:t>Y</a:t>
            </a:r>
          </a:p>
        </p:txBody>
      </p:sp>
      <p:sp>
        <p:nvSpPr>
          <p:cNvPr id="63" name="TextBox 62"/>
          <p:cNvSpPr txBox="1"/>
          <p:nvPr/>
        </p:nvSpPr>
        <p:spPr>
          <a:xfrm>
            <a:off x="5273581" y="5542485"/>
            <a:ext cx="42532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X</a:t>
            </a:r>
            <a:endParaRPr lang="en-US" sz="2000" dirty="0">
              <a:solidFill>
                <a:schemeClr val="bg1"/>
              </a:solidFill>
              <a:latin typeface="Helvetica Neue Thin"/>
              <a:cs typeface="Helvetica Neue Thin"/>
            </a:endParaRPr>
          </a:p>
        </p:txBody>
      </p:sp>
      <p:sp>
        <p:nvSpPr>
          <p:cNvPr id="64" name="TextBox 63"/>
          <p:cNvSpPr txBox="1"/>
          <p:nvPr/>
        </p:nvSpPr>
        <p:spPr>
          <a:xfrm>
            <a:off x="5626305" y="5057443"/>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Spilled signal</a:t>
            </a:r>
            <a:endParaRPr lang="en-US" sz="2000" dirty="0">
              <a:solidFill>
                <a:schemeClr val="bg1"/>
              </a:solidFill>
              <a:latin typeface="Helvetica Neue Thin"/>
              <a:cs typeface="Helvetica Neue Thin"/>
            </a:endParaRPr>
          </a:p>
        </p:txBody>
      </p:sp>
      <p:sp>
        <p:nvSpPr>
          <p:cNvPr id="65" name="TextBox 64"/>
          <p:cNvSpPr txBox="1"/>
          <p:nvPr/>
        </p:nvSpPr>
        <p:spPr>
          <a:xfrm>
            <a:off x="2152904" y="6125517"/>
            <a:ext cx="4561899" cy="461665"/>
          </a:xfrm>
          <a:prstGeom prst="rect">
            <a:avLst/>
          </a:prstGeom>
          <a:solidFill>
            <a:schemeClr val="accent3">
              <a:lumMod val="60000"/>
              <a:lumOff val="4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b="1" dirty="0" smtClean="0"/>
              <a:t>Spilled Noise removal</a:t>
            </a:r>
            <a:endParaRPr lang="en-US" sz="2400" b="1" dirty="0"/>
          </a:p>
        </p:txBody>
      </p:sp>
    </p:spTree>
    <p:extLst>
      <p:ext uri="{BB962C8B-B14F-4D97-AF65-F5344CB8AC3E}">
        <p14:creationId xmlns:p14="http://schemas.microsoft.com/office/powerpoint/2010/main" val="36411189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cxnSp>
        <p:nvCxnSpPr>
          <p:cNvPr id="7" name="Straight Connector 6"/>
          <p:cNvCxnSpPr/>
          <p:nvPr/>
        </p:nvCxnSpPr>
        <p:spPr>
          <a:xfrm flipV="1">
            <a:off x="52188" y="5472211"/>
            <a:ext cx="2703806" cy="19539"/>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3" name="Freeform 12"/>
          <p:cNvSpPr/>
          <p:nvPr/>
        </p:nvSpPr>
        <p:spPr>
          <a:xfrm rot="10800000" flipV="1">
            <a:off x="160130" y="1768200"/>
            <a:ext cx="2376616" cy="2509317"/>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 name="connsiteX0" fmla="*/ 0 w 6634420"/>
              <a:gd name="connsiteY0" fmla="*/ 1255172 h 2510260"/>
              <a:gd name="connsiteX1" fmla="*/ 1598706 w 6634420"/>
              <a:gd name="connsiteY1" fmla="*/ 2510231 h 2510260"/>
              <a:gd name="connsiteX2" fmla="*/ 3361765 w 6634420"/>
              <a:gd name="connsiteY2" fmla="*/ 1225290 h 2510260"/>
              <a:gd name="connsiteX3" fmla="*/ 5020235 w 6634420"/>
              <a:gd name="connsiteY3" fmla="*/ 113 h 2510260"/>
              <a:gd name="connsiteX4" fmla="*/ 6634420 w 6634420"/>
              <a:gd name="connsiteY4" fmla="*/ 1236548 h 2510260"/>
              <a:gd name="connsiteX0" fmla="*/ 0 w 6708584"/>
              <a:gd name="connsiteY0" fmla="*/ 1158155 h 2510302"/>
              <a:gd name="connsiteX1" fmla="*/ 1672870 w 6708584"/>
              <a:gd name="connsiteY1" fmla="*/ 2510231 h 2510302"/>
              <a:gd name="connsiteX2" fmla="*/ 3435929 w 6708584"/>
              <a:gd name="connsiteY2" fmla="*/ 1225290 h 2510302"/>
              <a:gd name="connsiteX3" fmla="*/ 5094399 w 6708584"/>
              <a:gd name="connsiteY3" fmla="*/ 113 h 2510302"/>
              <a:gd name="connsiteX4" fmla="*/ 6708584 w 6708584"/>
              <a:gd name="connsiteY4" fmla="*/ 1236548 h 2510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4" h="2510302">
                <a:moveTo>
                  <a:pt x="0" y="1158155"/>
                </a:moveTo>
                <a:cubicBezTo>
                  <a:pt x="519206" y="1788174"/>
                  <a:pt x="1100215" y="2499042"/>
                  <a:pt x="1672870" y="2510231"/>
                </a:cubicBezTo>
                <a:cubicBezTo>
                  <a:pt x="2245525" y="2521420"/>
                  <a:pt x="3435929" y="1225290"/>
                  <a:pt x="3435929" y="1225290"/>
                </a:cubicBezTo>
                <a:cubicBezTo>
                  <a:pt x="4083627" y="636552"/>
                  <a:pt x="4536595" y="-9848"/>
                  <a:pt x="5094399" y="113"/>
                </a:cubicBezTo>
                <a:cubicBezTo>
                  <a:pt x="5652203" y="10074"/>
                  <a:pt x="6708584" y="1236548"/>
                  <a:pt x="6708584" y="1236548"/>
                </a:cubicBezTo>
              </a:path>
            </a:pathLst>
          </a:custGeom>
          <a:noFill/>
          <a:ln w="38100" cmpd="sng">
            <a:solidFill>
              <a:schemeClr val="accent2">
                <a:lumMod val="60000"/>
                <a:lumOff val="40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 name="Straight Connector 13"/>
          <p:cNvCxnSpPr/>
          <p:nvPr/>
        </p:nvCxnSpPr>
        <p:spPr>
          <a:xfrm flipV="1">
            <a:off x="0" y="2954650"/>
            <a:ext cx="2703806" cy="19539"/>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9927898" y="1972602"/>
            <a:ext cx="0" cy="14334"/>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784290" y="1904805"/>
            <a:ext cx="0" cy="1059959"/>
          </a:xfrm>
          <a:prstGeom prst="straightConnector1">
            <a:avLst/>
          </a:prstGeom>
          <a:ln w="19050" cmpd="sng">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286520" y="2559938"/>
            <a:ext cx="696737" cy="461665"/>
          </a:xfrm>
          <a:prstGeom prst="rect">
            <a:avLst/>
          </a:prstGeom>
          <a:noFill/>
        </p:spPr>
        <p:txBody>
          <a:bodyPr wrap="square" rtlCol="0">
            <a:spAutoFit/>
          </a:bodyPr>
          <a:lstStyle/>
          <a:p>
            <a:r>
              <a:rPr lang="en-US" sz="2400" dirty="0" smtClean="0">
                <a:solidFill>
                  <a:srgbClr val="FFFFFF"/>
                </a:solidFill>
                <a:latin typeface="Helvetica Neue Thin"/>
                <a:cs typeface="Helvetica Neue Thin"/>
              </a:rPr>
              <a:t>2h</a:t>
            </a:r>
            <a:endParaRPr lang="en-US" sz="2400" dirty="0">
              <a:solidFill>
                <a:srgbClr val="FFFFFF"/>
              </a:solidFill>
              <a:latin typeface="Helvetica Neue Thin"/>
              <a:cs typeface="Helvetica Neue Thin"/>
            </a:endParaRPr>
          </a:p>
        </p:txBody>
      </p:sp>
      <p:sp>
        <p:nvSpPr>
          <p:cNvPr id="8" name="TextBox 7"/>
          <p:cNvSpPr txBox="1"/>
          <p:nvPr/>
        </p:nvSpPr>
        <p:spPr>
          <a:xfrm>
            <a:off x="279154" y="1305435"/>
            <a:ext cx="1358328" cy="400110"/>
          </a:xfrm>
          <a:prstGeom prst="rect">
            <a:avLst/>
          </a:prstGeom>
          <a:noFill/>
          <a:ln>
            <a:noFill/>
          </a:ln>
        </p:spPr>
        <p:txBody>
          <a:bodyPr wrap="square" rtlCol="0">
            <a:spAutoFit/>
          </a:bodyPr>
          <a:lstStyle>
            <a:defPPr>
              <a:defRPr lang="en-US"/>
            </a:defPPr>
            <a:lvl1pPr>
              <a:defRPr sz="2000">
                <a:solidFill>
                  <a:srgbClr val="FFFFFF"/>
                </a:solidFill>
                <a:latin typeface="Helvetica Neue Thin"/>
                <a:cs typeface="Helvetica Neue Thin"/>
              </a:defRPr>
            </a:lvl1pPr>
          </a:lstStyle>
          <a:p>
            <a:r>
              <a:rPr lang="en-US" dirty="0"/>
              <a:t>Y signal</a:t>
            </a:r>
          </a:p>
        </p:txBody>
      </p:sp>
      <p:cxnSp>
        <p:nvCxnSpPr>
          <p:cNvPr id="30" name="Straight Connector 29"/>
          <p:cNvCxnSpPr/>
          <p:nvPr/>
        </p:nvCxnSpPr>
        <p:spPr>
          <a:xfrm>
            <a:off x="9927898" y="1972602"/>
            <a:ext cx="0" cy="14334"/>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2588935" y="3363309"/>
            <a:ext cx="1591569" cy="461665"/>
          </a:xfrm>
          <a:prstGeom prst="rect">
            <a:avLst/>
          </a:prstGeom>
          <a:noFill/>
        </p:spPr>
        <p:txBody>
          <a:bodyPr wrap="square" rtlCol="0">
            <a:spAutoFit/>
          </a:bodyPr>
          <a:lstStyle/>
          <a:p>
            <a:r>
              <a:rPr lang="en-US" sz="2400" dirty="0" smtClean="0">
                <a:solidFill>
                  <a:srgbClr val="FFFFFF"/>
                </a:solidFill>
                <a:latin typeface="Helvetica Neue Thin"/>
                <a:cs typeface="Helvetica Neue Thin"/>
              </a:rPr>
              <a:t>Y-Axis</a:t>
            </a:r>
            <a:endParaRPr lang="en-US" sz="2400" dirty="0">
              <a:solidFill>
                <a:srgbClr val="FFFFFF"/>
              </a:solidFill>
              <a:latin typeface="Helvetica Neue Thin"/>
              <a:cs typeface="Helvetica Neue Thin"/>
            </a:endParaRPr>
          </a:p>
        </p:txBody>
      </p:sp>
      <p:sp>
        <p:nvSpPr>
          <p:cNvPr id="51" name="TextBox 50"/>
          <p:cNvSpPr txBox="1"/>
          <p:nvPr/>
        </p:nvSpPr>
        <p:spPr>
          <a:xfrm>
            <a:off x="2741335" y="5656134"/>
            <a:ext cx="1591569" cy="461665"/>
          </a:xfrm>
          <a:prstGeom prst="rect">
            <a:avLst/>
          </a:prstGeom>
          <a:noFill/>
        </p:spPr>
        <p:txBody>
          <a:bodyPr wrap="square" rtlCol="0">
            <a:spAutoFit/>
          </a:bodyPr>
          <a:lstStyle/>
          <a:p>
            <a:r>
              <a:rPr lang="en-US" sz="2400" dirty="0">
                <a:solidFill>
                  <a:srgbClr val="FFFFFF"/>
                </a:solidFill>
                <a:latin typeface="Helvetica Neue Thin"/>
                <a:cs typeface="Helvetica Neue Thin"/>
              </a:rPr>
              <a:t>Z</a:t>
            </a:r>
            <a:r>
              <a:rPr lang="en-US" sz="2400" dirty="0" smtClean="0">
                <a:solidFill>
                  <a:srgbClr val="FFFFFF"/>
                </a:solidFill>
                <a:latin typeface="Helvetica Neue Thin"/>
                <a:cs typeface="Helvetica Neue Thin"/>
              </a:rPr>
              <a:t>-Axis</a:t>
            </a:r>
            <a:endParaRPr lang="en-US" sz="2400" dirty="0">
              <a:solidFill>
                <a:srgbClr val="FFFFFF"/>
              </a:solidFill>
              <a:latin typeface="Helvetica Neue Thin"/>
              <a:cs typeface="Helvetica Neue Thin"/>
            </a:endParaRPr>
          </a:p>
        </p:txBody>
      </p:sp>
      <p:sp>
        <p:nvSpPr>
          <p:cNvPr id="3" name="Slide Number Placeholder 2"/>
          <p:cNvSpPr>
            <a:spLocks noGrp="1"/>
          </p:cNvSpPr>
          <p:nvPr>
            <p:ph type="sldNum" sz="quarter" idx="12"/>
          </p:nvPr>
        </p:nvSpPr>
        <p:spPr/>
        <p:txBody>
          <a:bodyPr/>
          <a:lstStyle/>
          <a:p>
            <a:fld id="{10283532-8428-F14D-911C-98C43BF6B529}" type="slidenum">
              <a:rPr lang="en-US" smtClean="0"/>
              <a:t>22</a:t>
            </a:fld>
            <a:endParaRPr lang="en-US"/>
          </a:p>
        </p:txBody>
      </p:sp>
      <p:grpSp>
        <p:nvGrpSpPr>
          <p:cNvPr id="46" name="Group 45"/>
          <p:cNvGrpSpPr/>
          <p:nvPr/>
        </p:nvGrpSpPr>
        <p:grpSpPr>
          <a:xfrm>
            <a:off x="587174" y="22429"/>
            <a:ext cx="8294012" cy="1153055"/>
            <a:chOff x="579084" y="5277008"/>
            <a:chExt cx="8294012" cy="1153055"/>
          </a:xfrm>
        </p:grpSpPr>
        <p:sp>
          <p:nvSpPr>
            <p:cNvPr id="47" name="Oval 46"/>
            <p:cNvSpPr/>
            <p:nvPr/>
          </p:nvSpPr>
          <p:spPr>
            <a:xfrm>
              <a:off x="2623832" y="5283826"/>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8" name="Straight Connector 47"/>
            <p:cNvCxnSpPr/>
            <p:nvPr/>
          </p:nvCxnSpPr>
          <p:spPr>
            <a:xfrm>
              <a:off x="3360229" y="567971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49" name="Group 48"/>
            <p:cNvGrpSpPr/>
            <p:nvPr/>
          </p:nvGrpSpPr>
          <p:grpSpPr>
            <a:xfrm>
              <a:off x="2919016" y="5417531"/>
              <a:ext cx="200880" cy="481335"/>
              <a:chOff x="2768329" y="986764"/>
              <a:chExt cx="204521" cy="945054"/>
            </a:xfrm>
            <a:effectLst/>
          </p:grpSpPr>
          <p:sp>
            <p:nvSpPr>
              <p:cNvPr id="114" name="Freeform 113"/>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5" name="Freeform 114"/>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58" name="TextBox 57"/>
            <p:cNvSpPr txBox="1"/>
            <p:nvPr/>
          </p:nvSpPr>
          <p:spPr>
            <a:xfrm>
              <a:off x="2114293" y="5991384"/>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Single</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Carrier</a:t>
              </a:r>
              <a:endParaRPr lang="en-US" sz="2000" dirty="0">
                <a:solidFill>
                  <a:schemeClr val="bg1"/>
                </a:solidFill>
                <a:latin typeface="Helvetica Neue Thin"/>
                <a:cs typeface="Helvetica Neue Thin"/>
              </a:endParaRPr>
            </a:p>
          </p:txBody>
        </p:sp>
        <p:sp>
          <p:nvSpPr>
            <p:cNvPr id="61" name="Oval 60"/>
            <p:cNvSpPr/>
            <p:nvPr/>
          </p:nvSpPr>
          <p:spPr>
            <a:xfrm>
              <a:off x="4190616" y="527700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2" name="Group 61"/>
            <p:cNvGrpSpPr/>
            <p:nvPr/>
          </p:nvGrpSpPr>
          <p:grpSpPr>
            <a:xfrm>
              <a:off x="4377253" y="5426002"/>
              <a:ext cx="353280" cy="493885"/>
              <a:chOff x="2224020" y="340262"/>
              <a:chExt cx="353280" cy="493885"/>
            </a:xfrm>
          </p:grpSpPr>
          <p:grpSp>
            <p:nvGrpSpPr>
              <p:cNvPr id="108" name="Group 107"/>
              <p:cNvGrpSpPr/>
              <p:nvPr/>
            </p:nvGrpSpPr>
            <p:grpSpPr>
              <a:xfrm>
                <a:off x="2224020" y="352812"/>
                <a:ext cx="200880" cy="481335"/>
                <a:chOff x="2768329" y="986764"/>
                <a:chExt cx="204521" cy="945054"/>
              </a:xfrm>
              <a:effectLst/>
            </p:grpSpPr>
            <p:sp>
              <p:nvSpPr>
                <p:cNvPr id="112" name="Freeform 111"/>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3" name="Freeform 112"/>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09" name="Group 108"/>
              <p:cNvGrpSpPr/>
              <p:nvPr/>
            </p:nvGrpSpPr>
            <p:grpSpPr>
              <a:xfrm>
                <a:off x="2376420" y="340262"/>
                <a:ext cx="200880" cy="481335"/>
                <a:chOff x="2768329" y="986764"/>
                <a:chExt cx="204521" cy="945054"/>
              </a:xfrm>
              <a:effectLst/>
            </p:grpSpPr>
            <p:sp>
              <p:nvSpPr>
                <p:cNvPr id="110" name="Freeform 109"/>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1" name="Freeform 110"/>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63" name="TextBox 62"/>
            <p:cNvSpPr txBox="1"/>
            <p:nvPr/>
          </p:nvSpPr>
          <p:spPr>
            <a:xfrm>
              <a:off x="3681952" y="5995329"/>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Multi-Carrier</a:t>
              </a:r>
              <a:endParaRPr lang="en-US" sz="2000" dirty="0">
                <a:solidFill>
                  <a:schemeClr val="bg1"/>
                </a:solidFill>
                <a:latin typeface="Helvetica Neue Thin"/>
                <a:cs typeface="Helvetica Neue Thin"/>
              </a:endParaRPr>
            </a:p>
          </p:txBody>
        </p:sp>
        <p:grpSp>
          <p:nvGrpSpPr>
            <p:cNvPr id="64" name="Group 63"/>
            <p:cNvGrpSpPr/>
            <p:nvPr/>
          </p:nvGrpSpPr>
          <p:grpSpPr>
            <a:xfrm>
              <a:off x="5808013" y="5293503"/>
              <a:ext cx="742241" cy="742297"/>
              <a:chOff x="5103876" y="1582811"/>
              <a:chExt cx="742241" cy="742297"/>
            </a:xfrm>
          </p:grpSpPr>
          <p:sp>
            <p:nvSpPr>
              <p:cNvPr id="103" name="Oval 102"/>
              <p:cNvSpPr/>
              <p:nvPr/>
            </p:nvSpPr>
            <p:spPr>
              <a:xfrm>
                <a:off x="5103876" y="1582811"/>
                <a:ext cx="742241" cy="742297"/>
              </a:xfrm>
              <a:prstGeom prst="ellipse">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4" name="Group 103"/>
              <p:cNvGrpSpPr/>
              <p:nvPr/>
            </p:nvGrpSpPr>
            <p:grpSpPr>
              <a:xfrm>
                <a:off x="5237412" y="1687828"/>
                <a:ext cx="483078" cy="384349"/>
                <a:chOff x="5085012" y="380778"/>
                <a:chExt cx="483078" cy="384349"/>
              </a:xfrm>
            </p:grpSpPr>
            <p:cxnSp>
              <p:nvCxnSpPr>
                <p:cNvPr id="105" name="Straight Connector 104"/>
                <p:cNvCxnSpPr/>
                <p:nvPr/>
              </p:nvCxnSpPr>
              <p:spPr>
                <a:xfrm>
                  <a:off x="5330844" y="380778"/>
                  <a:ext cx="0" cy="267129"/>
                </a:xfrm>
                <a:prstGeom prst="line">
                  <a:avLst/>
                </a:prstGeom>
                <a:ln w="19050" cmpd="sng">
                  <a:solidFill>
                    <a:schemeClr val="tx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flipH="1" flipV="1">
                  <a:off x="5344962" y="668061"/>
                  <a:ext cx="223128" cy="93121"/>
                </a:xfrm>
                <a:prstGeom prst="line">
                  <a:avLst/>
                </a:prstGeom>
                <a:ln w="19050" cmpd="sng">
                  <a:solidFill>
                    <a:schemeClr val="tx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flipV="1">
                  <a:off x="5085012" y="672006"/>
                  <a:ext cx="223128" cy="93121"/>
                </a:xfrm>
                <a:prstGeom prst="line">
                  <a:avLst/>
                </a:prstGeom>
                <a:ln w="19050" cmpd="sng">
                  <a:solidFill>
                    <a:schemeClr val="tx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grpSp>
        </p:grpSp>
        <p:cxnSp>
          <p:nvCxnSpPr>
            <p:cNvPr id="89" name="Straight Connector 88"/>
            <p:cNvCxnSpPr/>
            <p:nvPr/>
          </p:nvCxnSpPr>
          <p:spPr>
            <a:xfrm>
              <a:off x="4961091" y="5683663"/>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5106066" y="6002810"/>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Multi-dimension</a:t>
              </a:r>
              <a:endParaRPr lang="en-US" sz="2000" dirty="0">
                <a:solidFill>
                  <a:schemeClr val="bg1"/>
                </a:solidFill>
                <a:latin typeface="Helvetica Neue Thin"/>
                <a:cs typeface="Helvetica Neue Thin"/>
              </a:endParaRPr>
            </a:p>
          </p:txBody>
        </p:sp>
        <p:cxnSp>
          <p:nvCxnSpPr>
            <p:cNvPr id="91" name="Straight Connector 90"/>
            <p:cNvCxnSpPr/>
            <p:nvPr/>
          </p:nvCxnSpPr>
          <p:spPr>
            <a:xfrm>
              <a:off x="6578447" y="568760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92" name="Group 91"/>
            <p:cNvGrpSpPr/>
            <p:nvPr/>
          </p:nvGrpSpPr>
          <p:grpSpPr>
            <a:xfrm>
              <a:off x="7406623" y="5283402"/>
              <a:ext cx="742241" cy="742297"/>
              <a:chOff x="6592290" y="1339331"/>
              <a:chExt cx="742241" cy="742297"/>
            </a:xfrm>
          </p:grpSpPr>
          <p:sp>
            <p:nvSpPr>
              <p:cNvPr id="98" name="Oval 97"/>
              <p:cNvSpPr/>
              <p:nvPr/>
            </p:nvSpPr>
            <p:spPr>
              <a:xfrm>
                <a:off x="6592290" y="1339331"/>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9" name="Group 98"/>
              <p:cNvGrpSpPr/>
              <p:nvPr/>
            </p:nvGrpSpPr>
            <p:grpSpPr>
              <a:xfrm rot="5400000">
                <a:off x="6875696" y="1489766"/>
                <a:ext cx="188755" cy="491628"/>
                <a:chOff x="2768329" y="986764"/>
                <a:chExt cx="204521" cy="945054"/>
              </a:xfrm>
              <a:effectLst/>
            </p:grpSpPr>
            <p:sp>
              <p:nvSpPr>
                <p:cNvPr id="101" name="Freeform 100"/>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2" name="Freeform 101"/>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00" name="Straight Connector 99"/>
              <p:cNvCxnSpPr/>
              <p:nvPr/>
            </p:nvCxnSpPr>
            <p:spPr>
              <a:xfrm flipH="1">
                <a:off x="6821713" y="1437160"/>
                <a:ext cx="309268" cy="629828"/>
              </a:xfrm>
              <a:prstGeom prst="line">
                <a:avLst/>
              </a:prstGeom>
              <a:ln w="28575" cmpd="sng">
                <a:solidFill>
                  <a:schemeClr val="bg1"/>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93" name="TextBox 92"/>
            <p:cNvSpPr txBox="1"/>
            <p:nvPr/>
          </p:nvSpPr>
          <p:spPr>
            <a:xfrm>
              <a:off x="6706713" y="6029953"/>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Phy</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Security</a:t>
              </a:r>
              <a:endParaRPr lang="en-US" sz="2000" dirty="0">
                <a:solidFill>
                  <a:schemeClr val="bg1"/>
                </a:solidFill>
                <a:latin typeface="Helvetica Neue Thin"/>
                <a:cs typeface="Helvetica Neue Thin"/>
              </a:endParaRPr>
            </a:p>
          </p:txBody>
        </p:sp>
        <p:cxnSp>
          <p:nvCxnSpPr>
            <p:cNvPr id="94" name="Straight Connector 93"/>
            <p:cNvCxnSpPr/>
            <p:nvPr/>
          </p:nvCxnSpPr>
          <p:spPr>
            <a:xfrm>
              <a:off x="1825020" y="5681710"/>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95" name="Oval 94"/>
            <p:cNvSpPr/>
            <p:nvPr/>
          </p:nvSpPr>
          <p:spPr>
            <a:xfrm>
              <a:off x="1088623" y="528581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TextBox 95"/>
            <p:cNvSpPr txBox="1"/>
            <p:nvPr/>
          </p:nvSpPr>
          <p:spPr>
            <a:xfrm>
              <a:off x="579084" y="5993376"/>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Morse-code</a:t>
              </a:r>
              <a:endParaRPr lang="en-US" sz="2000" dirty="0">
                <a:solidFill>
                  <a:schemeClr val="bg1"/>
                </a:solidFill>
                <a:latin typeface="Helvetica Neue Thin"/>
                <a:cs typeface="Helvetica Neue Thin"/>
              </a:endParaRPr>
            </a:p>
          </p:txBody>
        </p:sp>
        <p:cxnSp>
          <p:nvCxnSpPr>
            <p:cNvPr id="97" name="Straight Connector 96"/>
            <p:cNvCxnSpPr/>
            <p:nvPr/>
          </p:nvCxnSpPr>
          <p:spPr>
            <a:xfrm flipH="1">
              <a:off x="1238518" y="5681710"/>
              <a:ext cx="432382" cy="0"/>
            </a:xfrm>
            <a:prstGeom prst="line">
              <a:avLst/>
            </a:prstGeom>
            <a:ln w="28575" cmpd="sng">
              <a:solidFill>
                <a:schemeClr val="bg1"/>
              </a:solidFill>
              <a:prstDash val="dashDot"/>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52" name="TextBox 51"/>
          <p:cNvSpPr txBox="1"/>
          <p:nvPr/>
        </p:nvSpPr>
        <p:spPr>
          <a:xfrm>
            <a:off x="2152904" y="6125517"/>
            <a:ext cx="4561899" cy="461665"/>
          </a:xfrm>
          <a:prstGeom prst="rect">
            <a:avLst/>
          </a:prstGeom>
          <a:solidFill>
            <a:schemeClr val="accent3">
              <a:lumMod val="60000"/>
              <a:lumOff val="4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b="1" dirty="0" smtClean="0"/>
              <a:t>Spilled Noise removal</a:t>
            </a:r>
            <a:endParaRPr lang="en-US" sz="2400" b="1" dirty="0"/>
          </a:p>
        </p:txBody>
      </p:sp>
    </p:spTree>
    <p:extLst>
      <p:ext uri="{BB962C8B-B14F-4D97-AF65-F5344CB8AC3E}">
        <p14:creationId xmlns:p14="http://schemas.microsoft.com/office/powerpoint/2010/main" val="323532177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cxnSp>
        <p:nvCxnSpPr>
          <p:cNvPr id="7" name="Straight Connector 6"/>
          <p:cNvCxnSpPr/>
          <p:nvPr/>
        </p:nvCxnSpPr>
        <p:spPr>
          <a:xfrm flipV="1">
            <a:off x="52188" y="5472211"/>
            <a:ext cx="2703806" cy="19539"/>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2" name="Freeform 11"/>
          <p:cNvSpPr/>
          <p:nvPr/>
        </p:nvSpPr>
        <p:spPr>
          <a:xfrm>
            <a:off x="212317" y="5063552"/>
            <a:ext cx="2376617" cy="817318"/>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28575" cmpd="sng">
            <a:solidFill>
              <a:schemeClr val="accent2">
                <a:lumMod val="60000"/>
                <a:lumOff val="40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rot="10800000" flipV="1">
            <a:off x="160130" y="1768200"/>
            <a:ext cx="2376616" cy="2509317"/>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 name="connsiteX0" fmla="*/ 0 w 6634420"/>
              <a:gd name="connsiteY0" fmla="*/ 1255172 h 2510260"/>
              <a:gd name="connsiteX1" fmla="*/ 1598706 w 6634420"/>
              <a:gd name="connsiteY1" fmla="*/ 2510231 h 2510260"/>
              <a:gd name="connsiteX2" fmla="*/ 3361765 w 6634420"/>
              <a:gd name="connsiteY2" fmla="*/ 1225290 h 2510260"/>
              <a:gd name="connsiteX3" fmla="*/ 5020235 w 6634420"/>
              <a:gd name="connsiteY3" fmla="*/ 113 h 2510260"/>
              <a:gd name="connsiteX4" fmla="*/ 6634420 w 6634420"/>
              <a:gd name="connsiteY4" fmla="*/ 1236548 h 2510260"/>
              <a:gd name="connsiteX0" fmla="*/ 0 w 6708584"/>
              <a:gd name="connsiteY0" fmla="*/ 1158155 h 2510302"/>
              <a:gd name="connsiteX1" fmla="*/ 1672870 w 6708584"/>
              <a:gd name="connsiteY1" fmla="*/ 2510231 h 2510302"/>
              <a:gd name="connsiteX2" fmla="*/ 3435929 w 6708584"/>
              <a:gd name="connsiteY2" fmla="*/ 1225290 h 2510302"/>
              <a:gd name="connsiteX3" fmla="*/ 5094399 w 6708584"/>
              <a:gd name="connsiteY3" fmla="*/ 113 h 2510302"/>
              <a:gd name="connsiteX4" fmla="*/ 6708584 w 6708584"/>
              <a:gd name="connsiteY4" fmla="*/ 1236548 h 2510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4" h="2510302">
                <a:moveTo>
                  <a:pt x="0" y="1158155"/>
                </a:moveTo>
                <a:cubicBezTo>
                  <a:pt x="519206" y="1788174"/>
                  <a:pt x="1100215" y="2499042"/>
                  <a:pt x="1672870" y="2510231"/>
                </a:cubicBezTo>
                <a:cubicBezTo>
                  <a:pt x="2245525" y="2521420"/>
                  <a:pt x="3435929" y="1225290"/>
                  <a:pt x="3435929" y="1225290"/>
                </a:cubicBezTo>
                <a:cubicBezTo>
                  <a:pt x="4083627" y="636552"/>
                  <a:pt x="4536595" y="-9848"/>
                  <a:pt x="5094399" y="113"/>
                </a:cubicBezTo>
                <a:cubicBezTo>
                  <a:pt x="5652203" y="10074"/>
                  <a:pt x="6708584" y="1236548"/>
                  <a:pt x="6708584" y="1236548"/>
                </a:cubicBezTo>
              </a:path>
            </a:pathLst>
          </a:custGeom>
          <a:noFill/>
          <a:ln w="38100" cmpd="sng">
            <a:solidFill>
              <a:schemeClr val="accent2">
                <a:lumMod val="60000"/>
                <a:lumOff val="40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 name="Straight Connector 13"/>
          <p:cNvCxnSpPr/>
          <p:nvPr/>
        </p:nvCxnSpPr>
        <p:spPr>
          <a:xfrm flipV="1">
            <a:off x="0" y="2954650"/>
            <a:ext cx="2703806" cy="19539"/>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9927898" y="1972602"/>
            <a:ext cx="0" cy="14334"/>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784290" y="1904805"/>
            <a:ext cx="0" cy="1059959"/>
          </a:xfrm>
          <a:prstGeom prst="straightConnector1">
            <a:avLst/>
          </a:prstGeom>
          <a:ln w="19050" cmpd="sng">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286520" y="2559938"/>
            <a:ext cx="696737" cy="461665"/>
          </a:xfrm>
          <a:prstGeom prst="rect">
            <a:avLst/>
          </a:prstGeom>
          <a:noFill/>
        </p:spPr>
        <p:txBody>
          <a:bodyPr wrap="square" rtlCol="0">
            <a:spAutoFit/>
          </a:bodyPr>
          <a:lstStyle/>
          <a:p>
            <a:r>
              <a:rPr lang="en-US" sz="2400" dirty="0" smtClean="0">
                <a:solidFill>
                  <a:srgbClr val="FFFFFF"/>
                </a:solidFill>
                <a:latin typeface="Helvetica Neue Thin"/>
                <a:cs typeface="Helvetica Neue Thin"/>
              </a:rPr>
              <a:t>2h</a:t>
            </a:r>
            <a:endParaRPr lang="en-US" sz="2400" dirty="0">
              <a:solidFill>
                <a:srgbClr val="FFFFFF"/>
              </a:solidFill>
              <a:latin typeface="Helvetica Neue Thin"/>
              <a:cs typeface="Helvetica Neue Thin"/>
            </a:endParaRPr>
          </a:p>
        </p:txBody>
      </p:sp>
      <p:sp>
        <p:nvSpPr>
          <p:cNvPr id="8" name="TextBox 7"/>
          <p:cNvSpPr txBox="1"/>
          <p:nvPr/>
        </p:nvSpPr>
        <p:spPr>
          <a:xfrm>
            <a:off x="279154" y="1305435"/>
            <a:ext cx="1358328" cy="400110"/>
          </a:xfrm>
          <a:prstGeom prst="rect">
            <a:avLst/>
          </a:prstGeom>
          <a:noFill/>
          <a:ln>
            <a:noFill/>
          </a:ln>
        </p:spPr>
        <p:txBody>
          <a:bodyPr wrap="square" rtlCol="0">
            <a:spAutoFit/>
          </a:bodyPr>
          <a:lstStyle>
            <a:defPPr>
              <a:defRPr lang="en-US"/>
            </a:defPPr>
            <a:lvl1pPr>
              <a:defRPr sz="2000">
                <a:solidFill>
                  <a:srgbClr val="FFFFFF"/>
                </a:solidFill>
                <a:latin typeface="Helvetica Neue Thin"/>
                <a:cs typeface="Helvetica Neue Thin"/>
              </a:defRPr>
            </a:lvl1pPr>
          </a:lstStyle>
          <a:p>
            <a:r>
              <a:rPr lang="en-US" dirty="0"/>
              <a:t>Y signal</a:t>
            </a:r>
          </a:p>
        </p:txBody>
      </p:sp>
      <p:sp>
        <p:nvSpPr>
          <p:cNvPr id="58" name="TextBox 57"/>
          <p:cNvSpPr txBox="1"/>
          <p:nvPr/>
        </p:nvSpPr>
        <p:spPr>
          <a:xfrm>
            <a:off x="402587" y="5850718"/>
            <a:ext cx="1200987" cy="400110"/>
          </a:xfrm>
          <a:prstGeom prst="rect">
            <a:avLst/>
          </a:prstGeom>
          <a:noFill/>
          <a:ln>
            <a:noFill/>
          </a:ln>
        </p:spPr>
        <p:txBody>
          <a:bodyPr wrap="square" rtlCol="0">
            <a:spAutoFit/>
          </a:bodyPr>
          <a:lstStyle>
            <a:defPPr>
              <a:defRPr lang="en-US"/>
            </a:defPPr>
            <a:lvl1pPr>
              <a:defRPr sz="2000">
                <a:solidFill>
                  <a:srgbClr val="FFFFFF"/>
                </a:solidFill>
                <a:latin typeface="Helvetica Neue Thin"/>
                <a:cs typeface="Helvetica Neue Thin"/>
              </a:defRPr>
            </a:lvl1pPr>
          </a:lstStyle>
          <a:p>
            <a:r>
              <a:rPr lang="en-US" dirty="0"/>
              <a:t>Y spill</a:t>
            </a:r>
          </a:p>
        </p:txBody>
      </p:sp>
      <p:cxnSp>
        <p:nvCxnSpPr>
          <p:cNvPr id="63" name="Straight Arrow Connector 62"/>
          <p:cNvCxnSpPr/>
          <p:nvPr/>
        </p:nvCxnSpPr>
        <p:spPr>
          <a:xfrm>
            <a:off x="2694435" y="5038064"/>
            <a:ext cx="0" cy="408659"/>
          </a:xfrm>
          <a:prstGeom prst="straightConnector1">
            <a:avLst/>
          </a:prstGeom>
          <a:ln w="19050" cmpd="sng">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2694465" y="5073698"/>
            <a:ext cx="350889" cy="461665"/>
          </a:xfrm>
          <a:prstGeom prst="rect">
            <a:avLst/>
          </a:prstGeom>
          <a:noFill/>
        </p:spPr>
        <p:txBody>
          <a:bodyPr wrap="square" rtlCol="0">
            <a:spAutoFit/>
          </a:bodyPr>
          <a:lstStyle>
            <a:defPPr>
              <a:defRPr lang="en-US"/>
            </a:defPPr>
            <a:lvl1pPr>
              <a:defRPr sz="2400">
                <a:solidFill>
                  <a:srgbClr val="FFFFFF"/>
                </a:solidFill>
                <a:latin typeface="Helvetica Neue Thin"/>
                <a:cs typeface="Helvetica Neue Thin"/>
              </a:defRPr>
            </a:lvl1pPr>
          </a:lstStyle>
          <a:p>
            <a:r>
              <a:rPr lang="en-US" dirty="0"/>
              <a:t>h</a:t>
            </a:r>
          </a:p>
        </p:txBody>
      </p:sp>
      <p:cxnSp>
        <p:nvCxnSpPr>
          <p:cNvPr id="30" name="Straight Connector 29"/>
          <p:cNvCxnSpPr/>
          <p:nvPr/>
        </p:nvCxnSpPr>
        <p:spPr>
          <a:xfrm>
            <a:off x="9927898" y="1972602"/>
            <a:ext cx="0" cy="14334"/>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2588935" y="3363309"/>
            <a:ext cx="1591569" cy="461665"/>
          </a:xfrm>
          <a:prstGeom prst="rect">
            <a:avLst/>
          </a:prstGeom>
          <a:noFill/>
        </p:spPr>
        <p:txBody>
          <a:bodyPr wrap="square" rtlCol="0">
            <a:spAutoFit/>
          </a:bodyPr>
          <a:lstStyle/>
          <a:p>
            <a:r>
              <a:rPr lang="en-US" sz="2400" dirty="0" smtClean="0">
                <a:solidFill>
                  <a:srgbClr val="FFFFFF"/>
                </a:solidFill>
                <a:latin typeface="Helvetica Neue Thin"/>
                <a:cs typeface="Helvetica Neue Thin"/>
              </a:rPr>
              <a:t>Y-Axis</a:t>
            </a:r>
            <a:endParaRPr lang="en-US" sz="2400" dirty="0">
              <a:solidFill>
                <a:srgbClr val="FFFFFF"/>
              </a:solidFill>
              <a:latin typeface="Helvetica Neue Thin"/>
              <a:cs typeface="Helvetica Neue Thin"/>
            </a:endParaRPr>
          </a:p>
        </p:txBody>
      </p:sp>
      <p:sp>
        <p:nvSpPr>
          <p:cNvPr id="51" name="TextBox 50"/>
          <p:cNvSpPr txBox="1"/>
          <p:nvPr/>
        </p:nvSpPr>
        <p:spPr>
          <a:xfrm>
            <a:off x="2741335" y="5656134"/>
            <a:ext cx="1591569" cy="461665"/>
          </a:xfrm>
          <a:prstGeom prst="rect">
            <a:avLst/>
          </a:prstGeom>
          <a:noFill/>
        </p:spPr>
        <p:txBody>
          <a:bodyPr wrap="square" rtlCol="0">
            <a:spAutoFit/>
          </a:bodyPr>
          <a:lstStyle/>
          <a:p>
            <a:r>
              <a:rPr lang="en-US" sz="2400" dirty="0">
                <a:solidFill>
                  <a:srgbClr val="FFFFFF"/>
                </a:solidFill>
                <a:latin typeface="Helvetica Neue Thin"/>
                <a:cs typeface="Helvetica Neue Thin"/>
              </a:rPr>
              <a:t>Z</a:t>
            </a:r>
            <a:r>
              <a:rPr lang="en-US" sz="2400" dirty="0" smtClean="0">
                <a:solidFill>
                  <a:srgbClr val="FFFFFF"/>
                </a:solidFill>
                <a:latin typeface="Helvetica Neue Thin"/>
                <a:cs typeface="Helvetica Neue Thin"/>
              </a:rPr>
              <a:t>-Axis</a:t>
            </a:r>
            <a:endParaRPr lang="en-US" sz="2400" dirty="0">
              <a:solidFill>
                <a:srgbClr val="FFFFFF"/>
              </a:solidFill>
              <a:latin typeface="Helvetica Neue Thin"/>
              <a:cs typeface="Helvetica Neue Thin"/>
            </a:endParaRPr>
          </a:p>
        </p:txBody>
      </p:sp>
      <p:sp>
        <p:nvSpPr>
          <p:cNvPr id="3" name="Slide Number Placeholder 2"/>
          <p:cNvSpPr>
            <a:spLocks noGrp="1"/>
          </p:cNvSpPr>
          <p:nvPr>
            <p:ph type="sldNum" sz="quarter" idx="12"/>
          </p:nvPr>
        </p:nvSpPr>
        <p:spPr/>
        <p:txBody>
          <a:bodyPr/>
          <a:lstStyle/>
          <a:p>
            <a:fld id="{10283532-8428-F14D-911C-98C43BF6B529}" type="slidenum">
              <a:rPr lang="en-US" smtClean="0"/>
              <a:t>23</a:t>
            </a:fld>
            <a:endParaRPr lang="en-US"/>
          </a:p>
        </p:txBody>
      </p:sp>
      <p:grpSp>
        <p:nvGrpSpPr>
          <p:cNvPr id="49" name="Group 48"/>
          <p:cNvGrpSpPr/>
          <p:nvPr/>
        </p:nvGrpSpPr>
        <p:grpSpPr>
          <a:xfrm>
            <a:off x="587174" y="22429"/>
            <a:ext cx="8294012" cy="1153055"/>
            <a:chOff x="579084" y="5277008"/>
            <a:chExt cx="8294012" cy="1153055"/>
          </a:xfrm>
        </p:grpSpPr>
        <p:sp>
          <p:nvSpPr>
            <p:cNvPr id="61" name="Oval 60"/>
            <p:cNvSpPr/>
            <p:nvPr/>
          </p:nvSpPr>
          <p:spPr>
            <a:xfrm>
              <a:off x="2623832" y="5283826"/>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2" name="Straight Connector 61"/>
            <p:cNvCxnSpPr/>
            <p:nvPr/>
          </p:nvCxnSpPr>
          <p:spPr>
            <a:xfrm>
              <a:off x="3360229" y="567971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89" name="Group 88"/>
            <p:cNvGrpSpPr/>
            <p:nvPr/>
          </p:nvGrpSpPr>
          <p:grpSpPr>
            <a:xfrm>
              <a:off x="2919016" y="5417531"/>
              <a:ext cx="200880" cy="481335"/>
              <a:chOff x="2768329" y="986764"/>
              <a:chExt cx="204521" cy="945054"/>
            </a:xfrm>
            <a:effectLst/>
          </p:grpSpPr>
          <p:sp>
            <p:nvSpPr>
              <p:cNvPr id="120" name="Freeform 119"/>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1" name="Freeform 120"/>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90" name="TextBox 89"/>
            <p:cNvSpPr txBox="1"/>
            <p:nvPr/>
          </p:nvSpPr>
          <p:spPr>
            <a:xfrm>
              <a:off x="2114293" y="5991384"/>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Single</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Carrier</a:t>
              </a:r>
              <a:endParaRPr lang="en-US" sz="2000" dirty="0">
                <a:solidFill>
                  <a:schemeClr val="bg1"/>
                </a:solidFill>
                <a:latin typeface="Helvetica Neue Thin"/>
                <a:cs typeface="Helvetica Neue Thin"/>
              </a:endParaRPr>
            </a:p>
          </p:txBody>
        </p:sp>
        <p:sp>
          <p:nvSpPr>
            <p:cNvPr id="91" name="Oval 90"/>
            <p:cNvSpPr/>
            <p:nvPr/>
          </p:nvSpPr>
          <p:spPr>
            <a:xfrm>
              <a:off x="4190616" y="527700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2" name="Group 91"/>
            <p:cNvGrpSpPr/>
            <p:nvPr/>
          </p:nvGrpSpPr>
          <p:grpSpPr>
            <a:xfrm>
              <a:off x="4377253" y="5426002"/>
              <a:ext cx="353280" cy="493885"/>
              <a:chOff x="2224020" y="340262"/>
              <a:chExt cx="353280" cy="493885"/>
            </a:xfrm>
          </p:grpSpPr>
          <p:grpSp>
            <p:nvGrpSpPr>
              <p:cNvPr id="114" name="Group 113"/>
              <p:cNvGrpSpPr/>
              <p:nvPr/>
            </p:nvGrpSpPr>
            <p:grpSpPr>
              <a:xfrm>
                <a:off x="2224020" y="352812"/>
                <a:ext cx="200880" cy="481335"/>
                <a:chOff x="2768329" y="986764"/>
                <a:chExt cx="204521" cy="945054"/>
              </a:xfrm>
              <a:effectLst/>
            </p:grpSpPr>
            <p:sp>
              <p:nvSpPr>
                <p:cNvPr id="118" name="Freeform 117"/>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9" name="Freeform 118"/>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15" name="Group 114"/>
              <p:cNvGrpSpPr/>
              <p:nvPr/>
            </p:nvGrpSpPr>
            <p:grpSpPr>
              <a:xfrm>
                <a:off x="2376420" y="340262"/>
                <a:ext cx="200880" cy="481335"/>
                <a:chOff x="2768329" y="986764"/>
                <a:chExt cx="204521" cy="945054"/>
              </a:xfrm>
              <a:effectLst/>
            </p:grpSpPr>
            <p:sp>
              <p:nvSpPr>
                <p:cNvPr id="116" name="Freeform 115"/>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7" name="Freeform 116"/>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93" name="TextBox 92"/>
            <p:cNvSpPr txBox="1"/>
            <p:nvPr/>
          </p:nvSpPr>
          <p:spPr>
            <a:xfrm>
              <a:off x="3681952" y="5995329"/>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Multi-Carrier</a:t>
              </a:r>
              <a:endParaRPr lang="en-US" sz="2000" dirty="0">
                <a:solidFill>
                  <a:schemeClr val="bg1"/>
                </a:solidFill>
                <a:latin typeface="Helvetica Neue Thin"/>
                <a:cs typeface="Helvetica Neue Thin"/>
              </a:endParaRPr>
            </a:p>
          </p:txBody>
        </p:sp>
        <p:grpSp>
          <p:nvGrpSpPr>
            <p:cNvPr id="94" name="Group 93"/>
            <p:cNvGrpSpPr/>
            <p:nvPr/>
          </p:nvGrpSpPr>
          <p:grpSpPr>
            <a:xfrm>
              <a:off x="5808013" y="5293503"/>
              <a:ext cx="742241" cy="742297"/>
              <a:chOff x="5103876" y="1582811"/>
              <a:chExt cx="742241" cy="742297"/>
            </a:xfrm>
          </p:grpSpPr>
          <p:sp>
            <p:nvSpPr>
              <p:cNvPr id="109" name="Oval 108"/>
              <p:cNvSpPr/>
              <p:nvPr/>
            </p:nvSpPr>
            <p:spPr>
              <a:xfrm>
                <a:off x="5103876" y="1582811"/>
                <a:ext cx="742241" cy="742297"/>
              </a:xfrm>
              <a:prstGeom prst="ellipse">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0" name="Group 109"/>
              <p:cNvGrpSpPr/>
              <p:nvPr/>
            </p:nvGrpSpPr>
            <p:grpSpPr>
              <a:xfrm>
                <a:off x="5237412" y="1687828"/>
                <a:ext cx="483078" cy="384349"/>
                <a:chOff x="5085012" y="380778"/>
                <a:chExt cx="483078" cy="384349"/>
              </a:xfrm>
            </p:grpSpPr>
            <p:cxnSp>
              <p:nvCxnSpPr>
                <p:cNvPr id="111" name="Straight Connector 110"/>
                <p:cNvCxnSpPr/>
                <p:nvPr/>
              </p:nvCxnSpPr>
              <p:spPr>
                <a:xfrm>
                  <a:off x="5330844" y="380778"/>
                  <a:ext cx="0" cy="267129"/>
                </a:xfrm>
                <a:prstGeom prst="line">
                  <a:avLst/>
                </a:prstGeom>
                <a:ln w="19050" cmpd="sng">
                  <a:solidFill>
                    <a:schemeClr val="tx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H="1" flipV="1">
                  <a:off x="5344962" y="668061"/>
                  <a:ext cx="223128" cy="93121"/>
                </a:xfrm>
                <a:prstGeom prst="line">
                  <a:avLst/>
                </a:prstGeom>
                <a:ln w="19050" cmpd="sng">
                  <a:solidFill>
                    <a:schemeClr val="tx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flipV="1">
                  <a:off x="5085012" y="672006"/>
                  <a:ext cx="223128" cy="93121"/>
                </a:xfrm>
                <a:prstGeom prst="line">
                  <a:avLst/>
                </a:prstGeom>
                <a:ln w="19050" cmpd="sng">
                  <a:solidFill>
                    <a:schemeClr val="tx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grpSp>
        </p:grpSp>
        <p:cxnSp>
          <p:nvCxnSpPr>
            <p:cNvPr id="95" name="Straight Connector 94"/>
            <p:cNvCxnSpPr/>
            <p:nvPr/>
          </p:nvCxnSpPr>
          <p:spPr>
            <a:xfrm>
              <a:off x="4961091" y="5683663"/>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5106066" y="6002810"/>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Multi-dimension</a:t>
              </a:r>
              <a:endParaRPr lang="en-US" sz="2000" dirty="0">
                <a:solidFill>
                  <a:schemeClr val="bg1"/>
                </a:solidFill>
                <a:latin typeface="Helvetica Neue Thin"/>
                <a:cs typeface="Helvetica Neue Thin"/>
              </a:endParaRPr>
            </a:p>
          </p:txBody>
        </p:sp>
        <p:cxnSp>
          <p:nvCxnSpPr>
            <p:cNvPr id="97" name="Straight Connector 96"/>
            <p:cNvCxnSpPr/>
            <p:nvPr/>
          </p:nvCxnSpPr>
          <p:spPr>
            <a:xfrm>
              <a:off x="6578447" y="568760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98" name="Group 97"/>
            <p:cNvGrpSpPr/>
            <p:nvPr/>
          </p:nvGrpSpPr>
          <p:grpSpPr>
            <a:xfrm>
              <a:off x="7406623" y="5283402"/>
              <a:ext cx="742241" cy="742297"/>
              <a:chOff x="6592290" y="1339331"/>
              <a:chExt cx="742241" cy="742297"/>
            </a:xfrm>
          </p:grpSpPr>
          <p:sp>
            <p:nvSpPr>
              <p:cNvPr id="104" name="Oval 103"/>
              <p:cNvSpPr/>
              <p:nvPr/>
            </p:nvSpPr>
            <p:spPr>
              <a:xfrm>
                <a:off x="6592290" y="1339331"/>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5" name="Group 104"/>
              <p:cNvGrpSpPr/>
              <p:nvPr/>
            </p:nvGrpSpPr>
            <p:grpSpPr>
              <a:xfrm rot="5400000">
                <a:off x="6875696" y="1489766"/>
                <a:ext cx="188755" cy="491628"/>
                <a:chOff x="2768329" y="986764"/>
                <a:chExt cx="204521" cy="945054"/>
              </a:xfrm>
              <a:effectLst/>
            </p:grpSpPr>
            <p:sp>
              <p:nvSpPr>
                <p:cNvPr id="107" name="Freeform 106"/>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8" name="Freeform 107"/>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06" name="Straight Connector 105"/>
              <p:cNvCxnSpPr/>
              <p:nvPr/>
            </p:nvCxnSpPr>
            <p:spPr>
              <a:xfrm flipH="1">
                <a:off x="6821713" y="1437160"/>
                <a:ext cx="309268" cy="629828"/>
              </a:xfrm>
              <a:prstGeom prst="line">
                <a:avLst/>
              </a:prstGeom>
              <a:ln w="28575" cmpd="sng">
                <a:solidFill>
                  <a:schemeClr val="bg1"/>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99" name="TextBox 98"/>
            <p:cNvSpPr txBox="1"/>
            <p:nvPr/>
          </p:nvSpPr>
          <p:spPr>
            <a:xfrm>
              <a:off x="6706713" y="6029953"/>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Phy</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Security</a:t>
              </a:r>
              <a:endParaRPr lang="en-US" sz="2000" dirty="0">
                <a:solidFill>
                  <a:schemeClr val="bg1"/>
                </a:solidFill>
                <a:latin typeface="Helvetica Neue Thin"/>
                <a:cs typeface="Helvetica Neue Thin"/>
              </a:endParaRPr>
            </a:p>
          </p:txBody>
        </p:sp>
        <p:cxnSp>
          <p:nvCxnSpPr>
            <p:cNvPr id="100" name="Straight Connector 99"/>
            <p:cNvCxnSpPr/>
            <p:nvPr/>
          </p:nvCxnSpPr>
          <p:spPr>
            <a:xfrm>
              <a:off x="1825020" y="5681710"/>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01" name="Oval 100"/>
            <p:cNvSpPr/>
            <p:nvPr/>
          </p:nvSpPr>
          <p:spPr>
            <a:xfrm>
              <a:off x="1088623" y="528581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TextBox 101"/>
            <p:cNvSpPr txBox="1"/>
            <p:nvPr/>
          </p:nvSpPr>
          <p:spPr>
            <a:xfrm>
              <a:off x="579084" y="5993376"/>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Morse-code</a:t>
              </a:r>
              <a:endParaRPr lang="en-US" sz="2000" dirty="0">
                <a:solidFill>
                  <a:schemeClr val="bg1"/>
                </a:solidFill>
                <a:latin typeface="Helvetica Neue Thin"/>
                <a:cs typeface="Helvetica Neue Thin"/>
              </a:endParaRPr>
            </a:p>
          </p:txBody>
        </p:sp>
        <p:cxnSp>
          <p:nvCxnSpPr>
            <p:cNvPr id="103" name="Straight Connector 102"/>
            <p:cNvCxnSpPr/>
            <p:nvPr/>
          </p:nvCxnSpPr>
          <p:spPr>
            <a:xfrm flipH="1">
              <a:off x="1238518" y="5681710"/>
              <a:ext cx="432382" cy="0"/>
            </a:xfrm>
            <a:prstGeom prst="line">
              <a:avLst/>
            </a:prstGeom>
            <a:ln w="28575" cmpd="sng">
              <a:solidFill>
                <a:schemeClr val="bg1"/>
              </a:solidFill>
              <a:prstDash val="dashDot"/>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53" name="TextBox 52"/>
          <p:cNvSpPr txBox="1"/>
          <p:nvPr/>
        </p:nvSpPr>
        <p:spPr>
          <a:xfrm>
            <a:off x="2152904" y="6144191"/>
            <a:ext cx="4561899" cy="461665"/>
          </a:xfrm>
          <a:prstGeom prst="rect">
            <a:avLst/>
          </a:prstGeom>
          <a:solidFill>
            <a:schemeClr val="accent3">
              <a:lumMod val="60000"/>
              <a:lumOff val="4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b="1" dirty="0" smtClean="0"/>
              <a:t>Spilled Noise removal</a:t>
            </a:r>
            <a:endParaRPr lang="en-US" sz="2400" b="1" dirty="0"/>
          </a:p>
        </p:txBody>
      </p:sp>
    </p:spTree>
    <p:extLst>
      <p:ext uri="{BB962C8B-B14F-4D97-AF65-F5344CB8AC3E}">
        <p14:creationId xmlns:p14="http://schemas.microsoft.com/office/powerpoint/2010/main" val="96576092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cxnSp>
        <p:nvCxnSpPr>
          <p:cNvPr id="7" name="Straight Connector 6"/>
          <p:cNvCxnSpPr/>
          <p:nvPr/>
        </p:nvCxnSpPr>
        <p:spPr>
          <a:xfrm flipV="1">
            <a:off x="52188" y="5472211"/>
            <a:ext cx="2703806" cy="19539"/>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2" name="Freeform 11"/>
          <p:cNvSpPr/>
          <p:nvPr/>
        </p:nvSpPr>
        <p:spPr>
          <a:xfrm>
            <a:off x="212317" y="5063552"/>
            <a:ext cx="2376617" cy="817318"/>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28575" cmpd="sng">
            <a:solidFill>
              <a:schemeClr val="accent2">
                <a:lumMod val="60000"/>
                <a:lumOff val="40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rot="10800000" flipV="1">
            <a:off x="160130" y="1768200"/>
            <a:ext cx="2376616" cy="2509317"/>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 name="connsiteX0" fmla="*/ 0 w 6634420"/>
              <a:gd name="connsiteY0" fmla="*/ 1255172 h 2510260"/>
              <a:gd name="connsiteX1" fmla="*/ 1598706 w 6634420"/>
              <a:gd name="connsiteY1" fmla="*/ 2510231 h 2510260"/>
              <a:gd name="connsiteX2" fmla="*/ 3361765 w 6634420"/>
              <a:gd name="connsiteY2" fmla="*/ 1225290 h 2510260"/>
              <a:gd name="connsiteX3" fmla="*/ 5020235 w 6634420"/>
              <a:gd name="connsiteY3" fmla="*/ 113 h 2510260"/>
              <a:gd name="connsiteX4" fmla="*/ 6634420 w 6634420"/>
              <a:gd name="connsiteY4" fmla="*/ 1236548 h 2510260"/>
              <a:gd name="connsiteX0" fmla="*/ 0 w 6708584"/>
              <a:gd name="connsiteY0" fmla="*/ 1158155 h 2510302"/>
              <a:gd name="connsiteX1" fmla="*/ 1672870 w 6708584"/>
              <a:gd name="connsiteY1" fmla="*/ 2510231 h 2510302"/>
              <a:gd name="connsiteX2" fmla="*/ 3435929 w 6708584"/>
              <a:gd name="connsiteY2" fmla="*/ 1225290 h 2510302"/>
              <a:gd name="connsiteX3" fmla="*/ 5094399 w 6708584"/>
              <a:gd name="connsiteY3" fmla="*/ 113 h 2510302"/>
              <a:gd name="connsiteX4" fmla="*/ 6708584 w 6708584"/>
              <a:gd name="connsiteY4" fmla="*/ 1236548 h 2510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4" h="2510302">
                <a:moveTo>
                  <a:pt x="0" y="1158155"/>
                </a:moveTo>
                <a:cubicBezTo>
                  <a:pt x="519206" y="1788174"/>
                  <a:pt x="1100215" y="2499042"/>
                  <a:pt x="1672870" y="2510231"/>
                </a:cubicBezTo>
                <a:cubicBezTo>
                  <a:pt x="2245525" y="2521420"/>
                  <a:pt x="3435929" y="1225290"/>
                  <a:pt x="3435929" y="1225290"/>
                </a:cubicBezTo>
                <a:cubicBezTo>
                  <a:pt x="4083627" y="636552"/>
                  <a:pt x="4536595" y="-9848"/>
                  <a:pt x="5094399" y="113"/>
                </a:cubicBezTo>
                <a:cubicBezTo>
                  <a:pt x="5652203" y="10074"/>
                  <a:pt x="6708584" y="1236548"/>
                  <a:pt x="6708584" y="1236548"/>
                </a:cubicBezTo>
              </a:path>
            </a:pathLst>
          </a:custGeom>
          <a:noFill/>
          <a:ln w="38100" cmpd="sng">
            <a:solidFill>
              <a:schemeClr val="accent2">
                <a:lumMod val="60000"/>
                <a:lumOff val="40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 name="Straight Connector 13"/>
          <p:cNvCxnSpPr/>
          <p:nvPr/>
        </p:nvCxnSpPr>
        <p:spPr>
          <a:xfrm flipV="1">
            <a:off x="0" y="2954650"/>
            <a:ext cx="2703806" cy="19539"/>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9927898" y="1972602"/>
            <a:ext cx="0" cy="14334"/>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784290" y="1904805"/>
            <a:ext cx="0" cy="1059959"/>
          </a:xfrm>
          <a:prstGeom prst="straightConnector1">
            <a:avLst/>
          </a:prstGeom>
          <a:ln w="19050" cmpd="sng">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286520" y="2559938"/>
            <a:ext cx="696737" cy="461665"/>
          </a:xfrm>
          <a:prstGeom prst="rect">
            <a:avLst/>
          </a:prstGeom>
          <a:noFill/>
        </p:spPr>
        <p:txBody>
          <a:bodyPr wrap="square" rtlCol="0">
            <a:spAutoFit/>
          </a:bodyPr>
          <a:lstStyle/>
          <a:p>
            <a:r>
              <a:rPr lang="en-US" sz="2400" dirty="0" smtClean="0">
                <a:solidFill>
                  <a:srgbClr val="FFFFFF"/>
                </a:solidFill>
                <a:latin typeface="Helvetica Neue Thin"/>
                <a:cs typeface="Helvetica Neue Thin"/>
              </a:rPr>
              <a:t>2h</a:t>
            </a:r>
            <a:endParaRPr lang="en-US" sz="2400" dirty="0">
              <a:solidFill>
                <a:srgbClr val="FFFFFF"/>
              </a:solidFill>
              <a:latin typeface="Helvetica Neue Thin"/>
              <a:cs typeface="Helvetica Neue Thin"/>
            </a:endParaRPr>
          </a:p>
        </p:txBody>
      </p:sp>
      <p:sp>
        <p:nvSpPr>
          <p:cNvPr id="8" name="TextBox 7"/>
          <p:cNvSpPr txBox="1"/>
          <p:nvPr/>
        </p:nvSpPr>
        <p:spPr>
          <a:xfrm>
            <a:off x="279154" y="1305435"/>
            <a:ext cx="1358328" cy="400110"/>
          </a:xfrm>
          <a:prstGeom prst="rect">
            <a:avLst/>
          </a:prstGeom>
          <a:noFill/>
          <a:ln>
            <a:noFill/>
          </a:ln>
        </p:spPr>
        <p:txBody>
          <a:bodyPr wrap="square" rtlCol="0">
            <a:spAutoFit/>
          </a:bodyPr>
          <a:lstStyle>
            <a:defPPr>
              <a:defRPr lang="en-US"/>
            </a:defPPr>
            <a:lvl1pPr>
              <a:defRPr sz="2000">
                <a:solidFill>
                  <a:srgbClr val="FFFFFF"/>
                </a:solidFill>
                <a:latin typeface="Helvetica Neue Thin"/>
                <a:cs typeface="Helvetica Neue Thin"/>
              </a:defRPr>
            </a:lvl1pPr>
          </a:lstStyle>
          <a:p>
            <a:r>
              <a:rPr lang="en-US" dirty="0"/>
              <a:t>Y signal</a:t>
            </a:r>
          </a:p>
        </p:txBody>
      </p:sp>
      <p:sp>
        <p:nvSpPr>
          <p:cNvPr id="58" name="TextBox 57"/>
          <p:cNvSpPr txBox="1"/>
          <p:nvPr/>
        </p:nvSpPr>
        <p:spPr>
          <a:xfrm>
            <a:off x="402587" y="5850718"/>
            <a:ext cx="1200987" cy="400110"/>
          </a:xfrm>
          <a:prstGeom prst="rect">
            <a:avLst/>
          </a:prstGeom>
          <a:noFill/>
          <a:ln>
            <a:noFill/>
          </a:ln>
        </p:spPr>
        <p:txBody>
          <a:bodyPr wrap="square" rtlCol="0">
            <a:spAutoFit/>
          </a:bodyPr>
          <a:lstStyle>
            <a:defPPr>
              <a:defRPr lang="en-US"/>
            </a:defPPr>
            <a:lvl1pPr>
              <a:defRPr sz="2000">
                <a:solidFill>
                  <a:srgbClr val="FFFFFF"/>
                </a:solidFill>
                <a:latin typeface="Helvetica Neue Thin"/>
                <a:cs typeface="Helvetica Neue Thin"/>
              </a:defRPr>
            </a:lvl1pPr>
          </a:lstStyle>
          <a:p>
            <a:r>
              <a:rPr lang="en-US" dirty="0"/>
              <a:t>Y spill</a:t>
            </a:r>
          </a:p>
        </p:txBody>
      </p:sp>
      <p:cxnSp>
        <p:nvCxnSpPr>
          <p:cNvPr id="63" name="Straight Arrow Connector 62"/>
          <p:cNvCxnSpPr/>
          <p:nvPr/>
        </p:nvCxnSpPr>
        <p:spPr>
          <a:xfrm>
            <a:off x="2694435" y="5038064"/>
            <a:ext cx="0" cy="408659"/>
          </a:xfrm>
          <a:prstGeom prst="straightConnector1">
            <a:avLst/>
          </a:prstGeom>
          <a:ln w="19050" cmpd="sng">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2694465" y="5073698"/>
            <a:ext cx="350889" cy="461665"/>
          </a:xfrm>
          <a:prstGeom prst="rect">
            <a:avLst/>
          </a:prstGeom>
          <a:noFill/>
        </p:spPr>
        <p:txBody>
          <a:bodyPr wrap="square" rtlCol="0">
            <a:spAutoFit/>
          </a:bodyPr>
          <a:lstStyle>
            <a:defPPr>
              <a:defRPr lang="en-US"/>
            </a:defPPr>
            <a:lvl1pPr>
              <a:defRPr sz="2400">
                <a:solidFill>
                  <a:srgbClr val="FFFFFF"/>
                </a:solidFill>
                <a:latin typeface="Helvetica Neue Thin"/>
                <a:cs typeface="Helvetica Neue Thin"/>
              </a:defRPr>
            </a:lvl1pPr>
          </a:lstStyle>
          <a:p>
            <a:r>
              <a:rPr lang="en-US" dirty="0"/>
              <a:t>h</a:t>
            </a:r>
          </a:p>
        </p:txBody>
      </p:sp>
      <p:sp>
        <p:nvSpPr>
          <p:cNvPr id="15" name="Freeform 14"/>
          <p:cNvSpPr/>
          <p:nvPr/>
        </p:nvSpPr>
        <p:spPr>
          <a:xfrm rot="10800000" flipV="1">
            <a:off x="212318" y="4285761"/>
            <a:ext cx="2376616" cy="2509317"/>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 name="connsiteX0" fmla="*/ 0 w 6634420"/>
              <a:gd name="connsiteY0" fmla="*/ 1255172 h 2510260"/>
              <a:gd name="connsiteX1" fmla="*/ 1598706 w 6634420"/>
              <a:gd name="connsiteY1" fmla="*/ 2510231 h 2510260"/>
              <a:gd name="connsiteX2" fmla="*/ 3361765 w 6634420"/>
              <a:gd name="connsiteY2" fmla="*/ 1225290 h 2510260"/>
              <a:gd name="connsiteX3" fmla="*/ 5020235 w 6634420"/>
              <a:gd name="connsiteY3" fmla="*/ 113 h 2510260"/>
              <a:gd name="connsiteX4" fmla="*/ 6634420 w 6634420"/>
              <a:gd name="connsiteY4" fmla="*/ 1236548 h 2510260"/>
              <a:gd name="connsiteX0" fmla="*/ 0 w 6708584"/>
              <a:gd name="connsiteY0" fmla="*/ 1158155 h 2510302"/>
              <a:gd name="connsiteX1" fmla="*/ 1672870 w 6708584"/>
              <a:gd name="connsiteY1" fmla="*/ 2510231 h 2510302"/>
              <a:gd name="connsiteX2" fmla="*/ 3435929 w 6708584"/>
              <a:gd name="connsiteY2" fmla="*/ 1225290 h 2510302"/>
              <a:gd name="connsiteX3" fmla="*/ 5094399 w 6708584"/>
              <a:gd name="connsiteY3" fmla="*/ 113 h 2510302"/>
              <a:gd name="connsiteX4" fmla="*/ 6708584 w 6708584"/>
              <a:gd name="connsiteY4" fmla="*/ 1236548 h 2510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4" h="2510302">
                <a:moveTo>
                  <a:pt x="0" y="1158155"/>
                </a:moveTo>
                <a:cubicBezTo>
                  <a:pt x="519206" y="1788174"/>
                  <a:pt x="1100215" y="2499042"/>
                  <a:pt x="1672870" y="2510231"/>
                </a:cubicBezTo>
                <a:cubicBezTo>
                  <a:pt x="2245525" y="2521420"/>
                  <a:pt x="3435929" y="1225290"/>
                  <a:pt x="3435929" y="1225290"/>
                </a:cubicBezTo>
                <a:cubicBezTo>
                  <a:pt x="4083627" y="636552"/>
                  <a:pt x="4536595" y="-9848"/>
                  <a:pt x="5094399" y="113"/>
                </a:cubicBezTo>
                <a:cubicBezTo>
                  <a:pt x="5652203" y="10074"/>
                  <a:pt x="6708584" y="1236548"/>
                  <a:pt x="6708584" y="1236548"/>
                </a:cubicBezTo>
              </a:path>
            </a:pathLst>
          </a:custGeom>
          <a:ln w="28575" cmpd="sng">
            <a:solidFill>
              <a:schemeClr val="tx2">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6" name="Straight Arrow Connector 15"/>
          <p:cNvCxnSpPr/>
          <p:nvPr/>
        </p:nvCxnSpPr>
        <p:spPr>
          <a:xfrm>
            <a:off x="836478" y="4405654"/>
            <a:ext cx="0" cy="1059959"/>
          </a:xfrm>
          <a:prstGeom prst="straightConnector1">
            <a:avLst/>
          </a:prstGeom>
          <a:ln w="19050" cmpd="sng">
            <a:solidFill>
              <a:srgbClr val="FFFFFF"/>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04842" y="5077720"/>
            <a:ext cx="696737" cy="461665"/>
          </a:xfrm>
          <a:prstGeom prst="rect">
            <a:avLst/>
          </a:prstGeom>
          <a:noFill/>
        </p:spPr>
        <p:txBody>
          <a:bodyPr wrap="square" rtlCol="0">
            <a:spAutoFit/>
          </a:bodyPr>
          <a:lstStyle>
            <a:defPPr>
              <a:defRPr lang="en-US"/>
            </a:defPPr>
            <a:lvl1pPr>
              <a:defRPr sz="2400">
                <a:solidFill>
                  <a:srgbClr val="FFFFFF"/>
                </a:solidFill>
                <a:latin typeface="Helvetica Neue Thin"/>
                <a:cs typeface="Helvetica Neue Thin"/>
              </a:defRPr>
            </a:lvl1pPr>
          </a:lstStyle>
          <a:p>
            <a:r>
              <a:rPr lang="en-US" dirty="0"/>
              <a:t>2h</a:t>
            </a:r>
          </a:p>
        </p:txBody>
      </p:sp>
      <p:sp>
        <p:nvSpPr>
          <p:cNvPr id="18" name="Freeform 17"/>
          <p:cNvSpPr/>
          <p:nvPr/>
        </p:nvSpPr>
        <p:spPr>
          <a:xfrm>
            <a:off x="160129" y="2545991"/>
            <a:ext cx="2376617" cy="817318"/>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chemeClr val="tx2">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TextBox 18"/>
          <p:cNvSpPr txBox="1"/>
          <p:nvPr/>
        </p:nvSpPr>
        <p:spPr>
          <a:xfrm>
            <a:off x="2636970" y="2497856"/>
            <a:ext cx="350889" cy="461665"/>
          </a:xfrm>
          <a:prstGeom prst="rect">
            <a:avLst/>
          </a:prstGeom>
          <a:noFill/>
        </p:spPr>
        <p:txBody>
          <a:bodyPr wrap="square" rtlCol="0">
            <a:spAutoFit/>
          </a:bodyPr>
          <a:lstStyle>
            <a:defPPr>
              <a:defRPr lang="en-US"/>
            </a:defPPr>
            <a:lvl1pPr>
              <a:defRPr sz="2400">
                <a:solidFill>
                  <a:srgbClr val="FFFFFF"/>
                </a:solidFill>
                <a:latin typeface="Helvetica Neue Thin"/>
                <a:cs typeface="Helvetica Neue Thin"/>
              </a:defRPr>
            </a:lvl1pPr>
          </a:lstStyle>
          <a:p>
            <a:r>
              <a:rPr lang="en-US" dirty="0"/>
              <a:t>h</a:t>
            </a:r>
          </a:p>
        </p:txBody>
      </p:sp>
      <p:sp>
        <p:nvSpPr>
          <p:cNvPr id="20" name="TextBox 19"/>
          <p:cNvSpPr txBox="1"/>
          <p:nvPr/>
        </p:nvSpPr>
        <p:spPr>
          <a:xfrm>
            <a:off x="342071" y="3334483"/>
            <a:ext cx="1200987" cy="400110"/>
          </a:xfrm>
          <a:prstGeom prst="rect">
            <a:avLst/>
          </a:prstGeom>
          <a:noFill/>
          <a:ln>
            <a:noFill/>
          </a:ln>
        </p:spPr>
        <p:txBody>
          <a:bodyPr wrap="square" rtlCol="0">
            <a:spAutoFit/>
          </a:bodyPr>
          <a:lstStyle/>
          <a:p>
            <a:r>
              <a:rPr lang="en-US" sz="2000" dirty="0">
                <a:solidFill>
                  <a:srgbClr val="FFFFFF"/>
                </a:solidFill>
                <a:latin typeface="Helvetica Neue Thin"/>
                <a:cs typeface="Helvetica Neue Thin"/>
              </a:rPr>
              <a:t>Z spill</a:t>
            </a:r>
          </a:p>
        </p:txBody>
      </p:sp>
      <p:cxnSp>
        <p:nvCxnSpPr>
          <p:cNvPr id="21" name="Straight Arrow Connector 20"/>
          <p:cNvCxnSpPr/>
          <p:nvPr/>
        </p:nvCxnSpPr>
        <p:spPr>
          <a:xfrm>
            <a:off x="2636940" y="2563820"/>
            <a:ext cx="0" cy="408659"/>
          </a:xfrm>
          <a:prstGeom prst="straightConnector1">
            <a:avLst/>
          </a:prstGeom>
          <a:ln w="19050" cmpd="sng">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77091" y="3824096"/>
            <a:ext cx="1344600" cy="400110"/>
          </a:xfrm>
          <a:prstGeom prst="rect">
            <a:avLst/>
          </a:prstGeom>
          <a:noFill/>
          <a:ln>
            <a:noFill/>
          </a:ln>
        </p:spPr>
        <p:txBody>
          <a:bodyPr wrap="square" rtlCol="0">
            <a:spAutoFit/>
          </a:bodyPr>
          <a:lstStyle>
            <a:defPPr>
              <a:defRPr lang="en-US"/>
            </a:defPPr>
            <a:lvl1pPr>
              <a:defRPr sz="2000">
                <a:solidFill>
                  <a:srgbClr val="FFFFFF"/>
                </a:solidFill>
                <a:latin typeface="Helvetica Neue Thin"/>
                <a:cs typeface="Helvetica Neue Thin"/>
              </a:defRPr>
            </a:lvl1pPr>
          </a:lstStyle>
          <a:p>
            <a:r>
              <a:rPr lang="en-US" dirty="0"/>
              <a:t>Z signal</a:t>
            </a:r>
          </a:p>
        </p:txBody>
      </p:sp>
      <p:cxnSp>
        <p:nvCxnSpPr>
          <p:cNvPr id="30" name="Straight Connector 29"/>
          <p:cNvCxnSpPr/>
          <p:nvPr/>
        </p:nvCxnSpPr>
        <p:spPr>
          <a:xfrm>
            <a:off x="9927898" y="1972602"/>
            <a:ext cx="0" cy="14334"/>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2588935" y="3363309"/>
            <a:ext cx="1591569" cy="461665"/>
          </a:xfrm>
          <a:prstGeom prst="rect">
            <a:avLst/>
          </a:prstGeom>
          <a:noFill/>
        </p:spPr>
        <p:txBody>
          <a:bodyPr wrap="square" rtlCol="0">
            <a:spAutoFit/>
          </a:bodyPr>
          <a:lstStyle/>
          <a:p>
            <a:r>
              <a:rPr lang="en-US" sz="2400" dirty="0" smtClean="0">
                <a:solidFill>
                  <a:srgbClr val="FFFFFF"/>
                </a:solidFill>
                <a:latin typeface="Helvetica Neue Thin"/>
                <a:cs typeface="Helvetica Neue Thin"/>
              </a:rPr>
              <a:t>Y-Axis</a:t>
            </a:r>
            <a:endParaRPr lang="en-US" sz="2400" dirty="0">
              <a:solidFill>
                <a:srgbClr val="FFFFFF"/>
              </a:solidFill>
              <a:latin typeface="Helvetica Neue Thin"/>
              <a:cs typeface="Helvetica Neue Thin"/>
            </a:endParaRPr>
          </a:p>
        </p:txBody>
      </p:sp>
      <p:sp>
        <p:nvSpPr>
          <p:cNvPr id="51" name="TextBox 50"/>
          <p:cNvSpPr txBox="1"/>
          <p:nvPr/>
        </p:nvSpPr>
        <p:spPr>
          <a:xfrm>
            <a:off x="2741335" y="5656134"/>
            <a:ext cx="1591569" cy="461665"/>
          </a:xfrm>
          <a:prstGeom prst="rect">
            <a:avLst/>
          </a:prstGeom>
          <a:noFill/>
        </p:spPr>
        <p:txBody>
          <a:bodyPr wrap="square" rtlCol="0">
            <a:spAutoFit/>
          </a:bodyPr>
          <a:lstStyle/>
          <a:p>
            <a:r>
              <a:rPr lang="en-US" sz="2400" dirty="0">
                <a:solidFill>
                  <a:srgbClr val="FFFFFF"/>
                </a:solidFill>
                <a:latin typeface="Helvetica Neue Thin"/>
                <a:cs typeface="Helvetica Neue Thin"/>
              </a:rPr>
              <a:t>Z</a:t>
            </a:r>
            <a:r>
              <a:rPr lang="en-US" sz="2400" dirty="0" smtClean="0">
                <a:solidFill>
                  <a:srgbClr val="FFFFFF"/>
                </a:solidFill>
                <a:latin typeface="Helvetica Neue Thin"/>
                <a:cs typeface="Helvetica Neue Thin"/>
              </a:rPr>
              <a:t>-Axis</a:t>
            </a:r>
            <a:endParaRPr lang="en-US" sz="2400" dirty="0">
              <a:solidFill>
                <a:srgbClr val="FFFFFF"/>
              </a:solidFill>
              <a:latin typeface="Helvetica Neue Thin"/>
              <a:cs typeface="Helvetica Neue Thin"/>
            </a:endParaRPr>
          </a:p>
        </p:txBody>
      </p:sp>
      <p:sp>
        <p:nvSpPr>
          <p:cNvPr id="3" name="Slide Number Placeholder 2"/>
          <p:cNvSpPr>
            <a:spLocks noGrp="1"/>
          </p:cNvSpPr>
          <p:nvPr>
            <p:ph type="sldNum" sz="quarter" idx="12"/>
          </p:nvPr>
        </p:nvSpPr>
        <p:spPr/>
        <p:txBody>
          <a:bodyPr/>
          <a:lstStyle/>
          <a:p>
            <a:fld id="{10283532-8428-F14D-911C-98C43BF6B529}" type="slidenum">
              <a:rPr lang="en-US" smtClean="0"/>
              <a:t>24</a:t>
            </a:fld>
            <a:endParaRPr lang="en-US"/>
          </a:p>
        </p:txBody>
      </p:sp>
      <p:grpSp>
        <p:nvGrpSpPr>
          <p:cNvPr id="61" name="Group 60"/>
          <p:cNvGrpSpPr/>
          <p:nvPr/>
        </p:nvGrpSpPr>
        <p:grpSpPr>
          <a:xfrm>
            <a:off x="587174" y="22429"/>
            <a:ext cx="8294012" cy="1153055"/>
            <a:chOff x="579084" y="5277008"/>
            <a:chExt cx="8294012" cy="1153055"/>
          </a:xfrm>
        </p:grpSpPr>
        <p:sp>
          <p:nvSpPr>
            <p:cNvPr id="62" name="Oval 61"/>
            <p:cNvSpPr/>
            <p:nvPr/>
          </p:nvSpPr>
          <p:spPr>
            <a:xfrm>
              <a:off x="2623832" y="5283826"/>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9" name="Straight Connector 88"/>
            <p:cNvCxnSpPr/>
            <p:nvPr/>
          </p:nvCxnSpPr>
          <p:spPr>
            <a:xfrm>
              <a:off x="3360229" y="567971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90" name="Group 89"/>
            <p:cNvGrpSpPr/>
            <p:nvPr/>
          </p:nvGrpSpPr>
          <p:grpSpPr>
            <a:xfrm>
              <a:off x="2919016" y="5417531"/>
              <a:ext cx="200880" cy="481335"/>
              <a:chOff x="2768329" y="986764"/>
              <a:chExt cx="204521" cy="945054"/>
            </a:xfrm>
            <a:effectLst/>
          </p:grpSpPr>
          <p:sp>
            <p:nvSpPr>
              <p:cNvPr id="121" name="Freeform 120"/>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2" name="Freeform 121"/>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91" name="TextBox 90"/>
            <p:cNvSpPr txBox="1"/>
            <p:nvPr/>
          </p:nvSpPr>
          <p:spPr>
            <a:xfrm>
              <a:off x="2114293" y="5991384"/>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Single</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Carrier</a:t>
              </a:r>
              <a:endParaRPr lang="en-US" sz="2000" dirty="0">
                <a:solidFill>
                  <a:schemeClr val="bg1"/>
                </a:solidFill>
                <a:latin typeface="Helvetica Neue Thin"/>
                <a:cs typeface="Helvetica Neue Thin"/>
              </a:endParaRPr>
            </a:p>
          </p:txBody>
        </p:sp>
        <p:sp>
          <p:nvSpPr>
            <p:cNvPr id="92" name="Oval 91"/>
            <p:cNvSpPr/>
            <p:nvPr/>
          </p:nvSpPr>
          <p:spPr>
            <a:xfrm>
              <a:off x="4190616" y="527700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3" name="Group 92"/>
            <p:cNvGrpSpPr/>
            <p:nvPr/>
          </p:nvGrpSpPr>
          <p:grpSpPr>
            <a:xfrm>
              <a:off x="4377253" y="5426002"/>
              <a:ext cx="353280" cy="493885"/>
              <a:chOff x="2224020" y="340262"/>
              <a:chExt cx="353280" cy="493885"/>
            </a:xfrm>
          </p:grpSpPr>
          <p:grpSp>
            <p:nvGrpSpPr>
              <p:cNvPr id="115" name="Group 114"/>
              <p:cNvGrpSpPr/>
              <p:nvPr/>
            </p:nvGrpSpPr>
            <p:grpSpPr>
              <a:xfrm>
                <a:off x="2224020" y="352812"/>
                <a:ext cx="200880" cy="481335"/>
                <a:chOff x="2768329" y="986764"/>
                <a:chExt cx="204521" cy="945054"/>
              </a:xfrm>
              <a:effectLst/>
            </p:grpSpPr>
            <p:sp>
              <p:nvSpPr>
                <p:cNvPr id="119" name="Freeform 118"/>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0" name="Freeform 119"/>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16" name="Group 115"/>
              <p:cNvGrpSpPr/>
              <p:nvPr/>
            </p:nvGrpSpPr>
            <p:grpSpPr>
              <a:xfrm>
                <a:off x="2376420" y="340262"/>
                <a:ext cx="200880" cy="481335"/>
                <a:chOff x="2768329" y="986764"/>
                <a:chExt cx="204521" cy="945054"/>
              </a:xfrm>
              <a:effectLst/>
            </p:grpSpPr>
            <p:sp>
              <p:nvSpPr>
                <p:cNvPr id="117" name="Freeform 116"/>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8" name="Freeform 117"/>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94" name="TextBox 93"/>
            <p:cNvSpPr txBox="1"/>
            <p:nvPr/>
          </p:nvSpPr>
          <p:spPr>
            <a:xfrm>
              <a:off x="3681952" y="5995329"/>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Multi-Carrier</a:t>
              </a:r>
              <a:endParaRPr lang="en-US" sz="2000" dirty="0">
                <a:solidFill>
                  <a:schemeClr val="bg1"/>
                </a:solidFill>
                <a:latin typeface="Helvetica Neue Thin"/>
                <a:cs typeface="Helvetica Neue Thin"/>
              </a:endParaRPr>
            </a:p>
          </p:txBody>
        </p:sp>
        <p:grpSp>
          <p:nvGrpSpPr>
            <p:cNvPr id="95" name="Group 94"/>
            <p:cNvGrpSpPr/>
            <p:nvPr/>
          </p:nvGrpSpPr>
          <p:grpSpPr>
            <a:xfrm>
              <a:off x="5808013" y="5293503"/>
              <a:ext cx="742241" cy="742297"/>
              <a:chOff x="5103876" y="1582811"/>
              <a:chExt cx="742241" cy="742297"/>
            </a:xfrm>
          </p:grpSpPr>
          <p:sp>
            <p:nvSpPr>
              <p:cNvPr id="110" name="Oval 109"/>
              <p:cNvSpPr/>
              <p:nvPr/>
            </p:nvSpPr>
            <p:spPr>
              <a:xfrm>
                <a:off x="5103876" y="1582811"/>
                <a:ext cx="742241" cy="742297"/>
              </a:xfrm>
              <a:prstGeom prst="ellipse">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1" name="Group 110"/>
              <p:cNvGrpSpPr/>
              <p:nvPr/>
            </p:nvGrpSpPr>
            <p:grpSpPr>
              <a:xfrm>
                <a:off x="5237412" y="1687828"/>
                <a:ext cx="483078" cy="384349"/>
                <a:chOff x="5085012" y="380778"/>
                <a:chExt cx="483078" cy="384349"/>
              </a:xfrm>
            </p:grpSpPr>
            <p:cxnSp>
              <p:nvCxnSpPr>
                <p:cNvPr id="112" name="Straight Connector 111"/>
                <p:cNvCxnSpPr/>
                <p:nvPr/>
              </p:nvCxnSpPr>
              <p:spPr>
                <a:xfrm>
                  <a:off x="5330844" y="380778"/>
                  <a:ext cx="0" cy="267129"/>
                </a:xfrm>
                <a:prstGeom prst="line">
                  <a:avLst/>
                </a:prstGeom>
                <a:ln w="19050" cmpd="sng">
                  <a:solidFill>
                    <a:schemeClr val="tx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flipH="1" flipV="1">
                  <a:off x="5344962" y="668061"/>
                  <a:ext cx="223128" cy="93121"/>
                </a:xfrm>
                <a:prstGeom prst="line">
                  <a:avLst/>
                </a:prstGeom>
                <a:ln w="19050" cmpd="sng">
                  <a:solidFill>
                    <a:schemeClr val="tx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flipV="1">
                  <a:off x="5085012" y="672006"/>
                  <a:ext cx="223128" cy="93121"/>
                </a:xfrm>
                <a:prstGeom prst="line">
                  <a:avLst/>
                </a:prstGeom>
                <a:ln w="19050" cmpd="sng">
                  <a:solidFill>
                    <a:schemeClr val="tx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grpSp>
        </p:grpSp>
        <p:cxnSp>
          <p:nvCxnSpPr>
            <p:cNvPr id="96" name="Straight Connector 95"/>
            <p:cNvCxnSpPr/>
            <p:nvPr/>
          </p:nvCxnSpPr>
          <p:spPr>
            <a:xfrm>
              <a:off x="4961091" y="5683663"/>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97" name="TextBox 96"/>
            <p:cNvSpPr txBox="1"/>
            <p:nvPr/>
          </p:nvSpPr>
          <p:spPr>
            <a:xfrm>
              <a:off x="5106066" y="6002810"/>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Multi-dimension</a:t>
              </a:r>
              <a:endParaRPr lang="en-US" sz="2000" dirty="0">
                <a:solidFill>
                  <a:schemeClr val="bg1"/>
                </a:solidFill>
                <a:latin typeface="Helvetica Neue Thin"/>
                <a:cs typeface="Helvetica Neue Thin"/>
              </a:endParaRPr>
            </a:p>
          </p:txBody>
        </p:sp>
        <p:cxnSp>
          <p:nvCxnSpPr>
            <p:cNvPr id="98" name="Straight Connector 97"/>
            <p:cNvCxnSpPr/>
            <p:nvPr/>
          </p:nvCxnSpPr>
          <p:spPr>
            <a:xfrm>
              <a:off x="6578447" y="568760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99" name="Group 98"/>
            <p:cNvGrpSpPr/>
            <p:nvPr/>
          </p:nvGrpSpPr>
          <p:grpSpPr>
            <a:xfrm>
              <a:off x="7406623" y="5283402"/>
              <a:ext cx="742241" cy="742297"/>
              <a:chOff x="6592290" y="1339331"/>
              <a:chExt cx="742241" cy="742297"/>
            </a:xfrm>
          </p:grpSpPr>
          <p:sp>
            <p:nvSpPr>
              <p:cNvPr id="105" name="Oval 104"/>
              <p:cNvSpPr/>
              <p:nvPr/>
            </p:nvSpPr>
            <p:spPr>
              <a:xfrm>
                <a:off x="6592290" y="1339331"/>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6" name="Group 105"/>
              <p:cNvGrpSpPr/>
              <p:nvPr/>
            </p:nvGrpSpPr>
            <p:grpSpPr>
              <a:xfrm rot="5400000">
                <a:off x="6875696" y="1489766"/>
                <a:ext cx="188755" cy="491628"/>
                <a:chOff x="2768329" y="986764"/>
                <a:chExt cx="204521" cy="945054"/>
              </a:xfrm>
              <a:effectLst/>
            </p:grpSpPr>
            <p:sp>
              <p:nvSpPr>
                <p:cNvPr id="108" name="Freeform 107"/>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9" name="Freeform 108"/>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07" name="Straight Connector 106"/>
              <p:cNvCxnSpPr/>
              <p:nvPr/>
            </p:nvCxnSpPr>
            <p:spPr>
              <a:xfrm flipH="1">
                <a:off x="6821713" y="1437160"/>
                <a:ext cx="309268" cy="629828"/>
              </a:xfrm>
              <a:prstGeom prst="line">
                <a:avLst/>
              </a:prstGeom>
              <a:ln w="28575" cmpd="sng">
                <a:solidFill>
                  <a:schemeClr val="bg1"/>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100" name="TextBox 99"/>
            <p:cNvSpPr txBox="1"/>
            <p:nvPr/>
          </p:nvSpPr>
          <p:spPr>
            <a:xfrm>
              <a:off x="6706713" y="6029953"/>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Phy</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Security</a:t>
              </a:r>
              <a:endParaRPr lang="en-US" sz="2000" dirty="0">
                <a:solidFill>
                  <a:schemeClr val="bg1"/>
                </a:solidFill>
                <a:latin typeface="Helvetica Neue Thin"/>
                <a:cs typeface="Helvetica Neue Thin"/>
              </a:endParaRPr>
            </a:p>
          </p:txBody>
        </p:sp>
        <p:cxnSp>
          <p:nvCxnSpPr>
            <p:cNvPr id="101" name="Straight Connector 100"/>
            <p:cNvCxnSpPr/>
            <p:nvPr/>
          </p:nvCxnSpPr>
          <p:spPr>
            <a:xfrm>
              <a:off x="1825020" y="5681710"/>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02" name="Oval 101"/>
            <p:cNvSpPr/>
            <p:nvPr/>
          </p:nvSpPr>
          <p:spPr>
            <a:xfrm>
              <a:off x="1088623" y="528581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TextBox 102"/>
            <p:cNvSpPr txBox="1"/>
            <p:nvPr/>
          </p:nvSpPr>
          <p:spPr>
            <a:xfrm>
              <a:off x="579084" y="5993376"/>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Morse-code</a:t>
              </a:r>
              <a:endParaRPr lang="en-US" sz="2000" dirty="0">
                <a:solidFill>
                  <a:schemeClr val="bg1"/>
                </a:solidFill>
                <a:latin typeface="Helvetica Neue Thin"/>
                <a:cs typeface="Helvetica Neue Thin"/>
              </a:endParaRPr>
            </a:p>
          </p:txBody>
        </p:sp>
        <p:cxnSp>
          <p:nvCxnSpPr>
            <p:cNvPr id="104" name="Straight Connector 103"/>
            <p:cNvCxnSpPr/>
            <p:nvPr/>
          </p:nvCxnSpPr>
          <p:spPr>
            <a:xfrm flipH="1">
              <a:off x="1238518" y="5681710"/>
              <a:ext cx="432382" cy="0"/>
            </a:xfrm>
            <a:prstGeom prst="line">
              <a:avLst/>
            </a:prstGeom>
            <a:ln w="28575" cmpd="sng">
              <a:solidFill>
                <a:schemeClr val="bg1"/>
              </a:solidFill>
              <a:prstDash val="dashDot"/>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65" name="TextBox 64"/>
          <p:cNvSpPr txBox="1"/>
          <p:nvPr/>
        </p:nvSpPr>
        <p:spPr>
          <a:xfrm>
            <a:off x="2470396" y="6256235"/>
            <a:ext cx="4561899" cy="461665"/>
          </a:xfrm>
          <a:prstGeom prst="rect">
            <a:avLst/>
          </a:prstGeom>
          <a:solidFill>
            <a:schemeClr val="accent3">
              <a:lumMod val="60000"/>
              <a:lumOff val="4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b="1" dirty="0" smtClean="0"/>
              <a:t>Spilled Noise removal</a:t>
            </a:r>
            <a:endParaRPr lang="en-US" sz="2400" b="1" dirty="0"/>
          </a:p>
        </p:txBody>
      </p:sp>
    </p:spTree>
    <p:extLst>
      <p:ext uri="{BB962C8B-B14F-4D97-AF65-F5344CB8AC3E}">
        <p14:creationId xmlns:p14="http://schemas.microsoft.com/office/powerpoint/2010/main" val="43580649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cxnSp>
        <p:nvCxnSpPr>
          <p:cNvPr id="7" name="Straight Connector 6"/>
          <p:cNvCxnSpPr/>
          <p:nvPr/>
        </p:nvCxnSpPr>
        <p:spPr>
          <a:xfrm flipV="1">
            <a:off x="52188" y="5472211"/>
            <a:ext cx="2703806" cy="19539"/>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2" name="Freeform 11"/>
          <p:cNvSpPr/>
          <p:nvPr/>
        </p:nvSpPr>
        <p:spPr>
          <a:xfrm>
            <a:off x="212317" y="5063552"/>
            <a:ext cx="2376617" cy="817318"/>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28575" cmpd="sng">
            <a:solidFill>
              <a:schemeClr val="accent2">
                <a:lumMod val="60000"/>
                <a:lumOff val="40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rot="10800000" flipV="1">
            <a:off x="160130" y="1768200"/>
            <a:ext cx="2376616" cy="2509317"/>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 name="connsiteX0" fmla="*/ 0 w 6634420"/>
              <a:gd name="connsiteY0" fmla="*/ 1255172 h 2510260"/>
              <a:gd name="connsiteX1" fmla="*/ 1598706 w 6634420"/>
              <a:gd name="connsiteY1" fmla="*/ 2510231 h 2510260"/>
              <a:gd name="connsiteX2" fmla="*/ 3361765 w 6634420"/>
              <a:gd name="connsiteY2" fmla="*/ 1225290 h 2510260"/>
              <a:gd name="connsiteX3" fmla="*/ 5020235 w 6634420"/>
              <a:gd name="connsiteY3" fmla="*/ 113 h 2510260"/>
              <a:gd name="connsiteX4" fmla="*/ 6634420 w 6634420"/>
              <a:gd name="connsiteY4" fmla="*/ 1236548 h 2510260"/>
              <a:gd name="connsiteX0" fmla="*/ 0 w 6708584"/>
              <a:gd name="connsiteY0" fmla="*/ 1158155 h 2510302"/>
              <a:gd name="connsiteX1" fmla="*/ 1672870 w 6708584"/>
              <a:gd name="connsiteY1" fmla="*/ 2510231 h 2510302"/>
              <a:gd name="connsiteX2" fmla="*/ 3435929 w 6708584"/>
              <a:gd name="connsiteY2" fmla="*/ 1225290 h 2510302"/>
              <a:gd name="connsiteX3" fmla="*/ 5094399 w 6708584"/>
              <a:gd name="connsiteY3" fmla="*/ 113 h 2510302"/>
              <a:gd name="connsiteX4" fmla="*/ 6708584 w 6708584"/>
              <a:gd name="connsiteY4" fmla="*/ 1236548 h 2510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4" h="2510302">
                <a:moveTo>
                  <a:pt x="0" y="1158155"/>
                </a:moveTo>
                <a:cubicBezTo>
                  <a:pt x="519206" y="1788174"/>
                  <a:pt x="1100215" y="2499042"/>
                  <a:pt x="1672870" y="2510231"/>
                </a:cubicBezTo>
                <a:cubicBezTo>
                  <a:pt x="2245525" y="2521420"/>
                  <a:pt x="3435929" y="1225290"/>
                  <a:pt x="3435929" y="1225290"/>
                </a:cubicBezTo>
                <a:cubicBezTo>
                  <a:pt x="4083627" y="636552"/>
                  <a:pt x="4536595" y="-9848"/>
                  <a:pt x="5094399" y="113"/>
                </a:cubicBezTo>
                <a:cubicBezTo>
                  <a:pt x="5652203" y="10074"/>
                  <a:pt x="6708584" y="1236548"/>
                  <a:pt x="6708584" y="1236548"/>
                </a:cubicBezTo>
              </a:path>
            </a:pathLst>
          </a:custGeom>
          <a:noFill/>
          <a:ln w="38100" cmpd="sng">
            <a:solidFill>
              <a:schemeClr val="accent2">
                <a:lumMod val="60000"/>
                <a:lumOff val="40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 name="Straight Connector 13"/>
          <p:cNvCxnSpPr/>
          <p:nvPr/>
        </p:nvCxnSpPr>
        <p:spPr>
          <a:xfrm flipV="1">
            <a:off x="0" y="2954650"/>
            <a:ext cx="2703806" cy="19539"/>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9927898" y="1972602"/>
            <a:ext cx="0" cy="14334"/>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784290" y="1904805"/>
            <a:ext cx="0" cy="1059959"/>
          </a:xfrm>
          <a:prstGeom prst="straightConnector1">
            <a:avLst/>
          </a:prstGeom>
          <a:ln w="19050" cmpd="sng">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286520" y="2559938"/>
            <a:ext cx="696737" cy="461665"/>
          </a:xfrm>
          <a:prstGeom prst="rect">
            <a:avLst/>
          </a:prstGeom>
          <a:noFill/>
        </p:spPr>
        <p:txBody>
          <a:bodyPr wrap="square" rtlCol="0">
            <a:spAutoFit/>
          </a:bodyPr>
          <a:lstStyle/>
          <a:p>
            <a:r>
              <a:rPr lang="en-US" sz="2400" dirty="0" smtClean="0">
                <a:solidFill>
                  <a:srgbClr val="FFFFFF"/>
                </a:solidFill>
                <a:latin typeface="Helvetica Neue Thin"/>
                <a:cs typeface="Helvetica Neue Thin"/>
              </a:rPr>
              <a:t>2h</a:t>
            </a:r>
            <a:endParaRPr lang="en-US" sz="2400" dirty="0">
              <a:solidFill>
                <a:srgbClr val="FFFFFF"/>
              </a:solidFill>
              <a:latin typeface="Helvetica Neue Thin"/>
              <a:cs typeface="Helvetica Neue Thin"/>
            </a:endParaRPr>
          </a:p>
        </p:txBody>
      </p:sp>
      <p:sp>
        <p:nvSpPr>
          <p:cNvPr id="8" name="TextBox 7"/>
          <p:cNvSpPr txBox="1"/>
          <p:nvPr/>
        </p:nvSpPr>
        <p:spPr>
          <a:xfrm>
            <a:off x="279154" y="1305435"/>
            <a:ext cx="1358328" cy="400110"/>
          </a:xfrm>
          <a:prstGeom prst="rect">
            <a:avLst/>
          </a:prstGeom>
          <a:noFill/>
          <a:ln>
            <a:noFill/>
          </a:ln>
        </p:spPr>
        <p:txBody>
          <a:bodyPr wrap="square" rtlCol="0">
            <a:spAutoFit/>
          </a:bodyPr>
          <a:lstStyle>
            <a:defPPr>
              <a:defRPr lang="en-US"/>
            </a:defPPr>
            <a:lvl1pPr>
              <a:defRPr sz="2000">
                <a:solidFill>
                  <a:srgbClr val="FFFFFF"/>
                </a:solidFill>
                <a:latin typeface="Helvetica Neue Thin"/>
                <a:cs typeface="Helvetica Neue Thin"/>
              </a:defRPr>
            </a:lvl1pPr>
          </a:lstStyle>
          <a:p>
            <a:r>
              <a:rPr lang="en-US" dirty="0"/>
              <a:t>Y signal</a:t>
            </a:r>
          </a:p>
        </p:txBody>
      </p:sp>
      <p:sp>
        <p:nvSpPr>
          <p:cNvPr id="58" name="TextBox 57"/>
          <p:cNvSpPr txBox="1"/>
          <p:nvPr/>
        </p:nvSpPr>
        <p:spPr>
          <a:xfrm>
            <a:off x="402587" y="5850718"/>
            <a:ext cx="1200987" cy="400110"/>
          </a:xfrm>
          <a:prstGeom prst="rect">
            <a:avLst/>
          </a:prstGeom>
          <a:noFill/>
          <a:ln>
            <a:noFill/>
          </a:ln>
        </p:spPr>
        <p:txBody>
          <a:bodyPr wrap="square" rtlCol="0">
            <a:spAutoFit/>
          </a:bodyPr>
          <a:lstStyle>
            <a:defPPr>
              <a:defRPr lang="en-US"/>
            </a:defPPr>
            <a:lvl1pPr>
              <a:defRPr sz="2000">
                <a:solidFill>
                  <a:srgbClr val="FFFFFF"/>
                </a:solidFill>
                <a:latin typeface="Helvetica Neue Thin"/>
                <a:cs typeface="Helvetica Neue Thin"/>
              </a:defRPr>
            </a:lvl1pPr>
          </a:lstStyle>
          <a:p>
            <a:r>
              <a:rPr lang="en-US" dirty="0"/>
              <a:t>Y spill</a:t>
            </a:r>
          </a:p>
        </p:txBody>
      </p:sp>
      <p:cxnSp>
        <p:nvCxnSpPr>
          <p:cNvPr id="63" name="Straight Arrow Connector 62"/>
          <p:cNvCxnSpPr/>
          <p:nvPr/>
        </p:nvCxnSpPr>
        <p:spPr>
          <a:xfrm>
            <a:off x="2694435" y="5038064"/>
            <a:ext cx="0" cy="408659"/>
          </a:xfrm>
          <a:prstGeom prst="straightConnector1">
            <a:avLst/>
          </a:prstGeom>
          <a:ln w="19050" cmpd="sng">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2694465" y="5073698"/>
            <a:ext cx="350889" cy="461665"/>
          </a:xfrm>
          <a:prstGeom prst="rect">
            <a:avLst/>
          </a:prstGeom>
          <a:noFill/>
        </p:spPr>
        <p:txBody>
          <a:bodyPr wrap="square" rtlCol="0">
            <a:spAutoFit/>
          </a:bodyPr>
          <a:lstStyle>
            <a:defPPr>
              <a:defRPr lang="en-US"/>
            </a:defPPr>
            <a:lvl1pPr>
              <a:defRPr sz="2400">
                <a:solidFill>
                  <a:srgbClr val="FFFFFF"/>
                </a:solidFill>
                <a:latin typeface="Helvetica Neue Thin"/>
                <a:cs typeface="Helvetica Neue Thin"/>
              </a:defRPr>
            </a:lvl1pPr>
          </a:lstStyle>
          <a:p>
            <a:r>
              <a:rPr lang="en-US" dirty="0"/>
              <a:t>h</a:t>
            </a:r>
          </a:p>
        </p:txBody>
      </p:sp>
      <p:sp>
        <p:nvSpPr>
          <p:cNvPr id="15" name="Freeform 14"/>
          <p:cNvSpPr/>
          <p:nvPr/>
        </p:nvSpPr>
        <p:spPr>
          <a:xfrm rot="10800000" flipV="1">
            <a:off x="212318" y="4285761"/>
            <a:ext cx="2376616" cy="2509317"/>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 name="connsiteX0" fmla="*/ 0 w 6634420"/>
              <a:gd name="connsiteY0" fmla="*/ 1255172 h 2510260"/>
              <a:gd name="connsiteX1" fmla="*/ 1598706 w 6634420"/>
              <a:gd name="connsiteY1" fmla="*/ 2510231 h 2510260"/>
              <a:gd name="connsiteX2" fmla="*/ 3361765 w 6634420"/>
              <a:gd name="connsiteY2" fmla="*/ 1225290 h 2510260"/>
              <a:gd name="connsiteX3" fmla="*/ 5020235 w 6634420"/>
              <a:gd name="connsiteY3" fmla="*/ 113 h 2510260"/>
              <a:gd name="connsiteX4" fmla="*/ 6634420 w 6634420"/>
              <a:gd name="connsiteY4" fmla="*/ 1236548 h 2510260"/>
              <a:gd name="connsiteX0" fmla="*/ 0 w 6708584"/>
              <a:gd name="connsiteY0" fmla="*/ 1158155 h 2510302"/>
              <a:gd name="connsiteX1" fmla="*/ 1672870 w 6708584"/>
              <a:gd name="connsiteY1" fmla="*/ 2510231 h 2510302"/>
              <a:gd name="connsiteX2" fmla="*/ 3435929 w 6708584"/>
              <a:gd name="connsiteY2" fmla="*/ 1225290 h 2510302"/>
              <a:gd name="connsiteX3" fmla="*/ 5094399 w 6708584"/>
              <a:gd name="connsiteY3" fmla="*/ 113 h 2510302"/>
              <a:gd name="connsiteX4" fmla="*/ 6708584 w 6708584"/>
              <a:gd name="connsiteY4" fmla="*/ 1236548 h 2510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4" h="2510302">
                <a:moveTo>
                  <a:pt x="0" y="1158155"/>
                </a:moveTo>
                <a:cubicBezTo>
                  <a:pt x="519206" y="1788174"/>
                  <a:pt x="1100215" y="2499042"/>
                  <a:pt x="1672870" y="2510231"/>
                </a:cubicBezTo>
                <a:cubicBezTo>
                  <a:pt x="2245525" y="2521420"/>
                  <a:pt x="3435929" y="1225290"/>
                  <a:pt x="3435929" y="1225290"/>
                </a:cubicBezTo>
                <a:cubicBezTo>
                  <a:pt x="4083627" y="636552"/>
                  <a:pt x="4536595" y="-9848"/>
                  <a:pt x="5094399" y="113"/>
                </a:cubicBezTo>
                <a:cubicBezTo>
                  <a:pt x="5652203" y="10074"/>
                  <a:pt x="6708584" y="1236548"/>
                  <a:pt x="6708584" y="1236548"/>
                </a:cubicBezTo>
              </a:path>
            </a:pathLst>
          </a:custGeom>
          <a:ln w="28575" cmpd="sng">
            <a:solidFill>
              <a:schemeClr val="tx2">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6" name="Straight Arrow Connector 15"/>
          <p:cNvCxnSpPr/>
          <p:nvPr/>
        </p:nvCxnSpPr>
        <p:spPr>
          <a:xfrm>
            <a:off x="836478" y="4405654"/>
            <a:ext cx="0" cy="1059959"/>
          </a:xfrm>
          <a:prstGeom prst="straightConnector1">
            <a:avLst/>
          </a:prstGeom>
          <a:ln w="19050" cmpd="sng">
            <a:solidFill>
              <a:srgbClr val="FFFFFF"/>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04842" y="5077720"/>
            <a:ext cx="696737" cy="461665"/>
          </a:xfrm>
          <a:prstGeom prst="rect">
            <a:avLst/>
          </a:prstGeom>
          <a:noFill/>
        </p:spPr>
        <p:txBody>
          <a:bodyPr wrap="square" rtlCol="0">
            <a:spAutoFit/>
          </a:bodyPr>
          <a:lstStyle>
            <a:defPPr>
              <a:defRPr lang="en-US"/>
            </a:defPPr>
            <a:lvl1pPr>
              <a:defRPr sz="2400">
                <a:solidFill>
                  <a:srgbClr val="FFFFFF"/>
                </a:solidFill>
                <a:latin typeface="Helvetica Neue Thin"/>
                <a:cs typeface="Helvetica Neue Thin"/>
              </a:defRPr>
            </a:lvl1pPr>
          </a:lstStyle>
          <a:p>
            <a:r>
              <a:rPr lang="en-US" dirty="0"/>
              <a:t>2h</a:t>
            </a:r>
          </a:p>
        </p:txBody>
      </p:sp>
      <p:sp>
        <p:nvSpPr>
          <p:cNvPr id="18" name="Freeform 17"/>
          <p:cNvSpPr/>
          <p:nvPr/>
        </p:nvSpPr>
        <p:spPr>
          <a:xfrm>
            <a:off x="160129" y="2545991"/>
            <a:ext cx="2376617" cy="817318"/>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chemeClr val="tx2">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TextBox 18"/>
          <p:cNvSpPr txBox="1"/>
          <p:nvPr/>
        </p:nvSpPr>
        <p:spPr>
          <a:xfrm>
            <a:off x="2636970" y="2497856"/>
            <a:ext cx="350889" cy="461665"/>
          </a:xfrm>
          <a:prstGeom prst="rect">
            <a:avLst/>
          </a:prstGeom>
          <a:noFill/>
        </p:spPr>
        <p:txBody>
          <a:bodyPr wrap="square" rtlCol="0">
            <a:spAutoFit/>
          </a:bodyPr>
          <a:lstStyle>
            <a:defPPr>
              <a:defRPr lang="en-US"/>
            </a:defPPr>
            <a:lvl1pPr>
              <a:defRPr sz="2400">
                <a:solidFill>
                  <a:srgbClr val="FFFFFF"/>
                </a:solidFill>
                <a:latin typeface="Helvetica Neue Thin"/>
                <a:cs typeface="Helvetica Neue Thin"/>
              </a:defRPr>
            </a:lvl1pPr>
          </a:lstStyle>
          <a:p>
            <a:r>
              <a:rPr lang="en-US" dirty="0"/>
              <a:t>h</a:t>
            </a:r>
          </a:p>
        </p:txBody>
      </p:sp>
      <p:sp>
        <p:nvSpPr>
          <p:cNvPr id="20" name="TextBox 19"/>
          <p:cNvSpPr txBox="1"/>
          <p:nvPr/>
        </p:nvSpPr>
        <p:spPr>
          <a:xfrm>
            <a:off x="342071" y="3334483"/>
            <a:ext cx="1200987" cy="400110"/>
          </a:xfrm>
          <a:prstGeom prst="rect">
            <a:avLst/>
          </a:prstGeom>
          <a:noFill/>
          <a:ln>
            <a:noFill/>
          </a:ln>
        </p:spPr>
        <p:txBody>
          <a:bodyPr wrap="square" rtlCol="0">
            <a:spAutoFit/>
          </a:bodyPr>
          <a:lstStyle/>
          <a:p>
            <a:r>
              <a:rPr lang="en-US" sz="2000" dirty="0">
                <a:solidFill>
                  <a:srgbClr val="FFFFFF"/>
                </a:solidFill>
                <a:latin typeface="Helvetica Neue Thin"/>
                <a:cs typeface="Helvetica Neue Thin"/>
              </a:rPr>
              <a:t>Z spill</a:t>
            </a:r>
          </a:p>
        </p:txBody>
      </p:sp>
      <p:cxnSp>
        <p:nvCxnSpPr>
          <p:cNvPr id="21" name="Straight Arrow Connector 20"/>
          <p:cNvCxnSpPr/>
          <p:nvPr/>
        </p:nvCxnSpPr>
        <p:spPr>
          <a:xfrm>
            <a:off x="2636940" y="2563820"/>
            <a:ext cx="0" cy="408659"/>
          </a:xfrm>
          <a:prstGeom prst="straightConnector1">
            <a:avLst/>
          </a:prstGeom>
          <a:ln w="19050" cmpd="sng">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77091" y="3824096"/>
            <a:ext cx="1344600" cy="400110"/>
          </a:xfrm>
          <a:prstGeom prst="rect">
            <a:avLst/>
          </a:prstGeom>
          <a:noFill/>
          <a:ln>
            <a:noFill/>
          </a:ln>
        </p:spPr>
        <p:txBody>
          <a:bodyPr wrap="square" rtlCol="0">
            <a:spAutoFit/>
          </a:bodyPr>
          <a:lstStyle>
            <a:defPPr>
              <a:defRPr lang="en-US"/>
            </a:defPPr>
            <a:lvl1pPr>
              <a:defRPr sz="2000">
                <a:solidFill>
                  <a:srgbClr val="FFFFFF"/>
                </a:solidFill>
                <a:latin typeface="Helvetica Neue Thin"/>
                <a:cs typeface="Helvetica Neue Thin"/>
              </a:defRPr>
            </a:lvl1pPr>
          </a:lstStyle>
          <a:p>
            <a:r>
              <a:rPr lang="en-US" dirty="0"/>
              <a:t>Z signal</a:t>
            </a:r>
          </a:p>
        </p:txBody>
      </p:sp>
      <p:sp>
        <p:nvSpPr>
          <p:cNvPr id="23" name="Freeform 22"/>
          <p:cNvSpPr/>
          <p:nvPr/>
        </p:nvSpPr>
        <p:spPr>
          <a:xfrm rot="10800000" flipV="1">
            <a:off x="4389526" y="1171519"/>
            <a:ext cx="2376616" cy="369291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 name="connsiteX0" fmla="*/ 0 w 6634420"/>
              <a:gd name="connsiteY0" fmla="*/ 1255172 h 2510260"/>
              <a:gd name="connsiteX1" fmla="*/ 1598706 w 6634420"/>
              <a:gd name="connsiteY1" fmla="*/ 2510231 h 2510260"/>
              <a:gd name="connsiteX2" fmla="*/ 3361765 w 6634420"/>
              <a:gd name="connsiteY2" fmla="*/ 1225290 h 2510260"/>
              <a:gd name="connsiteX3" fmla="*/ 5020235 w 6634420"/>
              <a:gd name="connsiteY3" fmla="*/ 113 h 2510260"/>
              <a:gd name="connsiteX4" fmla="*/ 6634420 w 6634420"/>
              <a:gd name="connsiteY4" fmla="*/ 1236548 h 2510260"/>
              <a:gd name="connsiteX0" fmla="*/ 0 w 6708584"/>
              <a:gd name="connsiteY0" fmla="*/ 1158155 h 2510302"/>
              <a:gd name="connsiteX1" fmla="*/ 1672870 w 6708584"/>
              <a:gd name="connsiteY1" fmla="*/ 2510231 h 2510302"/>
              <a:gd name="connsiteX2" fmla="*/ 3435929 w 6708584"/>
              <a:gd name="connsiteY2" fmla="*/ 1225290 h 2510302"/>
              <a:gd name="connsiteX3" fmla="*/ 5094399 w 6708584"/>
              <a:gd name="connsiteY3" fmla="*/ 113 h 2510302"/>
              <a:gd name="connsiteX4" fmla="*/ 6708584 w 6708584"/>
              <a:gd name="connsiteY4" fmla="*/ 1236548 h 2510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4" h="2510302">
                <a:moveTo>
                  <a:pt x="0" y="1158155"/>
                </a:moveTo>
                <a:cubicBezTo>
                  <a:pt x="519206" y="1788174"/>
                  <a:pt x="1100215" y="2499042"/>
                  <a:pt x="1672870" y="2510231"/>
                </a:cubicBezTo>
                <a:cubicBezTo>
                  <a:pt x="2245525" y="2521420"/>
                  <a:pt x="3435929" y="1225290"/>
                  <a:pt x="3435929" y="1225290"/>
                </a:cubicBezTo>
                <a:cubicBezTo>
                  <a:pt x="4083627" y="636552"/>
                  <a:pt x="4536595" y="-9848"/>
                  <a:pt x="5094399" y="113"/>
                </a:cubicBezTo>
                <a:cubicBezTo>
                  <a:pt x="5652203" y="10074"/>
                  <a:pt x="6708584" y="1236548"/>
                  <a:pt x="6708584" y="1236548"/>
                </a:cubicBezTo>
              </a:path>
            </a:pathLst>
          </a:custGeom>
          <a:noFill/>
          <a:ln w="28575" cmpd="sng">
            <a:solidFill>
              <a:schemeClr val="accent2">
                <a:lumMod val="60000"/>
                <a:lumOff val="40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Connector 23"/>
          <p:cNvCxnSpPr/>
          <p:nvPr/>
        </p:nvCxnSpPr>
        <p:spPr>
          <a:xfrm>
            <a:off x="7393941" y="1579433"/>
            <a:ext cx="0" cy="16504"/>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4212687" y="2925290"/>
            <a:ext cx="2703806" cy="19539"/>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7" name="Freeform 26"/>
          <p:cNvSpPr/>
          <p:nvPr/>
        </p:nvSpPr>
        <p:spPr>
          <a:xfrm rot="10800000">
            <a:off x="4389526" y="1888735"/>
            <a:ext cx="2376616" cy="2073110"/>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 name="connsiteX0" fmla="*/ 0 w 6634420"/>
              <a:gd name="connsiteY0" fmla="*/ 1255172 h 2510260"/>
              <a:gd name="connsiteX1" fmla="*/ 1598706 w 6634420"/>
              <a:gd name="connsiteY1" fmla="*/ 2510231 h 2510260"/>
              <a:gd name="connsiteX2" fmla="*/ 3361765 w 6634420"/>
              <a:gd name="connsiteY2" fmla="*/ 1225290 h 2510260"/>
              <a:gd name="connsiteX3" fmla="*/ 5020235 w 6634420"/>
              <a:gd name="connsiteY3" fmla="*/ 113 h 2510260"/>
              <a:gd name="connsiteX4" fmla="*/ 6634420 w 6634420"/>
              <a:gd name="connsiteY4" fmla="*/ 1236548 h 2510260"/>
              <a:gd name="connsiteX0" fmla="*/ 0 w 6708584"/>
              <a:gd name="connsiteY0" fmla="*/ 1158155 h 2510302"/>
              <a:gd name="connsiteX1" fmla="*/ 1672870 w 6708584"/>
              <a:gd name="connsiteY1" fmla="*/ 2510231 h 2510302"/>
              <a:gd name="connsiteX2" fmla="*/ 3435929 w 6708584"/>
              <a:gd name="connsiteY2" fmla="*/ 1225290 h 2510302"/>
              <a:gd name="connsiteX3" fmla="*/ 5094399 w 6708584"/>
              <a:gd name="connsiteY3" fmla="*/ 113 h 2510302"/>
              <a:gd name="connsiteX4" fmla="*/ 6708584 w 6708584"/>
              <a:gd name="connsiteY4" fmla="*/ 1236548 h 2510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4" h="2510302">
                <a:moveTo>
                  <a:pt x="0" y="1158155"/>
                </a:moveTo>
                <a:cubicBezTo>
                  <a:pt x="519206" y="1788174"/>
                  <a:pt x="1100215" y="2499042"/>
                  <a:pt x="1672870" y="2510231"/>
                </a:cubicBezTo>
                <a:cubicBezTo>
                  <a:pt x="2245525" y="2521420"/>
                  <a:pt x="3435929" y="1225290"/>
                  <a:pt x="3435929" y="1225290"/>
                </a:cubicBezTo>
                <a:cubicBezTo>
                  <a:pt x="4083627" y="636552"/>
                  <a:pt x="4536595" y="-9848"/>
                  <a:pt x="5094399" y="113"/>
                </a:cubicBezTo>
                <a:cubicBezTo>
                  <a:pt x="5652203" y="10074"/>
                  <a:pt x="6708584" y="1236548"/>
                  <a:pt x="6708584" y="1236548"/>
                </a:cubicBezTo>
              </a:path>
            </a:pathLst>
          </a:custGeom>
          <a:ln w="28575" cmpd="sng">
            <a:solidFill>
              <a:schemeClr val="tx2">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TextBox 27"/>
          <p:cNvSpPr txBox="1"/>
          <p:nvPr/>
        </p:nvSpPr>
        <p:spPr>
          <a:xfrm>
            <a:off x="3303341" y="2491740"/>
            <a:ext cx="601524" cy="707886"/>
          </a:xfrm>
          <a:prstGeom prst="rect">
            <a:avLst/>
          </a:prstGeom>
          <a:noFill/>
        </p:spPr>
        <p:txBody>
          <a:bodyPr wrap="square" rtlCol="0">
            <a:spAutoFit/>
          </a:bodyPr>
          <a:lstStyle/>
          <a:p>
            <a:r>
              <a:rPr lang="en-US" sz="4000" dirty="0" smtClean="0">
                <a:solidFill>
                  <a:srgbClr val="FFFFFF"/>
                </a:solidFill>
                <a:latin typeface="Helvetica Neue Thin"/>
                <a:cs typeface="Helvetica Neue Thin"/>
              </a:rPr>
              <a:t>2</a:t>
            </a:r>
            <a:endParaRPr lang="en-US" sz="4000" dirty="0">
              <a:solidFill>
                <a:srgbClr val="FFFFFF"/>
              </a:solidFill>
              <a:latin typeface="Helvetica Neue Thin"/>
              <a:cs typeface="Helvetica Neue Thin"/>
            </a:endParaRPr>
          </a:p>
        </p:txBody>
      </p:sp>
      <p:sp>
        <p:nvSpPr>
          <p:cNvPr id="29" name="TextBox 28"/>
          <p:cNvSpPr txBox="1"/>
          <p:nvPr/>
        </p:nvSpPr>
        <p:spPr>
          <a:xfrm>
            <a:off x="3737775" y="2529279"/>
            <a:ext cx="484561" cy="707886"/>
          </a:xfrm>
          <a:prstGeom prst="rect">
            <a:avLst/>
          </a:prstGeom>
          <a:noFill/>
        </p:spPr>
        <p:txBody>
          <a:bodyPr wrap="square" rtlCol="0">
            <a:spAutoFit/>
          </a:bodyPr>
          <a:lstStyle/>
          <a:p>
            <a:r>
              <a:rPr lang="en-US" sz="4000" dirty="0" smtClean="0">
                <a:solidFill>
                  <a:srgbClr val="FFFFFF"/>
                </a:solidFill>
              </a:rPr>
              <a:t>=</a:t>
            </a:r>
            <a:endParaRPr lang="en-US" sz="4000" dirty="0">
              <a:solidFill>
                <a:srgbClr val="FFFFFF"/>
              </a:solidFill>
            </a:endParaRPr>
          </a:p>
        </p:txBody>
      </p:sp>
      <p:cxnSp>
        <p:nvCxnSpPr>
          <p:cNvPr id="30" name="Straight Connector 29"/>
          <p:cNvCxnSpPr/>
          <p:nvPr/>
        </p:nvCxnSpPr>
        <p:spPr>
          <a:xfrm>
            <a:off x="9927898" y="1972602"/>
            <a:ext cx="0" cy="14334"/>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5015675" y="1390633"/>
            <a:ext cx="0" cy="1551887"/>
          </a:xfrm>
          <a:prstGeom prst="straightConnector1">
            <a:avLst/>
          </a:prstGeom>
          <a:ln w="19050" cmpd="sng">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4484039" y="2525035"/>
            <a:ext cx="696737" cy="461665"/>
          </a:xfrm>
          <a:prstGeom prst="rect">
            <a:avLst/>
          </a:prstGeom>
          <a:noFill/>
        </p:spPr>
        <p:txBody>
          <a:bodyPr wrap="square" rtlCol="0">
            <a:spAutoFit/>
          </a:bodyPr>
          <a:lstStyle>
            <a:defPPr>
              <a:defRPr lang="en-US"/>
            </a:defPPr>
            <a:lvl1pPr>
              <a:defRPr sz="2400">
                <a:solidFill>
                  <a:srgbClr val="FFFFFF"/>
                </a:solidFill>
                <a:latin typeface="Helvetica Neue Thin"/>
                <a:cs typeface="Helvetica Neue Thin"/>
              </a:defRPr>
            </a:lvl1pPr>
          </a:lstStyle>
          <a:p>
            <a:r>
              <a:rPr lang="en-US" dirty="0"/>
              <a:t>4h</a:t>
            </a:r>
          </a:p>
        </p:txBody>
      </p:sp>
      <p:cxnSp>
        <p:nvCxnSpPr>
          <p:cNvPr id="33" name="Straight Arrow Connector 32"/>
          <p:cNvCxnSpPr/>
          <p:nvPr/>
        </p:nvCxnSpPr>
        <p:spPr>
          <a:xfrm>
            <a:off x="6187324" y="2024431"/>
            <a:ext cx="0" cy="875999"/>
          </a:xfrm>
          <a:prstGeom prst="straightConnector1">
            <a:avLst/>
          </a:prstGeom>
          <a:ln w="19050" cmpd="sng">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5656136" y="2518968"/>
            <a:ext cx="696737" cy="461665"/>
          </a:xfrm>
          <a:prstGeom prst="rect">
            <a:avLst/>
          </a:prstGeom>
          <a:noFill/>
        </p:spPr>
        <p:txBody>
          <a:bodyPr wrap="square" rtlCol="0">
            <a:spAutoFit/>
          </a:bodyPr>
          <a:lstStyle>
            <a:defPPr>
              <a:defRPr lang="en-US"/>
            </a:defPPr>
            <a:lvl1pPr>
              <a:defRPr sz="2400">
                <a:solidFill>
                  <a:srgbClr val="FFFFFF"/>
                </a:solidFill>
                <a:latin typeface="Helvetica Neue Thin"/>
                <a:cs typeface="Helvetica Neue Thin"/>
              </a:defRPr>
            </a:lvl1pPr>
          </a:lstStyle>
          <a:p>
            <a:r>
              <a:rPr lang="en-US" dirty="0"/>
              <a:t>2h</a:t>
            </a:r>
          </a:p>
        </p:txBody>
      </p:sp>
      <p:sp>
        <p:nvSpPr>
          <p:cNvPr id="36" name="TextBox 35"/>
          <p:cNvSpPr txBox="1"/>
          <p:nvPr/>
        </p:nvSpPr>
        <p:spPr>
          <a:xfrm>
            <a:off x="6563665" y="1918109"/>
            <a:ext cx="2308813" cy="400110"/>
          </a:xfrm>
          <a:prstGeom prst="rect">
            <a:avLst/>
          </a:prstGeom>
          <a:noFill/>
          <a:ln>
            <a:noFill/>
          </a:ln>
        </p:spPr>
        <p:txBody>
          <a:bodyPr wrap="square" rtlCol="0">
            <a:spAutoFit/>
          </a:bodyPr>
          <a:lstStyle>
            <a:defPPr>
              <a:defRPr lang="en-US"/>
            </a:defPPr>
            <a:lvl1pPr>
              <a:defRPr sz="2000">
                <a:solidFill>
                  <a:srgbClr val="FFFFFF"/>
                </a:solidFill>
                <a:latin typeface="Helvetica Neue Thin"/>
                <a:cs typeface="Helvetica Neue Thin"/>
              </a:defRPr>
            </a:lvl1pPr>
          </a:lstStyle>
          <a:p>
            <a:r>
              <a:rPr lang="en-US" dirty="0"/>
              <a:t>Scaled Y signal</a:t>
            </a:r>
          </a:p>
        </p:txBody>
      </p:sp>
      <p:sp>
        <p:nvSpPr>
          <p:cNvPr id="50" name="TextBox 49"/>
          <p:cNvSpPr txBox="1"/>
          <p:nvPr/>
        </p:nvSpPr>
        <p:spPr>
          <a:xfrm>
            <a:off x="2588935" y="3363309"/>
            <a:ext cx="1591569" cy="461665"/>
          </a:xfrm>
          <a:prstGeom prst="rect">
            <a:avLst/>
          </a:prstGeom>
          <a:noFill/>
        </p:spPr>
        <p:txBody>
          <a:bodyPr wrap="square" rtlCol="0">
            <a:spAutoFit/>
          </a:bodyPr>
          <a:lstStyle/>
          <a:p>
            <a:r>
              <a:rPr lang="en-US" sz="2400" dirty="0" smtClean="0">
                <a:solidFill>
                  <a:srgbClr val="FFFFFF"/>
                </a:solidFill>
                <a:latin typeface="Helvetica Neue Thin"/>
                <a:cs typeface="Helvetica Neue Thin"/>
              </a:rPr>
              <a:t>Y-Axis</a:t>
            </a:r>
            <a:endParaRPr lang="en-US" sz="2400" dirty="0">
              <a:solidFill>
                <a:srgbClr val="FFFFFF"/>
              </a:solidFill>
              <a:latin typeface="Helvetica Neue Thin"/>
              <a:cs typeface="Helvetica Neue Thin"/>
            </a:endParaRPr>
          </a:p>
        </p:txBody>
      </p:sp>
      <p:sp>
        <p:nvSpPr>
          <p:cNvPr id="51" name="TextBox 50"/>
          <p:cNvSpPr txBox="1"/>
          <p:nvPr/>
        </p:nvSpPr>
        <p:spPr>
          <a:xfrm>
            <a:off x="2741335" y="5656134"/>
            <a:ext cx="1591569" cy="461665"/>
          </a:xfrm>
          <a:prstGeom prst="rect">
            <a:avLst/>
          </a:prstGeom>
          <a:noFill/>
        </p:spPr>
        <p:txBody>
          <a:bodyPr wrap="square" rtlCol="0">
            <a:spAutoFit/>
          </a:bodyPr>
          <a:lstStyle/>
          <a:p>
            <a:r>
              <a:rPr lang="en-US" sz="2400" dirty="0">
                <a:solidFill>
                  <a:srgbClr val="FFFFFF"/>
                </a:solidFill>
                <a:latin typeface="Helvetica Neue Thin"/>
                <a:cs typeface="Helvetica Neue Thin"/>
              </a:rPr>
              <a:t>Z</a:t>
            </a:r>
            <a:r>
              <a:rPr lang="en-US" sz="2400" dirty="0" smtClean="0">
                <a:solidFill>
                  <a:srgbClr val="FFFFFF"/>
                </a:solidFill>
                <a:latin typeface="Helvetica Neue Thin"/>
                <a:cs typeface="Helvetica Neue Thin"/>
              </a:rPr>
              <a:t>-Axis</a:t>
            </a:r>
            <a:endParaRPr lang="en-US" sz="2400" dirty="0">
              <a:solidFill>
                <a:srgbClr val="FFFFFF"/>
              </a:solidFill>
              <a:latin typeface="Helvetica Neue Thin"/>
              <a:cs typeface="Helvetica Neue Thin"/>
            </a:endParaRPr>
          </a:p>
        </p:txBody>
      </p:sp>
      <p:sp>
        <p:nvSpPr>
          <p:cNvPr id="97" name="TextBox 96"/>
          <p:cNvSpPr txBox="1"/>
          <p:nvPr/>
        </p:nvSpPr>
        <p:spPr>
          <a:xfrm>
            <a:off x="2885586" y="2636997"/>
            <a:ext cx="518009" cy="707886"/>
          </a:xfrm>
          <a:prstGeom prst="rect">
            <a:avLst/>
          </a:prstGeom>
          <a:noFill/>
        </p:spPr>
        <p:txBody>
          <a:bodyPr wrap="square" rtlCol="0">
            <a:spAutoFit/>
          </a:bodyPr>
          <a:lstStyle/>
          <a:p>
            <a:r>
              <a:rPr lang="en-US" sz="4000" dirty="0" smtClean="0">
                <a:solidFill>
                  <a:srgbClr val="FFFFFF"/>
                </a:solidFill>
                <a:latin typeface="Blackoak Std"/>
                <a:cs typeface="Blackoak Std"/>
              </a:rPr>
              <a:t>*</a:t>
            </a:r>
            <a:endParaRPr lang="en-US" sz="4000" dirty="0">
              <a:solidFill>
                <a:srgbClr val="FFFFFF"/>
              </a:solidFill>
              <a:latin typeface="Blackoak Std"/>
              <a:cs typeface="Blackoak Std"/>
            </a:endParaRPr>
          </a:p>
        </p:txBody>
      </p:sp>
      <p:sp>
        <p:nvSpPr>
          <p:cNvPr id="3" name="Slide Number Placeholder 2"/>
          <p:cNvSpPr>
            <a:spLocks noGrp="1"/>
          </p:cNvSpPr>
          <p:nvPr>
            <p:ph type="sldNum" sz="quarter" idx="12"/>
          </p:nvPr>
        </p:nvSpPr>
        <p:spPr/>
        <p:txBody>
          <a:bodyPr/>
          <a:lstStyle/>
          <a:p>
            <a:fld id="{10283532-8428-F14D-911C-98C43BF6B529}" type="slidenum">
              <a:rPr lang="en-US" smtClean="0"/>
              <a:t>25</a:t>
            </a:fld>
            <a:endParaRPr lang="en-US"/>
          </a:p>
        </p:txBody>
      </p:sp>
      <p:grpSp>
        <p:nvGrpSpPr>
          <p:cNvPr id="89" name="Group 88"/>
          <p:cNvGrpSpPr/>
          <p:nvPr/>
        </p:nvGrpSpPr>
        <p:grpSpPr>
          <a:xfrm>
            <a:off x="587174" y="22429"/>
            <a:ext cx="8294012" cy="1153055"/>
            <a:chOff x="579084" y="5277008"/>
            <a:chExt cx="8294012" cy="1153055"/>
          </a:xfrm>
        </p:grpSpPr>
        <p:sp>
          <p:nvSpPr>
            <p:cNvPr id="90" name="Oval 89"/>
            <p:cNvSpPr/>
            <p:nvPr/>
          </p:nvSpPr>
          <p:spPr>
            <a:xfrm>
              <a:off x="2623832" y="5283826"/>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1" name="Straight Connector 90"/>
            <p:cNvCxnSpPr/>
            <p:nvPr/>
          </p:nvCxnSpPr>
          <p:spPr>
            <a:xfrm>
              <a:off x="3360229" y="567971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92" name="Group 91"/>
            <p:cNvGrpSpPr/>
            <p:nvPr/>
          </p:nvGrpSpPr>
          <p:grpSpPr>
            <a:xfrm>
              <a:off x="2919016" y="5417531"/>
              <a:ext cx="200880" cy="481335"/>
              <a:chOff x="2768329" y="986764"/>
              <a:chExt cx="204521" cy="945054"/>
            </a:xfrm>
            <a:effectLst/>
          </p:grpSpPr>
          <p:sp>
            <p:nvSpPr>
              <p:cNvPr id="124" name="Freeform 123"/>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5" name="Freeform 124"/>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93" name="TextBox 92"/>
            <p:cNvSpPr txBox="1"/>
            <p:nvPr/>
          </p:nvSpPr>
          <p:spPr>
            <a:xfrm>
              <a:off x="2114293" y="5991384"/>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Single</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Carrier</a:t>
              </a:r>
              <a:endParaRPr lang="en-US" sz="2000" dirty="0">
                <a:solidFill>
                  <a:schemeClr val="bg1"/>
                </a:solidFill>
                <a:latin typeface="Helvetica Neue Thin"/>
                <a:cs typeface="Helvetica Neue Thin"/>
              </a:endParaRPr>
            </a:p>
          </p:txBody>
        </p:sp>
        <p:sp>
          <p:nvSpPr>
            <p:cNvPr id="94" name="Oval 93"/>
            <p:cNvSpPr/>
            <p:nvPr/>
          </p:nvSpPr>
          <p:spPr>
            <a:xfrm>
              <a:off x="4190616" y="527700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5" name="Group 94"/>
            <p:cNvGrpSpPr/>
            <p:nvPr/>
          </p:nvGrpSpPr>
          <p:grpSpPr>
            <a:xfrm>
              <a:off x="4377253" y="5426002"/>
              <a:ext cx="353280" cy="493885"/>
              <a:chOff x="2224020" y="340262"/>
              <a:chExt cx="353280" cy="493885"/>
            </a:xfrm>
          </p:grpSpPr>
          <p:grpSp>
            <p:nvGrpSpPr>
              <p:cNvPr id="118" name="Group 117"/>
              <p:cNvGrpSpPr/>
              <p:nvPr/>
            </p:nvGrpSpPr>
            <p:grpSpPr>
              <a:xfrm>
                <a:off x="2224020" y="352812"/>
                <a:ext cx="200880" cy="481335"/>
                <a:chOff x="2768329" y="986764"/>
                <a:chExt cx="204521" cy="945054"/>
              </a:xfrm>
              <a:effectLst/>
            </p:grpSpPr>
            <p:sp>
              <p:nvSpPr>
                <p:cNvPr id="122" name="Freeform 121"/>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3" name="Freeform 122"/>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19" name="Group 118"/>
              <p:cNvGrpSpPr/>
              <p:nvPr/>
            </p:nvGrpSpPr>
            <p:grpSpPr>
              <a:xfrm>
                <a:off x="2376420" y="340262"/>
                <a:ext cx="200880" cy="481335"/>
                <a:chOff x="2768329" y="986764"/>
                <a:chExt cx="204521" cy="945054"/>
              </a:xfrm>
              <a:effectLst/>
            </p:grpSpPr>
            <p:sp>
              <p:nvSpPr>
                <p:cNvPr id="120" name="Freeform 119"/>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1" name="Freeform 120"/>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96" name="TextBox 95"/>
            <p:cNvSpPr txBox="1"/>
            <p:nvPr/>
          </p:nvSpPr>
          <p:spPr>
            <a:xfrm>
              <a:off x="3681952" y="5995329"/>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Multi-Carrier</a:t>
              </a:r>
              <a:endParaRPr lang="en-US" sz="2000" dirty="0">
                <a:solidFill>
                  <a:schemeClr val="bg1"/>
                </a:solidFill>
                <a:latin typeface="Helvetica Neue Thin"/>
                <a:cs typeface="Helvetica Neue Thin"/>
              </a:endParaRPr>
            </a:p>
          </p:txBody>
        </p:sp>
        <p:grpSp>
          <p:nvGrpSpPr>
            <p:cNvPr id="98" name="Group 97"/>
            <p:cNvGrpSpPr/>
            <p:nvPr/>
          </p:nvGrpSpPr>
          <p:grpSpPr>
            <a:xfrm>
              <a:off x="5808013" y="5293503"/>
              <a:ext cx="742241" cy="742297"/>
              <a:chOff x="5103876" y="1582811"/>
              <a:chExt cx="742241" cy="742297"/>
            </a:xfrm>
          </p:grpSpPr>
          <p:sp>
            <p:nvSpPr>
              <p:cNvPr id="113" name="Oval 112"/>
              <p:cNvSpPr/>
              <p:nvPr/>
            </p:nvSpPr>
            <p:spPr>
              <a:xfrm>
                <a:off x="5103876" y="1582811"/>
                <a:ext cx="742241" cy="742297"/>
              </a:xfrm>
              <a:prstGeom prst="ellipse">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4" name="Group 113"/>
              <p:cNvGrpSpPr/>
              <p:nvPr/>
            </p:nvGrpSpPr>
            <p:grpSpPr>
              <a:xfrm>
                <a:off x="5237412" y="1687828"/>
                <a:ext cx="483078" cy="384349"/>
                <a:chOff x="5085012" y="380778"/>
                <a:chExt cx="483078" cy="384349"/>
              </a:xfrm>
            </p:grpSpPr>
            <p:cxnSp>
              <p:nvCxnSpPr>
                <p:cNvPr id="115" name="Straight Connector 114"/>
                <p:cNvCxnSpPr/>
                <p:nvPr/>
              </p:nvCxnSpPr>
              <p:spPr>
                <a:xfrm>
                  <a:off x="5330844" y="380778"/>
                  <a:ext cx="0" cy="267129"/>
                </a:xfrm>
                <a:prstGeom prst="line">
                  <a:avLst/>
                </a:prstGeom>
                <a:ln w="19050" cmpd="sng">
                  <a:solidFill>
                    <a:schemeClr val="tx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flipV="1">
                  <a:off x="5344962" y="668061"/>
                  <a:ext cx="223128" cy="93121"/>
                </a:xfrm>
                <a:prstGeom prst="line">
                  <a:avLst/>
                </a:prstGeom>
                <a:ln w="19050" cmpd="sng">
                  <a:solidFill>
                    <a:schemeClr val="tx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flipV="1">
                  <a:off x="5085012" y="672006"/>
                  <a:ext cx="223128" cy="93121"/>
                </a:xfrm>
                <a:prstGeom prst="line">
                  <a:avLst/>
                </a:prstGeom>
                <a:ln w="19050" cmpd="sng">
                  <a:solidFill>
                    <a:schemeClr val="tx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grpSp>
        </p:grpSp>
        <p:cxnSp>
          <p:nvCxnSpPr>
            <p:cNvPr id="99" name="Straight Connector 98"/>
            <p:cNvCxnSpPr/>
            <p:nvPr/>
          </p:nvCxnSpPr>
          <p:spPr>
            <a:xfrm>
              <a:off x="4961091" y="5683663"/>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00" name="TextBox 99"/>
            <p:cNvSpPr txBox="1"/>
            <p:nvPr/>
          </p:nvSpPr>
          <p:spPr>
            <a:xfrm>
              <a:off x="5106066" y="6002810"/>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Multi-dimension</a:t>
              </a:r>
              <a:endParaRPr lang="en-US" sz="2000" dirty="0">
                <a:solidFill>
                  <a:schemeClr val="bg1"/>
                </a:solidFill>
                <a:latin typeface="Helvetica Neue Thin"/>
                <a:cs typeface="Helvetica Neue Thin"/>
              </a:endParaRPr>
            </a:p>
          </p:txBody>
        </p:sp>
        <p:cxnSp>
          <p:nvCxnSpPr>
            <p:cNvPr id="101" name="Straight Connector 100"/>
            <p:cNvCxnSpPr/>
            <p:nvPr/>
          </p:nvCxnSpPr>
          <p:spPr>
            <a:xfrm>
              <a:off x="6578447" y="568760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102" name="Group 101"/>
            <p:cNvGrpSpPr/>
            <p:nvPr/>
          </p:nvGrpSpPr>
          <p:grpSpPr>
            <a:xfrm>
              <a:off x="7406623" y="5283402"/>
              <a:ext cx="742241" cy="742297"/>
              <a:chOff x="6592290" y="1339331"/>
              <a:chExt cx="742241" cy="742297"/>
            </a:xfrm>
          </p:grpSpPr>
          <p:sp>
            <p:nvSpPr>
              <p:cNvPr id="108" name="Oval 107"/>
              <p:cNvSpPr/>
              <p:nvPr/>
            </p:nvSpPr>
            <p:spPr>
              <a:xfrm>
                <a:off x="6592290" y="1339331"/>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9" name="Group 108"/>
              <p:cNvGrpSpPr/>
              <p:nvPr/>
            </p:nvGrpSpPr>
            <p:grpSpPr>
              <a:xfrm rot="5400000">
                <a:off x="6875696" y="1489766"/>
                <a:ext cx="188755" cy="491628"/>
                <a:chOff x="2768329" y="986764"/>
                <a:chExt cx="204521" cy="945054"/>
              </a:xfrm>
              <a:effectLst/>
            </p:grpSpPr>
            <p:sp>
              <p:nvSpPr>
                <p:cNvPr id="111" name="Freeform 110"/>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2" name="Freeform 111"/>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10" name="Straight Connector 109"/>
              <p:cNvCxnSpPr/>
              <p:nvPr/>
            </p:nvCxnSpPr>
            <p:spPr>
              <a:xfrm flipH="1">
                <a:off x="6821713" y="1437160"/>
                <a:ext cx="309268" cy="629828"/>
              </a:xfrm>
              <a:prstGeom prst="line">
                <a:avLst/>
              </a:prstGeom>
              <a:ln w="28575" cmpd="sng">
                <a:solidFill>
                  <a:schemeClr val="bg1"/>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103" name="TextBox 102"/>
            <p:cNvSpPr txBox="1"/>
            <p:nvPr/>
          </p:nvSpPr>
          <p:spPr>
            <a:xfrm>
              <a:off x="6706713" y="6029953"/>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Phy</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Security</a:t>
              </a:r>
              <a:endParaRPr lang="en-US" sz="2000" dirty="0">
                <a:solidFill>
                  <a:schemeClr val="bg1"/>
                </a:solidFill>
                <a:latin typeface="Helvetica Neue Thin"/>
                <a:cs typeface="Helvetica Neue Thin"/>
              </a:endParaRPr>
            </a:p>
          </p:txBody>
        </p:sp>
        <p:cxnSp>
          <p:nvCxnSpPr>
            <p:cNvPr id="104" name="Straight Connector 103"/>
            <p:cNvCxnSpPr/>
            <p:nvPr/>
          </p:nvCxnSpPr>
          <p:spPr>
            <a:xfrm>
              <a:off x="1825020" y="5681710"/>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05" name="Oval 104"/>
            <p:cNvSpPr/>
            <p:nvPr/>
          </p:nvSpPr>
          <p:spPr>
            <a:xfrm>
              <a:off x="1088623" y="528581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TextBox 105"/>
            <p:cNvSpPr txBox="1"/>
            <p:nvPr/>
          </p:nvSpPr>
          <p:spPr>
            <a:xfrm>
              <a:off x="579084" y="5993376"/>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Morse-code</a:t>
              </a:r>
              <a:endParaRPr lang="en-US" sz="2000" dirty="0">
                <a:solidFill>
                  <a:schemeClr val="bg1"/>
                </a:solidFill>
                <a:latin typeface="Helvetica Neue Thin"/>
                <a:cs typeface="Helvetica Neue Thin"/>
              </a:endParaRPr>
            </a:p>
          </p:txBody>
        </p:sp>
        <p:cxnSp>
          <p:nvCxnSpPr>
            <p:cNvPr id="107" name="Straight Connector 106"/>
            <p:cNvCxnSpPr/>
            <p:nvPr/>
          </p:nvCxnSpPr>
          <p:spPr>
            <a:xfrm flipH="1">
              <a:off x="1238518" y="5681710"/>
              <a:ext cx="432382" cy="0"/>
            </a:xfrm>
            <a:prstGeom prst="line">
              <a:avLst/>
            </a:prstGeom>
            <a:ln w="28575" cmpd="sng">
              <a:solidFill>
                <a:schemeClr val="bg1"/>
              </a:solidFill>
              <a:prstDash val="dashDot"/>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73" name="TextBox 72"/>
          <p:cNvSpPr txBox="1"/>
          <p:nvPr/>
        </p:nvSpPr>
        <p:spPr>
          <a:xfrm>
            <a:off x="2536747" y="6356349"/>
            <a:ext cx="4561899" cy="461665"/>
          </a:xfrm>
          <a:prstGeom prst="rect">
            <a:avLst/>
          </a:prstGeom>
          <a:solidFill>
            <a:schemeClr val="accent3">
              <a:lumMod val="60000"/>
              <a:lumOff val="4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b="1" dirty="0" smtClean="0"/>
              <a:t>Spilled Noise removal</a:t>
            </a:r>
            <a:endParaRPr lang="en-US" sz="2400" b="1" dirty="0"/>
          </a:p>
        </p:txBody>
      </p:sp>
    </p:spTree>
    <p:extLst>
      <p:ext uri="{BB962C8B-B14F-4D97-AF65-F5344CB8AC3E}">
        <p14:creationId xmlns:p14="http://schemas.microsoft.com/office/powerpoint/2010/main" val="244073030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cxnSp>
        <p:nvCxnSpPr>
          <p:cNvPr id="7" name="Straight Connector 6"/>
          <p:cNvCxnSpPr/>
          <p:nvPr/>
        </p:nvCxnSpPr>
        <p:spPr>
          <a:xfrm flipV="1">
            <a:off x="52188" y="5472211"/>
            <a:ext cx="2703806" cy="19539"/>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2" name="Freeform 11"/>
          <p:cNvSpPr/>
          <p:nvPr/>
        </p:nvSpPr>
        <p:spPr>
          <a:xfrm>
            <a:off x="212317" y="5063552"/>
            <a:ext cx="2376617" cy="817318"/>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28575" cmpd="sng">
            <a:solidFill>
              <a:schemeClr val="accent2">
                <a:lumMod val="60000"/>
                <a:lumOff val="40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rot="10800000" flipV="1">
            <a:off x="160130" y="1768200"/>
            <a:ext cx="2376616" cy="2509317"/>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 name="connsiteX0" fmla="*/ 0 w 6634420"/>
              <a:gd name="connsiteY0" fmla="*/ 1255172 h 2510260"/>
              <a:gd name="connsiteX1" fmla="*/ 1598706 w 6634420"/>
              <a:gd name="connsiteY1" fmla="*/ 2510231 h 2510260"/>
              <a:gd name="connsiteX2" fmla="*/ 3361765 w 6634420"/>
              <a:gd name="connsiteY2" fmla="*/ 1225290 h 2510260"/>
              <a:gd name="connsiteX3" fmla="*/ 5020235 w 6634420"/>
              <a:gd name="connsiteY3" fmla="*/ 113 h 2510260"/>
              <a:gd name="connsiteX4" fmla="*/ 6634420 w 6634420"/>
              <a:gd name="connsiteY4" fmla="*/ 1236548 h 2510260"/>
              <a:gd name="connsiteX0" fmla="*/ 0 w 6708584"/>
              <a:gd name="connsiteY0" fmla="*/ 1158155 h 2510302"/>
              <a:gd name="connsiteX1" fmla="*/ 1672870 w 6708584"/>
              <a:gd name="connsiteY1" fmla="*/ 2510231 h 2510302"/>
              <a:gd name="connsiteX2" fmla="*/ 3435929 w 6708584"/>
              <a:gd name="connsiteY2" fmla="*/ 1225290 h 2510302"/>
              <a:gd name="connsiteX3" fmla="*/ 5094399 w 6708584"/>
              <a:gd name="connsiteY3" fmla="*/ 113 h 2510302"/>
              <a:gd name="connsiteX4" fmla="*/ 6708584 w 6708584"/>
              <a:gd name="connsiteY4" fmla="*/ 1236548 h 2510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4" h="2510302">
                <a:moveTo>
                  <a:pt x="0" y="1158155"/>
                </a:moveTo>
                <a:cubicBezTo>
                  <a:pt x="519206" y="1788174"/>
                  <a:pt x="1100215" y="2499042"/>
                  <a:pt x="1672870" y="2510231"/>
                </a:cubicBezTo>
                <a:cubicBezTo>
                  <a:pt x="2245525" y="2521420"/>
                  <a:pt x="3435929" y="1225290"/>
                  <a:pt x="3435929" y="1225290"/>
                </a:cubicBezTo>
                <a:cubicBezTo>
                  <a:pt x="4083627" y="636552"/>
                  <a:pt x="4536595" y="-9848"/>
                  <a:pt x="5094399" y="113"/>
                </a:cubicBezTo>
                <a:cubicBezTo>
                  <a:pt x="5652203" y="10074"/>
                  <a:pt x="6708584" y="1236548"/>
                  <a:pt x="6708584" y="1236548"/>
                </a:cubicBezTo>
              </a:path>
            </a:pathLst>
          </a:custGeom>
          <a:noFill/>
          <a:ln w="38100" cmpd="sng">
            <a:solidFill>
              <a:schemeClr val="accent2">
                <a:lumMod val="60000"/>
                <a:lumOff val="40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 name="Straight Connector 13"/>
          <p:cNvCxnSpPr/>
          <p:nvPr/>
        </p:nvCxnSpPr>
        <p:spPr>
          <a:xfrm flipV="1">
            <a:off x="0" y="2954650"/>
            <a:ext cx="2703806" cy="19539"/>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9927898" y="1972602"/>
            <a:ext cx="0" cy="14334"/>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784290" y="1904805"/>
            <a:ext cx="0" cy="1059959"/>
          </a:xfrm>
          <a:prstGeom prst="straightConnector1">
            <a:avLst/>
          </a:prstGeom>
          <a:ln w="19050" cmpd="sng">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286520" y="2559938"/>
            <a:ext cx="696737" cy="461665"/>
          </a:xfrm>
          <a:prstGeom prst="rect">
            <a:avLst/>
          </a:prstGeom>
          <a:noFill/>
        </p:spPr>
        <p:txBody>
          <a:bodyPr wrap="square" rtlCol="0">
            <a:spAutoFit/>
          </a:bodyPr>
          <a:lstStyle/>
          <a:p>
            <a:r>
              <a:rPr lang="en-US" sz="2400" dirty="0" smtClean="0">
                <a:solidFill>
                  <a:srgbClr val="FFFFFF"/>
                </a:solidFill>
                <a:latin typeface="Helvetica Neue Thin"/>
                <a:cs typeface="Helvetica Neue Thin"/>
              </a:rPr>
              <a:t>2h</a:t>
            </a:r>
            <a:endParaRPr lang="en-US" sz="2400" dirty="0">
              <a:solidFill>
                <a:srgbClr val="FFFFFF"/>
              </a:solidFill>
              <a:latin typeface="Helvetica Neue Thin"/>
              <a:cs typeface="Helvetica Neue Thin"/>
            </a:endParaRPr>
          </a:p>
        </p:txBody>
      </p:sp>
      <p:sp>
        <p:nvSpPr>
          <p:cNvPr id="8" name="TextBox 7"/>
          <p:cNvSpPr txBox="1"/>
          <p:nvPr/>
        </p:nvSpPr>
        <p:spPr>
          <a:xfrm>
            <a:off x="279154" y="1305435"/>
            <a:ext cx="1358328" cy="400110"/>
          </a:xfrm>
          <a:prstGeom prst="rect">
            <a:avLst/>
          </a:prstGeom>
          <a:noFill/>
          <a:ln>
            <a:noFill/>
          </a:ln>
        </p:spPr>
        <p:txBody>
          <a:bodyPr wrap="square" rtlCol="0">
            <a:spAutoFit/>
          </a:bodyPr>
          <a:lstStyle>
            <a:defPPr>
              <a:defRPr lang="en-US"/>
            </a:defPPr>
            <a:lvl1pPr>
              <a:defRPr sz="2000">
                <a:solidFill>
                  <a:srgbClr val="FFFFFF"/>
                </a:solidFill>
                <a:latin typeface="Helvetica Neue Thin"/>
                <a:cs typeface="Helvetica Neue Thin"/>
              </a:defRPr>
            </a:lvl1pPr>
          </a:lstStyle>
          <a:p>
            <a:r>
              <a:rPr lang="en-US" dirty="0"/>
              <a:t>Y signal</a:t>
            </a:r>
          </a:p>
        </p:txBody>
      </p:sp>
      <p:sp>
        <p:nvSpPr>
          <p:cNvPr id="58" name="TextBox 57"/>
          <p:cNvSpPr txBox="1"/>
          <p:nvPr/>
        </p:nvSpPr>
        <p:spPr>
          <a:xfrm>
            <a:off x="402587" y="5850718"/>
            <a:ext cx="1200987" cy="400110"/>
          </a:xfrm>
          <a:prstGeom prst="rect">
            <a:avLst/>
          </a:prstGeom>
          <a:noFill/>
          <a:ln>
            <a:noFill/>
          </a:ln>
        </p:spPr>
        <p:txBody>
          <a:bodyPr wrap="square" rtlCol="0">
            <a:spAutoFit/>
          </a:bodyPr>
          <a:lstStyle>
            <a:defPPr>
              <a:defRPr lang="en-US"/>
            </a:defPPr>
            <a:lvl1pPr>
              <a:defRPr sz="2000">
                <a:solidFill>
                  <a:srgbClr val="FFFFFF"/>
                </a:solidFill>
                <a:latin typeface="Helvetica Neue Thin"/>
                <a:cs typeface="Helvetica Neue Thin"/>
              </a:defRPr>
            </a:lvl1pPr>
          </a:lstStyle>
          <a:p>
            <a:r>
              <a:rPr lang="en-US" dirty="0"/>
              <a:t>Y spill</a:t>
            </a:r>
          </a:p>
        </p:txBody>
      </p:sp>
      <p:cxnSp>
        <p:nvCxnSpPr>
          <p:cNvPr id="63" name="Straight Arrow Connector 62"/>
          <p:cNvCxnSpPr/>
          <p:nvPr/>
        </p:nvCxnSpPr>
        <p:spPr>
          <a:xfrm>
            <a:off x="2694435" y="5038064"/>
            <a:ext cx="0" cy="408659"/>
          </a:xfrm>
          <a:prstGeom prst="straightConnector1">
            <a:avLst/>
          </a:prstGeom>
          <a:ln w="19050" cmpd="sng">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2694465" y="5073698"/>
            <a:ext cx="350889" cy="461665"/>
          </a:xfrm>
          <a:prstGeom prst="rect">
            <a:avLst/>
          </a:prstGeom>
          <a:noFill/>
        </p:spPr>
        <p:txBody>
          <a:bodyPr wrap="square" rtlCol="0">
            <a:spAutoFit/>
          </a:bodyPr>
          <a:lstStyle>
            <a:defPPr>
              <a:defRPr lang="en-US"/>
            </a:defPPr>
            <a:lvl1pPr>
              <a:defRPr sz="2400">
                <a:solidFill>
                  <a:srgbClr val="FFFFFF"/>
                </a:solidFill>
                <a:latin typeface="Helvetica Neue Thin"/>
                <a:cs typeface="Helvetica Neue Thin"/>
              </a:defRPr>
            </a:lvl1pPr>
          </a:lstStyle>
          <a:p>
            <a:r>
              <a:rPr lang="en-US" dirty="0"/>
              <a:t>h</a:t>
            </a:r>
          </a:p>
        </p:txBody>
      </p:sp>
      <p:sp>
        <p:nvSpPr>
          <p:cNvPr id="15" name="Freeform 14"/>
          <p:cNvSpPr/>
          <p:nvPr/>
        </p:nvSpPr>
        <p:spPr>
          <a:xfrm rot="10800000" flipV="1">
            <a:off x="212318" y="4285761"/>
            <a:ext cx="2376616" cy="2509317"/>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 name="connsiteX0" fmla="*/ 0 w 6634420"/>
              <a:gd name="connsiteY0" fmla="*/ 1255172 h 2510260"/>
              <a:gd name="connsiteX1" fmla="*/ 1598706 w 6634420"/>
              <a:gd name="connsiteY1" fmla="*/ 2510231 h 2510260"/>
              <a:gd name="connsiteX2" fmla="*/ 3361765 w 6634420"/>
              <a:gd name="connsiteY2" fmla="*/ 1225290 h 2510260"/>
              <a:gd name="connsiteX3" fmla="*/ 5020235 w 6634420"/>
              <a:gd name="connsiteY3" fmla="*/ 113 h 2510260"/>
              <a:gd name="connsiteX4" fmla="*/ 6634420 w 6634420"/>
              <a:gd name="connsiteY4" fmla="*/ 1236548 h 2510260"/>
              <a:gd name="connsiteX0" fmla="*/ 0 w 6708584"/>
              <a:gd name="connsiteY0" fmla="*/ 1158155 h 2510302"/>
              <a:gd name="connsiteX1" fmla="*/ 1672870 w 6708584"/>
              <a:gd name="connsiteY1" fmla="*/ 2510231 h 2510302"/>
              <a:gd name="connsiteX2" fmla="*/ 3435929 w 6708584"/>
              <a:gd name="connsiteY2" fmla="*/ 1225290 h 2510302"/>
              <a:gd name="connsiteX3" fmla="*/ 5094399 w 6708584"/>
              <a:gd name="connsiteY3" fmla="*/ 113 h 2510302"/>
              <a:gd name="connsiteX4" fmla="*/ 6708584 w 6708584"/>
              <a:gd name="connsiteY4" fmla="*/ 1236548 h 2510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4" h="2510302">
                <a:moveTo>
                  <a:pt x="0" y="1158155"/>
                </a:moveTo>
                <a:cubicBezTo>
                  <a:pt x="519206" y="1788174"/>
                  <a:pt x="1100215" y="2499042"/>
                  <a:pt x="1672870" y="2510231"/>
                </a:cubicBezTo>
                <a:cubicBezTo>
                  <a:pt x="2245525" y="2521420"/>
                  <a:pt x="3435929" y="1225290"/>
                  <a:pt x="3435929" y="1225290"/>
                </a:cubicBezTo>
                <a:cubicBezTo>
                  <a:pt x="4083627" y="636552"/>
                  <a:pt x="4536595" y="-9848"/>
                  <a:pt x="5094399" y="113"/>
                </a:cubicBezTo>
                <a:cubicBezTo>
                  <a:pt x="5652203" y="10074"/>
                  <a:pt x="6708584" y="1236548"/>
                  <a:pt x="6708584" y="1236548"/>
                </a:cubicBezTo>
              </a:path>
            </a:pathLst>
          </a:custGeom>
          <a:ln w="28575" cmpd="sng">
            <a:solidFill>
              <a:schemeClr val="tx2">
                <a:lumMod val="60000"/>
                <a:lumOff val="40000"/>
              </a:schemeClr>
            </a:solidFill>
            <a:prstDash val="dash"/>
          </a:ln>
          <a:effectLst>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6" name="Straight Arrow Connector 15"/>
          <p:cNvCxnSpPr/>
          <p:nvPr/>
        </p:nvCxnSpPr>
        <p:spPr>
          <a:xfrm>
            <a:off x="836478" y="4405654"/>
            <a:ext cx="0" cy="1059959"/>
          </a:xfrm>
          <a:prstGeom prst="straightConnector1">
            <a:avLst/>
          </a:prstGeom>
          <a:ln w="19050" cmpd="sng">
            <a:solidFill>
              <a:srgbClr val="FFFFFF"/>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04842" y="5077720"/>
            <a:ext cx="696737" cy="461665"/>
          </a:xfrm>
          <a:prstGeom prst="rect">
            <a:avLst/>
          </a:prstGeom>
          <a:noFill/>
        </p:spPr>
        <p:txBody>
          <a:bodyPr wrap="square" rtlCol="0">
            <a:spAutoFit/>
          </a:bodyPr>
          <a:lstStyle>
            <a:defPPr>
              <a:defRPr lang="en-US"/>
            </a:defPPr>
            <a:lvl1pPr>
              <a:defRPr sz="2400">
                <a:solidFill>
                  <a:srgbClr val="FFFFFF"/>
                </a:solidFill>
                <a:latin typeface="Helvetica Neue Thin"/>
                <a:cs typeface="Helvetica Neue Thin"/>
              </a:defRPr>
            </a:lvl1pPr>
          </a:lstStyle>
          <a:p>
            <a:r>
              <a:rPr lang="en-US" dirty="0"/>
              <a:t>2h</a:t>
            </a:r>
          </a:p>
        </p:txBody>
      </p:sp>
      <p:sp>
        <p:nvSpPr>
          <p:cNvPr id="18" name="Freeform 17"/>
          <p:cNvSpPr/>
          <p:nvPr/>
        </p:nvSpPr>
        <p:spPr>
          <a:xfrm>
            <a:off x="160129" y="2545991"/>
            <a:ext cx="2376617" cy="817318"/>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chemeClr val="tx2">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TextBox 18"/>
          <p:cNvSpPr txBox="1"/>
          <p:nvPr/>
        </p:nvSpPr>
        <p:spPr>
          <a:xfrm>
            <a:off x="2636970" y="2497856"/>
            <a:ext cx="350889" cy="461665"/>
          </a:xfrm>
          <a:prstGeom prst="rect">
            <a:avLst/>
          </a:prstGeom>
          <a:noFill/>
        </p:spPr>
        <p:txBody>
          <a:bodyPr wrap="square" rtlCol="0">
            <a:spAutoFit/>
          </a:bodyPr>
          <a:lstStyle>
            <a:defPPr>
              <a:defRPr lang="en-US"/>
            </a:defPPr>
            <a:lvl1pPr>
              <a:defRPr sz="2400">
                <a:solidFill>
                  <a:srgbClr val="FFFFFF"/>
                </a:solidFill>
                <a:latin typeface="Helvetica Neue Thin"/>
                <a:cs typeface="Helvetica Neue Thin"/>
              </a:defRPr>
            </a:lvl1pPr>
          </a:lstStyle>
          <a:p>
            <a:r>
              <a:rPr lang="en-US" dirty="0"/>
              <a:t>h</a:t>
            </a:r>
          </a:p>
        </p:txBody>
      </p:sp>
      <p:sp>
        <p:nvSpPr>
          <p:cNvPr id="20" name="TextBox 19"/>
          <p:cNvSpPr txBox="1"/>
          <p:nvPr/>
        </p:nvSpPr>
        <p:spPr>
          <a:xfrm>
            <a:off x="342071" y="3334483"/>
            <a:ext cx="1200987" cy="400110"/>
          </a:xfrm>
          <a:prstGeom prst="rect">
            <a:avLst/>
          </a:prstGeom>
          <a:noFill/>
          <a:ln>
            <a:noFill/>
          </a:ln>
        </p:spPr>
        <p:txBody>
          <a:bodyPr wrap="square" rtlCol="0">
            <a:spAutoFit/>
          </a:bodyPr>
          <a:lstStyle/>
          <a:p>
            <a:r>
              <a:rPr lang="en-US" sz="2000" dirty="0">
                <a:solidFill>
                  <a:srgbClr val="FFFFFF"/>
                </a:solidFill>
                <a:latin typeface="Helvetica Neue Thin"/>
                <a:cs typeface="Helvetica Neue Thin"/>
              </a:rPr>
              <a:t>Z spill</a:t>
            </a:r>
          </a:p>
        </p:txBody>
      </p:sp>
      <p:cxnSp>
        <p:nvCxnSpPr>
          <p:cNvPr id="21" name="Straight Arrow Connector 20"/>
          <p:cNvCxnSpPr/>
          <p:nvPr/>
        </p:nvCxnSpPr>
        <p:spPr>
          <a:xfrm>
            <a:off x="2636940" y="2563820"/>
            <a:ext cx="0" cy="408659"/>
          </a:xfrm>
          <a:prstGeom prst="straightConnector1">
            <a:avLst/>
          </a:prstGeom>
          <a:ln w="19050" cmpd="sng">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77091" y="3824096"/>
            <a:ext cx="1344600" cy="400110"/>
          </a:xfrm>
          <a:prstGeom prst="rect">
            <a:avLst/>
          </a:prstGeom>
          <a:noFill/>
          <a:ln>
            <a:noFill/>
          </a:ln>
        </p:spPr>
        <p:txBody>
          <a:bodyPr wrap="square" rtlCol="0">
            <a:spAutoFit/>
          </a:bodyPr>
          <a:lstStyle>
            <a:defPPr>
              <a:defRPr lang="en-US"/>
            </a:defPPr>
            <a:lvl1pPr>
              <a:defRPr sz="2000">
                <a:solidFill>
                  <a:srgbClr val="FFFFFF"/>
                </a:solidFill>
                <a:latin typeface="Helvetica Neue Thin"/>
                <a:cs typeface="Helvetica Neue Thin"/>
              </a:defRPr>
            </a:lvl1pPr>
          </a:lstStyle>
          <a:p>
            <a:r>
              <a:rPr lang="en-US" dirty="0"/>
              <a:t>Z signal</a:t>
            </a:r>
          </a:p>
        </p:txBody>
      </p:sp>
      <p:sp>
        <p:nvSpPr>
          <p:cNvPr id="23" name="Freeform 22"/>
          <p:cNvSpPr/>
          <p:nvPr/>
        </p:nvSpPr>
        <p:spPr>
          <a:xfrm rot="10800000" flipV="1">
            <a:off x="4389526" y="1171519"/>
            <a:ext cx="2376616" cy="369291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 name="connsiteX0" fmla="*/ 0 w 6634420"/>
              <a:gd name="connsiteY0" fmla="*/ 1255172 h 2510260"/>
              <a:gd name="connsiteX1" fmla="*/ 1598706 w 6634420"/>
              <a:gd name="connsiteY1" fmla="*/ 2510231 h 2510260"/>
              <a:gd name="connsiteX2" fmla="*/ 3361765 w 6634420"/>
              <a:gd name="connsiteY2" fmla="*/ 1225290 h 2510260"/>
              <a:gd name="connsiteX3" fmla="*/ 5020235 w 6634420"/>
              <a:gd name="connsiteY3" fmla="*/ 113 h 2510260"/>
              <a:gd name="connsiteX4" fmla="*/ 6634420 w 6634420"/>
              <a:gd name="connsiteY4" fmla="*/ 1236548 h 2510260"/>
              <a:gd name="connsiteX0" fmla="*/ 0 w 6708584"/>
              <a:gd name="connsiteY0" fmla="*/ 1158155 h 2510302"/>
              <a:gd name="connsiteX1" fmla="*/ 1672870 w 6708584"/>
              <a:gd name="connsiteY1" fmla="*/ 2510231 h 2510302"/>
              <a:gd name="connsiteX2" fmla="*/ 3435929 w 6708584"/>
              <a:gd name="connsiteY2" fmla="*/ 1225290 h 2510302"/>
              <a:gd name="connsiteX3" fmla="*/ 5094399 w 6708584"/>
              <a:gd name="connsiteY3" fmla="*/ 113 h 2510302"/>
              <a:gd name="connsiteX4" fmla="*/ 6708584 w 6708584"/>
              <a:gd name="connsiteY4" fmla="*/ 1236548 h 2510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4" h="2510302">
                <a:moveTo>
                  <a:pt x="0" y="1158155"/>
                </a:moveTo>
                <a:cubicBezTo>
                  <a:pt x="519206" y="1788174"/>
                  <a:pt x="1100215" y="2499042"/>
                  <a:pt x="1672870" y="2510231"/>
                </a:cubicBezTo>
                <a:cubicBezTo>
                  <a:pt x="2245525" y="2521420"/>
                  <a:pt x="3435929" y="1225290"/>
                  <a:pt x="3435929" y="1225290"/>
                </a:cubicBezTo>
                <a:cubicBezTo>
                  <a:pt x="4083627" y="636552"/>
                  <a:pt x="4536595" y="-9848"/>
                  <a:pt x="5094399" y="113"/>
                </a:cubicBezTo>
                <a:cubicBezTo>
                  <a:pt x="5652203" y="10074"/>
                  <a:pt x="6708584" y="1236548"/>
                  <a:pt x="6708584" y="1236548"/>
                </a:cubicBezTo>
              </a:path>
            </a:pathLst>
          </a:custGeom>
          <a:noFill/>
          <a:ln w="28575" cmpd="sng">
            <a:solidFill>
              <a:schemeClr val="accent2">
                <a:lumMod val="60000"/>
                <a:lumOff val="40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Connector 23"/>
          <p:cNvCxnSpPr/>
          <p:nvPr/>
        </p:nvCxnSpPr>
        <p:spPr>
          <a:xfrm>
            <a:off x="7393941" y="1579433"/>
            <a:ext cx="0" cy="16504"/>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4212687" y="2925290"/>
            <a:ext cx="2703806" cy="19539"/>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7" name="Freeform 26"/>
          <p:cNvSpPr/>
          <p:nvPr/>
        </p:nvSpPr>
        <p:spPr>
          <a:xfrm rot="10800000">
            <a:off x="4389526" y="1888735"/>
            <a:ext cx="2376616" cy="2073110"/>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 name="connsiteX0" fmla="*/ 0 w 6634420"/>
              <a:gd name="connsiteY0" fmla="*/ 1255172 h 2510260"/>
              <a:gd name="connsiteX1" fmla="*/ 1598706 w 6634420"/>
              <a:gd name="connsiteY1" fmla="*/ 2510231 h 2510260"/>
              <a:gd name="connsiteX2" fmla="*/ 3361765 w 6634420"/>
              <a:gd name="connsiteY2" fmla="*/ 1225290 h 2510260"/>
              <a:gd name="connsiteX3" fmla="*/ 5020235 w 6634420"/>
              <a:gd name="connsiteY3" fmla="*/ 113 h 2510260"/>
              <a:gd name="connsiteX4" fmla="*/ 6634420 w 6634420"/>
              <a:gd name="connsiteY4" fmla="*/ 1236548 h 2510260"/>
              <a:gd name="connsiteX0" fmla="*/ 0 w 6708584"/>
              <a:gd name="connsiteY0" fmla="*/ 1158155 h 2510302"/>
              <a:gd name="connsiteX1" fmla="*/ 1672870 w 6708584"/>
              <a:gd name="connsiteY1" fmla="*/ 2510231 h 2510302"/>
              <a:gd name="connsiteX2" fmla="*/ 3435929 w 6708584"/>
              <a:gd name="connsiteY2" fmla="*/ 1225290 h 2510302"/>
              <a:gd name="connsiteX3" fmla="*/ 5094399 w 6708584"/>
              <a:gd name="connsiteY3" fmla="*/ 113 h 2510302"/>
              <a:gd name="connsiteX4" fmla="*/ 6708584 w 6708584"/>
              <a:gd name="connsiteY4" fmla="*/ 1236548 h 2510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4" h="2510302">
                <a:moveTo>
                  <a:pt x="0" y="1158155"/>
                </a:moveTo>
                <a:cubicBezTo>
                  <a:pt x="519206" y="1788174"/>
                  <a:pt x="1100215" y="2499042"/>
                  <a:pt x="1672870" y="2510231"/>
                </a:cubicBezTo>
                <a:cubicBezTo>
                  <a:pt x="2245525" y="2521420"/>
                  <a:pt x="3435929" y="1225290"/>
                  <a:pt x="3435929" y="1225290"/>
                </a:cubicBezTo>
                <a:cubicBezTo>
                  <a:pt x="4083627" y="636552"/>
                  <a:pt x="4536595" y="-9848"/>
                  <a:pt x="5094399" y="113"/>
                </a:cubicBezTo>
                <a:cubicBezTo>
                  <a:pt x="5652203" y="10074"/>
                  <a:pt x="6708584" y="1236548"/>
                  <a:pt x="6708584" y="1236548"/>
                </a:cubicBezTo>
              </a:path>
            </a:pathLst>
          </a:custGeom>
          <a:ln w="28575" cmpd="sng">
            <a:solidFill>
              <a:schemeClr val="tx2">
                <a:lumMod val="60000"/>
                <a:lumOff val="40000"/>
              </a:schemeClr>
            </a:solidFill>
            <a:prstDash val="dash"/>
          </a:ln>
          <a:effectLst>
            <a:glow rad="63500">
              <a:schemeClr val="accent3">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TextBox 27"/>
          <p:cNvSpPr txBox="1"/>
          <p:nvPr/>
        </p:nvSpPr>
        <p:spPr>
          <a:xfrm>
            <a:off x="3303341" y="2491740"/>
            <a:ext cx="601524" cy="707886"/>
          </a:xfrm>
          <a:prstGeom prst="rect">
            <a:avLst/>
          </a:prstGeom>
          <a:noFill/>
        </p:spPr>
        <p:txBody>
          <a:bodyPr wrap="square" rtlCol="0">
            <a:spAutoFit/>
          </a:bodyPr>
          <a:lstStyle/>
          <a:p>
            <a:r>
              <a:rPr lang="en-US" sz="4000" dirty="0" smtClean="0">
                <a:solidFill>
                  <a:srgbClr val="FFFFFF"/>
                </a:solidFill>
                <a:latin typeface="Helvetica Neue Thin"/>
                <a:cs typeface="Helvetica Neue Thin"/>
              </a:rPr>
              <a:t>2</a:t>
            </a:r>
            <a:endParaRPr lang="en-US" sz="4000" dirty="0">
              <a:solidFill>
                <a:srgbClr val="FFFFFF"/>
              </a:solidFill>
              <a:latin typeface="Helvetica Neue Thin"/>
              <a:cs typeface="Helvetica Neue Thin"/>
            </a:endParaRPr>
          </a:p>
        </p:txBody>
      </p:sp>
      <p:sp>
        <p:nvSpPr>
          <p:cNvPr id="29" name="TextBox 28"/>
          <p:cNvSpPr txBox="1"/>
          <p:nvPr/>
        </p:nvSpPr>
        <p:spPr>
          <a:xfrm>
            <a:off x="3737775" y="2529279"/>
            <a:ext cx="484561" cy="707886"/>
          </a:xfrm>
          <a:prstGeom prst="rect">
            <a:avLst/>
          </a:prstGeom>
          <a:noFill/>
        </p:spPr>
        <p:txBody>
          <a:bodyPr wrap="square" rtlCol="0">
            <a:spAutoFit/>
          </a:bodyPr>
          <a:lstStyle/>
          <a:p>
            <a:r>
              <a:rPr lang="en-US" sz="4000" dirty="0" smtClean="0">
                <a:solidFill>
                  <a:srgbClr val="FFFFFF"/>
                </a:solidFill>
              </a:rPr>
              <a:t>=</a:t>
            </a:r>
            <a:endParaRPr lang="en-US" sz="4000" dirty="0">
              <a:solidFill>
                <a:srgbClr val="FFFFFF"/>
              </a:solidFill>
            </a:endParaRPr>
          </a:p>
        </p:txBody>
      </p:sp>
      <p:cxnSp>
        <p:nvCxnSpPr>
          <p:cNvPr id="30" name="Straight Connector 29"/>
          <p:cNvCxnSpPr/>
          <p:nvPr/>
        </p:nvCxnSpPr>
        <p:spPr>
          <a:xfrm>
            <a:off x="9927898" y="1972602"/>
            <a:ext cx="0" cy="14334"/>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5015675" y="1390633"/>
            <a:ext cx="0" cy="1551887"/>
          </a:xfrm>
          <a:prstGeom prst="straightConnector1">
            <a:avLst/>
          </a:prstGeom>
          <a:ln w="19050" cmpd="sng">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4484039" y="2525035"/>
            <a:ext cx="696737" cy="461665"/>
          </a:xfrm>
          <a:prstGeom prst="rect">
            <a:avLst/>
          </a:prstGeom>
          <a:noFill/>
        </p:spPr>
        <p:txBody>
          <a:bodyPr wrap="square" rtlCol="0">
            <a:spAutoFit/>
          </a:bodyPr>
          <a:lstStyle>
            <a:defPPr>
              <a:defRPr lang="en-US"/>
            </a:defPPr>
            <a:lvl1pPr>
              <a:defRPr sz="2400">
                <a:solidFill>
                  <a:srgbClr val="FFFFFF"/>
                </a:solidFill>
                <a:latin typeface="Helvetica Neue Thin"/>
                <a:cs typeface="Helvetica Neue Thin"/>
              </a:defRPr>
            </a:lvl1pPr>
          </a:lstStyle>
          <a:p>
            <a:r>
              <a:rPr lang="en-US" dirty="0"/>
              <a:t>4h</a:t>
            </a:r>
          </a:p>
        </p:txBody>
      </p:sp>
      <p:cxnSp>
        <p:nvCxnSpPr>
          <p:cNvPr id="33" name="Straight Arrow Connector 32"/>
          <p:cNvCxnSpPr/>
          <p:nvPr/>
        </p:nvCxnSpPr>
        <p:spPr>
          <a:xfrm>
            <a:off x="6187324" y="2024431"/>
            <a:ext cx="0" cy="875999"/>
          </a:xfrm>
          <a:prstGeom prst="straightConnector1">
            <a:avLst/>
          </a:prstGeom>
          <a:ln w="19050" cmpd="sng">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5656136" y="2518968"/>
            <a:ext cx="696737" cy="461665"/>
          </a:xfrm>
          <a:prstGeom prst="rect">
            <a:avLst/>
          </a:prstGeom>
          <a:noFill/>
        </p:spPr>
        <p:txBody>
          <a:bodyPr wrap="square" rtlCol="0">
            <a:spAutoFit/>
          </a:bodyPr>
          <a:lstStyle>
            <a:defPPr>
              <a:defRPr lang="en-US"/>
            </a:defPPr>
            <a:lvl1pPr>
              <a:defRPr sz="2400">
                <a:solidFill>
                  <a:srgbClr val="FFFFFF"/>
                </a:solidFill>
                <a:latin typeface="Helvetica Neue Thin"/>
                <a:cs typeface="Helvetica Neue Thin"/>
              </a:defRPr>
            </a:lvl1pPr>
          </a:lstStyle>
          <a:p>
            <a:r>
              <a:rPr lang="en-US" dirty="0"/>
              <a:t>2h</a:t>
            </a:r>
          </a:p>
        </p:txBody>
      </p:sp>
      <p:sp>
        <p:nvSpPr>
          <p:cNvPr id="36" name="TextBox 35"/>
          <p:cNvSpPr txBox="1"/>
          <p:nvPr/>
        </p:nvSpPr>
        <p:spPr>
          <a:xfrm>
            <a:off x="6563665" y="1918109"/>
            <a:ext cx="2308813" cy="400110"/>
          </a:xfrm>
          <a:prstGeom prst="rect">
            <a:avLst/>
          </a:prstGeom>
          <a:noFill/>
          <a:ln>
            <a:noFill/>
          </a:ln>
        </p:spPr>
        <p:txBody>
          <a:bodyPr wrap="square" rtlCol="0">
            <a:spAutoFit/>
          </a:bodyPr>
          <a:lstStyle>
            <a:defPPr>
              <a:defRPr lang="en-US"/>
            </a:defPPr>
            <a:lvl1pPr>
              <a:defRPr sz="2000">
                <a:solidFill>
                  <a:srgbClr val="FFFFFF"/>
                </a:solidFill>
                <a:latin typeface="Helvetica Neue Thin"/>
                <a:cs typeface="Helvetica Neue Thin"/>
              </a:defRPr>
            </a:lvl1pPr>
          </a:lstStyle>
          <a:p>
            <a:r>
              <a:rPr lang="en-US" dirty="0"/>
              <a:t>Scaled Y signal</a:t>
            </a:r>
          </a:p>
        </p:txBody>
      </p:sp>
      <p:sp>
        <p:nvSpPr>
          <p:cNvPr id="50" name="TextBox 49"/>
          <p:cNvSpPr txBox="1"/>
          <p:nvPr/>
        </p:nvSpPr>
        <p:spPr>
          <a:xfrm>
            <a:off x="2588935" y="3363309"/>
            <a:ext cx="1591569" cy="461665"/>
          </a:xfrm>
          <a:prstGeom prst="rect">
            <a:avLst/>
          </a:prstGeom>
          <a:noFill/>
        </p:spPr>
        <p:txBody>
          <a:bodyPr wrap="square" rtlCol="0">
            <a:spAutoFit/>
          </a:bodyPr>
          <a:lstStyle/>
          <a:p>
            <a:r>
              <a:rPr lang="en-US" sz="2400" dirty="0" smtClean="0">
                <a:solidFill>
                  <a:srgbClr val="FFFFFF"/>
                </a:solidFill>
                <a:latin typeface="Helvetica Neue Thin"/>
                <a:cs typeface="Helvetica Neue Thin"/>
              </a:rPr>
              <a:t>Y-Axis</a:t>
            </a:r>
            <a:endParaRPr lang="en-US" sz="2400" dirty="0">
              <a:solidFill>
                <a:srgbClr val="FFFFFF"/>
              </a:solidFill>
              <a:latin typeface="Helvetica Neue Thin"/>
              <a:cs typeface="Helvetica Neue Thin"/>
            </a:endParaRPr>
          </a:p>
        </p:txBody>
      </p:sp>
      <p:sp>
        <p:nvSpPr>
          <p:cNvPr id="51" name="TextBox 50"/>
          <p:cNvSpPr txBox="1"/>
          <p:nvPr/>
        </p:nvSpPr>
        <p:spPr>
          <a:xfrm>
            <a:off x="2741335" y="5656134"/>
            <a:ext cx="1591569" cy="461665"/>
          </a:xfrm>
          <a:prstGeom prst="rect">
            <a:avLst/>
          </a:prstGeom>
          <a:noFill/>
        </p:spPr>
        <p:txBody>
          <a:bodyPr wrap="square" rtlCol="0">
            <a:spAutoFit/>
          </a:bodyPr>
          <a:lstStyle/>
          <a:p>
            <a:r>
              <a:rPr lang="en-US" sz="2400" dirty="0">
                <a:solidFill>
                  <a:srgbClr val="FFFFFF"/>
                </a:solidFill>
                <a:latin typeface="Helvetica Neue Thin"/>
                <a:cs typeface="Helvetica Neue Thin"/>
              </a:rPr>
              <a:t>Z</a:t>
            </a:r>
            <a:r>
              <a:rPr lang="en-US" sz="2400" dirty="0" smtClean="0">
                <a:solidFill>
                  <a:srgbClr val="FFFFFF"/>
                </a:solidFill>
                <a:latin typeface="Helvetica Neue Thin"/>
                <a:cs typeface="Helvetica Neue Thin"/>
              </a:rPr>
              <a:t>-Axis</a:t>
            </a:r>
            <a:endParaRPr lang="en-US" sz="2400" dirty="0">
              <a:solidFill>
                <a:srgbClr val="FFFFFF"/>
              </a:solidFill>
              <a:latin typeface="Helvetica Neue Thin"/>
              <a:cs typeface="Helvetica Neue Thin"/>
            </a:endParaRPr>
          </a:p>
        </p:txBody>
      </p:sp>
      <p:sp>
        <p:nvSpPr>
          <p:cNvPr id="97" name="TextBox 96"/>
          <p:cNvSpPr txBox="1"/>
          <p:nvPr/>
        </p:nvSpPr>
        <p:spPr>
          <a:xfrm>
            <a:off x="2885586" y="2636997"/>
            <a:ext cx="518009" cy="707886"/>
          </a:xfrm>
          <a:prstGeom prst="rect">
            <a:avLst/>
          </a:prstGeom>
          <a:noFill/>
        </p:spPr>
        <p:txBody>
          <a:bodyPr wrap="square" rtlCol="0">
            <a:spAutoFit/>
          </a:bodyPr>
          <a:lstStyle/>
          <a:p>
            <a:r>
              <a:rPr lang="en-US" sz="4000" dirty="0" smtClean="0">
                <a:solidFill>
                  <a:srgbClr val="FFFFFF"/>
                </a:solidFill>
                <a:latin typeface="Blackoak Std"/>
                <a:cs typeface="Blackoak Std"/>
              </a:rPr>
              <a:t>*</a:t>
            </a:r>
            <a:endParaRPr lang="en-US" sz="4000" dirty="0">
              <a:solidFill>
                <a:srgbClr val="FFFFFF"/>
              </a:solidFill>
              <a:latin typeface="Blackoak Std"/>
              <a:cs typeface="Blackoak Std"/>
            </a:endParaRPr>
          </a:p>
        </p:txBody>
      </p:sp>
      <p:sp>
        <p:nvSpPr>
          <p:cNvPr id="3" name="Slide Number Placeholder 2"/>
          <p:cNvSpPr>
            <a:spLocks noGrp="1"/>
          </p:cNvSpPr>
          <p:nvPr>
            <p:ph type="sldNum" sz="quarter" idx="12"/>
          </p:nvPr>
        </p:nvSpPr>
        <p:spPr/>
        <p:txBody>
          <a:bodyPr/>
          <a:lstStyle/>
          <a:p>
            <a:fld id="{10283532-8428-F14D-911C-98C43BF6B529}" type="slidenum">
              <a:rPr lang="en-US" smtClean="0"/>
              <a:t>26</a:t>
            </a:fld>
            <a:endParaRPr lang="en-US"/>
          </a:p>
        </p:txBody>
      </p:sp>
      <p:grpSp>
        <p:nvGrpSpPr>
          <p:cNvPr id="89" name="Group 88"/>
          <p:cNvGrpSpPr/>
          <p:nvPr/>
        </p:nvGrpSpPr>
        <p:grpSpPr>
          <a:xfrm>
            <a:off x="587174" y="22429"/>
            <a:ext cx="8294012" cy="1153055"/>
            <a:chOff x="579084" y="5277008"/>
            <a:chExt cx="8294012" cy="1153055"/>
          </a:xfrm>
        </p:grpSpPr>
        <p:sp>
          <p:nvSpPr>
            <p:cNvPr id="90" name="Oval 89"/>
            <p:cNvSpPr/>
            <p:nvPr/>
          </p:nvSpPr>
          <p:spPr>
            <a:xfrm>
              <a:off x="2623832" y="5283826"/>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1" name="Straight Connector 90"/>
            <p:cNvCxnSpPr/>
            <p:nvPr/>
          </p:nvCxnSpPr>
          <p:spPr>
            <a:xfrm>
              <a:off x="3360229" y="567971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92" name="Group 91"/>
            <p:cNvGrpSpPr/>
            <p:nvPr/>
          </p:nvGrpSpPr>
          <p:grpSpPr>
            <a:xfrm>
              <a:off x="2919016" y="5417531"/>
              <a:ext cx="200880" cy="481335"/>
              <a:chOff x="2768329" y="986764"/>
              <a:chExt cx="204521" cy="945054"/>
            </a:xfrm>
            <a:effectLst/>
          </p:grpSpPr>
          <p:sp>
            <p:nvSpPr>
              <p:cNvPr id="124" name="Freeform 123"/>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5" name="Freeform 124"/>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93" name="TextBox 92"/>
            <p:cNvSpPr txBox="1"/>
            <p:nvPr/>
          </p:nvSpPr>
          <p:spPr>
            <a:xfrm>
              <a:off x="2114293" y="5991384"/>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Single</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Carrier</a:t>
              </a:r>
              <a:endParaRPr lang="en-US" sz="2000" dirty="0">
                <a:solidFill>
                  <a:schemeClr val="bg1"/>
                </a:solidFill>
                <a:latin typeface="Helvetica Neue Thin"/>
                <a:cs typeface="Helvetica Neue Thin"/>
              </a:endParaRPr>
            </a:p>
          </p:txBody>
        </p:sp>
        <p:sp>
          <p:nvSpPr>
            <p:cNvPr id="94" name="Oval 93"/>
            <p:cNvSpPr/>
            <p:nvPr/>
          </p:nvSpPr>
          <p:spPr>
            <a:xfrm>
              <a:off x="4190616" y="527700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5" name="Group 94"/>
            <p:cNvGrpSpPr/>
            <p:nvPr/>
          </p:nvGrpSpPr>
          <p:grpSpPr>
            <a:xfrm>
              <a:off x="4377253" y="5426002"/>
              <a:ext cx="353280" cy="493885"/>
              <a:chOff x="2224020" y="340262"/>
              <a:chExt cx="353280" cy="493885"/>
            </a:xfrm>
          </p:grpSpPr>
          <p:grpSp>
            <p:nvGrpSpPr>
              <p:cNvPr id="118" name="Group 117"/>
              <p:cNvGrpSpPr/>
              <p:nvPr/>
            </p:nvGrpSpPr>
            <p:grpSpPr>
              <a:xfrm>
                <a:off x="2224020" y="352812"/>
                <a:ext cx="200880" cy="481335"/>
                <a:chOff x="2768329" y="986764"/>
                <a:chExt cx="204521" cy="945054"/>
              </a:xfrm>
              <a:effectLst/>
            </p:grpSpPr>
            <p:sp>
              <p:nvSpPr>
                <p:cNvPr id="122" name="Freeform 121"/>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3" name="Freeform 122"/>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19" name="Group 118"/>
              <p:cNvGrpSpPr/>
              <p:nvPr/>
            </p:nvGrpSpPr>
            <p:grpSpPr>
              <a:xfrm>
                <a:off x="2376420" y="340262"/>
                <a:ext cx="200880" cy="481335"/>
                <a:chOff x="2768329" y="986764"/>
                <a:chExt cx="204521" cy="945054"/>
              </a:xfrm>
              <a:effectLst/>
            </p:grpSpPr>
            <p:sp>
              <p:nvSpPr>
                <p:cNvPr id="120" name="Freeform 119"/>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1" name="Freeform 120"/>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96" name="TextBox 95"/>
            <p:cNvSpPr txBox="1"/>
            <p:nvPr/>
          </p:nvSpPr>
          <p:spPr>
            <a:xfrm>
              <a:off x="3681952" y="5995329"/>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Multi-Carrier</a:t>
              </a:r>
              <a:endParaRPr lang="en-US" sz="2000" dirty="0">
                <a:solidFill>
                  <a:schemeClr val="bg1"/>
                </a:solidFill>
                <a:latin typeface="Helvetica Neue Thin"/>
                <a:cs typeface="Helvetica Neue Thin"/>
              </a:endParaRPr>
            </a:p>
          </p:txBody>
        </p:sp>
        <p:grpSp>
          <p:nvGrpSpPr>
            <p:cNvPr id="98" name="Group 97"/>
            <p:cNvGrpSpPr/>
            <p:nvPr/>
          </p:nvGrpSpPr>
          <p:grpSpPr>
            <a:xfrm>
              <a:off x="5808013" y="5293503"/>
              <a:ext cx="742241" cy="742297"/>
              <a:chOff x="5103876" y="1582811"/>
              <a:chExt cx="742241" cy="742297"/>
            </a:xfrm>
          </p:grpSpPr>
          <p:sp>
            <p:nvSpPr>
              <p:cNvPr id="113" name="Oval 112"/>
              <p:cNvSpPr/>
              <p:nvPr/>
            </p:nvSpPr>
            <p:spPr>
              <a:xfrm>
                <a:off x="5103876" y="1582811"/>
                <a:ext cx="742241" cy="742297"/>
              </a:xfrm>
              <a:prstGeom prst="ellipse">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4" name="Group 113"/>
              <p:cNvGrpSpPr/>
              <p:nvPr/>
            </p:nvGrpSpPr>
            <p:grpSpPr>
              <a:xfrm>
                <a:off x="5237412" y="1687828"/>
                <a:ext cx="483078" cy="384349"/>
                <a:chOff x="5085012" y="380778"/>
                <a:chExt cx="483078" cy="384349"/>
              </a:xfrm>
            </p:grpSpPr>
            <p:cxnSp>
              <p:nvCxnSpPr>
                <p:cNvPr id="115" name="Straight Connector 114"/>
                <p:cNvCxnSpPr/>
                <p:nvPr/>
              </p:nvCxnSpPr>
              <p:spPr>
                <a:xfrm>
                  <a:off x="5330844" y="380778"/>
                  <a:ext cx="0" cy="267129"/>
                </a:xfrm>
                <a:prstGeom prst="line">
                  <a:avLst/>
                </a:prstGeom>
                <a:ln w="19050" cmpd="sng">
                  <a:solidFill>
                    <a:schemeClr val="tx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flipV="1">
                  <a:off x="5344962" y="668061"/>
                  <a:ext cx="223128" cy="93121"/>
                </a:xfrm>
                <a:prstGeom prst="line">
                  <a:avLst/>
                </a:prstGeom>
                <a:ln w="19050" cmpd="sng">
                  <a:solidFill>
                    <a:schemeClr val="tx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flipV="1">
                  <a:off x="5085012" y="672006"/>
                  <a:ext cx="223128" cy="93121"/>
                </a:xfrm>
                <a:prstGeom prst="line">
                  <a:avLst/>
                </a:prstGeom>
                <a:ln w="19050" cmpd="sng">
                  <a:solidFill>
                    <a:schemeClr val="tx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grpSp>
        </p:grpSp>
        <p:cxnSp>
          <p:nvCxnSpPr>
            <p:cNvPr id="99" name="Straight Connector 98"/>
            <p:cNvCxnSpPr/>
            <p:nvPr/>
          </p:nvCxnSpPr>
          <p:spPr>
            <a:xfrm>
              <a:off x="4961091" y="5683663"/>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00" name="TextBox 99"/>
            <p:cNvSpPr txBox="1"/>
            <p:nvPr/>
          </p:nvSpPr>
          <p:spPr>
            <a:xfrm>
              <a:off x="5106066" y="6002810"/>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Multi-dimension</a:t>
              </a:r>
              <a:endParaRPr lang="en-US" sz="2000" dirty="0">
                <a:solidFill>
                  <a:schemeClr val="bg1"/>
                </a:solidFill>
                <a:latin typeface="Helvetica Neue Thin"/>
                <a:cs typeface="Helvetica Neue Thin"/>
              </a:endParaRPr>
            </a:p>
          </p:txBody>
        </p:sp>
        <p:cxnSp>
          <p:nvCxnSpPr>
            <p:cNvPr id="101" name="Straight Connector 100"/>
            <p:cNvCxnSpPr/>
            <p:nvPr/>
          </p:nvCxnSpPr>
          <p:spPr>
            <a:xfrm>
              <a:off x="6578447" y="568760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102" name="Group 101"/>
            <p:cNvGrpSpPr/>
            <p:nvPr/>
          </p:nvGrpSpPr>
          <p:grpSpPr>
            <a:xfrm>
              <a:off x="7406623" y="5283402"/>
              <a:ext cx="742241" cy="742297"/>
              <a:chOff x="6592290" y="1339331"/>
              <a:chExt cx="742241" cy="742297"/>
            </a:xfrm>
          </p:grpSpPr>
          <p:sp>
            <p:nvSpPr>
              <p:cNvPr id="108" name="Oval 107"/>
              <p:cNvSpPr/>
              <p:nvPr/>
            </p:nvSpPr>
            <p:spPr>
              <a:xfrm>
                <a:off x="6592290" y="1339331"/>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9" name="Group 108"/>
              <p:cNvGrpSpPr/>
              <p:nvPr/>
            </p:nvGrpSpPr>
            <p:grpSpPr>
              <a:xfrm rot="5400000">
                <a:off x="6875696" y="1489766"/>
                <a:ext cx="188755" cy="491628"/>
                <a:chOff x="2768329" y="986764"/>
                <a:chExt cx="204521" cy="945054"/>
              </a:xfrm>
              <a:effectLst/>
            </p:grpSpPr>
            <p:sp>
              <p:nvSpPr>
                <p:cNvPr id="111" name="Freeform 110"/>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2" name="Freeform 111"/>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10" name="Straight Connector 109"/>
              <p:cNvCxnSpPr/>
              <p:nvPr/>
            </p:nvCxnSpPr>
            <p:spPr>
              <a:xfrm flipH="1">
                <a:off x="6821713" y="1437160"/>
                <a:ext cx="309268" cy="629828"/>
              </a:xfrm>
              <a:prstGeom prst="line">
                <a:avLst/>
              </a:prstGeom>
              <a:ln w="28575" cmpd="sng">
                <a:solidFill>
                  <a:schemeClr val="bg1"/>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103" name="TextBox 102"/>
            <p:cNvSpPr txBox="1"/>
            <p:nvPr/>
          </p:nvSpPr>
          <p:spPr>
            <a:xfrm>
              <a:off x="6706713" y="6029953"/>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Phy</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Security</a:t>
              </a:r>
              <a:endParaRPr lang="en-US" sz="2000" dirty="0">
                <a:solidFill>
                  <a:schemeClr val="bg1"/>
                </a:solidFill>
                <a:latin typeface="Helvetica Neue Thin"/>
                <a:cs typeface="Helvetica Neue Thin"/>
              </a:endParaRPr>
            </a:p>
          </p:txBody>
        </p:sp>
        <p:cxnSp>
          <p:nvCxnSpPr>
            <p:cNvPr id="104" name="Straight Connector 103"/>
            <p:cNvCxnSpPr/>
            <p:nvPr/>
          </p:nvCxnSpPr>
          <p:spPr>
            <a:xfrm>
              <a:off x="1825020" y="5681710"/>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05" name="Oval 104"/>
            <p:cNvSpPr/>
            <p:nvPr/>
          </p:nvSpPr>
          <p:spPr>
            <a:xfrm>
              <a:off x="1088623" y="528581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TextBox 105"/>
            <p:cNvSpPr txBox="1"/>
            <p:nvPr/>
          </p:nvSpPr>
          <p:spPr>
            <a:xfrm>
              <a:off x="579084" y="5993376"/>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Morse-code</a:t>
              </a:r>
              <a:endParaRPr lang="en-US" sz="2000" dirty="0">
                <a:solidFill>
                  <a:schemeClr val="bg1"/>
                </a:solidFill>
                <a:latin typeface="Helvetica Neue Thin"/>
                <a:cs typeface="Helvetica Neue Thin"/>
              </a:endParaRPr>
            </a:p>
          </p:txBody>
        </p:sp>
        <p:cxnSp>
          <p:nvCxnSpPr>
            <p:cNvPr id="107" name="Straight Connector 106"/>
            <p:cNvCxnSpPr/>
            <p:nvPr/>
          </p:nvCxnSpPr>
          <p:spPr>
            <a:xfrm flipH="1">
              <a:off x="1238518" y="5681710"/>
              <a:ext cx="432382" cy="0"/>
            </a:xfrm>
            <a:prstGeom prst="line">
              <a:avLst/>
            </a:prstGeom>
            <a:ln w="28575" cmpd="sng">
              <a:solidFill>
                <a:schemeClr val="bg1"/>
              </a:solidFill>
              <a:prstDash val="dashDot"/>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73" name="TextBox 72"/>
          <p:cNvSpPr txBox="1"/>
          <p:nvPr/>
        </p:nvSpPr>
        <p:spPr>
          <a:xfrm>
            <a:off x="2354594" y="6386449"/>
            <a:ext cx="4561899" cy="461665"/>
          </a:xfrm>
          <a:prstGeom prst="rect">
            <a:avLst/>
          </a:prstGeom>
          <a:solidFill>
            <a:schemeClr val="accent3">
              <a:lumMod val="60000"/>
              <a:lumOff val="4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b="1" dirty="0" smtClean="0"/>
              <a:t>Spilled Noise removal</a:t>
            </a:r>
            <a:endParaRPr lang="en-US" sz="2400" b="1" dirty="0"/>
          </a:p>
        </p:txBody>
      </p:sp>
    </p:spTree>
    <p:extLst>
      <p:ext uri="{BB962C8B-B14F-4D97-AF65-F5344CB8AC3E}">
        <p14:creationId xmlns:p14="http://schemas.microsoft.com/office/powerpoint/2010/main" val="325484534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cxnSp>
        <p:nvCxnSpPr>
          <p:cNvPr id="7" name="Straight Connector 6"/>
          <p:cNvCxnSpPr/>
          <p:nvPr/>
        </p:nvCxnSpPr>
        <p:spPr>
          <a:xfrm flipV="1">
            <a:off x="52188" y="5472211"/>
            <a:ext cx="2703806" cy="19539"/>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2" name="Freeform 11"/>
          <p:cNvSpPr/>
          <p:nvPr/>
        </p:nvSpPr>
        <p:spPr>
          <a:xfrm>
            <a:off x="212317" y="5063552"/>
            <a:ext cx="2376617" cy="817318"/>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28575" cmpd="sng">
            <a:solidFill>
              <a:schemeClr val="accent2">
                <a:lumMod val="60000"/>
                <a:lumOff val="40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rot="10800000" flipV="1">
            <a:off x="160130" y="1768200"/>
            <a:ext cx="2376616" cy="2509317"/>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 name="connsiteX0" fmla="*/ 0 w 6634420"/>
              <a:gd name="connsiteY0" fmla="*/ 1255172 h 2510260"/>
              <a:gd name="connsiteX1" fmla="*/ 1598706 w 6634420"/>
              <a:gd name="connsiteY1" fmla="*/ 2510231 h 2510260"/>
              <a:gd name="connsiteX2" fmla="*/ 3361765 w 6634420"/>
              <a:gd name="connsiteY2" fmla="*/ 1225290 h 2510260"/>
              <a:gd name="connsiteX3" fmla="*/ 5020235 w 6634420"/>
              <a:gd name="connsiteY3" fmla="*/ 113 h 2510260"/>
              <a:gd name="connsiteX4" fmla="*/ 6634420 w 6634420"/>
              <a:gd name="connsiteY4" fmla="*/ 1236548 h 2510260"/>
              <a:gd name="connsiteX0" fmla="*/ 0 w 6708584"/>
              <a:gd name="connsiteY0" fmla="*/ 1158155 h 2510302"/>
              <a:gd name="connsiteX1" fmla="*/ 1672870 w 6708584"/>
              <a:gd name="connsiteY1" fmla="*/ 2510231 h 2510302"/>
              <a:gd name="connsiteX2" fmla="*/ 3435929 w 6708584"/>
              <a:gd name="connsiteY2" fmla="*/ 1225290 h 2510302"/>
              <a:gd name="connsiteX3" fmla="*/ 5094399 w 6708584"/>
              <a:gd name="connsiteY3" fmla="*/ 113 h 2510302"/>
              <a:gd name="connsiteX4" fmla="*/ 6708584 w 6708584"/>
              <a:gd name="connsiteY4" fmla="*/ 1236548 h 2510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4" h="2510302">
                <a:moveTo>
                  <a:pt x="0" y="1158155"/>
                </a:moveTo>
                <a:cubicBezTo>
                  <a:pt x="519206" y="1788174"/>
                  <a:pt x="1100215" y="2499042"/>
                  <a:pt x="1672870" y="2510231"/>
                </a:cubicBezTo>
                <a:cubicBezTo>
                  <a:pt x="2245525" y="2521420"/>
                  <a:pt x="3435929" y="1225290"/>
                  <a:pt x="3435929" y="1225290"/>
                </a:cubicBezTo>
                <a:cubicBezTo>
                  <a:pt x="4083627" y="636552"/>
                  <a:pt x="4536595" y="-9848"/>
                  <a:pt x="5094399" y="113"/>
                </a:cubicBezTo>
                <a:cubicBezTo>
                  <a:pt x="5652203" y="10074"/>
                  <a:pt x="6708584" y="1236548"/>
                  <a:pt x="6708584" y="1236548"/>
                </a:cubicBezTo>
              </a:path>
            </a:pathLst>
          </a:custGeom>
          <a:noFill/>
          <a:ln w="38100" cmpd="sng">
            <a:solidFill>
              <a:schemeClr val="accent2">
                <a:lumMod val="60000"/>
                <a:lumOff val="40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 name="Straight Connector 13"/>
          <p:cNvCxnSpPr/>
          <p:nvPr/>
        </p:nvCxnSpPr>
        <p:spPr>
          <a:xfrm flipV="1">
            <a:off x="0" y="2954650"/>
            <a:ext cx="2703806" cy="19539"/>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9927898" y="1972602"/>
            <a:ext cx="0" cy="14334"/>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784290" y="1904805"/>
            <a:ext cx="0" cy="1059959"/>
          </a:xfrm>
          <a:prstGeom prst="straightConnector1">
            <a:avLst/>
          </a:prstGeom>
          <a:ln w="19050" cmpd="sng">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286520" y="2559938"/>
            <a:ext cx="696737" cy="461665"/>
          </a:xfrm>
          <a:prstGeom prst="rect">
            <a:avLst/>
          </a:prstGeom>
          <a:noFill/>
        </p:spPr>
        <p:txBody>
          <a:bodyPr wrap="square" rtlCol="0">
            <a:spAutoFit/>
          </a:bodyPr>
          <a:lstStyle/>
          <a:p>
            <a:r>
              <a:rPr lang="en-US" sz="2400" dirty="0" smtClean="0">
                <a:solidFill>
                  <a:srgbClr val="FFFFFF"/>
                </a:solidFill>
                <a:latin typeface="Helvetica Neue Thin"/>
                <a:cs typeface="Helvetica Neue Thin"/>
              </a:rPr>
              <a:t>2h</a:t>
            </a:r>
            <a:endParaRPr lang="en-US" sz="2400" dirty="0">
              <a:solidFill>
                <a:srgbClr val="FFFFFF"/>
              </a:solidFill>
              <a:latin typeface="Helvetica Neue Thin"/>
              <a:cs typeface="Helvetica Neue Thin"/>
            </a:endParaRPr>
          </a:p>
        </p:txBody>
      </p:sp>
      <p:sp>
        <p:nvSpPr>
          <p:cNvPr id="8" name="TextBox 7"/>
          <p:cNvSpPr txBox="1"/>
          <p:nvPr/>
        </p:nvSpPr>
        <p:spPr>
          <a:xfrm>
            <a:off x="279154" y="1305435"/>
            <a:ext cx="1358328" cy="400110"/>
          </a:xfrm>
          <a:prstGeom prst="rect">
            <a:avLst/>
          </a:prstGeom>
          <a:noFill/>
          <a:ln>
            <a:noFill/>
          </a:ln>
        </p:spPr>
        <p:txBody>
          <a:bodyPr wrap="square" rtlCol="0">
            <a:spAutoFit/>
          </a:bodyPr>
          <a:lstStyle>
            <a:defPPr>
              <a:defRPr lang="en-US"/>
            </a:defPPr>
            <a:lvl1pPr>
              <a:defRPr sz="2000">
                <a:solidFill>
                  <a:srgbClr val="FFFFFF"/>
                </a:solidFill>
                <a:latin typeface="Helvetica Neue Thin"/>
                <a:cs typeface="Helvetica Neue Thin"/>
              </a:defRPr>
            </a:lvl1pPr>
          </a:lstStyle>
          <a:p>
            <a:r>
              <a:rPr lang="en-US" dirty="0"/>
              <a:t>Y signal</a:t>
            </a:r>
          </a:p>
        </p:txBody>
      </p:sp>
      <p:sp>
        <p:nvSpPr>
          <p:cNvPr id="58" name="TextBox 57"/>
          <p:cNvSpPr txBox="1"/>
          <p:nvPr/>
        </p:nvSpPr>
        <p:spPr>
          <a:xfrm>
            <a:off x="402587" y="5850718"/>
            <a:ext cx="1200987" cy="400110"/>
          </a:xfrm>
          <a:prstGeom prst="rect">
            <a:avLst/>
          </a:prstGeom>
          <a:noFill/>
          <a:ln>
            <a:noFill/>
          </a:ln>
        </p:spPr>
        <p:txBody>
          <a:bodyPr wrap="square" rtlCol="0">
            <a:spAutoFit/>
          </a:bodyPr>
          <a:lstStyle>
            <a:defPPr>
              <a:defRPr lang="en-US"/>
            </a:defPPr>
            <a:lvl1pPr>
              <a:defRPr sz="2000">
                <a:solidFill>
                  <a:srgbClr val="FFFFFF"/>
                </a:solidFill>
                <a:latin typeface="Helvetica Neue Thin"/>
                <a:cs typeface="Helvetica Neue Thin"/>
              </a:defRPr>
            </a:lvl1pPr>
          </a:lstStyle>
          <a:p>
            <a:r>
              <a:rPr lang="en-US" dirty="0"/>
              <a:t>Y spill</a:t>
            </a:r>
          </a:p>
        </p:txBody>
      </p:sp>
      <p:cxnSp>
        <p:nvCxnSpPr>
          <p:cNvPr id="63" name="Straight Arrow Connector 62"/>
          <p:cNvCxnSpPr/>
          <p:nvPr/>
        </p:nvCxnSpPr>
        <p:spPr>
          <a:xfrm>
            <a:off x="2694435" y="5038064"/>
            <a:ext cx="0" cy="408659"/>
          </a:xfrm>
          <a:prstGeom prst="straightConnector1">
            <a:avLst/>
          </a:prstGeom>
          <a:ln w="19050" cmpd="sng">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2694465" y="5073698"/>
            <a:ext cx="350889" cy="461665"/>
          </a:xfrm>
          <a:prstGeom prst="rect">
            <a:avLst/>
          </a:prstGeom>
          <a:noFill/>
        </p:spPr>
        <p:txBody>
          <a:bodyPr wrap="square" rtlCol="0">
            <a:spAutoFit/>
          </a:bodyPr>
          <a:lstStyle>
            <a:defPPr>
              <a:defRPr lang="en-US"/>
            </a:defPPr>
            <a:lvl1pPr>
              <a:defRPr sz="2400">
                <a:solidFill>
                  <a:srgbClr val="FFFFFF"/>
                </a:solidFill>
                <a:latin typeface="Helvetica Neue Thin"/>
                <a:cs typeface="Helvetica Neue Thin"/>
              </a:defRPr>
            </a:lvl1pPr>
          </a:lstStyle>
          <a:p>
            <a:r>
              <a:rPr lang="en-US" dirty="0"/>
              <a:t>h</a:t>
            </a:r>
          </a:p>
        </p:txBody>
      </p:sp>
      <p:sp>
        <p:nvSpPr>
          <p:cNvPr id="15" name="Freeform 14"/>
          <p:cNvSpPr/>
          <p:nvPr/>
        </p:nvSpPr>
        <p:spPr>
          <a:xfrm rot="10800000" flipV="1">
            <a:off x="212318" y="4285761"/>
            <a:ext cx="2376616" cy="2509317"/>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 name="connsiteX0" fmla="*/ 0 w 6634420"/>
              <a:gd name="connsiteY0" fmla="*/ 1255172 h 2510260"/>
              <a:gd name="connsiteX1" fmla="*/ 1598706 w 6634420"/>
              <a:gd name="connsiteY1" fmla="*/ 2510231 h 2510260"/>
              <a:gd name="connsiteX2" fmla="*/ 3361765 w 6634420"/>
              <a:gd name="connsiteY2" fmla="*/ 1225290 h 2510260"/>
              <a:gd name="connsiteX3" fmla="*/ 5020235 w 6634420"/>
              <a:gd name="connsiteY3" fmla="*/ 113 h 2510260"/>
              <a:gd name="connsiteX4" fmla="*/ 6634420 w 6634420"/>
              <a:gd name="connsiteY4" fmla="*/ 1236548 h 2510260"/>
              <a:gd name="connsiteX0" fmla="*/ 0 w 6708584"/>
              <a:gd name="connsiteY0" fmla="*/ 1158155 h 2510302"/>
              <a:gd name="connsiteX1" fmla="*/ 1672870 w 6708584"/>
              <a:gd name="connsiteY1" fmla="*/ 2510231 h 2510302"/>
              <a:gd name="connsiteX2" fmla="*/ 3435929 w 6708584"/>
              <a:gd name="connsiteY2" fmla="*/ 1225290 h 2510302"/>
              <a:gd name="connsiteX3" fmla="*/ 5094399 w 6708584"/>
              <a:gd name="connsiteY3" fmla="*/ 113 h 2510302"/>
              <a:gd name="connsiteX4" fmla="*/ 6708584 w 6708584"/>
              <a:gd name="connsiteY4" fmla="*/ 1236548 h 2510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4" h="2510302">
                <a:moveTo>
                  <a:pt x="0" y="1158155"/>
                </a:moveTo>
                <a:cubicBezTo>
                  <a:pt x="519206" y="1788174"/>
                  <a:pt x="1100215" y="2499042"/>
                  <a:pt x="1672870" y="2510231"/>
                </a:cubicBezTo>
                <a:cubicBezTo>
                  <a:pt x="2245525" y="2521420"/>
                  <a:pt x="3435929" y="1225290"/>
                  <a:pt x="3435929" y="1225290"/>
                </a:cubicBezTo>
                <a:cubicBezTo>
                  <a:pt x="4083627" y="636552"/>
                  <a:pt x="4536595" y="-9848"/>
                  <a:pt x="5094399" y="113"/>
                </a:cubicBezTo>
                <a:cubicBezTo>
                  <a:pt x="5652203" y="10074"/>
                  <a:pt x="6708584" y="1236548"/>
                  <a:pt x="6708584" y="1236548"/>
                </a:cubicBezTo>
              </a:path>
            </a:pathLst>
          </a:custGeom>
          <a:ln w="28575" cmpd="sng">
            <a:solidFill>
              <a:schemeClr val="tx2">
                <a:lumMod val="60000"/>
                <a:lumOff val="40000"/>
              </a:schemeClr>
            </a:solidFill>
            <a:prstDash val="dash"/>
          </a:ln>
          <a:effectLst>
            <a:glow rad="63500">
              <a:schemeClr val="accent3">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6" name="Straight Arrow Connector 15"/>
          <p:cNvCxnSpPr/>
          <p:nvPr/>
        </p:nvCxnSpPr>
        <p:spPr>
          <a:xfrm>
            <a:off x="836478" y="4405654"/>
            <a:ext cx="0" cy="1059959"/>
          </a:xfrm>
          <a:prstGeom prst="straightConnector1">
            <a:avLst/>
          </a:prstGeom>
          <a:ln w="19050" cmpd="sng">
            <a:solidFill>
              <a:srgbClr val="FFFFFF"/>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04842" y="5077720"/>
            <a:ext cx="696737" cy="461665"/>
          </a:xfrm>
          <a:prstGeom prst="rect">
            <a:avLst/>
          </a:prstGeom>
          <a:noFill/>
        </p:spPr>
        <p:txBody>
          <a:bodyPr wrap="square" rtlCol="0">
            <a:spAutoFit/>
          </a:bodyPr>
          <a:lstStyle>
            <a:defPPr>
              <a:defRPr lang="en-US"/>
            </a:defPPr>
            <a:lvl1pPr>
              <a:defRPr sz="2400">
                <a:solidFill>
                  <a:srgbClr val="FFFFFF"/>
                </a:solidFill>
                <a:latin typeface="Helvetica Neue Thin"/>
                <a:cs typeface="Helvetica Neue Thin"/>
              </a:defRPr>
            </a:lvl1pPr>
          </a:lstStyle>
          <a:p>
            <a:r>
              <a:rPr lang="en-US" dirty="0"/>
              <a:t>2h</a:t>
            </a:r>
          </a:p>
        </p:txBody>
      </p:sp>
      <p:sp>
        <p:nvSpPr>
          <p:cNvPr id="18" name="Freeform 17"/>
          <p:cNvSpPr/>
          <p:nvPr/>
        </p:nvSpPr>
        <p:spPr>
          <a:xfrm>
            <a:off x="160129" y="2545991"/>
            <a:ext cx="2376617" cy="817318"/>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chemeClr val="tx2">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TextBox 18"/>
          <p:cNvSpPr txBox="1"/>
          <p:nvPr/>
        </p:nvSpPr>
        <p:spPr>
          <a:xfrm>
            <a:off x="2636970" y="2497856"/>
            <a:ext cx="350889" cy="461665"/>
          </a:xfrm>
          <a:prstGeom prst="rect">
            <a:avLst/>
          </a:prstGeom>
          <a:noFill/>
        </p:spPr>
        <p:txBody>
          <a:bodyPr wrap="square" rtlCol="0">
            <a:spAutoFit/>
          </a:bodyPr>
          <a:lstStyle>
            <a:defPPr>
              <a:defRPr lang="en-US"/>
            </a:defPPr>
            <a:lvl1pPr>
              <a:defRPr sz="2400">
                <a:solidFill>
                  <a:srgbClr val="FFFFFF"/>
                </a:solidFill>
                <a:latin typeface="Helvetica Neue Thin"/>
                <a:cs typeface="Helvetica Neue Thin"/>
              </a:defRPr>
            </a:lvl1pPr>
          </a:lstStyle>
          <a:p>
            <a:r>
              <a:rPr lang="en-US" dirty="0"/>
              <a:t>h</a:t>
            </a:r>
          </a:p>
        </p:txBody>
      </p:sp>
      <p:sp>
        <p:nvSpPr>
          <p:cNvPr id="20" name="TextBox 19"/>
          <p:cNvSpPr txBox="1"/>
          <p:nvPr/>
        </p:nvSpPr>
        <p:spPr>
          <a:xfrm>
            <a:off x="342071" y="3334483"/>
            <a:ext cx="1200987" cy="400110"/>
          </a:xfrm>
          <a:prstGeom prst="rect">
            <a:avLst/>
          </a:prstGeom>
          <a:noFill/>
          <a:ln>
            <a:noFill/>
          </a:ln>
        </p:spPr>
        <p:txBody>
          <a:bodyPr wrap="square" rtlCol="0">
            <a:spAutoFit/>
          </a:bodyPr>
          <a:lstStyle/>
          <a:p>
            <a:r>
              <a:rPr lang="en-US" sz="2000" dirty="0">
                <a:solidFill>
                  <a:srgbClr val="FFFFFF"/>
                </a:solidFill>
                <a:latin typeface="Helvetica Neue Thin"/>
                <a:cs typeface="Helvetica Neue Thin"/>
              </a:rPr>
              <a:t>Z spill</a:t>
            </a:r>
          </a:p>
        </p:txBody>
      </p:sp>
      <p:cxnSp>
        <p:nvCxnSpPr>
          <p:cNvPr id="21" name="Straight Arrow Connector 20"/>
          <p:cNvCxnSpPr/>
          <p:nvPr/>
        </p:nvCxnSpPr>
        <p:spPr>
          <a:xfrm>
            <a:off x="2636940" y="2563820"/>
            <a:ext cx="0" cy="408659"/>
          </a:xfrm>
          <a:prstGeom prst="straightConnector1">
            <a:avLst/>
          </a:prstGeom>
          <a:ln w="19050" cmpd="sng">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77091" y="3824096"/>
            <a:ext cx="1344600" cy="400110"/>
          </a:xfrm>
          <a:prstGeom prst="rect">
            <a:avLst/>
          </a:prstGeom>
          <a:noFill/>
          <a:ln>
            <a:noFill/>
          </a:ln>
        </p:spPr>
        <p:txBody>
          <a:bodyPr wrap="square" rtlCol="0">
            <a:spAutoFit/>
          </a:bodyPr>
          <a:lstStyle>
            <a:defPPr>
              <a:defRPr lang="en-US"/>
            </a:defPPr>
            <a:lvl1pPr>
              <a:defRPr sz="2000">
                <a:solidFill>
                  <a:srgbClr val="FFFFFF"/>
                </a:solidFill>
                <a:latin typeface="Helvetica Neue Thin"/>
                <a:cs typeface="Helvetica Neue Thin"/>
              </a:defRPr>
            </a:lvl1pPr>
          </a:lstStyle>
          <a:p>
            <a:r>
              <a:rPr lang="en-US" dirty="0"/>
              <a:t>Z signal</a:t>
            </a:r>
          </a:p>
        </p:txBody>
      </p:sp>
      <p:sp>
        <p:nvSpPr>
          <p:cNvPr id="23" name="Freeform 22"/>
          <p:cNvSpPr/>
          <p:nvPr/>
        </p:nvSpPr>
        <p:spPr>
          <a:xfrm rot="10800000" flipV="1">
            <a:off x="4389526" y="1171519"/>
            <a:ext cx="2376616" cy="369291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 name="connsiteX0" fmla="*/ 0 w 6634420"/>
              <a:gd name="connsiteY0" fmla="*/ 1255172 h 2510260"/>
              <a:gd name="connsiteX1" fmla="*/ 1598706 w 6634420"/>
              <a:gd name="connsiteY1" fmla="*/ 2510231 h 2510260"/>
              <a:gd name="connsiteX2" fmla="*/ 3361765 w 6634420"/>
              <a:gd name="connsiteY2" fmla="*/ 1225290 h 2510260"/>
              <a:gd name="connsiteX3" fmla="*/ 5020235 w 6634420"/>
              <a:gd name="connsiteY3" fmla="*/ 113 h 2510260"/>
              <a:gd name="connsiteX4" fmla="*/ 6634420 w 6634420"/>
              <a:gd name="connsiteY4" fmla="*/ 1236548 h 2510260"/>
              <a:gd name="connsiteX0" fmla="*/ 0 w 6708584"/>
              <a:gd name="connsiteY0" fmla="*/ 1158155 h 2510302"/>
              <a:gd name="connsiteX1" fmla="*/ 1672870 w 6708584"/>
              <a:gd name="connsiteY1" fmla="*/ 2510231 h 2510302"/>
              <a:gd name="connsiteX2" fmla="*/ 3435929 w 6708584"/>
              <a:gd name="connsiteY2" fmla="*/ 1225290 h 2510302"/>
              <a:gd name="connsiteX3" fmla="*/ 5094399 w 6708584"/>
              <a:gd name="connsiteY3" fmla="*/ 113 h 2510302"/>
              <a:gd name="connsiteX4" fmla="*/ 6708584 w 6708584"/>
              <a:gd name="connsiteY4" fmla="*/ 1236548 h 2510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4" h="2510302">
                <a:moveTo>
                  <a:pt x="0" y="1158155"/>
                </a:moveTo>
                <a:cubicBezTo>
                  <a:pt x="519206" y="1788174"/>
                  <a:pt x="1100215" y="2499042"/>
                  <a:pt x="1672870" y="2510231"/>
                </a:cubicBezTo>
                <a:cubicBezTo>
                  <a:pt x="2245525" y="2521420"/>
                  <a:pt x="3435929" y="1225290"/>
                  <a:pt x="3435929" y="1225290"/>
                </a:cubicBezTo>
                <a:cubicBezTo>
                  <a:pt x="4083627" y="636552"/>
                  <a:pt x="4536595" y="-9848"/>
                  <a:pt x="5094399" y="113"/>
                </a:cubicBezTo>
                <a:cubicBezTo>
                  <a:pt x="5652203" y="10074"/>
                  <a:pt x="6708584" y="1236548"/>
                  <a:pt x="6708584" y="1236548"/>
                </a:cubicBezTo>
              </a:path>
            </a:pathLst>
          </a:custGeom>
          <a:noFill/>
          <a:ln w="28575" cmpd="sng">
            <a:solidFill>
              <a:schemeClr val="accent2">
                <a:lumMod val="60000"/>
                <a:lumOff val="40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Connector 23"/>
          <p:cNvCxnSpPr/>
          <p:nvPr/>
        </p:nvCxnSpPr>
        <p:spPr>
          <a:xfrm>
            <a:off x="7393941" y="1579433"/>
            <a:ext cx="0" cy="16504"/>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4212687" y="2925290"/>
            <a:ext cx="2703806" cy="19539"/>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7" name="Freeform 26"/>
          <p:cNvSpPr/>
          <p:nvPr/>
        </p:nvSpPr>
        <p:spPr>
          <a:xfrm rot="10800000">
            <a:off x="4389526" y="1888735"/>
            <a:ext cx="2376616" cy="2073110"/>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 name="connsiteX0" fmla="*/ 0 w 6634420"/>
              <a:gd name="connsiteY0" fmla="*/ 1255172 h 2510260"/>
              <a:gd name="connsiteX1" fmla="*/ 1598706 w 6634420"/>
              <a:gd name="connsiteY1" fmla="*/ 2510231 h 2510260"/>
              <a:gd name="connsiteX2" fmla="*/ 3361765 w 6634420"/>
              <a:gd name="connsiteY2" fmla="*/ 1225290 h 2510260"/>
              <a:gd name="connsiteX3" fmla="*/ 5020235 w 6634420"/>
              <a:gd name="connsiteY3" fmla="*/ 113 h 2510260"/>
              <a:gd name="connsiteX4" fmla="*/ 6634420 w 6634420"/>
              <a:gd name="connsiteY4" fmla="*/ 1236548 h 2510260"/>
              <a:gd name="connsiteX0" fmla="*/ 0 w 6708584"/>
              <a:gd name="connsiteY0" fmla="*/ 1158155 h 2510302"/>
              <a:gd name="connsiteX1" fmla="*/ 1672870 w 6708584"/>
              <a:gd name="connsiteY1" fmla="*/ 2510231 h 2510302"/>
              <a:gd name="connsiteX2" fmla="*/ 3435929 w 6708584"/>
              <a:gd name="connsiteY2" fmla="*/ 1225290 h 2510302"/>
              <a:gd name="connsiteX3" fmla="*/ 5094399 w 6708584"/>
              <a:gd name="connsiteY3" fmla="*/ 113 h 2510302"/>
              <a:gd name="connsiteX4" fmla="*/ 6708584 w 6708584"/>
              <a:gd name="connsiteY4" fmla="*/ 1236548 h 2510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4" h="2510302">
                <a:moveTo>
                  <a:pt x="0" y="1158155"/>
                </a:moveTo>
                <a:cubicBezTo>
                  <a:pt x="519206" y="1788174"/>
                  <a:pt x="1100215" y="2499042"/>
                  <a:pt x="1672870" y="2510231"/>
                </a:cubicBezTo>
                <a:cubicBezTo>
                  <a:pt x="2245525" y="2521420"/>
                  <a:pt x="3435929" y="1225290"/>
                  <a:pt x="3435929" y="1225290"/>
                </a:cubicBezTo>
                <a:cubicBezTo>
                  <a:pt x="4083627" y="636552"/>
                  <a:pt x="4536595" y="-9848"/>
                  <a:pt x="5094399" y="113"/>
                </a:cubicBezTo>
                <a:cubicBezTo>
                  <a:pt x="5652203" y="10074"/>
                  <a:pt x="6708584" y="1236548"/>
                  <a:pt x="6708584" y="1236548"/>
                </a:cubicBezTo>
              </a:path>
            </a:pathLst>
          </a:custGeom>
          <a:ln w="28575" cmpd="sng">
            <a:solidFill>
              <a:schemeClr val="tx2">
                <a:lumMod val="60000"/>
                <a:lumOff val="40000"/>
              </a:schemeClr>
            </a:solidFill>
            <a:prstDash val="dash"/>
          </a:ln>
          <a:effectLst>
            <a:glow rad="63500">
              <a:schemeClr val="accent3">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TextBox 27"/>
          <p:cNvSpPr txBox="1"/>
          <p:nvPr/>
        </p:nvSpPr>
        <p:spPr>
          <a:xfrm>
            <a:off x="3303341" y="2491740"/>
            <a:ext cx="601524" cy="707886"/>
          </a:xfrm>
          <a:prstGeom prst="rect">
            <a:avLst/>
          </a:prstGeom>
          <a:noFill/>
        </p:spPr>
        <p:txBody>
          <a:bodyPr wrap="square" rtlCol="0">
            <a:spAutoFit/>
          </a:bodyPr>
          <a:lstStyle/>
          <a:p>
            <a:r>
              <a:rPr lang="en-US" sz="4000" dirty="0" smtClean="0">
                <a:solidFill>
                  <a:srgbClr val="FFFFFF"/>
                </a:solidFill>
                <a:latin typeface="Helvetica Neue Thin"/>
                <a:cs typeface="Helvetica Neue Thin"/>
              </a:rPr>
              <a:t>2</a:t>
            </a:r>
            <a:endParaRPr lang="en-US" sz="4000" dirty="0">
              <a:solidFill>
                <a:srgbClr val="FFFFFF"/>
              </a:solidFill>
              <a:latin typeface="Helvetica Neue Thin"/>
              <a:cs typeface="Helvetica Neue Thin"/>
            </a:endParaRPr>
          </a:p>
        </p:txBody>
      </p:sp>
      <p:sp>
        <p:nvSpPr>
          <p:cNvPr id="29" name="TextBox 28"/>
          <p:cNvSpPr txBox="1"/>
          <p:nvPr/>
        </p:nvSpPr>
        <p:spPr>
          <a:xfrm>
            <a:off x="3737775" y="2529279"/>
            <a:ext cx="484561" cy="707886"/>
          </a:xfrm>
          <a:prstGeom prst="rect">
            <a:avLst/>
          </a:prstGeom>
          <a:noFill/>
        </p:spPr>
        <p:txBody>
          <a:bodyPr wrap="square" rtlCol="0">
            <a:spAutoFit/>
          </a:bodyPr>
          <a:lstStyle/>
          <a:p>
            <a:r>
              <a:rPr lang="en-US" sz="4000" dirty="0" smtClean="0">
                <a:solidFill>
                  <a:srgbClr val="FFFFFF"/>
                </a:solidFill>
              </a:rPr>
              <a:t>=</a:t>
            </a:r>
            <a:endParaRPr lang="en-US" sz="4000" dirty="0">
              <a:solidFill>
                <a:srgbClr val="FFFFFF"/>
              </a:solidFill>
            </a:endParaRPr>
          </a:p>
        </p:txBody>
      </p:sp>
      <p:cxnSp>
        <p:nvCxnSpPr>
          <p:cNvPr id="30" name="Straight Connector 29"/>
          <p:cNvCxnSpPr/>
          <p:nvPr/>
        </p:nvCxnSpPr>
        <p:spPr>
          <a:xfrm>
            <a:off x="9927898" y="1972602"/>
            <a:ext cx="0" cy="14334"/>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5015675" y="1390633"/>
            <a:ext cx="0" cy="1551887"/>
          </a:xfrm>
          <a:prstGeom prst="straightConnector1">
            <a:avLst/>
          </a:prstGeom>
          <a:ln w="19050" cmpd="sng">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4484039" y="2525035"/>
            <a:ext cx="696737" cy="461665"/>
          </a:xfrm>
          <a:prstGeom prst="rect">
            <a:avLst/>
          </a:prstGeom>
          <a:noFill/>
        </p:spPr>
        <p:txBody>
          <a:bodyPr wrap="square" rtlCol="0">
            <a:spAutoFit/>
          </a:bodyPr>
          <a:lstStyle>
            <a:defPPr>
              <a:defRPr lang="en-US"/>
            </a:defPPr>
            <a:lvl1pPr>
              <a:defRPr sz="2400">
                <a:solidFill>
                  <a:srgbClr val="FFFFFF"/>
                </a:solidFill>
                <a:latin typeface="Helvetica Neue Thin"/>
                <a:cs typeface="Helvetica Neue Thin"/>
              </a:defRPr>
            </a:lvl1pPr>
          </a:lstStyle>
          <a:p>
            <a:r>
              <a:rPr lang="en-US" dirty="0"/>
              <a:t>4h</a:t>
            </a:r>
          </a:p>
        </p:txBody>
      </p:sp>
      <p:cxnSp>
        <p:nvCxnSpPr>
          <p:cNvPr id="33" name="Straight Arrow Connector 32"/>
          <p:cNvCxnSpPr/>
          <p:nvPr/>
        </p:nvCxnSpPr>
        <p:spPr>
          <a:xfrm>
            <a:off x="6187324" y="2024431"/>
            <a:ext cx="0" cy="875999"/>
          </a:xfrm>
          <a:prstGeom prst="straightConnector1">
            <a:avLst/>
          </a:prstGeom>
          <a:ln w="19050" cmpd="sng">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5656136" y="2518968"/>
            <a:ext cx="696737" cy="461665"/>
          </a:xfrm>
          <a:prstGeom prst="rect">
            <a:avLst/>
          </a:prstGeom>
          <a:noFill/>
        </p:spPr>
        <p:txBody>
          <a:bodyPr wrap="square" rtlCol="0">
            <a:spAutoFit/>
          </a:bodyPr>
          <a:lstStyle>
            <a:defPPr>
              <a:defRPr lang="en-US"/>
            </a:defPPr>
            <a:lvl1pPr>
              <a:defRPr sz="2400">
                <a:solidFill>
                  <a:srgbClr val="FFFFFF"/>
                </a:solidFill>
                <a:latin typeface="Helvetica Neue Thin"/>
                <a:cs typeface="Helvetica Neue Thin"/>
              </a:defRPr>
            </a:lvl1pPr>
          </a:lstStyle>
          <a:p>
            <a:r>
              <a:rPr lang="en-US" dirty="0"/>
              <a:t>2h</a:t>
            </a:r>
          </a:p>
        </p:txBody>
      </p:sp>
      <p:sp>
        <p:nvSpPr>
          <p:cNvPr id="36" name="TextBox 35"/>
          <p:cNvSpPr txBox="1"/>
          <p:nvPr/>
        </p:nvSpPr>
        <p:spPr>
          <a:xfrm>
            <a:off x="6563665" y="1918109"/>
            <a:ext cx="2308813" cy="400110"/>
          </a:xfrm>
          <a:prstGeom prst="rect">
            <a:avLst/>
          </a:prstGeom>
          <a:noFill/>
          <a:ln>
            <a:noFill/>
          </a:ln>
        </p:spPr>
        <p:txBody>
          <a:bodyPr wrap="square" rtlCol="0">
            <a:spAutoFit/>
          </a:bodyPr>
          <a:lstStyle>
            <a:defPPr>
              <a:defRPr lang="en-US"/>
            </a:defPPr>
            <a:lvl1pPr>
              <a:defRPr sz="2000">
                <a:solidFill>
                  <a:srgbClr val="FFFFFF"/>
                </a:solidFill>
                <a:latin typeface="Helvetica Neue Thin"/>
                <a:cs typeface="Helvetica Neue Thin"/>
              </a:defRPr>
            </a:lvl1pPr>
          </a:lstStyle>
          <a:p>
            <a:r>
              <a:rPr lang="en-US" dirty="0"/>
              <a:t>Scaled Y signal</a:t>
            </a:r>
          </a:p>
        </p:txBody>
      </p:sp>
      <p:sp>
        <p:nvSpPr>
          <p:cNvPr id="50" name="TextBox 49"/>
          <p:cNvSpPr txBox="1"/>
          <p:nvPr/>
        </p:nvSpPr>
        <p:spPr>
          <a:xfrm>
            <a:off x="2588935" y="3363309"/>
            <a:ext cx="1591569" cy="461665"/>
          </a:xfrm>
          <a:prstGeom prst="rect">
            <a:avLst/>
          </a:prstGeom>
          <a:noFill/>
        </p:spPr>
        <p:txBody>
          <a:bodyPr wrap="square" rtlCol="0">
            <a:spAutoFit/>
          </a:bodyPr>
          <a:lstStyle/>
          <a:p>
            <a:r>
              <a:rPr lang="en-US" sz="2400" dirty="0" smtClean="0">
                <a:solidFill>
                  <a:srgbClr val="FFFFFF"/>
                </a:solidFill>
                <a:latin typeface="Helvetica Neue Thin"/>
                <a:cs typeface="Helvetica Neue Thin"/>
              </a:rPr>
              <a:t>Y-Axis</a:t>
            </a:r>
            <a:endParaRPr lang="en-US" sz="2400" dirty="0">
              <a:solidFill>
                <a:srgbClr val="FFFFFF"/>
              </a:solidFill>
              <a:latin typeface="Helvetica Neue Thin"/>
              <a:cs typeface="Helvetica Neue Thin"/>
            </a:endParaRPr>
          </a:p>
        </p:txBody>
      </p:sp>
      <p:sp>
        <p:nvSpPr>
          <p:cNvPr id="51" name="TextBox 50"/>
          <p:cNvSpPr txBox="1"/>
          <p:nvPr/>
        </p:nvSpPr>
        <p:spPr>
          <a:xfrm>
            <a:off x="2741335" y="5656134"/>
            <a:ext cx="1591569" cy="461665"/>
          </a:xfrm>
          <a:prstGeom prst="rect">
            <a:avLst/>
          </a:prstGeom>
          <a:noFill/>
        </p:spPr>
        <p:txBody>
          <a:bodyPr wrap="square" rtlCol="0">
            <a:spAutoFit/>
          </a:bodyPr>
          <a:lstStyle/>
          <a:p>
            <a:r>
              <a:rPr lang="en-US" sz="2400" dirty="0">
                <a:solidFill>
                  <a:srgbClr val="FFFFFF"/>
                </a:solidFill>
                <a:latin typeface="Helvetica Neue Thin"/>
                <a:cs typeface="Helvetica Neue Thin"/>
              </a:rPr>
              <a:t>Z</a:t>
            </a:r>
            <a:r>
              <a:rPr lang="en-US" sz="2400" dirty="0" smtClean="0">
                <a:solidFill>
                  <a:srgbClr val="FFFFFF"/>
                </a:solidFill>
                <a:latin typeface="Helvetica Neue Thin"/>
                <a:cs typeface="Helvetica Neue Thin"/>
              </a:rPr>
              <a:t>-Axis</a:t>
            </a:r>
            <a:endParaRPr lang="en-US" sz="2400" dirty="0">
              <a:solidFill>
                <a:srgbClr val="FFFFFF"/>
              </a:solidFill>
              <a:latin typeface="Helvetica Neue Thin"/>
              <a:cs typeface="Helvetica Neue Thin"/>
            </a:endParaRPr>
          </a:p>
        </p:txBody>
      </p:sp>
      <p:sp>
        <p:nvSpPr>
          <p:cNvPr id="97" name="TextBox 96"/>
          <p:cNvSpPr txBox="1"/>
          <p:nvPr/>
        </p:nvSpPr>
        <p:spPr>
          <a:xfrm>
            <a:off x="2885586" y="2636997"/>
            <a:ext cx="518009" cy="707886"/>
          </a:xfrm>
          <a:prstGeom prst="rect">
            <a:avLst/>
          </a:prstGeom>
          <a:noFill/>
        </p:spPr>
        <p:txBody>
          <a:bodyPr wrap="square" rtlCol="0">
            <a:spAutoFit/>
          </a:bodyPr>
          <a:lstStyle/>
          <a:p>
            <a:r>
              <a:rPr lang="en-US" sz="4000" dirty="0" smtClean="0">
                <a:solidFill>
                  <a:srgbClr val="FFFFFF"/>
                </a:solidFill>
                <a:latin typeface="Blackoak Std"/>
                <a:cs typeface="Blackoak Std"/>
              </a:rPr>
              <a:t>*</a:t>
            </a:r>
            <a:endParaRPr lang="en-US" sz="4000" dirty="0">
              <a:solidFill>
                <a:srgbClr val="FFFFFF"/>
              </a:solidFill>
              <a:latin typeface="Blackoak Std"/>
              <a:cs typeface="Blackoak Std"/>
            </a:endParaRPr>
          </a:p>
        </p:txBody>
      </p:sp>
      <p:sp>
        <p:nvSpPr>
          <p:cNvPr id="3" name="Slide Number Placeholder 2"/>
          <p:cNvSpPr>
            <a:spLocks noGrp="1"/>
          </p:cNvSpPr>
          <p:nvPr>
            <p:ph type="sldNum" sz="quarter" idx="12"/>
          </p:nvPr>
        </p:nvSpPr>
        <p:spPr/>
        <p:txBody>
          <a:bodyPr/>
          <a:lstStyle/>
          <a:p>
            <a:fld id="{10283532-8428-F14D-911C-98C43BF6B529}" type="slidenum">
              <a:rPr lang="en-US" smtClean="0"/>
              <a:t>27</a:t>
            </a:fld>
            <a:endParaRPr lang="en-US"/>
          </a:p>
        </p:txBody>
      </p:sp>
      <p:grpSp>
        <p:nvGrpSpPr>
          <p:cNvPr id="89" name="Group 88"/>
          <p:cNvGrpSpPr/>
          <p:nvPr/>
        </p:nvGrpSpPr>
        <p:grpSpPr>
          <a:xfrm>
            <a:off x="587174" y="22429"/>
            <a:ext cx="8294012" cy="1153055"/>
            <a:chOff x="579084" y="5277008"/>
            <a:chExt cx="8294012" cy="1153055"/>
          </a:xfrm>
        </p:grpSpPr>
        <p:sp>
          <p:nvSpPr>
            <p:cNvPr id="90" name="Oval 89"/>
            <p:cNvSpPr/>
            <p:nvPr/>
          </p:nvSpPr>
          <p:spPr>
            <a:xfrm>
              <a:off x="2623832" y="5283826"/>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1" name="Straight Connector 90"/>
            <p:cNvCxnSpPr/>
            <p:nvPr/>
          </p:nvCxnSpPr>
          <p:spPr>
            <a:xfrm>
              <a:off x="3360229" y="567971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92" name="Group 91"/>
            <p:cNvGrpSpPr/>
            <p:nvPr/>
          </p:nvGrpSpPr>
          <p:grpSpPr>
            <a:xfrm>
              <a:off x="2919016" y="5417531"/>
              <a:ext cx="200880" cy="481335"/>
              <a:chOff x="2768329" y="986764"/>
              <a:chExt cx="204521" cy="945054"/>
            </a:xfrm>
            <a:effectLst/>
          </p:grpSpPr>
          <p:sp>
            <p:nvSpPr>
              <p:cNvPr id="124" name="Freeform 123"/>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5" name="Freeform 124"/>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93" name="TextBox 92"/>
            <p:cNvSpPr txBox="1"/>
            <p:nvPr/>
          </p:nvSpPr>
          <p:spPr>
            <a:xfrm>
              <a:off x="2114293" y="5991384"/>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Single</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Carrier</a:t>
              </a:r>
              <a:endParaRPr lang="en-US" sz="2000" dirty="0">
                <a:solidFill>
                  <a:schemeClr val="bg1"/>
                </a:solidFill>
                <a:latin typeface="Helvetica Neue Thin"/>
                <a:cs typeface="Helvetica Neue Thin"/>
              </a:endParaRPr>
            </a:p>
          </p:txBody>
        </p:sp>
        <p:sp>
          <p:nvSpPr>
            <p:cNvPr id="94" name="Oval 93"/>
            <p:cNvSpPr/>
            <p:nvPr/>
          </p:nvSpPr>
          <p:spPr>
            <a:xfrm>
              <a:off x="4190616" y="527700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5" name="Group 94"/>
            <p:cNvGrpSpPr/>
            <p:nvPr/>
          </p:nvGrpSpPr>
          <p:grpSpPr>
            <a:xfrm>
              <a:off x="4377253" y="5426002"/>
              <a:ext cx="353280" cy="493885"/>
              <a:chOff x="2224020" y="340262"/>
              <a:chExt cx="353280" cy="493885"/>
            </a:xfrm>
          </p:grpSpPr>
          <p:grpSp>
            <p:nvGrpSpPr>
              <p:cNvPr id="118" name="Group 117"/>
              <p:cNvGrpSpPr/>
              <p:nvPr/>
            </p:nvGrpSpPr>
            <p:grpSpPr>
              <a:xfrm>
                <a:off x="2224020" y="352812"/>
                <a:ext cx="200880" cy="481335"/>
                <a:chOff x="2768329" y="986764"/>
                <a:chExt cx="204521" cy="945054"/>
              </a:xfrm>
              <a:effectLst/>
            </p:grpSpPr>
            <p:sp>
              <p:nvSpPr>
                <p:cNvPr id="122" name="Freeform 121"/>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3" name="Freeform 122"/>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19" name="Group 118"/>
              <p:cNvGrpSpPr/>
              <p:nvPr/>
            </p:nvGrpSpPr>
            <p:grpSpPr>
              <a:xfrm>
                <a:off x="2376420" y="340262"/>
                <a:ext cx="200880" cy="481335"/>
                <a:chOff x="2768329" y="986764"/>
                <a:chExt cx="204521" cy="945054"/>
              </a:xfrm>
              <a:effectLst/>
            </p:grpSpPr>
            <p:sp>
              <p:nvSpPr>
                <p:cNvPr id="120" name="Freeform 119"/>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1" name="Freeform 120"/>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96" name="TextBox 95"/>
            <p:cNvSpPr txBox="1"/>
            <p:nvPr/>
          </p:nvSpPr>
          <p:spPr>
            <a:xfrm>
              <a:off x="3681952" y="5995329"/>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Multi-Carrier</a:t>
              </a:r>
              <a:endParaRPr lang="en-US" sz="2000" dirty="0">
                <a:solidFill>
                  <a:schemeClr val="bg1"/>
                </a:solidFill>
                <a:latin typeface="Helvetica Neue Thin"/>
                <a:cs typeface="Helvetica Neue Thin"/>
              </a:endParaRPr>
            </a:p>
          </p:txBody>
        </p:sp>
        <p:grpSp>
          <p:nvGrpSpPr>
            <p:cNvPr id="98" name="Group 97"/>
            <p:cNvGrpSpPr/>
            <p:nvPr/>
          </p:nvGrpSpPr>
          <p:grpSpPr>
            <a:xfrm>
              <a:off x="5808013" y="5293503"/>
              <a:ext cx="742241" cy="742297"/>
              <a:chOff x="5103876" y="1582811"/>
              <a:chExt cx="742241" cy="742297"/>
            </a:xfrm>
          </p:grpSpPr>
          <p:sp>
            <p:nvSpPr>
              <p:cNvPr id="113" name="Oval 112"/>
              <p:cNvSpPr/>
              <p:nvPr/>
            </p:nvSpPr>
            <p:spPr>
              <a:xfrm>
                <a:off x="5103876" y="1582811"/>
                <a:ext cx="742241" cy="742297"/>
              </a:xfrm>
              <a:prstGeom prst="ellipse">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4" name="Group 113"/>
              <p:cNvGrpSpPr/>
              <p:nvPr/>
            </p:nvGrpSpPr>
            <p:grpSpPr>
              <a:xfrm>
                <a:off x="5237412" y="1687828"/>
                <a:ext cx="483078" cy="384349"/>
                <a:chOff x="5085012" y="380778"/>
                <a:chExt cx="483078" cy="384349"/>
              </a:xfrm>
            </p:grpSpPr>
            <p:cxnSp>
              <p:nvCxnSpPr>
                <p:cNvPr id="115" name="Straight Connector 114"/>
                <p:cNvCxnSpPr/>
                <p:nvPr/>
              </p:nvCxnSpPr>
              <p:spPr>
                <a:xfrm>
                  <a:off x="5330844" y="380778"/>
                  <a:ext cx="0" cy="267129"/>
                </a:xfrm>
                <a:prstGeom prst="line">
                  <a:avLst/>
                </a:prstGeom>
                <a:ln w="19050" cmpd="sng">
                  <a:solidFill>
                    <a:schemeClr val="tx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flipV="1">
                  <a:off x="5344962" y="668061"/>
                  <a:ext cx="223128" cy="93121"/>
                </a:xfrm>
                <a:prstGeom prst="line">
                  <a:avLst/>
                </a:prstGeom>
                <a:ln w="19050" cmpd="sng">
                  <a:solidFill>
                    <a:schemeClr val="tx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flipV="1">
                  <a:off x="5085012" y="672006"/>
                  <a:ext cx="223128" cy="93121"/>
                </a:xfrm>
                <a:prstGeom prst="line">
                  <a:avLst/>
                </a:prstGeom>
                <a:ln w="19050" cmpd="sng">
                  <a:solidFill>
                    <a:schemeClr val="tx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grpSp>
        </p:grpSp>
        <p:cxnSp>
          <p:nvCxnSpPr>
            <p:cNvPr id="99" name="Straight Connector 98"/>
            <p:cNvCxnSpPr/>
            <p:nvPr/>
          </p:nvCxnSpPr>
          <p:spPr>
            <a:xfrm>
              <a:off x="4961091" y="5683663"/>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00" name="TextBox 99"/>
            <p:cNvSpPr txBox="1"/>
            <p:nvPr/>
          </p:nvSpPr>
          <p:spPr>
            <a:xfrm>
              <a:off x="5106066" y="6002810"/>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Multi-dimension</a:t>
              </a:r>
              <a:endParaRPr lang="en-US" sz="2000" dirty="0">
                <a:solidFill>
                  <a:schemeClr val="bg1"/>
                </a:solidFill>
                <a:latin typeface="Helvetica Neue Thin"/>
                <a:cs typeface="Helvetica Neue Thin"/>
              </a:endParaRPr>
            </a:p>
          </p:txBody>
        </p:sp>
        <p:cxnSp>
          <p:nvCxnSpPr>
            <p:cNvPr id="101" name="Straight Connector 100"/>
            <p:cNvCxnSpPr/>
            <p:nvPr/>
          </p:nvCxnSpPr>
          <p:spPr>
            <a:xfrm>
              <a:off x="6578447" y="568760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102" name="Group 101"/>
            <p:cNvGrpSpPr/>
            <p:nvPr/>
          </p:nvGrpSpPr>
          <p:grpSpPr>
            <a:xfrm>
              <a:off x="7406623" y="5283402"/>
              <a:ext cx="742241" cy="742297"/>
              <a:chOff x="6592290" y="1339331"/>
              <a:chExt cx="742241" cy="742297"/>
            </a:xfrm>
          </p:grpSpPr>
          <p:sp>
            <p:nvSpPr>
              <p:cNvPr id="108" name="Oval 107"/>
              <p:cNvSpPr/>
              <p:nvPr/>
            </p:nvSpPr>
            <p:spPr>
              <a:xfrm>
                <a:off x="6592290" y="1339331"/>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9" name="Group 108"/>
              <p:cNvGrpSpPr/>
              <p:nvPr/>
            </p:nvGrpSpPr>
            <p:grpSpPr>
              <a:xfrm rot="5400000">
                <a:off x="6875696" y="1489766"/>
                <a:ext cx="188755" cy="491628"/>
                <a:chOff x="2768329" y="986764"/>
                <a:chExt cx="204521" cy="945054"/>
              </a:xfrm>
              <a:effectLst/>
            </p:grpSpPr>
            <p:sp>
              <p:nvSpPr>
                <p:cNvPr id="111" name="Freeform 110"/>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2" name="Freeform 111"/>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10" name="Straight Connector 109"/>
              <p:cNvCxnSpPr/>
              <p:nvPr/>
            </p:nvCxnSpPr>
            <p:spPr>
              <a:xfrm flipH="1">
                <a:off x="6821713" y="1437160"/>
                <a:ext cx="309268" cy="629828"/>
              </a:xfrm>
              <a:prstGeom prst="line">
                <a:avLst/>
              </a:prstGeom>
              <a:ln w="28575" cmpd="sng">
                <a:solidFill>
                  <a:schemeClr val="bg1"/>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103" name="TextBox 102"/>
            <p:cNvSpPr txBox="1"/>
            <p:nvPr/>
          </p:nvSpPr>
          <p:spPr>
            <a:xfrm>
              <a:off x="6706713" y="6029953"/>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Phy</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Security</a:t>
              </a:r>
              <a:endParaRPr lang="en-US" sz="2000" dirty="0">
                <a:solidFill>
                  <a:schemeClr val="bg1"/>
                </a:solidFill>
                <a:latin typeface="Helvetica Neue Thin"/>
                <a:cs typeface="Helvetica Neue Thin"/>
              </a:endParaRPr>
            </a:p>
          </p:txBody>
        </p:sp>
        <p:cxnSp>
          <p:nvCxnSpPr>
            <p:cNvPr id="104" name="Straight Connector 103"/>
            <p:cNvCxnSpPr/>
            <p:nvPr/>
          </p:nvCxnSpPr>
          <p:spPr>
            <a:xfrm>
              <a:off x="1825020" y="5681710"/>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05" name="Oval 104"/>
            <p:cNvSpPr/>
            <p:nvPr/>
          </p:nvSpPr>
          <p:spPr>
            <a:xfrm>
              <a:off x="1088623" y="528581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TextBox 105"/>
            <p:cNvSpPr txBox="1"/>
            <p:nvPr/>
          </p:nvSpPr>
          <p:spPr>
            <a:xfrm>
              <a:off x="579084" y="5993376"/>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Morse-code</a:t>
              </a:r>
              <a:endParaRPr lang="en-US" sz="2000" dirty="0">
                <a:solidFill>
                  <a:schemeClr val="bg1"/>
                </a:solidFill>
                <a:latin typeface="Helvetica Neue Thin"/>
                <a:cs typeface="Helvetica Neue Thin"/>
              </a:endParaRPr>
            </a:p>
          </p:txBody>
        </p:sp>
        <p:cxnSp>
          <p:nvCxnSpPr>
            <p:cNvPr id="107" name="Straight Connector 106"/>
            <p:cNvCxnSpPr/>
            <p:nvPr/>
          </p:nvCxnSpPr>
          <p:spPr>
            <a:xfrm flipH="1">
              <a:off x="1238518" y="5681710"/>
              <a:ext cx="432382" cy="0"/>
            </a:xfrm>
            <a:prstGeom prst="line">
              <a:avLst/>
            </a:prstGeom>
            <a:ln w="28575" cmpd="sng">
              <a:solidFill>
                <a:schemeClr val="bg1"/>
              </a:solidFill>
              <a:prstDash val="dashDot"/>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73" name="TextBox 72"/>
          <p:cNvSpPr txBox="1"/>
          <p:nvPr/>
        </p:nvSpPr>
        <p:spPr>
          <a:xfrm>
            <a:off x="2536746" y="6356349"/>
            <a:ext cx="4561899" cy="461665"/>
          </a:xfrm>
          <a:prstGeom prst="rect">
            <a:avLst/>
          </a:prstGeom>
          <a:solidFill>
            <a:schemeClr val="accent3">
              <a:lumMod val="60000"/>
              <a:lumOff val="4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b="1" dirty="0" smtClean="0"/>
              <a:t>Spilled Noise removal</a:t>
            </a:r>
            <a:endParaRPr lang="en-US" sz="2400" b="1" dirty="0"/>
          </a:p>
        </p:txBody>
      </p:sp>
    </p:spTree>
    <p:extLst>
      <p:ext uri="{BB962C8B-B14F-4D97-AF65-F5344CB8AC3E}">
        <p14:creationId xmlns:p14="http://schemas.microsoft.com/office/powerpoint/2010/main" val="23967176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cxnSp>
        <p:nvCxnSpPr>
          <p:cNvPr id="7" name="Straight Connector 6"/>
          <p:cNvCxnSpPr/>
          <p:nvPr/>
        </p:nvCxnSpPr>
        <p:spPr>
          <a:xfrm flipV="1">
            <a:off x="52188" y="5472211"/>
            <a:ext cx="2703806" cy="19539"/>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2" name="Freeform 11"/>
          <p:cNvSpPr/>
          <p:nvPr/>
        </p:nvSpPr>
        <p:spPr>
          <a:xfrm>
            <a:off x="212317" y="5063552"/>
            <a:ext cx="2376617" cy="817318"/>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28575" cmpd="sng">
            <a:solidFill>
              <a:schemeClr val="accent2">
                <a:lumMod val="60000"/>
                <a:lumOff val="40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rot="10800000" flipV="1">
            <a:off x="160130" y="1768200"/>
            <a:ext cx="2376616" cy="2509317"/>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 name="connsiteX0" fmla="*/ 0 w 6634420"/>
              <a:gd name="connsiteY0" fmla="*/ 1255172 h 2510260"/>
              <a:gd name="connsiteX1" fmla="*/ 1598706 w 6634420"/>
              <a:gd name="connsiteY1" fmla="*/ 2510231 h 2510260"/>
              <a:gd name="connsiteX2" fmla="*/ 3361765 w 6634420"/>
              <a:gd name="connsiteY2" fmla="*/ 1225290 h 2510260"/>
              <a:gd name="connsiteX3" fmla="*/ 5020235 w 6634420"/>
              <a:gd name="connsiteY3" fmla="*/ 113 h 2510260"/>
              <a:gd name="connsiteX4" fmla="*/ 6634420 w 6634420"/>
              <a:gd name="connsiteY4" fmla="*/ 1236548 h 2510260"/>
              <a:gd name="connsiteX0" fmla="*/ 0 w 6708584"/>
              <a:gd name="connsiteY0" fmla="*/ 1158155 h 2510302"/>
              <a:gd name="connsiteX1" fmla="*/ 1672870 w 6708584"/>
              <a:gd name="connsiteY1" fmla="*/ 2510231 h 2510302"/>
              <a:gd name="connsiteX2" fmla="*/ 3435929 w 6708584"/>
              <a:gd name="connsiteY2" fmla="*/ 1225290 h 2510302"/>
              <a:gd name="connsiteX3" fmla="*/ 5094399 w 6708584"/>
              <a:gd name="connsiteY3" fmla="*/ 113 h 2510302"/>
              <a:gd name="connsiteX4" fmla="*/ 6708584 w 6708584"/>
              <a:gd name="connsiteY4" fmla="*/ 1236548 h 2510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4" h="2510302">
                <a:moveTo>
                  <a:pt x="0" y="1158155"/>
                </a:moveTo>
                <a:cubicBezTo>
                  <a:pt x="519206" y="1788174"/>
                  <a:pt x="1100215" y="2499042"/>
                  <a:pt x="1672870" y="2510231"/>
                </a:cubicBezTo>
                <a:cubicBezTo>
                  <a:pt x="2245525" y="2521420"/>
                  <a:pt x="3435929" y="1225290"/>
                  <a:pt x="3435929" y="1225290"/>
                </a:cubicBezTo>
                <a:cubicBezTo>
                  <a:pt x="4083627" y="636552"/>
                  <a:pt x="4536595" y="-9848"/>
                  <a:pt x="5094399" y="113"/>
                </a:cubicBezTo>
                <a:cubicBezTo>
                  <a:pt x="5652203" y="10074"/>
                  <a:pt x="6708584" y="1236548"/>
                  <a:pt x="6708584" y="1236548"/>
                </a:cubicBezTo>
              </a:path>
            </a:pathLst>
          </a:custGeom>
          <a:noFill/>
          <a:ln w="38100" cmpd="sng">
            <a:solidFill>
              <a:schemeClr val="accent2">
                <a:lumMod val="60000"/>
                <a:lumOff val="40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 name="Straight Connector 13"/>
          <p:cNvCxnSpPr/>
          <p:nvPr/>
        </p:nvCxnSpPr>
        <p:spPr>
          <a:xfrm flipV="1">
            <a:off x="0" y="2954650"/>
            <a:ext cx="2703806" cy="19539"/>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9927898" y="1972602"/>
            <a:ext cx="0" cy="14334"/>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784290" y="1904805"/>
            <a:ext cx="0" cy="1059959"/>
          </a:xfrm>
          <a:prstGeom prst="straightConnector1">
            <a:avLst/>
          </a:prstGeom>
          <a:ln w="19050" cmpd="sng">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286520" y="2559938"/>
            <a:ext cx="696737" cy="461665"/>
          </a:xfrm>
          <a:prstGeom prst="rect">
            <a:avLst/>
          </a:prstGeom>
          <a:noFill/>
        </p:spPr>
        <p:txBody>
          <a:bodyPr wrap="square" rtlCol="0">
            <a:spAutoFit/>
          </a:bodyPr>
          <a:lstStyle/>
          <a:p>
            <a:r>
              <a:rPr lang="en-US" sz="2400" dirty="0" smtClean="0">
                <a:solidFill>
                  <a:srgbClr val="FFFFFF"/>
                </a:solidFill>
                <a:latin typeface="Helvetica Neue Thin"/>
                <a:cs typeface="Helvetica Neue Thin"/>
              </a:rPr>
              <a:t>2h</a:t>
            </a:r>
            <a:endParaRPr lang="en-US" sz="2400" dirty="0">
              <a:solidFill>
                <a:srgbClr val="FFFFFF"/>
              </a:solidFill>
              <a:latin typeface="Helvetica Neue Thin"/>
              <a:cs typeface="Helvetica Neue Thin"/>
            </a:endParaRPr>
          </a:p>
        </p:txBody>
      </p:sp>
      <p:sp>
        <p:nvSpPr>
          <p:cNvPr id="8" name="TextBox 7"/>
          <p:cNvSpPr txBox="1"/>
          <p:nvPr/>
        </p:nvSpPr>
        <p:spPr>
          <a:xfrm>
            <a:off x="279154" y="1305435"/>
            <a:ext cx="1358328" cy="400110"/>
          </a:xfrm>
          <a:prstGeom prst="rect">
            <a:avLst/>
          </a:prstGeom>
          <a:noFill/>
          <a:ln>
            <a:noFill/>
          </a:ln>
        </p:spPr>
        <p:txBody>
          <a:bodyPr wrap="square" rtlCol="0">
            <a:spAutoFit/>
          </a:bodyPr>
          <a:lstStyle>
            <a:defPPr>
              <a:defRPr lang="en-US"/>
            </a:defPPr>
            <a:lvl1pPr>
              <a:defRPr sz="2000">
                <a:solidFill>
                  <a:srgbClr val="FFFFFF"/>
                </a:solidFill>
                <a:latin typeface="Helvetica Neue Thin"/>
                <a:cs typeface="Helvetica Neue Thin"/>
              </a:defRPr>
            </a:lvl1pPr>
          </a:lstStyle>
          <a:p>
            <a:r>
              <a:rPr lang="en-US" dirty="0"/>
              <a:t>Y signal</a:t>
            </a:r>
          </a:p>
        </p:txBody>
      </p:sp>
      <p:sp>
        <p:nvSpPr>
          <p:cNvPr id="58" name="TextBox 57"/>
          <p:cNvSpPr txBox="1"/>
          <p:nvPr/>
        </p:nvSpPr>
        <p:spPr>
          <a:xfrm>
            <a:off x="402587" y="5850718"/>
            <a:ext cx="1200987" cy="400110"/>
          </a:xfrm>
          <a:prstGeom prst="rect">
            <a:avLst/>
          </a:prstGeom>
          <a:noFill/>
          <a:ln>
            <a:noFill/>
          </a:ln>
        </p:spPr>
        <p:txBody>
          <a:bodyPr wrap="square" rtlCol="0">
            <a:spAutoFit/>
          </a:bodyPr>
          <a:lstStyle>
            <a:defPPr>
              <a:defRPr lang="en-US"/>
            </a:defPPr>
            <a:lvl1pPr>
              <a:defRPr sz="2000">
                <a:solidFill>
                  <a:srgbClr val="FFFFFF"/>
                </a:solidFill>
                <a:latin typeface="Helvetica Neue Thin"/>
                <a:cs typeface="Helvetica Neue Thin"/>
              </a:defRPr>
            </a:lvl1pPr>
          </a:lstStyle>
          <a:p>
            <a:r>
              <a:rPr lang="en-US" dirty="0"/>
              <a:t>Y spill</a:t>
            </a:r>
          </a:p>
        </p:txBody>
      </p:sp>
      <p:cxnSp>
        <p:nvCxnSpPr>
          <p:cNvPr id="63" name="Straight Arrow Connector 62"/>
          <p:cNvCxnSpPr/>
          <p:nvPr/>
        </p:nvCxnSpPr>
        <p:spPr>
          <a:xfrm>
            <a:off x="2694435" y="5038064"/>
            <a:ext cx="0" cy="408659"/>
          </a:xfrm>
          <a:prstGeom prst="straightConnector1">
            <a:avLst/>
          </a:prstGeom>
          <a:ln w="19050" cmpd="sng">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2694465" y="5073698"/>
            <a:ext cx="350889" cy="461665"/>
          </a:xfrm>
          <a:prstGeom prst="rect">
            <a:avLst/>
          </a:prstGeom>
          <a:noFill/>
        </p:spPr>
        <p:txBody>
          <a:bodyPr wrap="square" rtlCol="0">
            <a:spAutoFit/>
          </a:bodyPr>
          <a:lstStyle>
            <a:defPPr>
              <a:defRPr lang="en-US"/>
            </a:defPPr>
            <a:lvl1pPr>
              <a:defRPr sz="2400">
                <a:solidFill>
                  <a:srgbClr val="FFFFFF"/>
                </a:solidFill>
                <a:latin typeface="Helvetica Neue Thin"/>
                <a:cs typeface="Helvetica Neue Thin"/>
              </a:defRPr>
            </a:lvl1pPr>
          </a:lstStyle>
          <a:p>
            <a:r>
              <a:rPr lang="en-US" dirty="0"/>
              <a:t>h</a:t>
            </a:r>
          </a:p>
        </p:txBody>
      </p:sp>
      <p:sp>
        <p:nvSpPr>
          <p:cNvPr id="15" name="Freeform 14"/>
          <p:cNvSpPr/>
          <p:nvPr/>
        </p:nvSpPr>
        <p:spPr>
          <a:xfrm rot="10800000" flipV="1">
            <a:off x="212318" y="4285761"/>
            <a:ext cx="2376616" cy="2509317"/>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 name="connsiteX0" fmla="*/ 0 w 6634420"/>
              <a:gd name="connsiteY0" fmla="*/ 1255172 h 2510260"/>
              <a:gd name="connsiteX1" fmla="*/ 1598706 w 6634420"/>
              <a:gd name="connsiteY1" fmla="*/ 2510231 h 2510260"/>
              <a:gd name="connsiteX2" fmla="*/ 3361765 w 6634420"/>
              <a:gd name="connsiteY2" fmla="*/ 1225290 h 2510260"/>
              <a:gd name="connsiteX3" fmla="*/ 5020235 w 6634420"/>
              <a:gd name="connsiteY3" fmla="*/ 113 h 2510260"/>
              <a:gd name="connsiteX4" fmla="*/ 6634420 w 6634420"/>
              <a:gd name="connsiteY4" fmla="*/ 1236548 h 2510260"/>
              <a:gd name="connsiteX0" fmla="*/ 0 w 6708584"/>
              <a:gd name="connsiteY0" fmla="*/ 1158155 h 2510302"/>
              <a:gd name="connsiteX1" fmla="*/ 1672870 w 6708584"/>
              <a:gd name="connsiteY1" fmla="*/ 2510231 h 2510302"/>
              <a:gd name="connsiteX2" fmla="*/ 3435929 w 6708584"/>
              <a:gd name="connsiteY2" fmla="*/ 1225290 h 2510302"/>
              <a:gd name="connsiteX3" fmla="*/ 5094399 w 6708584"/>
              <a:gd name="connsiteY3" fmla="*/ 113 h 2510302"/>
              <a:gd name="connsiteX4" fmla="*/ 6708584 w 6708584"/>
              <a:gd name="connsiteY4" fmla="*/ 1236548 h 2510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4" h="2510302">
                <a:moveTo>
                  <a:pt x="0" y="1158155"/>
                </a:moveTo>
                <a:cubicBezTo>
                  <a:pt x="519206" y="1788174"/>
                  <a:pt x="1100215" y="2499042"/>
                  <a:pt x="1672870" y="2510231"/>
                </a:cubicBezTo>
                <a:cubicBezTo>
                  <a:pt x="2245525" y="2521420"/>
                  <a:pt x="3435929" y="1225290"/>
                  <a:pt x="3435929" y="1225290"/>
                </a:cubicBezTo>
                <a:cubicBezTo>
                  <a:pt x="4083627" y="636552"/>
                  <a:pt x="4536595" y="-9848"/>
                  <a:pt x="5094399" y="113"/>
                </a:cubicBezTo>
                <a:cubicBezTo>
                  <a:pt x="5652203" y="10074"/>
                  <a:pt x="6708584" y="1236548"/>
                  <a:pt x="6708584" y="1236548"/>
                </a:cubicBezTo>
              </a:path>
            </a:pathLst>
          </a:custGeom>
          <a:ln w="28575" cmpd="sng">
            <a:solidFill>
              <a:schemeClr val="tx2">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6" name="Straight Arrow Connector 15"/>
          <p:cNvCxnSpPr/>
          <p:nvPr/>
        </p:nvCxnSpPr>
        <p:spPr>
          <a:xfrm>
            <a:off x="836478" y="4405654"/>
            <a:ext cx="0" cy="1059959"/>
          </a:xfrm>
          <a:prstGeom prst="straightConnector1">
            <a:avLst/>
          </a:prstGeom>
          <a:ln w="19050" cmpd="sng">
            <a:solidFill>
              <a:srgbClr val="FFFFFF"/>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04842" y="5077720"/>
            <a:ext cx="696737" cy="461665"/>
          </a:xfrm>
          <a:prstGeom prst="rect">
            <a:avLst/>
          </a:prstGeom>
          <a:noFill/>
        </p:spPr>
        <p:txBody>
          <a:bodyPr wrap="square" rtlCol="0">
            <a:spAutoFit/>
          </a:bodyPr>
          <a:lstStyle>
            <a:defPPr>
              <a:defRPr lang="en-US"/>
            </a:defPPr>
            <a:lvl1pPr>
              <a:defRPr sz="2400">
                <a:solidFill>
                  <a:srgbClr val="FFFFFF"/>
                </a:solidFill>
                <a:latin typeface="Helvetica Neue Thin"/>
                <a:cs typeface="Helvetica Neue Thin"/>
              </a:defRPr>
            </a:lvl1pPr>
          </a:lstStyle>
          <a:p>
            <a:r>
              <a:rPr lang="en-US" dirty="0"/>
              <a:t>2h</a:t>
            </a:r>
          </a:p>
        </p:txBody>
      </p:sp>
      <p:sp>
        <p:nvSpPr>
          <p:cNvPr id="18" name="Freeform 17"/>
          <p:cNvSpPr/>
          <p:nvPr/>
        </p:nvSpPr>
        <p:spPr>
          <a:xfrm>
            <a:off x="160129" y="2545991"/>
            <a:ext cx="2376617" cy="817318"/>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chemeClr val="tx2">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TextBox 18"/>
          <p:cNvSpPr txBox="1"/>
          <p:nvPr/>
        </p:nvSpPr>
        <p:spPr>
          <a:xfrm>
            <a:off x="2636970" y="2497856"/>
            <a:ext cx="350889" cy="461665"/>
          </a:xfrm>
          <a:prstGeom prst="rect">
            <a:avLst/>
          </a:prstGeom>
          <a:noFill/>
        </p:spPr>
        <p:txBody>
          <a:bodyPr wrap="square" rtlCol="0">
            <a:spAutoFit/>
          </a:bodyPr>
          <a:lstStyle>
            <a:defPPr>
              <a:defRPr lang="en-US"/>
            </a:defPPr>
            <a:lvl1pPr>
              <a:defRPr sz="2400">
                <a:solidFill>
                  <a:srgbClr val="FFFFFF"/>
                </a:solidFill>
                <a:latin typeface="Helvetica Neue Thin"/>
                <a:cs typeface="Helvetica Neue Thin"/>
              </a:defRPr>
            </a:lvl1pPr>
          </a:lstStyle>
          <a:p>
            <a:r>
              <a:rPr lang="en-US" dirty="0"/>
              <a:t>h</a:t>
            </a:r>
          </a:p>
        </p:txBody>
      </p:sp>
      <p:sp>
        <p:nvSpPr>
          <p:cNvPr id="20" name="TextBox 19"/>
          <p:cNvSpPr txBox="1"/>
          <p:nvPr/>
        </p:nvSpPr>
        <p:spPr>
          <a:xfrm>
            <a:off x="342071" y="3334483"/>
            <a:ext cx="1200987" cy="400110"/>
          </a:xfrm>
          <a:prstGeom prst="rect">
            <a:avLst/>
          </a:prstGeom>
          <a:noFill/>
          <a:ln>
            <a:noFill/>
          </a:ln>
        </p:spPr>
        <p:txBody>
          <a:bodyPr wrap="square" rtlCol="0">
            <a:spAutoFit/>
          </a:bodyPr>
          <a:lstStyle/>
          <a:p>
            <a:r>
              <a:rPr lang="en-US" sz="2000" dirty="0">
                <a:solidFill>
                  <a:srgbClr val="FFFFFF"/>
                </a:solidFill>
                <a:latin typeface="Helvetica Neue Thin"/>
                <a:cs typeface="Helvetica Neue Thin"/>
              </a:rPr>
              <a:t>Z spill</a:t>
            </a:r>
          </a:p>
        </p:txBody>
      </p:sp>
      <p:cxnSp>
        <p:nvCxnSpPr>
          <p:cNvPr id="21" name="Straight Arrow Connector 20"/>
          <p:cNvCxnSpPr/>
          <p:nvPr/>
        </p:nvCxnSpPr>
        <p:spPr>
          <a:xfrm>
            <a:off x="2636940" y="2563820"/>
            <a:ext cx="0" cy="408659"/>
          </a:xfrm>
          <a:prstGeom prst="straightConnector1">
            <a:avLst/>
          </a:prstGeom>
          <a:ln w="19050" cmpd="sng">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77091" y="3824096"/>
            <a:ext cx="1344600" cy="400110"/>
          </a:xfrm>
          <a:prstGeom prst="rect">
            <a:avLst/>
          </a:prstGeom>
          <a:noFill/>
          <a:ln>
            <a:noFill/>
          </a:ln>
        </p:spPr>
        <p:txBody>
          <a:bodyPr wrap="square" rtlCol="0">
            <a:spAutoFit/>
          </a:bodyPr>
          <a:lstStyle>
            <a:defPPr>
              <a:defRPr lang="en-US"/>
            </a:defPPr>
            <a:lvl1pPr>
              <a:defRPr sz="2000">
                <a:solidFill>
                  <a:srgbClr val="FFFFFF"/>
                </a:solidFill>
                <a:latin typeface="Helvetica Neue Thin"/>
                <a:cs typeface="Helvetica Neue Thin"/>
              </a:defRPr>
            </a:lvl1pPr>
          </a:lstStyle>
          <a:p>
            <a:r>
              <a:rPr lang="en-US" dirty="0"/>
              <a:t>Z signal</a:t>
            </a:r>
          </a:p>
        </p:txBody>
      </p:sp>
      <p:sp>
        <p:nvSpPr>
          <p:cNvPr id="23" name="Freeform 22"/>
          <p:cNvSpPr/>
          <p:nvPr/>
        </p:nvSpPr>
        <p:spPr>
          <a:xfrm rot="10800000" flipV="1">
            <a:off x="4389526" y="1171519"/>
            <a:ext cx="2376616" cy="369291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 name="connsiteX0" fmla="*/ 0 w 6634420"/>
              <a:gd name="connsiteY0" fmla="*/ 1255172 h 2510260"/>
              <a:gd name="connsiteX1" fmla="*/ 1598706 w 6634420"/>
              <a:gd name="connsiteY1" fmla="*/ 2510231 h 2510260"/>
              <a:gd name="connsiteX2" fmla="*/ 3361765 w 6634420"/>
              <a:gd name="connsiteY2" fmla="*/ 1225290 h 2510260"/>
              <a:gd name="connsiteX3" fmla="*/ 5020235 w 6634420"/>
              <a:gd name="connsiteY3" fmla="*/ 113 h 2510260"/>
              <a:gd name="connsiteX4" fmla="*/ 6634420 w 6634420"/>
              <a:gd name="connsiteY4" fmla="*/ 1236548 h 2510260"/>
              <a:gd name="connsiteX0" fmla="*/ 0 w 6708584"/>
              <a:gd name="connsiteY0" fmla="*/ 1158155 h 2510302"/>
              <a:gd name="connsiteX1" fmla="*/ 1672870 w 6708584"/>
              <a:gd name="connsiteY1" fmla="*/ 2510231 h 2510302"/>
              <a:gd name="connsiteX2" fmla="*/ 3435929 w 6708584"/>
              <a:gd name="connsiteY2" fmla="*/ 1225290 h 2510302"/>
              <a:gd name="connsiteX3" fmla="*/ 5094399 w 6708584"/>
              <a:gd name="connsiteY3" fmla="*/ 113 h 2510302"/>
              <a:gd name="connsiteX4" fmla="*/ 6708584 w 6708584"/>
              <a:gd name="connsiteY4" fmla="*/ 1236548 h 2510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4" h="2510302">
                <a:moveTo>
                  <a:pt x="0" y="1158155"/>
                </a:moveTo>
                <a:cubicBezTo>
                  <a:pt x="519206" y="1788174"/>
                  <a:pt x="1100215" y="2499042"/>
                  <a:pt x="1672870" y="2510231"/>
                </a:cubicBezTo>
                <a:cubicBezTo>
                  <a:pt x="2245525" y="2521420"/>
                  <a:pt x="3435929" y="1225290"/>
                  <a:pt x="3435929" y="1225290"/>
                </a:cubicBezTo>
                <a:cubicBezTo>
                  <a:pt x="4083627" y="636552"/>
                  <a:pt x="4536595" y="-9848"/>
                  <a:pt x="5094399" y="113"/>
                </a:cubicBezTo>
                <a:cubicBezTo>
                  <a:pt x="5652203" y="10074"/>
                  <a:pt x="6708584" y="1236548"/>
                  <a:pt x="6708584" y="1236548"/>
                </a:cubicBezTo>
              </a:path>
            </a:pathLst>
          </a:custGeom>
          <a:noFill/>
          <a:ln w="28575" cmpd="sng">
            <a:solidFill>
              <a:schemeClr val="accent2">
                <a:lumMod val="60000"/>
                <a:lumOff val="40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Connector 23"/>
          <p:cNvCxnSpPr/>
          <p:nvPr/>
        </p:nvCxnSpPr>
        <p:spPr>
          <a:xfrm>
            <a:off x="7393941" y="1579433"/>
            <a:ext cx="0" cy="16504"/>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4212687" y="2925290"/>
            <a:ext cx="2703806" cy="19539"/>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7" name="Freeform 26"/>
          <p:cNvSpPr/>
          <p:nvPr/>
        </p:nvSpPr>
        <p:spPr>
          <a:xfrm rot="10800000">
            <a:off x="4389526" y="1888735"/>
            <a:ext cx="2376616" cy="2073110"/>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 name="connsiteX0" fmla="*/ 0 w 6634420"/>
              <a:gd name="connsiteY0" fmla="*/ 1255172 h 2510260"/>
              <a:gd name="connsiteX1" fmla="*/ 1598706 w 6634420"/>
              <a:gd name="connsiteY1" fmla="*/ 2510231 h 2510260"/>
              <a:gd name="connsiteX2" fmla="*/ 3361765 w 6634420"/>
              <a:gd name="connsiteY2" fmla="*/ 1225290 h 2510260"/>
              <a:gd name="connsiteX3" fmla="*/ 5020235 w 6634420"/>
              <a:gd name="connsiteY3" fmla="*/ 113 h 2510260"/>
              <a:gd name="connsiteX4" fmla="*/ 6634420 w 6634420"/>
              <a:gd name="connsiteY4" fmla="*/ 1236548 h 2510260"/>
              <a:gd name="connsiteX0" fmla="*/ 0 w 6708584"/>
              <a:gd name="connsiteY0" fmla="*/ 1158155 h 2510302"/>
              <a:gd name="connsiteX1" fmla="*/ 1672870 w 6708584"/>
              <a:gd name="connsiteY1" fmla="*/ 2510231 h 2510302"/>
              <a:gd name="connsiteX2" fmla="*/ 3435929 w 6708584"/>
              <a:gd name="connsiteY2" fmla="*/ 1225290 h 2510302"/>
              <a:gd name="connsiteX3" fmla="*/ 5094399 w 6708584"/>
              <a:gd name="connsiteY3" fmla="*/ 113 h 2510302"/>
              <a:gd name="connsiteX4" fmla="*/ 6708584 w 6708584"/>
              <a:gd name="connsiteY4" fmla="*/ 1236548 h 2510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4" h="2510302">
                <a:moveTo>
                  <a:pt x="0" y="1158155"/>
                </a:moveTo>
                <a:cubicBezTo>
                  <a:pt x="519206" y="1788174"/>
                  <a:pt x="1100215" y="2499042"/>
                  <a:pt x="1672870" y="2510231"/>
                </a:cubicBezTo>
                <a:cubicBezTo>
                  <a:pt x="2245525" y="2521420"/>
                  <a:pt x="3435929" y="1225290"/>
                  <a:pt x="3435929" y="1225290"/>
                </a:cubicBezTo>
                <a:cubicBezTo>
                  <a:pt x="4083627" y="636552"/>
                  <a:pt x="4536595" y="-9848"/>
                  <a:pt x="5094399" y="113"/>
                </a:cubicBezTo>
                <a:cubicBezTo>
                  <a:pt x="5652203" y="10074"/>
                  <a:pt x="6708584" y="1236548"/>
                  <a:pt x="6708584" y="1236548"/>
                </a:cubicBezTo>
              </a:path>
            </a:pathLst>
          </a:custGeom>
          <a:ln w="28575" cmpd="sng">
            <a:solidFill>
              <a:schemeClr val="tx2">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TextBox 27"/>
          <p:cNvSpPr txBox="1"/>
          <p:nvPr/>
        </p:nvSpPr>
        <p:spPr>
          <a:xfrm>
            <a:off x="3303341" y="2491740"/>
            <a:ext cx="601524" cy="707886"/>
          </a:xfrm>
          <a:prstGeom prst="rect">
            <a:avLst/>
          </a:prstGeom>
          <a:noFill/>
        </p:spPr>
        <p:txBody>
          <a:bodyPr wrap="square" rtlCol="0">
            <a:spAutoFit/>
          </a:bodyPr>
          <a:lstStyle/>
          <a:p>
            <a:r>
              <a:rPr lang="en-US" sz="4000" dirty="0" smtClean="0">
                <a:solidFill>
                  <a:srgbClr val="FFFFFF"/>
                </a:solidFill>
                <a:latin typeface="Helvetica Neue Thin"/>
                <a:cs typeface="Helvetica Neue Thin"/>
              </a:rPr>
              <a:t>2</a:t>
            </a:r>
            <a:endParaRPr lang="en-US" sz="4000" dirty="0">
              <a:solidFill>
                <a:srgbClr val="FFFFFF"/>
              </a:solidFill>
              <a:latin typeface="Helvetica Neue Thin"/>
              <a:cs typeface="Helvetica Neue Thin"/>
            </a:endParaRPr>
          </a:p>
        </p:txBody>
      </p:sp>
      <p:sp>
        <p:nvSpPr>
          <p:cNvPr id="29" name="TextBox 28"/>
          <p:cNvSpPr txBox="1"/>
          <p:nvPr/>
        </p:nvSpPr>
        <p:spPr>
          <a:xfrm>
            <a:off x="3737775" y="2529279"/>
            <a:ext cx="484561" cy="707886"/>
          </a:xfrm>
          <a:prstGeom prst="rect">
            <a:avLst/>
          </a:prstGeom>
          <a:noFill/>
        </p:spPr>
        <p:txBody>
          <a:bodyPr wrap="square" rtlCol="0">
            <a:spAutoFit/>
          </a:bodyPr>
          <a:lstStyle/>
          <a:p>
            <a:r>
              <a:rPr lang="en-US" sz="4000" dirty="0" smtClean="0">
                <a:solidFill>
                  <a:srgbClr val="FFFFFF"/>
                </a:solidFill>
              </a:rPr>
              <a:t>=</a:t>
            </a:r>
            <a:endParaRPr lang="en-US" sz="4000" dirty="0">
              <a:solidFill>
                <a:srgbClr val="FFFFFF"/>
              </a:solidFill>
            </a:endParaRPr>
          </a:p>
        </p:txBody>
      </p:sp>
      <p:cxnSp>
        <p:nvCxnSpPr>
          <p:cNvPr id="30" name="Straight Connector 29"/>
          <p:cNvCxnSpPr/>
          <p:nvPr/>
        </p:nvCxnSpPr>
        <p:spPr>
          <a:xfrm>
            <a:off x="9927898" y="1972602"/>
            <a:ext cx="0" cy="14334"/>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5015675" y="1390633"/>
            <a:ext cx="0" cy="1551887"/>
          </a:xfrm>
          <a:prstGeom prst="straightConnector1">
            <a:avLst/>
          </a:prstGeom>
          <a:ln w="19050" cmpd="sng">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4484039" y="2525035"/>
            <a:ext cx="696737" cy="461665"/>
          </a:xfrm>
          <a:prstGeom prst="rect">
            <a:avLst/>
          </a:prstGeom>
          <a:noFill/>
        </p:spPr>
        <p:txBody>
          <a:bodyPr wrap="square" rtlCol="0">
            <a:spAutoFit/>
          </a:bodyPr>
          <a:lstStyle>
            <a:defPPr>
              <a:defRPr lang="en-US"/>
            </a:defPPr>
            <a:lvl1pPr>
              <a:defRPr sz="2400">
                <a:solidFill>
                  <a:srgbClr val="FFFFFF"/>
                </a:solidFill>
                <a:latin typeface="Helvetica Neue Thin"/>
                <a:cs typeface="Helvetica Neue Thin"/>
              </a:defRPr>
            </a:lvl1pPr>
          </a:lstStyle>
          <a:p>
            <a:r>
              <a:rPr lang="en-US" dirty="0"/>
              <a:t>4h</a:t>
            </a:r>
          </a:p>
        </p:txBody>
      </p:sp>
      <p:cxnSp>
        <p:nvCxnSpPr>
          <p:cNvPr id="33" name="Straight Arrow Connector 32"/>
          <p:cNvCxnSpPr/>
          <p:nvPr/>
        </p:nvCxnSpPr>
        <p:spPr>
          <a:xfrm>
            <a:off x="6187324" y="2024431"/>
            <a:ext cx="0" cy="875999"/>
          </a:xfrm>
          <a:prstGeom prst="straightConnector1">
            <a:avLst/>
          </a:prstGeom>
          <a:ln w="19050" cmpd="sng">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5656136" y="2518968"/>
            <a:ext cx="696737" cy="461665"/>
          </a:xfrm>
          <a:prstGeom prst="rect">
            <a:avLst/>
          </a:prstGeom>
          <a:noFill/>
        </p:spPr>
        <p:txBody>
          <a:bodyPr wrap="square" rtlCol="0">
            <a:spAutoFit/>
          </a:bodyPr>
          <a:lstStyle>
            <a:defPPr>
              <a:defRPr lang="en-US"/>
            </a:defPPr>
            <a:lvl1pPr>
              <a:defRPr sz="2400">
                <a:solidFill>
                  <a:srgbClr val="FFFFFF"/>
                </a:solidFill>
                <a:latin typeface="Helvetica Neue Thin"/>
                <a:cs typeface="Helvetica Neue Thin"/>
              </a:defRPr>
            </a:lvl1pPr>
          </a:lstStyle>
          <a:p>
            <a:r>
              <a:rPr lang="en-US" dirty="0"/>
              <a:t>2h</a:t>
            </a:r>
          </a:p>
        </p:txBody>
      </p:sp>
      <p:sp>
        <p:nvSpPr>
          <p:cNvPr id="36" name="TextBox 35"/>
          <p:cNvSpPr txBox="1"/>
          <p:nvPr/>
        </p:nvSpPr>
        <p:spPr>
          <a:xfrm>
            <a:off x="6563665" y="1918109"/>
            <a:ext cx="2308813" cy="400110"/>
          </a:xfrm>
          <a:prstGeom prst="rect">
            <a:avLst/>
          </a:prstGeom>
          <a:noFill/>
          <a:ln>
            <a:noFill/>
          </a:ln>
        </p:spPr>
        <p:txBody>
          <a:bodyPr wrap="square" rtlCol="0">
            <a:spAutoFit/>
          </a:bodyPr>
          <a:lstStyle>
            <a:defPPr>
              <a:defRPr lang="en-US"/>
            </a:defPPr>
            <a:lvl1pPr>
              <a:defRPr sz="2000">
                <a:solidFill>
                  <a:srgbClr val="FFFFFF"/>
                </a:solidFill>
                <a:latin typeface="Helvetica Neue Thin"/>
                <a:cs typeface="Helvetica Neue Thin"/>
              </a:defRPr>
            </a:lvl1pPr>
          </a:lstStyle>
          <a:p>
            <a:r>
              <a:rPr lang="en-US" dirty="0"/>
              <a:t>Scaled Y signal</a:t>
            </a:r>
          </a:p>
        </p:txBody>
      </p:sp>
      <p:sp>
        <p:nvSpPr>
          <p:cNvPr id="38" name="Oval 37"/>
          <p:cNvSpPr/>
          <p:nvPr/>
        </p:nvSpPr>
        <p:spPr>
          <a:xfrm>
            <a:off x="4827253" y="5224009"/>
            <a:ext cx="484561" cy="522002"/>
          </a:xfrm>
          <a:prstGeom prst="ellipse">
            <a:avLst/>
          </a:prstGeom>
          <a:no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Straight Arrow Connector 38"/>
          <p:cNvCxnSpPr/>
          <p:nvPr/>
        </p:nvCxnSpPr>
        <p:spPr>
          <a:xfrm>
            <a:off x="3147717" y="5485565"/>
            <a:ext cx="1569215" cy="0"/>
          </a:xfrm>
          <a:prstGeom prst="straightConnector1">
            <a:avLst/>
          </a:prstGeom>
          <a:ln w="19050" cmpd="sng">
            <a:solidFill>
              <a:srgbClr val="FFFF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5045829" y="4086904"/>
            <a:ext cx="0" cy="1026750"/>
          </a:xfrm>
          <a:prstGeom prst="straightConnector1">
            <a:avLst/>
          </a:prstGeom>
          <a:ln w="19050" cmpd="sng">
            <a:solidFill>
              <a:srgbClr val="FFFFFF"/>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4810544" y="5064225"/>
            <a:ext cx="467852" cy="707886"/>
          </a:xfrm>
          <a:prstGeom prst="rect">
            <a:avLst/>
          </a:prstGeom>
          <a:noFill/>
          <a:ln>
            <a:noFill/>
          </a:ln>
        </p:spPr>
        <p:txBody>
          <a:bodyPr wrap="square" rtlCol="0">
            <a:spAutoFit/>
          </a:bodyPr>
          <a:lstStyle/>
          <a:p>
            <a:r>
              <a:rPr lang="en-US" sz="4000" dirty="0" smtClean="0">
                <a:solidFill>
                  <a:srgbClr val="FFFFFF"/>
                </a:solidFill>
                <a:latin typeface="Blackoak Std"/>
                <a:cs typeface="Blackoak Std"/>
              </a:rPr>
              <a:t>+</a:t>
            </a:r>
            <a:endParaRPr lang="en-US" sz="4000" dirty="0">
              <a:solidFill>
                <a:srgbClr val="FFFFFF"/>
              </a:solidFill>
              <a:latin typeface="Blackoak Std"/>
              <a:cs typeface="Blackoak Std"/>
            </a:endParaRPr>
          </a:p>
        </p:txBody>
      </p:sp>
      <p:sp>
        <p:nvSpPr>
          <p:cNvPr id="50" name="TextBox 49"/>
          <p:cNvSpPr txBox="1"/>
          <p:nvPr/>
        </p:nvSpPr>
        <p:spPr>
          <a:xfrm>
            <a:off x="2588935" y="3363309"/>
            <a:ext cx="1591569" cy="461665"/>
          </a:xfrm>
          <a:prstGeom prst="rect">
            <a:avLst/>
          </a:prstGeom>
          <a:noFill/>
        </p:spPr>
        <p:txBody>
          <a:bodyPr wrap="square" rtlCol="0">
            <a:spAutoFit/>
          </a:bodyPr>
          <a:lstStyle/>
          <a:p>
            <a:r>
              <a:rPr lang="en-US" sz="2400" dirty="0" smtClean="0">
                <a:solidFill>
                  <a:srgbClr val="FFFFFF"/>
                </a:solidFill>
                <a:latin typeface="Helvetica Neue Thin"/>
                <a:cs typeface="Helvetica Neue Thin"/>
              </a:rPr>
              <a:t>Y-Axis</a:t>
            </a:r>
            <a:endParaRPr lang="en-US" sz="2400" dirty="0">
              <a:solidFill>
                <a:srgbClr val="FFFFFF"/>
              </a:solidFill>
              <a:latin typeface="Helvetica Neue Thin"/>
              <a:cs typeface="Helvetica Neue Thin"/>
            </a:endParaRPr>
          </a:p>
        </p:txBody>
      </p:sp>
      <p:sp>
        <p:nvSpPr>
          <p:cNvPr id="51" name="TextBox 50"/>
          <p:cNvSpPr txBox="1"/>
          <p:nvPr/>
        </p:nvSpPr>
        <p:spPr>
          <a:xfrm>
            <a:off x="2741335" y="5656134"/>
            <a:ext cx="1591569" cy="461665"/>
          </a:xfrm>
          <a:prstGeom prst="rect">
            <a:avLst/>
          </a:prstGeom>
          <a:noFill/>
        </p:spPr>
        <p:txBody>
          <a:bodyPr wrap="square" rtlCol="0">
            <a:spAutoFit/>
          </a:bodyPr>
          <a:lstStyle/>
          <a:p>
            <a:r>
              <a:rPr lang="en-US" sz="2400" dirty="0">
                <a:solidFill>
                  <a:srgbClr val="FFFFFF"/>
                </a:solidFill>
                <a:latin typeface="Helvetica Neue Thin"/>
                <a:cs typeface="Helvetica Neue Thin"/>
              </a:rPr>
              <a:t>Z</a:t>
            </a:r>
            <a:r>
              <a:rPr lang="en-US" sz="2400" dirty="0" smtClean="0">
                <a:solidFill>
                  <a:srgbClr val="FFFFFF"/>
                </a:solidFill>
                <a:latin typeface="Helvetica Neue Thin"/>
                <a:cs typeface="Helvetica Neue Thin"/>
              </a:rPr>
              <a:t>-Axis</a:t>
            </a:r>
            <a:endParaRPr lang="en-US" sz="2400" dirty="0">
              <a:solidFill>
                <a:srgbClr val="FFFFFF"/>
              </a:solidFill>
              <a:latin typeface="Helvetica Neue Thin"/>
              <a:cs typeface="Helvetica Neue Thin"/>
            </a:endParaRPr>
          </a:p>
        </p:txBody>
      </p:sp>
      <p:sp>
        <p:nvSpPr>
          <p:cNvPr id="97" name="TextBox 96"/>
          <p:cNvSpPr txBox="1"/>
          <p:nvPr/>
        </p:nvSpPr>
        <p:spPr>
          <a:xfrm>
            <a:off x="2885586" y="2636997"/>
            <a:ext cx="518009" cy="707886"/>
          </a:xfrm>
          <a:prstGeom prst="rect">
            <a:avLst/>
          </a:prstGeom>
          <a:noFill/>
        </p:spPr>
        <p:txBody>
          <a:bodyPr wrap="square" rtlCol="0">
            <a:spAutoFit/>
          </a:bodyPr>
          <a:lstStyle/>
          <a:p>
            <a:r>
              <a:rPr lang="en-US" sz="4000" dirty="0" smtClean="0">
                <a:solidFill>
                  <a:srgbClr val="FFFFFF"/>
                </a:solidFill>
                <a:latin typeface="Blackoak Std"/>
                <a:cs typeface="Blackoak Std"/>
              </a:rPr>
              <a:t>*</a:t>
            </a:r>
            <a:endParaRPr lang="en-US" sz="4000" dirty="0">
              <a:solidFill>
                <a:srgbClr val="FFFFFF"/>
              </a:solidFill>
              <a:latin typeface="Blackoak Std"/>
              <a:cs typeface="Blackoak Std"/>
            </a:endParaRPr>
          </a:p>
        </p:txBody>
      </p:sp>
      <p:sp>
        <p:nvSpPr>
          <p:cNvPr id="3" name="Slide Number Placeholder 2"/>
          <p:cNvSpPr>
            <a:spLocks noGrp="1"/>
          </p:cNvSpPr>
          <p:nvPr>
            <p:ph type="sldNum" sz="quarter" idx="12"/>
          </p:nvPr>
        </p:nvSpPr>
        <p:spPr/>
        <p:txBody>
          <a:bodyPr/>
          <a:lstStyle/>
          <a:p>
            <a:fld id="{10283532-8428-F14D-911C-98C43BF6B529}" type="slidenum">
              <a:rPr lang="en-US" smtClean="0"/>
              <a:t>28</a:t>
            </a:fld>
            <a:endParaRPr lang="en-US"/>
          </a:p>
        </p:txBody>
      </p:sp>
      <p:grpSp>
        <p:nvGrpSpPr>
          <p:cNvPr id="89" name="Group 88"/>
          <p:cNvGrpSpPr/>
          <p:nvPr/>
        </p:nvGrpSpPr>
        <p:grpSpPr>
          <a:xfrm>
            <a:off x="587174" y="22429"/>
            <a:ext cx="8294012" cy="1153055"/>
            <a:chOff x="579084" y="5277008"/>
            <a:chExt cx="8294012" cy="1153055"/>
          </a:xfrm>
        </p:grpSpPr>
        <p:sp>
          <p:nvSpPr>
            <p:cNvPr id="90" name="Oval 89"/>
            <p:cNvSpPr/>
            <p:nvPr/>
          </p:nvSpPr>
          <p:spPr>
            <a:xfrm>
              <a:off x="2623832" y="5283826"/>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1" name="Straight Connector 90"/>
            <p:cNvCxnSpPr/>
            <p:nvPr/>
          </p:nvCxnSpPr>
          <p:spPr>
            <a:xfrm>
              <a:off x="3360229" y="567971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92" name="Group 91"/>
            <p:cNvGrpSpPr/>
            <p:nvPr/>
          </p:nvGrpSpPr>
          <p:grpSpPr>
            <a:xfrm>
              <a:off x="2919016" y="5417531"/>
              <a:ext cx="200880" cy="481335"/>
              <a:chOff x="2768329" y="986764"/>
              <a:chExt cx="204521" cy="945054"/>
            </a:xfrm>
            <a:effectLst/>
          </p:grpSpPr>
          <p:sp>
            <p:nvSpPr>
              <p:cNvPr id="124" name="Freeform 123"/>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5" name="Freeform 124"/>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93" name="TextBox 92"/>
            <p:cNvSpPr txBox="1"/>
            <p:nvPr/>
          </p:nvSpPr>
          <p:spPr>
            <a:xfrm>
              <a:off x="2114293" y="5991384"/>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Single</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Carrier</a:t>
              </a:r>
              <a:endParaRPr lang="en-US" sz="2000" dirty="0">
                <a:solidFill>
                  <a:schemeClr val="bg1"/>
                </a:solidFill>
                <a:latin typeface="Helvetica Neue Thin"/>
                <a:cs typeface="Helvetica Neue Thin"/>
              </a:endParaRPr>
            </a:p>
          </p:txBody>
        </p:sp>
        <p:sp>
          <p:nvSpPr>
            <p:cNvPr id="94" name="Oval 93"/>
            <p:cNvSpPr/>
            <p:nvPr/>
          </p:nvSpPr>
          <p:spPr>
            <a:xfrm>
              <a:off x="4190616" y="527700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5" name="Group 94"/>
            <p:cNvGrpSpPr/>
            <p:nvPr/>
          </p:nvGrpSpPr>
          <p:grpSpPr>
            <a:xfrm>
              <a:off x="4377253" y="5426002"/>
              <a:ext cx="353280" cy="493885"/>
              <a:chOff x="2224020" y="340262"/>
              <a:chExt cx="353280" cy="493885"/>
            </a:xfrm>
          </p:grpSpPr>
          <p:grpSp>
            <p:nvGrpSpPr>
              <p:cNvPr id="118" name="Group 117"/>
              <p:cNvGrpSpPr/>
              <p:nvPr/>
            </p:nvGrpSpPr>
            <p:grpSpPr>
              <a:xfrm>
                <a:off x="2224020" y="352812"/>
                <a:ext cx="200880" cy="481335"/>
                <a:chOff x="2768329" y="986764"/>
                <a:chExt cx="204521" cy="945054"/>
              </a:xfrm>
              <a:effectLst/>
            </p:grpSpPr>
            <p:sp>
              <p:nvSpPr>
                <p:cNvPr id="122" name="Freeform 121"/>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3" name="Freeform 122"/>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19" name="Group 118"/>
              <p:cNvGrpSpPr/>
              <p:nvPr/>
            </p:nvGrpSpPr>
            <p:grpSpPr>
              <a:xfrm>
                <a:off x="2376420" y="340262"/>
                <a:ext cx="200880" cy="481335"/>
                <a:chOff x="2768329" y="986764"/>
                <a:chExt cx="204521" cy="945054"/>
              </a:xfrm>
              <a:effectLst/>
            </p:grpSpPr>
            <p:sp>
              <p:nvSpPr>
                <p:cNvPr id="120" name="Freeform 119"/>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1" name="Freeform 120"/>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96" name="TextBox 95"/>
            <p:cNvSpPr txBox="1"/>
            <p:nvPr/>
          </p:nvSpPr>
          <p:spPr>
            <a:xfrm>
              <a:off x="3681952" y="5995329"/>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Multi-Carrier</a:t>
              </a:r>
              <a:endParaRPr lang="en-US" sz="2000" dirty="0">
                <a:solidFill>
                  <a:schemeClr val="bg1"/>
                </a:solidFill>
                <a:latin typeface="Helvetica Neue Thin"/>
                <a:cs typeface="Helvetica Neue Thin"/>
              </a:endParaRPr>
            </a:p>
          </p:txBody>
        </p:sp>
        <p:grpSp>
          <p:nvGrpSpPr>
            <p:cNvPr id="98" name="Group 97"/>
            <p:cNvGrpSpPr/>
            <p:nvPr/>
          </p:nvGrpSpPr>
          <p:grpSpPr>
            <a:xfrm>
              <a:off x="5808013" y="5293503"/>
              <a:ext cx="742241" cy="742297"/>
              <a:chOff x="5103876" y="1582811"/>
              <a:chExt cx="742241" cy="742297"/>
            </a:xfrm>
          </p:grpSpPr>
          <p:sp>
            <p:nvSpPr>
              <p:cNvPr id="113" name="Oval 112"/>
              <p:cNvSpPr/>
              <p:nvPr/>
            </p:nvSpPr>
            <p:spPr>
              <a:xfrm>
                <a:off x="5103876" y="1582811"/>
                <a:ext cx="742241" cy="742297"/>
              </a:xfrm>
              <a:prstGeom prst="ellipse">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4" name="Group 113"/>
              <p:cNvGrpSpPr/>
              <p:nvPr/>
            </p:nvGrpSpPr>
            <p:grpSpPr>
              <a:xfrm>
                <a:off x="5237412" y="1687828"/>
                <a:ext cx="483078" cy="384349"/>
                <a:chOff x="5085012" y="380778"/>
                <a:chExt cx="483078" cy="384349"/>
              </a:xfrm>
            </p:grpSpPr>
            <p:cxnSp>
              <p:nvCxnSpPr>
                <p:cNvPr id="115" name="Straight Connector 114"/>
                <p:cNvCxnSpPr/>
                <p:nvPr/>
              </p:nvCxnSpPr>
              <p:spPr>
                <a:xfrm>
                  <a:off x="5330844" y="380778"/>
                  <a:ext cx="0" cy="267129"/>
                </a:xfrm>
                <a:prstGeom prst="line">
                  <a:avLst/>
                </a:prstGeom>
                <a:ln w="19050" cmpd="sng">
                  <a:solidFill>
                    <a:schemeClr val="tx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flipV="1">
                  <a:off x="5344962" y="668061"/>
                  <a:ext cx="223128" cy="93121"/>
                </a:xfrm>
                <a:prstGeom prst="line">
                  <a:avLst/>
                </a:prstGeom>
                <a:ln w="19050" cmpd="sng">
                  <a:solidFill>
                    <a:schemeClr val="tx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flipV="1">
                  <a:off x="5085012" y="672006"/>
                  <a:ext cx="223128" cy="93121"/>
                </a:xfrm>
                <a:prstGeom prst="line">
                  <a:avLst/>
                </a:prstGeom>
                <a:ln w="19050" cmpd="sng">
                  <a:solidFill>
                    <a:schemeClr val="tx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grpSp>
        </p:grpSp>
        <p:cxnSp>
          <p:nvCxnSpPr>
            <p:cNvPr id="99" name="Straight Connector 98"/>
            <p:cNvCxnSpPr/>
            <p:nvPr/>
          </p:nvCxnSpPr>
          <p:spPr>
            <a:xfrm>
              <a:off x="4961091" y="5683663"/>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00" name="TextBox 99"/>
            <p:cNvSpPr txBox="1"/>
            <p:nvPr/>
          </p:nvSpPr>
          <p:spPr>
            <a:xfrm>
              <a:off x="5106066" y="6002810"/>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Multi-dimension</a:t>
              </a:r>
              <a:endParaRPr lang="en-US" sz="2000" dirty="0">
                <a:solidFill>
                  <a:schemeClr val="bg1"/>
                </a:solidFill>
                <a:latin typeface="Helvetica Neue Thin"/>
                <a:cs typeface="Helvetica Neue Thin"/>
              </a:endParaRPr>
            </a:p>
          </p:txBody>
        </p:sp>
        <p:cxnSp>
          <p:nvCxnSpPr>
            <p:cNvPr id="101" name="Straight Connector 100"/>
            <p:cNvCxnSpPr/>
            <p:nvPr/>
          </p:nvCxnSpPr>
          <p:spPr>
            <a:xfrm>
              <a:off x="6578447" y="568760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102" name="Group 101"/>
            <p:cNvGrpSpPr/>
            <p:nvPr/>
          </p:nvGrpSpPr>
          <p:grpSpPr>
            <a:xfrm>
              <a:off x="7406623" y="5283402"/>
              <a:ext cx="742241" cy="742297"/>
              <a:chOff x="6592290" y="1339331"/>
              <a:chExt cx="742241" cy="742297"/>
            </a:xfrm>
          </p:grpSpPr>
          <p:sp>
            <p:nvSpPr>
              <p:cNvPr id="108" name="Oval 107"/>
              <p:cNvSpPr/>
              <p:nvPr/>
            </p:nvSpPr>
            <p:spPr>
              <a:xfrm>
                <a:off x="6592290" y="1339331"/>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9" name="Group 108"/>
              <p:cNvGrpSpPr/>
              <p:nvPr/>
            </p:nvGrpSpPr>
            <p:grpSpPr>
              <a:xfrm rot="5400000">
                <a:off x="6875696" y="1489766"/>
                <a:ext cx="188755" cy="491628"/>
                <a:chOff x="2768329" y="986764"/>
                <a:chExt cx="204521" cy="945054"/>
              </a:xfrm>
              <a:effectLst/>
            </p:grpSpPr>
            <p:sp>
              <p:nvSpPr>
                <p:cNvPr id="111" name="Freeform 110"/>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2" name="Freeform 111"/>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10" name="Straight Connector 109"/>
              <p:cNvCxnSpPr/>
              <p:nvPr/>
            </p:nvCxnSpPr>
            <p:spPr>
              <a:xfrm flipH="1">
                <a:off x="6821713" y="1437160"/>
                <a:ext cx="309268" cy="629828"/>
              </a:xfrm>
              <a:prstGeom prst="line">
                <a:avLst/>
              </a:prstGeom>
              <a:ln w="28575" cmpd="sng">
                <a:solidFill>
                  <a:schemeClr val="bg1"/>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103" name="TextBox 102"/>
            <p:cNvSpPr txBox="1"/>
            <p:nvPr/>
          </p:nvSpPr>
          <p:spPr>
            <a:xfrm>
              <a:off x="6706713" y="6029953"/>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Phy</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Security</a:t>
              </a:r>
              <a:endParaRPr lang="en-US" sz="2000" dirty="0">
                <a:solidFill>
                  <a:schemeClr val="bg1"/>
                </a:solidFill>
                <a:latin typeface="Helvetica Neue Thin"/>
                <a:cs typeface="Helvetica Neue Thin"/>
              </a:endParaRPr>
            </a:p>
          </p:txBody>
        </p:sp>
        <p:cxnSp>
          <p:nvCxnSpPr>
            <p:cNvPr id="104" name="Straight Connector 103"/>
            <p:cNvCxnSpPr/>
            <p:nvPr/>
          </p:nvCxnSpPr>
          <p:spPr>
            <a:xfrm>
              <a:off x="1825020" y="5681710"/>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05" name="Oval 104"/>
            <p:cNvSpPr/>
            <p:nvPr/>
          </p:nvSpPr>
          <p:spPr>
            <a:xfrm>
              <a:off x="1088623" y="528581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TextBox 105"/>
            <p:cNvSpPr txBox="1"/>
            <p:nvPr/>
          </p:nvSpPr>
          <p:spPr>
            <a:xfrm>
              <a:off x="579084" y="5993376"/>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Morse-code</a:t>
              </a:r>
              <a:endParaRPr lang="en-US" sz="2000" dirty="0">
                <a:solidFill>
                  <a:schemeClr val="bg1"/>
                </a:solidFill>
                <a:latin typeface="Helvetica Neue Thin"/>
                <a:cs typeface="Helvetica Neue Thin"/>
              </a:endParaRPr>
            </a:p>
          </p:txBody>
        </p:sp>
        <p:cxnSp>
          <p:nvCxnSpPr>
            <p:cNvPr id="107" name="Straight Connector 106"/>
            <p:cNvCxnSpPr/>
            <p:nvPr/>
          </p:nvCxnSpPr>
          <p:spPr>
            <a:xfrm flipH="1">
              <a:off x="1238518" y="5681710"/>
              <a:ext cx="432382" cy="0"/>
            </a:xfrm>
            <a:prstGeom prst="line">
              <a:avLst/>
            </a:prstGeom>
            <a:ln w="28575" cmpd="sng">
              <a:solidFill>
                <a:schemeClr val="bg1"/>
              </a:solidFill>
              <a:prstDash val="dashDot"/>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77" name="TextBox 76"/>
          <p:cNvSpPr txBox="1"/>
          <p:nvPr/>
        </p:nvSpPr>
        <p:spPr>
          <a:xfrm>
            <a:off x="2455877" y="6367775"/>
            <a:ext cx="4561899" cy="461665"/>
          </a:xfrm>
          <a:prstGeom prst="rect">
            <a:avLst/>
          </a:prstGeom>
          <a:solidFill>
            <a:schemeClr val="accent3">
              <a:lumMod val="60000"/>
              <a:lumOff val="4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b="1" dirty="0" smtClean="0"/>
              <a:t>Spilled Noise removal</a:t>
            </a:r>
            <a:endParaRPr lang="en-US" sz="2400" b="1" dirty="0"/>
          </a:p>
        </p:txBody>
      </p:sp>
    </p:spTree>
    <p:extLst>
      <p:ext uri="{BB962C8B-B14F-4D97-AF65-F5344CB8AC3E}">
        <p14:creationId xmlns:p14="http://schemas.microsoft.com/office/powerpoint/2010/main" val="30719283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cxnSp>
        <p:nvCxnSpPr>
          <p:cNvPr id="7" name="Straight Connector 6"/>
          <p:cNvCxnSpPr/>
          <p:nvPr/>
        </p:nvCxnSpPr>
        <p:spPr>
          <a:xfrm flipV="1">
            <a:off x="52188" y="5472211"/>
            <a:ext cx="2703806" cy="19539"/>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2" name="Freeform 11"/>
          <p:cNvSpPr/>
          <p:nvPr/>
        </p:nvSpPr>
        <p:spPr>
          <a:xfrm>
            <a:off x="212317" y="5063552"/>
            <a:ext cx="2376617" cy="817318"/>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28575" cmpd="sng">
            <a:solidFill>
              <a:schemeClr val="accent2">
                <a:lumMod val="60000"/>
                <a:lumOff val="40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rot="10800000" flipV="1">
            <a:off x="160130" y="1768200"/>
            <a:ext cx="2376616" cy="2509317"/>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 name="connsiteX0" fmla="*/ 0 w 6634420"/>
              <a:gd name="connsiteY0" fmla="*/ 1255172 h 2510260"/>
              <a:gd name="connsiteX1" fmla="*/ 1598706 w 6634420"/>
              <a:gd name="connsiteY1" fmla="*/ 2510231 h 2510260"/>
              <a:gd name="connsiteX2" fmla="*/ 3361765 w 6634420"/>
              <a:gd name="connsiteY2" fmla="*/ 1225290 h 2510260"/>
              <a:gd name="connsiteX3" fmla="*/ 5020235 w 6634420"/>
              <a:gd name="connsiteY3" fmla="*/ 113 h 2510260"/>
              <a:gd name="connsiteX4" fmla="*/ 6634420 w 6634420"/>
              <a:gd name="connsiteY4" fmla="*/ 1236548 h 2510260"/>
              <a:gd name="connsiteX0" fmla="*/ 0 w 6708584"/>
              <a:gd name="connsiteY0" fmla="*/ 1158155 h 2510302"/>
              <a:gd name="connsiteX1" fmla="*/ 1672870 w 6708584"/>
              <a:gd name="connsiteY1" fmla="*/ 2510231 h 2510302"/>
              <a:gd name="connsiteX2" fmla="*/ 3435929 w 6708584"/>
              <a:gd name="connsiteY2" fmla="*/ 1225290 h 2510302"/>
              <a:gd name="connsiteX3" fmla="*/ 5094399 w 6708584"/>
              <a:gd name="connsiteY3" fmla="*/ 113 h 2510302"/>
              <a:gd name="connsiteX4" fmla="*/ 6708584 w 6708584"/>
              <a:gd name="connsiteY4" fmla="*/ 1236548 h 2510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4" h="2510302">
                <a:moveTo>
                  <a:pt x="0" y="1158155"/>
                </a:moveTo>
                <a:cubicBezTo>
                  <a:pt x="519206" y="1788174"/>
                  <a:pt x="1100215" y="2499042"/>
                  <a:pt x="1672870" y="2510231"/>
                </a:cubicBezTo>
                <a:cubicBezTo>
                  <a:pt x="2245525" y="2521420"/>
                  <a:pt x="3435929" y="1225290"/>
                  <a:pt x="3435929" y="1225290"/>
                </a:cubicBezTo>
                <a:cubicBezTo>
                  <a:pt x="4083627" y="636552"/>
                  <a:pt x="4536595" y="-9848"/>
                  <a:pt x="5094399" y="113"/>
                </a:cubicBezTo>
                <a:cubicBezTo>
                  <a:pt x="5652203" y="10074"/>
                  <a:pt x="6708584" y="1236548"/>
                  <a:pt x="6708584" y="1236548"/>
                </a:cubicBezTo>
              </a:path>
            </a:pathLst>
          </a:custGeom>
          <a:noFill/>
          <a:ln w="38100" cmpd="sng">
            <a:solidFill>
              <a:schemeClr val="accent2">
                <a:lumMod val="60000"/>
                <a:lumOff val="40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 name="Straight Connector 13"/>
          <p:cNvCxnSpPr/>
          <p:nvPr/>
        </p:nvCxnSpPr>
        <p:spPr>
          <a:xfrm flipV="1">
            <a:off x="0" y="2954650"/>
            <a:ext cx="2703806" cy="19539"/>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9927898" y="1972602"/>
            <a:ext cx="0" cy="14334"/>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784290" y="1904805"/>
            <a:ext cx="0" cy="1059959"/>
          </a:xfrm>
          <a:prstGeom prst="straightConnector1">
            <a:avLst/>
          </a:prstGeom>
          <a:ln w="19050" cmpd="sng">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286520" y="2559938"/>
            <a:ext cx="696737" cy="461665"/>
          </a:xfrm>
          <a:prstGeom prst="rect">
            <a:avLst/>
          </a:prstGeom>
          <a:noFill/>
        </p:spPr>
        <p:txBody>
          <a:bodyPr wrap="square" rtlCol="0">
            <a:spAutoFit/>
          </a:bodyPr>
          <a:lstStyle/>
          <a:p>
            <a:r>
              <a:rPr lang="en-US" sz="2400" dirty="0" smtClean="0">
                <a:solidFill>
                  <a:srgbClr val="FFFFFF"/>
                </a:solidFill>
                <a:latin typeface="Helvetica Neue Thin"/>
                <a:cs typeface="Helvetica Neue Thin"/>
              </a:rPr>
              <a:t>2h</a:t>
            </a:r>
            <a:endParaRPr lang="en-US" sz="2400" dirty="0">
              <a:solidFill>
                <a:srgbClr val="FFFFFF"/>
              </a:solidFill>
              <a:latin typeface="Helvetica Neue Thin"/>
              <a:cs typeface="Helvetica Neue Thin"/>
            </a:endParaRPr>
          </a:p>
        </p:txBody>
      </p:sp>
      <p:sp>
        <p:nvSpPr>
          <p:cNvPr id="8" name="TextBox 7"/>
          <p:cNvSpPr txBox="1"/>
          <p:nvPr/>
        </p:nvSpPr>
        <p:spPr>
          <a:xfrm>
            <a:off x="279154" y="1305435"/>
            <a:ext cx="1358328" cy="400110"/>
          </a:xfrm>
          <a:prstGeom prst="rect">
            <a:avLst/>
          </a:prstGeom>
          <a:noFill/>
          <a:ln>
            <a:noFill/>
          </a:ln>
        </p:spPr>
        <p:txBody>
          <a:bodyPr wrap="square" rtlCol="0">
            <a:spAutoFit/>
          </a:bodyPr>
          <a:lstStyle>
            <a:defPPr>
              <a:defRPr lang="en-US"/>
            </a:defPPr>
            <a:lvl1pPr>
              <a:defRPr sz="2000">
                <a:solidFill>
                  <a:srgbClr val="FFFFFF"/>
                </a:solidFill>
                <a:latin typeface="Helvetica Neue Thin"/>
                <a:cs typeface="Helvetica Neue Thin"/>
              </a:defRPr>
            </a:lvl1pPr>
          </a:lstStyle>
          <a:p>
            <a:r>
              <a:rPr lang="en-US" dirty="0"/>
              <a:t>Y signal</a:t>
            </a:r>
          </a:p>
        </p:txBody>
      </p:sp>
      <p:sp>
        <p:nvSpPr>
          <p:cNvPr id="58" name="TextBox 57"/>
          <p:cNvSpPr txBox="1"/>
          <p:nvPr/>
        </p:nvSpPr>
        <p:spPr>
          <a:xfrm>
            <a:off x="402587" y="5850718"/>
            <a:ext cx="1200987" cy="400110"/>
          </a:xfrm>
          <a:prstGeom prst="rect">
            <a:avLst/>
          </a:prstGeom>
          <a:noFill/>
          <a:ln>
            <a:noFill/>
          </a:ln>
        </p:spPr>
        <p:txBody>
          <a:bodyPr wrap="square" rtlCol="0">
            <a:spAutoFit/>
          </a:bodyPr>
          <a:lstStyle>
            <a:defPPr>
              <a:defRPr lang="en-US"/>
            </a:defPPr>
            <a:lvl1pPr>
              <a:defRPr sz="2000">
                <a:solidFill>
                  <a:srgbClr val="FFFFFF"/>
                </a:solidFill>
                <a:latin typeface="Helvetica Neue Thin"/>
                <a:cs typeface="Helvetica Neue Thin"/>
              </a:defRPr>
            </a:lvl1pPr>
          </a:lstStyle>
          <a:p>
            <a:r>
              <a:rPr lang="en-US" dirty="0"/>
              <a:t>Y spill</a:t>
            </a:r>
          </a:p>
        </p:txBody>
      </p:sp>
      <p:cxnSp>
        <p:nvCxnSpPr>
          <p:cNvPr id="63" name="Straight Arrow Connector 62"/>
          <p:cNvCxnSpPr/>
          <p:nvPr/>
        </p:nvCxnSpPr>
        <p:spPr>
          <a:xfrm>
            <a:off x="2694435" y="5038064"/>
            <a:ext cx="0" cy="408659"/>
          </a:xfrm>
          <a:prstGeom prst="straightConnector1">
            <a:avLst/>
          </a:prstGeom>
          <a:ln w="19050" cmpd="sng">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2694465" y="5073698"/>
            <a:ext cx="350889" cy="461665"/>
          </a:xfrm>
          <a:prstGeom prst="rect">
            <a:avLst/>
          </a:prstGeom>
          <a:noFill/>
        </p:spPr>
        <p:txBody>
          <a:bodyPr wrap="square" rtlCol="0">
            <a:spAutoFit/>
          </a:bodyPr>
          <a:lstStyle>
            <a:defPPr>
              <a:defRPr lang="en-US"/>
            </a:defPPr>
            <a:lvl1pPr>
              <a:defRPr sz="2400">
                <a:solidFill>
                  <a:srgbClr val="FFFFFF"/>
                </a:solidFill>
                <a:latin typeface="Helvetica Neue Thin"/>
                <a:cs typeface="Helvetica Neue Thin"/>
              </a:defRPr>
            </a:lvl1pPr>
          </a:lstStyle>
          <a:p>
            <a:r>
              <a:rPr lang="en-US" dirty="0"/>
              <a:t>h</a:t>
            </a:r>
          </a:p>
        </p:txBody>
      </p:sp>
      <p:sp>
        <p:nvSpPr>
          <p:cNvPr id="15" name="Freeform 14"/>
          <p:cNvSpPr/>
          <p:nvPr/>
        </p:nvSpPr>
        <p:spPr>
          <a:xfrm rot="10800000" flipV="1">
            <a:off x="212318" y="4285761"/>
            <a:ext cx="2376616" cy="2509317"/>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 name="connsiteX0" fmla="*/ 0 w 6634420"/>
              <a:gd name="connsiteY0" fmla="*/ 1255172 h 2510260"/>
              <a:gd name="connsiteX1" fmla="*/ 1598706 w 6634420"/>
              <a:gd name="connsiteY1" fmla="*/ 2510231 h 2510260"/>
              <a:gd name="connsiteX2" fmla="*/ 3361765 w 6634420"/>
              <a:gd name="connsiteY2" fmla="*/ 1225290 h 2510260"/>
              <a:gd name="connsiteX3" fmla="*/ 5020235 w 6634420"/>
              <a:gd name="connsiteY3" fmla="*/ 113 h 2510260"/>
              <a:gd name="connsiteX4" fmla="*/ 6634420 w 6634420"/>
              <a:gd name="connsiteY4" fmla="*/ 1236548 h 2510260"/>
              <a:gd name="connsiteX0" fmla="*/ 0 w 6708584"/>
              <a:gd name="connsiteY0" fmla="*/ 1158155 h 2510302"/>
              <a:gd name="connsiteX1" fmla="*/ 1672870 w 6708584"/>
              <a:gd name="connsiteY1" fmla="*/ 2510231 h 2510302"/>
              <a:gd name="connsiteX2" fmla="*/ 3435929 w 6708584"/>
              <a:gd name="connsiteY2" fmla="*/ 1225290 h 2510302"/>
              <a:gd name="connsiteX3" fmla="*/ 5094399 w 6708584"/>
              <a:gd name="connsiteY3" fmla="*/ 113 h 2510302"/>
              <a:gd name="connsiteX4" fmla="*/ 6708584 w 6708584"/>
              <a:gd name="connsiteY4" fmla="*/ 1236548 h 2510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4" h="2510302">
                <a:moveTo>
                  <a:pt x="0" y="1158155"/>
                </a:moveTo>
                <a:cubicBezTo>
                  <a:pt x="519206" y="1788174"/>
                  <a:pt x="1100215" y="2499042"/>
                  <a:pt x="1672870" y="2510231"/>
                </a:cubicBezTo>
                <a:cubicBezTo>
                  <a:pt x="2245525" y="2521420"/>
                  <a:pt x="3435929" y="1225290"/>
                  <a:pt x="3435929" y="1225290"/>
                </a:cubicBezTo>
                <a:cubicBezTo>
                  <a:pt x="4083627" y="636552"/>
                  <a:pt x="4536595" y="-9848"/>
                  <a:pt x="5094399" y="113"/>
                </a:cubicBezTo>
                <a:cubicBezTo>
                  <a:pt x="5652203" y="10074"/>
                  <a:pt x="6708584" y="1236548"/>
                  <a:pt x="6708584" y="1236548"/>
                </a:cubicBezTo>
              </a:path>
            </a:pathLst>
          </a:custGeom>
          <a:ln w="28575" cmpd="sng">
            <a:solidFill>
              <a:schemeClr val="tx2">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6" name="Straight Arrow Connector 15"/>
          <p:cNvCxnSpPr/>
          <p:nvPr/>
        </p:nvCxnSpPr>
        <p:spPr>
          <a:xfrm>
            <a:off x="836478" y="4405654"/>
            <a:ext cx="0" cy="1059959"/>
          </a:xfrm>
          <a:prstGeom prst="straightConnector1">
            <a:avLst/>
          </a:prstGeom>
          <a:ln w="19050" cmpd="sng">
            <a:solidFill>
              <a:srgbClr val="FFFFFF"/>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04842" y="5077720"/>
            <a:ext cx="696737" cy="461665"/>
          </a:xfrm>
          <a:prstGeom prst="rect">
            <a:avLst/>
          </a:prstGeom>
          <a:noFill/>
        </p:spPr>
        <p:txBody>
          <a:bodyPr wrap="square" rtlCol="0">
            <a:spAutoFit/>
          </a:bodyPr>
          <a:lstStyle>
            <a:defPPr>
              <a:defRPr lang="en-US"/>
            </a:defPPr>
            <a:lvl1pPr>
              <a:defRPr sz="2400">
                <a:solidFill>
                  <a:srgbClr val="FFFFFF"/>
                </a:solidFill>
                <a:latin typeface="Helvetica Neue Thin"/>
                <a:cs typeface="Helvetica Neue Thin"/>
              </a:defRPr>
            </a:lvl1pPr>
          </a:lstStyle>
          <a:p>
            <a:r>
              <a:rPr lang="en-US" dirty="0"/>
              <a:t>2h</a:t>
            </a:r>
          </a:p>
        </p:txBody>
      </p:sp>
      <p:sp>
        <p:nvSpPr>
          <p:cNvPr id="18" name="Freeform 17"/>
          <p:cNvSpPr/>
          <p:nvPr/>
        </p:nvSpPr>
        <p:spPr>
          <a:xfrm>
            <a:off x="160129" y="2545991"/>
            <a:ext cx="2376617" cy="817318"/>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chemeClr val="tx2">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TextBox 18"/>
          <p:cNvSpPr txBox="1"/>
          <p:nvPr/>
        </p:nvSpPr>
        <p:spPr>
          <a:xfrm>
            <a:off x="2636970" y="2497856"/>
            <a:ext cx="350889" cy="461665"/>
          </a:xfrm>
          <a:prstGeom prst="rect">
            <a:avLst/>
          </a:prstGeom>
          <a:noFill/>
        </p:spPr>
        <p:txBody>
          <a:bodyPr wrap="square" rtlCol="0">
            <a:spAutoFit/>
          </a:bodyPr>
          <a:lstStyle>
            <a:defPPr>
              <a:defRPr lang="en-US"/>
            </a:defPPr>
            <a:lvl1pPr>
              <a:defRPr sz="2400">
                <a:solidFill>
                  <a:srgbClr val="FFFFFF"/>
                </a:solidFill>
                <a:latin typeface="Helvetica Neue Thin"/>
                <a:cs typeface="Helvetica Neue Thin"/>
              </a:defRPr>
            </a:lvl1pPr>
          </a:lstStyle>
          <a:p>
            <a:r>
              <a:rPr lang="en-US" dirty="0"/>
              <a:t>h</a:t>
            </a:r>
          </a:p>
        </p:txBody>
      </p:sp>
      <p:sp>
        <p:nvSpPr>
          <p:cNvPr id="20" name="TextBox 19"/>
          <p:cNvSpPr txBox="1"/>
          <p:nvPr/>
        </p:nvSpPr>
        <p:spPr>
          <a:xfrm>
            <a:off x="342071" y="3334483"/>
            <a:ext cx="1200987" cy="400110"/>
          </a:xfrm>
          <a:prstGeom prst="rect">
            <a:avLst/>
          </a:prstGeom>
          <a:noFill/>
          <a:ln>
            <a:noFill/>
          </a:ln>
        </p:spPr>
        <p:txBody>
          <a:bodyPr wrap="square" rtlCol="0">
            <a:spAutoFit/>
          </a:bodyPr>
          <a:lstStyle/>
          <a:p>
            <a:r>
              <a:rPr lang="en-US" sz="2000" dirty="0">
                <a:solidFill>
                  <a:srgbClr val="FFFFFF"/>
                </a:solidFill>
                <a:latin typeface="Helvetica Neue Thin"/>
                <a:cs typeface="Helvetica Neue Thin"/>
              </a:rPr>
              <a:t>Z spill</a:t>
            </a:r>
          </a:p>
        </p:txBody>
      </p:sp>
      <p:cxnSp>
        <p:nvCxnSpPr>
          <p:cNvPr id="21" name="Straight Arrow Connector 20"/>
          <p:cNvCxnSpPr/>
          <p:nvPr/>
        </p:nvCxnSpPr>
        <p:spPr>
          <a:xfrm>
            <a:off x="2636940" y="2563820"/>
            <a:ext cx="0" cy="408659"/>
          </a:xfrm>
          <a:prstGeom prst="straightConnector1">
            <a:avLst/>
          </a:prstGeom>
          <a:ln w="19050" cmpd="sng">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77091" y="3824096"/>
            <a:ext cx="1344600" cy="400110"/>
          </a:xfrm>
          <a:prstGeom prst="rect">
            <a:avLst/>
          </a:prstGeom>
          <a:noFill/>
          <a:ln>
            <a:noFill/>
          </a:ln>
        </p:spPr>
        <p:txBody>
          <a:bodyPr wrap="square" rtlCol="0">
            <a:spAutoFit/>
          </a:bodyPr>
          <a:lstStyle>
            <a:defPPr>
              <a:defRPr lang="en-US"/>
            </a:defPPr>
            <a:lvl1pPr>
              <a:defRPr sz="2000">
                <a:solidFill>
                  <a:srgbClr val="FFFFFF"/>
                </a:solidFill>
                <a:latin typeface="Helvetica Neue Thin"/>
                <a:cs typeface="Helvetica Neue Thin"/>
              </a:defRPr>
            </a:lvl1pPr>
          </a:lstStyle>
          <a:p>
            <a:r>
              <a:rPr lang="en-US" dirty="0"/>
              <a:t>Z signal</a:t>
            </a:r>
          </a:p>
        </p:txBody>
      </p:sp>
      <p:sp>
        <p:nvSpPr>
          <p:cNvPr id="23" name="Freeform 22"/>
          <p:cNvSpPr/>
          <p:nvPr/>
        </p:nvSpPr>
        <p:spPr>
          <a:xfrm rot="10800000" flipV="1">
            <a:off x="4389526" y="1171519"/>
            <a:ext cx="2376616" cy="369291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 name="connsiteX0" fmla="*/ 0 w 6634420"/>
              <a:gd name="connsiteY0" fmla="*/ 1255172 h 2510260"/>
              <a:gd name="connsiteX1" fmla="*/ 1598706 w 6634420"/>
              <a:gd name="connsiteY1" fmla="*/ 2510231 h 2510260"/>
              <a:gd name="connsiteX2" fmla="*/ 3361765 w 6634420"/>
              <a:gd name="connsiteY2" fmla="*/ 1225290 h 2510260"/>
              <a:gd name="connsiteX3" fmla="*/ 5020235 w 6634420"/>
              <a:gd name="connsiteY3" fmla="*/ 113 h 2510260"/>
              <a:gd name="connsiteX4" fmla="*/ 6634420 w 6634420"/>
              <a:gd name="connsiteY4" fmla="*/ 1236548 h 2510260"/>
              <a:gd name="connsiteX0" fmla="*/ 0 w 6708584"/>
              <a:gd name="connsiteY0" fmla="*/ 1158155 h 2510302"/>
              <a:gd name="connsiteX1" fmla="*/ 1672870 w 6708584"/>
              <a:gd name="connsiteY1" fmla="*/ 2510231 h 2510302"/>
              <a:gd name="connsiteX2" fmla="*/ 3435929 w 6708584"/>
              <a:gd name="connsiteY2" fmla="*/ 1225290 h 2510302"/>
              <a:gd name="connsiteX3" fmla="*/ 5094399 w 6708584"/>
              <a:gd name="connsiteY3" fmla="*/ 113 h 2510302"/>
              <a:gd name="connsiteX4" fmla="*/ 6708584 w 6708584"/>
              <a:gd name="connsiteY4" fmla="*/ 1236548 h 2510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4" h="2510302">
                <a:moveTo>
                  <a:pt x="0" y="1158155"/>
                </a:moveTo>
                <a:cubicBezTo>
                  <a:pt x="519206" y="1788174"/>
                  <a:pt x="1100215" y="2499042"/>
                  <a:pt x="1672870" y="2510231"/>
                </a:cubicBezTo>
                <a:cubicBezTo>
                  <a:pt x="2245525" y="2521420"/>
                  <a:pt x="3435929" y="1225290"/>
                  <a:pt x="3435929" y="1225290"/>
                </a:cubicBezTo>
                <a:cubicBezTo>
                  <a:pt x="4083627" y="636552"/>
                  <a:pt x="4536595" y="-9848"/>
                  <a:pt x="5094399" y="113"/>
                </a:cubicBezTo>
                <a:cubicBezTo>
                  <a:pt x="5652203" y="10074"/>
                  <a:pt x="6708584" y="1236548"/>
                  <a:pt x="6708584" y="1236548"/>
                </a:cubicBezTo>
              </a:path>
            </a:pathLst>
          </a:custGeom>
          <a:noFill/>
          <a:ln w="28575" cmpd="sng">
            <a:solidFill>
              <a:schemeClr val="accent2">
                <a:lumMod val="60000"/>
                <a:lumOff val="40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Connector 23"/>
          <p:cNvCxnSpPr/>
          <p:nvPr/>
        </p:nvCxnSpPr>
        <p:spPr>
          <a:xfrm>
            <a:off x="7393941" y="1579433"/>
            <a:ext cx="0" cy="16504"/>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4212687" y="2925290"/>
            <a:ext cx="2703806" cy="19539"/>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7" name="Freeform 26"/>
          <p:cNvSpPr/>
          <p:nvPr/>
        </p:nvSpPr>
        <p:spPr>
          <a:xfrm rot="10800000">
            <a:off x="4389526" y="1888735"/>
            <a:ext cx="2376616" cy="2073110"/>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 name="connsiteX0" fmla="*/ 0 w 6634420"/>
              <a:gd name="connsiteY0" fmla="*/ 1255172 h 2510260"/>
              <a:gd name="connsiteX1" fmla="*/ 1598706 w 6634420"/>
              <a:gd name="connsiteY1" fmla="*/ 2510231 h 2510260"/>
              <a:gd name="connsiteX2" fmla="*/ 3361765 w 6634420"/>
              <a:gd name="connsiteY2" fmla="*/ 1225290 h 2510260"/>
              <a:gd name="connsiteX3" fmla="*/ 5020235 w 6634420"/>
              <a:gd name="connsiteY3" fmla="*/ 113 h 2510260"/>
              <a:gd name="connsiteX4" fmla="*/ 6634420 w 6634420"/>
              <a:gd name="connsiteY4" fmla="*/ 1236548 h 2510260"/>
              <a:gd name="connsiteX0" fmla="*/ 0 w 6708584"/>
              <a:gd name="connsiteY0" fmla="*/ 1158155 h 2510302"/>
              <a:gd name="connsiteX1" fmla="*/ 1672870 w 6708584"/>
              <a:gd name="connsiteY1" fmla="*/ 2510231 h 2510302"/>
              <a:gd name="connsiteX2" fmla="*/ 3435929 w 6708584"/>
              <a:gd name="connsiteY2" fmla="*/ 1225290 h 2510302"/>
              <a:gd name="connsiteX3" fmla="*/ 5094399 w 6708584"/>
              <a:gd name="connsiteY3" fmla="*/ 113 h 2510302"/>
              <a:gd name="connsiteX4" fmla="*/ 6708584 w 6708584"/>
              <a:gd name="connsiteY4" fmla="*/ 1236548 h 2510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4" h="2510302">
                <a:moveTo>
                  <a:pt x="0" y="1158155"/>
                </a:moveTo>
                <a:cubicBezTo>
                  <a:pt x="519206" y="1788174"/>
                  <a:pt x="1100215" y="2499042"/>
                  <a:pt x="1672870" y="2510231"/>
                </a:cubicBezTo>
                <a:cubicBezTo>
                  <a:pt x="2245525" y="2521420"/>
                  <a:pt x="3435929" y="1225290"/>
                  <a:pt x="3435929" y="1225290"/>
                </a:cubicBezTo>
                <a:cubicBezTo>
                  <a:pt x="4083627" y="636552"/>
                  <a:pt x="4536595" y="-9848"/>
                  <a:pt x="5094399" y="113"/>
                </a:cubicBezTo>
                <a:cubicBezTo>
                  <a:pt x="5652203" y="10074"/>
                  <a:pt x="6708584" y="1236548"/>
                  <a:pt x="6708584" y="1236548"/>
                </a:cubicBezTo>
              </a:path>
            </a:pathLst>
          </a:custGeom>
          <a:ln w="28575" cmpd="sng">
            <a:solidFill>
              <a:schemeClr val="tx2">
                <a:lumMod val="60000"/>
                <a:lumOff val="40000"/>
              </a:schemeClr>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TextBox 27"/>
          <p:cNvSpPr txBox="1"/>
          <p:nvPr/>
        </p:nvSpPr>
        <p:spPr>
          <a:xfrm>
            <a:off x="3303341" y="2491740"/>
            <a:ext cx="601524" cy="707886"/>
          </a:xfrm>
          <a:prstGeom prst="rect">
            <a:avLst/>
          </a:prstGeom>
          <a:noFill/>
        </p:spPr>
        <p:txBody>
          <a:bodyPr wrap="square" rtlCol="0">
            <a:spAutoFit/>
          </a:bodyPr>
          <a:lstStyle/>
          <a:p>
            <a:r>
              <a:rPr lang="en-US" sz="4000" dirty="0" smtClean="0">
                <a:solidFill>
                  <a:srgbClr val="FFFFFF"/>
                </a:solidFill>
                <a:latin typeface="Helvetica Neue Thin"/>
                <a:cs typeface="Helvetica Neue Thin"/>
              </a:rPr>
              <a:t>2</a:t>
            </a:r>
            <a:endParaRPr lang="en-US" sz="4000" dirty="0">
              <a:solidFill>
                <a:srgbClr val="FFFFFF"/>
              </a:solidFill>
              <a:latin typeface="Helvetica Neue Thin"/>
              <a:cs typeface="Helvetica Neue Thin"/>
            </a:endParaRPr>
          </a:p>
        </p:txBody>
      </p:sp>
      <p:sp>
        <p:nvSpPr>
          <p:cNvPr id="29" name="TextBox 28"/>
          <p:cNvSpPr txBox="1"/>
          <p:nvPr/>
        </p:nvSpPr>
        <p:spPr>
          <a:xfrm>
            <a:off x="3737775" y="2529279"/>
            <a:ext cx="484561" cy="707886"/>
          </a:xfrm>
          <a:prstGeom prst="rect">
            <a:avLst/>
          </a:prstGeom>
          <a:noFill/>
        </p:spPr>
        <p:txBody>
          <a:bodyPr wrap="square" rtlCol="0">
            <a:spAutoFit/>
          </a:bodyPr>
          <a:lstStyle/>
          <a:p>
            <a:r>
              <a:rPr lang="en-US" sz="4000" dirty="0" smtClean="0">
                <a:solidFill>
                  <a:srgbClr val="FFFFFF"/>
                </a:solidFill>
              </a:rPr>
              <a:t>=</a:t>
            </a:r>
            <a:endParaRPr lang="en-US" sz="4000" dirty="0">
              <a:solidFill>
                <a:srgbClr val="FFFFFF"/>
              </a:solidFill>
            </a:endParaRPr>
          </a:p>
        </p:txBody>
      </p:sp>
      <p:cxnSp>
        <p:nvCxnSpPr>
          <p:cNvPr id="30" name="Straight Connector 29"/>
          <p:cNvCxnSpPr/>
          <p:nvPr/>
        </p:nvCxnSpPr>
        <p:spPr>
          <a:xfrm>
            <a:off x="9927898" y="1972602"/>
            <a:ext cx="0" cy="14334"/>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5015675" y="1390633"/>
            <a:ext cx="0" cy="1551887"/>
          </a:xfrm>
          <a:prstGeom prst="straightConnector1">
            <a:avLst/>
          </a:prstGeom>
          <a:ln w="19050" cmpd="sng">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4484039" y="2525035"/>
            <a:ext cx="696737" cy="461665"/>
          </a:xfrm>
          <a:prstGeom prst="rect">
            <a:avLst/>
          </a:prstGeom>
          <a:noFill/>
        </p:spPr>
        <p:txBody>
          <a:bodyPr wrap="square" rtlCol="0">
            <a:spAutoFit/>
          </a:bodyPr>
          <a:lstStyle>
            <a:defPPr>
              <a:defRPr lang="en-US"/>
            </a:defPPr>
            <a:lvl1pPr>
              <a:defRPr sz="2400">
                <a:solidFill>
                  <a:srgbClr val="FFFFFF"/>
                </a:solidFill>
                <a:latin typeface="Helvetica Neue Thin"/>
                <a:cs typeface="Helvetica Neue Thin"/>
              </a:defRPr>
            </a:lvl1pPr>
          </a:lstStyle>
          <a:p>
            <a:r>
              <a:rPr lang="en-US" dirty="0"/>
              <a:t>4h</a:t>
            </a:r>
          </a:p>
        </p:txBody>
      </p:sp>
      <p:cxnSp>
        <p:nvCxnSpPr>
          <p:cNvPr id="33" name="Straight Arrow Connector 32"/>
          <p:cNvCxnSpPr/>
          <p:nvPr/>
        </p:nvCxnSpPr>
        <p:spPr>
          <a:xfrm>
            <a:off x="6187324" y="2024431"/>
            <a:ext cx="0" cy="875999"/>
          </a:xfrm>
          <a:prstGeom prst="straightConnector1">
            <a:avLst/>
          </a:prstGeom>
          <a:ln w="19050" cmpd="sng">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5656136" y="2518968"/>
            <a:ext cx="696737" cy="461665"/>
          </a:xfrm>
          <a:prstGeom prst="rect">
            <a:avLst/>
          </a:prstGeom>
          <a:noFill/>
        </p:spPr>
        <p:txBody>
          <a:bodyPr wrap="square" rtlCol="0">
            <a:spAutoFit/>
          </a:bodyPr>
          <a:lstStyle>
            <a:defPPr>
              <a:defRPr lang="en-US"/>
            </a:defPPr>
            <a:lvl1pPr>
              <a:defRPr sz="2400">
                <a:solidFill>
                  <a:srgbClr val="FFFFFF"/>
                </a:solidFill>
                <a:latin typeface="Helvetica Neue Thin"/>
                <a:cs typeface="Helvetica Neue Thin"/>
              </a:defRPr>
            </a:lvl1pPr>
          </a:lstStyle>
          <a:p>
            <a:r>
              <a:rPr lang="en-US" dirty="0"/>
              <a:t>2h</a:t>
            </a:r>
          </a:p>
        </p:txBody>
      </p:sp>
      <p:sp>
        <p:nvSpPr>
          <p:cNvPr id="36" name="TextBox 35"/>
          <p:cNvSpPr txBox="1"/>
          <p:nvPr/>
        </p:nvSpPr>
        <p:spPr>
          <a:xfrm>
            <a:off x="6563665" y="1918109"/>
            <a:ext cx="2308813" cy="400110"/>
          </a:xfrm>
          <a:prstGeom prst="rect">
            <a:avLst/>
          </a:prstGeom>
          <a:noFill/>
          <a:ln>
            <a:noFill/>
          </a:ln>
        </p:spPr>
        <p:txBody>
          <a:bodyPr wrap="square" rtlCol="0">
            <a:spAutoFit/>
          </a:bodyPr>
          <a:lstStyle>
            <a:defPPr>
              <a:defRPr lang="en-US"/>
            </a:defPPr>
            <a:lvl1pPr>
              <a:defRPr sz="2000">
                <a:solidFill>
                  <a:srgbClr val="FFFFFF"/>
                </a:solidFill>
                <a:latin typeface="Helvetica Neue Thin"/>
                <a:cs typeface="Helvetica Neue Thin"/>
              </a:defRPr>
            </a:lvl1pPr>
          </a:lstStyle>
          <a:p>
            <a:r>
              <a:rPr lang="en-US" dirty="0"/>
              <a:t>Scaled Y signal</a:t>
            </a:r>
          </a:p>
        </p:txBody>
      </p:sp>
      <p:sp>
        <p:nvSpPr>
          <p:cNvPr id="38" name="Oval 37"/>
          <p:cNvSpPr/>
          <p:nvPr/>
        </p:nvSpPr>
        <p:spPr>
          <a:xfrm>
            <a:off x="4827253" y="5224009"/>
            <a:ext cx="484561" cy="522002"/>
          </a:xfrm>
          <a:prstGeom prst="ellipse">
            <a:avLst/>
          </a:prstGeom>
          <a:no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Straight Arrow Connector 38"/>
          <p:cNvCxnSpPr/>
          <p:nvPr/>
        </p:nvCxnSpPr>
        <p:spPr>
          <a:xfrm>
            <a:off x="3147717" y="5485565"/>
            <a:ext cx="1569215" cy="0"/>
          </a:xfrm>
          <a:prstGeom prst="straightConnector1">
            <a:avLst/>
          </a:prstGeom>
          <a:ln w="19050" cmpd="sng">
            <a:solidFill>
              <a:srgbClr val="FFFF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5045829" y="4086904"/>
            <a:ext cx="0" cy="1026750"/>
          </a:xfrm>
          <a:prstGeom prst="straightConnector1">
            <a:avLst/>
          </a:prstGeom>
          <a:ln w="19050" cmpd="sng">
            <a:solidFill>
              <a:srgbClr val="FFFFFF"/>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4810544" y="5064225"/>
            <a:ext cx="467852" cy="707886"/>
          </a:xfrm>
          <a:prstGeom prst="rect">
            <a:avLst/>
          </a:prstGeom>
          <a:noFill/>
          <a:ln>
            <a:noFill/>
          </a:ln>
        </p:spPr>
        <p:txBody>
          <a:bodyPr wrap="square" rtlCol="0">
            <a:spAutoFit/>
          </a:bodyPr>
          <a:lstStyle/>
          <a:p>
            <a:r>
              <a:rPr lang="en-US" sz="4000" dirty="0" smtClean="0">
                <a:solidFill>
                  <a:srgbClr val="FFFFFF"/>
                </a:solidFill>
                <a:latin typeface="Blackoak Std"/>
                <a:cs typeface="Blackoak Std"/>
              </a:rPr>
              <a:t>+</a:t>
            </a:r>
            <a:endParaRPr lang="en-US" sz="4000" dirty="0">
              <a:solidFill>
                <a:srgbClr val="FFFFFF"/>
              </a:solidFill>
              <a:latin typeface="Blackoak Std"/>
              <a:cs typeface="Blackoak Std"/>
            </a:endParaRPr>
          </a:p>
        </p:txBody>
      </p:sp>
      <p:sp>
        <p:nvSpPr>
          <p:cNvPr id="42" name="Freeform 41"/>
          <p:cNvSpPr/>
          <p:nvPr/>
        </p:nvSpPr>
        <p:spPr>
          <a:xfrm rot="10800000" flipV="1">
            <a:off x="6578641" y="4030728"/>
            <a:ext cx="2376616" cy="2757857"/>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 name="connsiteX0" fmla="*/ 0 w 6634420"/>
              <a:gd name="connsiteY0" fmla="*/ 1255172 h 2510260"/>
              <a:gd name="connsiteX1" fmla="*/ 1598706 w 6634420"/>
              <a:gd name="connsiteY1" fmla="*/ 2510231 h 2510260"/>
              <a:gd name="connsiteX2" fmla="*/ 3361765 w 6634420"/>
              <a:gd name="connsiteY2" fmla="*/ 1225290 h 2510260"/>
              <a:gd name="connsiteX3" fmla="*/ 5020235 w 6634420"/>
              <a:gd name="connsiteY3" fmla="*/ 113 h 2510260"/>
              <a:gd name="connsiteX4" fmla="*/ 6634420 w 6634420"/>
              <a:gd name="connsiteY4" fmla="*/ 1236548 h 2510260"/>
              <a:gd name="connsiteX0" fmla="*/ 0 w 6708584"/>
              <a:gd name="connsiteY0" fmla="*/ 1158155 h 2510302"/>
              <a:gd name="connsiteX1" fmla="*/ 1672870 w 6708584"/>
              <a:gd name="connsiteY1" fmla="*/ 2510231 h 2510302"/>
              <a:gd name="connsiteX2" fmla="*/ 3435929 w 6708584"/>
              <a:gd name="connsiteY2" fmla="*/ 1225290 h 2510302"/>
              <a:gd name="connsiteX3" fmla="*/ 5094399 w 6708584"/>
              <a:gd name="connsiteY3" fmla="*/ 113 h 2510302"/>
              <a:gd name="connsiteX4" fmla="*/ 6708584 w 6708584"/>
              <a:gd name="connsiteY4" fmla="*/ 1236548 h 2510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4" h="2510302">
                <a:moveTo>
                  <a:pt x="0" y="1158155"/>
                </a:moveTo>
                <a:cubicBezTo>
                  <a:pt x="519206" y="1788174"/>
                  <a:pt x="1100215" y="2499042"/>
                  <a:pt x="1672870" y="2510231"/>
                </a:cubicBezTo>
                <a:cubicBezTo>
                  <a:pt x="2245525" y="2521420"/>
                  <a:pt x="3435929" y="1225290"/>
                  <a:pt x="3435929" y="1225290"/>
                </a:cubicBezTo>
                <a:cubicBezTo>
                  <a:pt x="4083627" y="636552"/>
                  <a:pt x="4536595" y="-9848"/>
                  <a:pt x="5094399" y="113"/>
                </a:cubicBezTo>
                <a:cubicBezTo>
                  <a:pt x="5652203" y="10074"/>
                  <a:pt x="6708584" y="1236548"/>
                  <a:pt x="6708584" y="1236548"/>
                </a:cubicBezTo>
              </a:path>
            </a:pathLst>
          </a:custGeom>
          <a:noFill/>
          <a:ln w="28575" cmpd="sng">
            <a:solidFill>
              <a:schemeClr val="accent2">
                <a:lumMod val="60000"/>
                <a:lumOff val="40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3" name="Straight Connector 42"/>
          <p:cNvCxnSpPr/>
          <p:nvPr/>
        </p:nvCxnSpPr>
        <p:spPr>
          <a:xfrm flipV="1">
            <a:off x="6401802" y="5337179"/>
            <a:ext cx="2703806" cy="19539"/>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5608226" y="4717415"/>
            <a:ext cx="484561" cy="1200329"/>
          </a:xfrm>
          <a:prstGeom prst="rect">
            <a:avLst/>
          </a:prstGeom>
          <a:noFill/>
        </p:spPr>
        <p:txBody>
          <a:bodyPr wrap="square" rtlCol="0">
            <a:spAutoFit/>
          </a:bodyPr>
          <a:lstStyle/>
          <a:p>
            <a:r>
              <a:rPr lang="en-US" sz="7200" dirty="0" smtClean="0">
                <a:solidFill>
                  <a:srgbClr val="FFFFFF"/>
                </a:solidFill>
              </a:rPr>
              <a:t>=</a:t>
            </a:r>
            <a:endParaRPr lang="en-US" sz="7200" dirty="0">
              <a:solidFill>
                <a:srgbClr val="FFFFFF"/>
              </a:solidFill>
            </a:endParaRPr>
          </a:p>
        </p:txBody>
      </p:sp>
      <p:cxnSp>
        <p:nvCxnSpPr>
          <p:cNvPr id="47" name="Straight Arrow Connector 46"/>
          <p:cNvCxnSpPr/>
          <p:nvPr/>
        </p:nvCxnSpPr>
        <p:spPr>
          <a:xfrm>
            <a:off x="7181094" y="4075783"/>
            <a:ext cx="0" cy="1282551"/>
          </a:xfrm>
          <a:prstGeom prst="straightConnector1">
            <a:avLst/>
          </a:prstGeom>
          <a:ln w="19050" cmpd="sng">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6650864" y="4923502"/>
            <a:ext cx="696737" cy="461665"/>
          </a:xfrm>
          <a:prstGeom prst="rect">
            <a:avLst/>
          </a:prstGeom>
          <a:noFill/>
        </p:spPr>
        <p:txBody>
          <a:bodyPr wrap="square" rtlCol="0">
            <a:spAutoFit/>
          </a:bodyPr>
          <a:lstStyle>
            <a:defPPr>
              <a:defRPr lang="en-US"/>
            </a:defPPr>
            <a:lvl1pPr>
              <a:defRPr sz="2400">
                <a:solidFill>
                  <a:srgbClr val="FFFFFF"/>
                </a:solidFill>
                <a:latin typeface="Helvetica Neue Thin"/>
                <a:cs typeface="Helvetica Neue Thin"/>
              </a:defRPr>
            </a:lvl1pPr>
          </a:lstStyle>
          <a:p>
            <a:r>
              <a:rPr lang="en-US" dirty="0"/>
              <a:t>3h</a:t>
            </a:r>
          </a:p>
        </p:txBody>
      </p:sp>
      <p:sp>
        <p:nvSpPr>
          <p:cNvPr id="49" name="TextBox 48"/>
          <p:cNvSpPr txBox="1"/>
          <p:nvPr/>
        </p:nvSpPr>
        <p:spPr>
          <a:xfrm>
            <a:off x="7294975" y="3607849"/>
            <a:ext cx="1998956" cy="707886"/>
          </a:xfrm>
          <a:prstGeom prst="rect">
            <a:avLst/>
          </a:prstGeom>
          <a:noFill/>
          <a:ln>
            <a:noFill/>
          </a:ln>
        </p:spPr>
        <p:txBody>
          <a:bodyPr wrap="square" rtlCol="0">
            <a:spAutoFit/>
          </a:bodyPr>
          <a:lstStyle>
            <a:defPPr>
              <a:defRPr lang="en-US"/>
            </a:defPPr>
            <a:lvl1pPr>
              <a:defRPr sz="2000">
                <a:solidFill>
                  <a:srgbClr val="FFFFFF"/>
                </a:solidFill>
                <a:latin typeface="Helvetica Neue Thin"/>
                <a:cs typeface="Helvetica Neue Thin"/>
              </a:defRPr>
            </a:lvl1pPr>
          </a:lstStyle>
          <a:p>
            <a:r>
              <a:rPr lang="en-US" dirty="0"/>
              <a:t>Interference free Y signal</a:t>
            </a:r>
          </a:p>
        </p:txBody>
      </p:sp>
      <p:sp>
        <p:nvSpPr>
          <p:cNvPr id="50" name="TextBox 49"/>
          <p:cNvSpPr txBox="1"/>
          <p:nvPr/>
        </p:nvSpPr>
        <p:spPr>
          <a:xfrm>
            <a:off x="2588935" y="3363309"/>
            <a:ext cx="1591569" cy="461665"/>
          </a:xfrm>
          <a:prstGeom prst="rect">
            <a:avLst/>
          </a:prstGeom>
          <a:noFill/>
        </p:spPr>
        <p:txBody>
          <a:bodyPr wrap="square" rtlCol="0">
            <a:spAutoFit/>
          </a:bodyPr>
          <a:lstStyle/>
          <a:p>
            <a:r>
              <a:rPr lang="en-US" sz="2400" dirty="0" smtClean="0">
                <a:solidFill>
                  <a:srgbClr val="FFFFFF"/>
                </a:solidFill>
                <a:latin typeface="Helvetica Neue Thin"/>
                <a:cs typeface="Helvetica Neue Thin"/>
              </a:rPr>
              <a:t>Y-Axis</a:t>
            </a:r>
            <a:endParaRPr lang="en-US" sz="2400" dirty="0">
              <a:solidFill>
                <a:srgbClr val="FFFFFF"/>
              </a:solidFill>
              <a:latin typeface="Helvetica Neue Thin"/>
              <a:cs typeface="Helvetica Neue Thin"/>
            </a:endParaRPr>
          </a:p>
        </p:txBody>
      </p:sp>
      <p:sp>
        <p:nvSpPr>
          <p:cNvPr id="51" name="TextBox 50"/>
          <p:cNvSpPr txBox="1"/>
          <p:nvPr/>
        </p:nvSpPr>
        <p:spPr>
          <a:xfrm>
            <a:off x="2741335" y="5656134"/>
            <a:ext cx="1591569" cy="461665"/>
          </a:xfrm>
          <a:prstGeom prst="rect">
            <a:avLst/>
          </a:prstGeom>
          <a:noFill/>
        </p:spPr>
        <p:txBody>
          <a:bodyPr wrap="square" rtlCol="0">
            <a:spAutoFit/>
          </a:bodyPr>
          <a:lstStyle/>
          <a:p>
            <a:r>
              <a:rPr lang="en-US" sz="2400" dirty="0">
                <a:solidFill>
                  <a:srgbClr val="FFFFFF"/>
                </a:solidFill>
                <a:latin typeface="Helvetica Neue Thin"/>
                <a:cs typeface="Helvetica Neue Thin"/>
              </a:rPr>
              <a:t>Z</a:t>
            </a:r>
            <a:r>
              <a:rPr lang="en-US" sz="2400" dirty="0" smtClean="0">
                <a:solidFill>
                  <a:srgbClr val="FFFFFF"/>
                </a:solidFill>
                <a:latin typeface="Helvetica Neue Thin"/>
                <a:cs typeface="Helvetica Neue Thin"/>
              </a:rPr>
              <a:t>-Axis</a:t>
            </a:r>
            <a:endParaRPr lang="en-US" sz="2400" dirty="0">
              <a:solidFill>
                <a:srgbClr val="FFFFFF"/>
              </a:solidFill>
              <a:latin typeface="Helvetica Neue Thin"/>
              <a:cs typeface="Helvetica Neue Thin"/>
            </a:endParaRPr>
          </a:p>
        </p:txBody>
      </p:sp>
      <p:sp>
        <p:nvSpPr>
          <p:cNvPr id="97" name="TextBox 96"/>
          <p:cNvSpPr txBox="1"/>
          <p:nvPr/>
        </p:nvSpPr>
        <p:spPr>
          <a:xfrm>
            <a:off x="2885586" y="2636997"/>
            <a:ext cx="518009" cy="707886"/>
          </a:xfrm>
          <a:prstGeom prst="rect">
            <a:avLst/>
          </a:prstGeom>
          <a:noFill/>
        </p:spPr>
        <p:txBody>
          <a:bodyPr wrap="square" rtlCol="0">
            <a:spAutoFit/>
          </a:bodyPr>
          <a:lstStyle/>
          <a:p>
            <a:r>
              <a:rPr lang="en-US" sz="4000" dirty="0" smtClean="0">
                <a:solidFill>
                  <a:srgbClr val="FFFFFF"/>
                </a:solidFill>
                <a:latin typeface="Blackoak Std"/>
                <a:cs typeface="Blackoak Std"/>
              </a:rPr>
              <a:t>*</a:t>
            </a:r>
            <a:endParaRPr lang="en-US" sz="4000" dirty="0">
              <a:solidFill>
                <a:srgbClr val="FFFFFF"/>
              </a:solidFill>
              <a:latin typeface="Blackoak Std"/>
              <a:cs typeface="Blackoak Std"/>
            </a:endParaRPr>
          </a:p>
        </p:txBody>
      </p:sp>
      <p:sp>
        <p:nvSpPr>
          <p:cNvPr id="3" name="Slide Number Placeholder 2"/>
          <p:cNvSpPr>
            <a:spLocks noGrp="1"/>
          </p:cNvSpPr>
          <p:nvPr>
            <p:ph type="sldNum" sz="quarter" idx="12"/>
          </p:nvPr>
        </p:nvSpPr>
        <p:spPr/>
        <p:txBody>
          <a:bodyPr/>
          <a:lstStyle/>
          <a:p>
            <a:fld id="{10283532-8428-F14D-911C-98C43BF6B529}" type="slidenum">
              <a:rPr lang="en-US" smtClean="0"/>
              <a:t>29</a:t>
            </a:fld>
            <a:endParaRPr lang="en-US"/>
          </a:p>
        </p:txBody>
      </p:sp>
      <p:grpSp>
        <p:nvGrpSpPr>
          <p:cNvPr id="89" name="Group 88"/>
          <p:cNvGrpSpPr/>
          <p:nvPr/>
        </p:nvGrpSpPr>
        <p:grpSpPr>
          <a:xfrm>
            <a:off x="587174" y="22429"/>
            <a:ext cx="8294012" cy="1153055"/>
            <a:chOff x="579084" y="5277008"/>
            <a:chExt cx="8294012" cy="1153055"/>
          </a:xfrm>
        </p:grpSpPr>
        <p:sp>
          <p:nvSpPr>
            <p:cNvPr id="90" name="Oval 89"/>
            <p:cNvSpPr/>
            <p:nvPr/>
          </p:nvSpPr>
          <p:spPr>
            <a:xfrm>
              <a:off x="2623832" y="5283826"/>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1" name="Straight Connector 90"/>
            <p:cNvCxnSpPr/>
            <p:nvPr/>
          </p:nvCxnSpPr>
          <p:spPr>
            <a:xfrm>
              <a:off x="3360229" y="567971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92" name="Group 91"/>
            <p:cNvGrpSpPr/>
            <p:nvPr/>
          </p:nvGrpSpPr>
          <p:grpSpPr>
            <a:xfrm>
              <a:off x="2919016" y="5417531"/>
              <a:ext cx="200880" cy="481335"/>
              <a:chOff x="2768329" y="986764"/>
              <a:chExt cx="204521" cy="945054"/>
            </a:xfrm>
            <a:effectLst/>
          </p:grpSpPr>
          <p:sp>
            <p:nvSpPr>
              <p:cNvPr id="124" name="Freeform 123"/>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5" name="Freeform 124"/>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93" name="TextBox 92"/>
            <p:cNvSpPr txBox="1"/>
            <p:nvPr/>
          </p:nvSpPr>
          <p:spPr>
            <a:xfrm>
              <a:off x="2114293" y="5991384"/>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Single</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Carrier</a:t>
              </a:r>
              <a:endParaRPr lang="en-US" sz="2000" dirty="0">
                <a:solidFill>
                  <a:schemeClr val="bg1"/>
                </a:solidFill>
                <a:latin typeface="Helvetica Neue Thin"/>
                <a:cs typeface="Helvetica Neue Thin"/>
              </a:endParaRPr>
            </a:p>
          </p:txBody>
        </p:sp>
        <p:sp>
          <p:nvSpPr>
            <p:cNvPr id="94" name="Oval 93"/>
            <p:cNvSpPr/>
            <p:nvPr/>
          </p:nvSpPr>
          <p:spPr>
            <a:xfrm>
              <a:off x="4190616" y="527700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5" name="Group 94"/>
            <p:cNvGrpSpPr/>
            <p:nvPr/>
          </p:nvGrpSpPr>
          <p:grpSpPr>
            <a:xfrm>
              <a:off x="4377253" y="5426002"/>
              <a:ext cx="353280" cy="493885"/>
              <a:chOff x="2224020" y="340262"/>
              <a:chExt cx="353280" cy="493885"/>
            </a:xfrm>
          </p:grpSpPr>
          <p:grpSp>
            <p:nvGrpSpPr>
              <p:cNvPr id="118" name="Group 117"/>
              <p:cNvGrpSpPr/>
              <p:nvPr/>
            </p:nvGrpSpPr>
            <p:grpSpPr>
              <a:xfrm>
                <a:off x="2224020" y="352812"/>
                <a:ext cx="200880" cy="481335"/>
                <a:chOff x="2768329" y="986764"/>
                <a:chExt cx="204521" cy="945054"/>
              </a:xfrm>
              <a:effectLst/>
            </p:grpSpPr>
            <p:sp>
              <p:nvSpPr>
                <p:cNvPr id="122" name="Freeform 121"/>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3" name="Freeform 122"/>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19" name="Group 118"/>
              <p:cNvGrpSpPr/>
              <p:nvPr/>
            </p:nvGrpSpPr>
            <p:grpSpPr>
              <a:xfrm>
                <a:off x="2376420" y="340262"/>
                <a:ext cx="200880" cy="481335"/>
                <a:chOff x="2768329" y="986764"/>
                <a:chExt cx="204521" cy="945054"/>
              </a:xfrm>
              <a:effectLst/>
            </p:grpSpPr>
            <p:sp>
              <p:nvSpPr>
                <p:cNvPr id="120" name="Freeform 119"/>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1" name="Freeform 120"/>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96" name="TextBox 95"/>
            <p:cNvSpPr txBox="1"/>
            <p:nvPr/>
          </p:nvSpPr>
          <p:spPr>
            <a:xfrm>
              <a:off x="3681952" y="5995329"/>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Multi-Carrier</a:t>
              </a:r>
              <a:endParaRPr lang="en-US" sz="2000" dirty="0">
                <a:solidFill>
                  <a:schemeClr val="bg1"/>
                </a:solidFill>
                <a:latin typeface="Helvetica Neue Thin"/>
                <a:cs typeface="Helvetica Neue Thin"/>
              </a:endParaRPr>
            </a:p>
          </p:txBody>
        </p:sp>
        <p:grpSp>
          <p:nvGrpSpPr>
            <p:cNvPr id="98" name="Group 97"/>
            <p:cNvGrpSpPr/>
            <p:nvPr/>
          </p:nvGrpSpPr>
          <p:grpSpPr>
            <a:xfrm>
              <a:off x="5808013" y="5293503"/>
              <a:ext cx="742241" cy="742297"/>
              <a:chOff x="5103876" y="1582811"/>
              <a:chExt cx="742241" cy="742297"/>
            </a:xfrm>
          </p:grpSpPr>
          <p:sp>
            <p:nvSpPr>
              <p:cNvPr id="113" name="Oval 112"/>
              <p:cNvSpPr/>
              <p:nvPr/>
            </p:nvSpPr>
            <p:spPr>
              <a:xfrm>
                <a:off x="5103876" y="1582811"/>
                <a:ext cx="742241" cy="742297"/>
              </a:xfrm>
              <a:prstGeom prst="ellipse">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4" name="Group 113"/>
              <p:cNvGrpSpPr/>
              <p:nvPr/>
            </p:nvGrpSpPr>
            <p:grpSpPr>
              <a:xfrm>
                <a:off x="5237412" y="1687828"/>
                <a:ext cx="483078" cy="384349"/>
                <a:chOff x="5085012" y="380778"/>
                <a:chExt cx="483078" cy="384349"/>
              </a:xfrm>
            </p:grpSpPr>
            <p:cxnSp>
              <p:nvCxnSpPr>
                <p:cNvPr id="115" name="Straight Connector 114"/>
                <p:cNvCxnSpPr/>
                <p:nvPr/>
              </p:nvCxnSpPr>
              <p:spPr>
                <a:xfrm>
                  <a:off x="5330844" y="380778"/>
                  <a:ext cx="0" cy="267129"/>
                </a:xfrm>
                <a:prstGeom prst="line">
                  <a:avLst/>
                </a:prstGeom>
                <a:ln w="19050" cmpd="sng">
                  <a:solidFill>
                    <a:schemeClr val="tx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flipV="1">
                  <a:off x="5344962" y="668061"/>
                  <a:ext cx="223128" cy="93121"/>
                </a:xfrm>
                <a:prstGeom prst="line">
                  <a:avLst/>
                </a:prstGeom>
                <a:ln w="19050" cmpd="sng">
                  <a:solidFill>
                    <a:schemeClr val="tx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flipV="1">
                  <a:off x="5085012" y="672006"/>
                  <a:ext cx="223128" cy="93121"/>
                </a:xfrm>
                <a:prstGeom prst="line">
                  <a:avLst/>
                </a:prstGeom>
                <a:ln w="19050" cmpd="sng">
                  <a:solidFill>
                    <a:schemeClr val="tx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grpSp>
        </p:grpSp>
        <p:cxnSp>
          <p:nvCxnSpPr>
            <p:cNvPr id="99" name="Straight Connector 98"/>
            <p:cNvCxnSpPr/>
            <p:nvPr/>
          </p:nvCxnSpPr>
          <p:spPr>
            <a:xfrm>
              <a:off x="4961091" y="5683663"/>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00" name="TextBox 99"/>
            <p:cNvSpPr txBox="1"/>
            <p:nvPr/>
          </p:nvSpPr>
          <p:spPr>
            <a:xfrm>
              <a:off x="5106066" y="6002810"/>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Multi-dimension</a:t>
              </a:r>
              <a:endParaRPr lang="en-US" sz="2000" dirty="0">
                <a:solidFill>
                  <a:schemeClr val="bg1"/>
                </a:solidFill>
                <a:latin typeface="Helvetica Neue Thin"/>
                <a:cs typeface="Helvetica Neue Thin"/>
              </a:endParaRPr>
            </a:p>
          </p:txBody>
        </p:sp>
        <p:cxnSp>
          <p:nvCxnSpPr>
            <p:cNvPr id="101" name="Straight Connector 100"/>
            <p:cNvCxnSpPr/>
            <p:nvPr/>
          </p:nvCxnSpPr>
          <p:spPr>
            <a:xfrm>
              <a:off x="6578447" y="568760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102" name="Group 101"/>
            <p:cNvGrpSpPr/>
            <p:nvPr/>
          </p:nvGrpSpPr>
          <p:grpSpPr>
            <a:xfrm>
              <a:off x="7406623" y="5283402"/>
              <a:ext cx="742241" cy="742297"/>
              <a:chOff x="6592290" y="1339331"/>
              <a:chExt cx="742241" cy="742297"/>
            </a:xfrm>
          </p:grpSpPr>
          <p:sp>
            <p:nvSpPr>
              <p:cNvPr id="108" name="Oval 107"/>
              <p:cNvSpPr/>
              <p:nvPr/>
            </p:nvSpPr>
            <p:spPr>
              <a:xfrm>
                <a:off x="6592290" y="1339331"/>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9" name="Group 108"/>
              <p:cNvGrpSpPr/>
              <p:nvPr/>
            </p:nvGrpSpPr>
            <p:grpSpPr>
              <a:xfrm rot="5400000">
                <a:off x="6875696" y="1489766"/>
                <a:ext cx="188755" cy="491628"/>
                <a:chOff x="2768329" y="986764"/>
                <a:chExt cx="204521" cy="945054"/>
              </a:xfrm>
              <a:effectLst/>
            </p:grpSpPr>
            <p:sp>
              <p:nvSpPr>
                <p:cNvPr id="111" name="Freeform 110"/>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2" name="Freeform 111"/>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10" name="Straight Connector 109"/>
              <p:cNvCxnSpPr/>
              <p:nvPr/>
            </p:nvCxnSpPr>
            <p:spPr>
              <a:xfrm flipH="1">
                <a:off x="6821713" y="1437160"/>
                <a:ext cx="309268" cy="629828"/>
              </a:xfrm>
              <a:prstGeom prst="line">
                <a:avLst/>
              </a:prstGeom>
              <a:ln w="28575" cmpd="sng">
                <a:solidFill>
                  <a:schemeClr val="bg1"/>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103" name="TextBox 102"/>
            <p:cNvSpPr txBox="1"/>
            <p:nvPr/>
          </p:nvSpPr>
          <p:spPr>
            <a:xfrm>
              <a:off x="6706713" y="6029953"/>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Phy</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Security</a:t>
              </a:r>
              <a:endParaRPr lang="en-US" sz="2000" dirty="0">
                <a:solidFill>
                  <a:schemeClr val="bg1"/>
                </a:solidFill>
                <a:latin typeface="Helvetica Neue Thin"/>
                <a:cs typeface="Helvetica Neue Thin"/>
              </a:endParaRPr>
            </a:p>
          </p:txBody>
        </p:sp>
        <p:cxnSp>
          <p:nvCxnSpPr>
            <p:cNvPr id="104" name="Straight Connector 103"/>
            <p:cNvCxnSpPr/>
            <p:nvPr/>
          </p:nvCxnSpPr>
          <p:spPr>
            <a:xfrm>
              <a:off x="1825020" y="5681710"/>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05" name="Oval 104"/>
            <p:cNvSpPr/>
            <p:nvPr/>
          </p:nvSpPr>
          <p:spPr>
            <a:xfrm>
              <a:off x="1088623" y="528581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TextBox 105"/>
            <p:cNvSpPr txBox="1"/>
            <p:nvPr/>
          </p:nvSpPr>
          <p:spPr>
            <a:xfrm>
              <a:off x="579084" y="5993376"/>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Morse-code</a:t>
              </a:r>
              <a:endParaRPr lang="en-US" sz="2000" dirty="0">
                <a:solidFill>
                  <a:schemeClr val="bg1"/>
                </a:solidFill>
                <a:latin typeface="Helvetica Neue Thin"/>
                <a:cs typeface="Helvetica Neue Thin"/>
              </a:endParaRPr>
            </a:p>
          </p:txBody>
        </p:sp>
        <p:cxnSp>
          <p:nvCxnSpPr>
            <p:cNvPr id="107" name="Straight Connector 106"/>
            <p:cNvCxnSpPr/>
            <p:nvPr/>
          </p:nvCxnSpPr>
          <p:spPr>
            <a:xfrm flipH="1">
              <a:off x="1238518" y="5681710"/>
              <a:ext cx="432382" cy="0"/>
            </a:xfrm>
            <a:prstGeom prst="line">
              <a:avLst/>
            </a:prstGeom>
            <a:ln w="28575" cmpd="sng">
              <a:solidFill>
                <a:schemeClr val="bg1"/>
              </a:solidFill>
              <a:prstDash val="dashDot"/>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83" name="TextBox 82"/>
          <p:cNvSpPr txBox="1"/>
          <p:nvPr/>
        </p:nvSpPr>
        <p:spPr>
          <a:xfrm>
            <a:off x="2435982" y="6367775"/>
            <a:ext cx="4561899" cy="461665"/>
          </a:xfrm>
          <a:prstGeom prst="rect">
            <a:avLst/>
          </a:prstGeom>
          <a:solidFill>
            <a:schemeClr val="accent3">
              <a:lumMod val="60000"/>
              <a:lumOff val="4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b="1" dirty="0" smtClean="0"/>
              <a:t>Spilled Noise removal</a:t>
            </a:r>
            <a:endParaRPr lang="en-US" sz="2400" b="1" dirty="0"/>
          </a:p>
        </p:txBody>
      </p:sp>
    </p:spTree>
    <p:extLst>
      <p:ext uri="{BB962C8B-B14F-4D97-AF65-F5344CB8AC3E}">
        <p14:creationId xmlns:p14="http://schemas.microsoft.com/office/powerpoint/2010/main" val="310059860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9680C"/>
        </a:solidFill>
        <a:effectLst/>
      </p:bgPr>
    </p:bg>
    <p:spTree>
      <p:nvGrpSpPr>
        <p:cNvPr id="1" name=""/>
        <p:cNvGrpSpPr/>
        <p:nvPr/>
      </p:nvGrpSpPr>
      <p:grpSpPr>
        <a:xfrm>
          <a:off x="0" y="0"/>
          <a:ext cx="0" cy="0"/>
          <a:chOff x="0" y="0"/>
          <a:chExt cx="0" cy="0"/>
        </a:xfrm>
      </p:grpSpPr>
      <p:pic>
        <p:nvPicPr>
          <p:cNvPr id="3" name="Picture 2" descr="samrtphon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2275" y="135479"/>
            <a:ext cx="2167719" cy="2505349"/>
          </a:xfrm>
          <a:prstGeom prst="rect">
            <a:avLst/>
          </a:prstGeom>
        </p:spPr>
      </p:pic>
      <p:pic>
        <p:nvPicPr>
          <p:cNvPr id="4" name="Picture 3" descr="samrtphon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988853" y="135482"/>
            <a:ext cx="2167719" cy="2505349"/>
          </a:xfrm>
          <a:prstGeom prst="rect">
            <a:avLst/>
          </a:prstGeom>
        </p:spPr>
      </p:pic>
      <p:sp>
        <p:nvSpPr>
          <p:cNvPr id="69" name="Slide Number Placeholder 68"/>
          <p:cNvSpPr>
            <a:spLocks noGrp="1"/>
          </p:cNvSpPr>
          <p:nvPr>
            <p:ph type="sldNum" sz="quarter" idx="12"/>
          </p:nvPr>
        </p:nvSpPr>
        <p:spPr/>
        <p:txBody>
          <a:bodyPr/>
          <a:lstStyle/>
          <a:p>
            <a:fld id="{10283532-8428-F14D-911C-98C43BF6B529}" type="slidenum">
              <a:rPr lang="en-US" smtClean="0"/>
              <a:t>3</a:t>
            </a:fld>
            <a:endParaRPr lang="en-US"/>
          </a:p>
        </p:txBody>
      </p:sp>
      <p:grpSp>
        <p:nvGrpSpPr>
          <p:cNvPr id="21" name="Group 20"/>
          <p:cNvGrpSpPr/>
          <p:nvPr/>
        </p:nvGrpSpPr>
        <p:grpSpPr>
          <a:xfrm>
            <a:off x="258367" y="1036343"/>
            <a:ext cx="3073474" cy="4836057"/>
            <a:chOff x="505777" y="1036343"/>
            <a:chExt cx="3073474" cy="4836057"/>
          </a:xfrm>
        </p:grpSpPr>
        <p:grpSp>
          <p:nvGrpSpPr>
            <p:cNvPr id="22" name="Group 21"/>
            <p:cNvGrpSpPr/>
            <p:nvPr/>
          </p:nvGrpSpPr>
          <p:grpSpPr>
            <a:xfrm>
              <a:off x="1186590" y="1036343"/>
              <a:ext cx="2392661" cy="2491469"/>
              <a:chOff x="1186590" y="1036343"/>
              <a:chExt cx="2392661" cy="2491469"/>
            </a:xfrm>
          </p:grpSpPr>
          <p:cxnSp>
            <p:nvCxnSpPr>
              <p:cNvPr id="26" name="Straight Connector 25"/>
              <p:cNvCxnSpPr/>
              <p:nvPr/>
            </p:nvCxnSpPr>
            <p:spPr>
              <a:xfrm flipH="1">
                <a:off x="1186590" y="1050622"/>
                <a:ext cx="2392661" cy="0"/>
              </a:xfrm>
              <a:prstGeom prst="line">
                <a:avLst/>
              </a:prstGeom>
              <a:ln w="19050">
                <a:solidFill>
                  <a:schemeClr val="bg1"/>
                </a:solidFill>
                <a:prstDash val="sysDash"/>
                <a:headEnd type="oval"/>
                <a:tailEnd type="none" w="lg" len="lg"/>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1186590" y="1036343"/>
                <a:ext cx="0" cy="2491469"/>
              </a:xfrm>
              <a:prstGeom prst="line">
                <a:avLst/>
              </a:prstGeom>
              <a:ln w="19050">
                <a:solidFill>
                  <a:schemeClr val="bg1"/>
                </a:solidFill>
                <a:prstDash val="sysDash"/>
                <a:headEnd type="none"/>
                <a:tailEnd type="stealth" w="lg" len="lg"/>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505777" y="3418481"/>
              <a:ext cx="2535836" cy="2453919"/>
              <a:chOff x="505777" y="3418481"/>
              <a:chExt cx="2535836" cy="2453919"/>
            </a:xfrm>
          </p:grpSpPr>
          <p:pic>
            <p:nvPicPr>
              <p:cNvPr id="24" name="Picture 23" descr="vib_motor.gif"/>
              <p:cNvPicPr>
                <a:picLocks noChangeAspect="1"/>
              </p:cNvPicPr>
              <p:nvPr/>
            </p:nvPicPr>
            <p:blipFill rotWithShape="1">
              <a:blip r:embed="rId4">
                <a:extLst>
                  <a:ext uri="{28A0092B-C50C-407E-A947-70E740481C1C}">
                    <a14:useLocalDpi xmlns:a14="http://schemas.microsoft.com/office/drawing/2010/main" val="0"/>
                  </a:ext>
                </a:extLst>
              </a:blip>
              <a:srcRect l="39710" t="25782" b="22551"/>
              <a:stretch/>
            </p:blipFill>
            <p:spPr>
              <a:xfrm>
                <a:off x="652053" y="3929826"/>
                <a:ext cx="2389560" cy="1378471"/>
              </a:xfrm>
              <a:prstGeom prst="rect">
                <a:avLst/>
              </a:prstGeom>
            </p:spPr>
          </p:pic>
          <p:sp>
            <p:nvSpPr>
              <p:cNvPr id="25" name="Oval 24"/>
              <p:cNvSpPr/>
              <p:nvPr/>
            </p:nvSpPr>
            <p:spPr>
              <a:xfrm>
                <a:off x="505777" y="3418481"/>
                <a:ext cx="2453366" cy="2453919"/>
              </a:xfrm>
              <a:prstGeom prst="ellipse">
                <a:avLst/>
              </a:prstGeom>
              <a:noFill/>
              <a:ln w="28575" cmpd="sng">
                <a:solidFill>
                  <a:schemeClr val="bg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8" name="Group 27"/>
          <p:cNvGrpSpPr/>
          <p:nvPr/>
        </p:nvGrpSpPr>
        <p:grpSpPr>
          <a:xfrm>
            <a:off x="6221214" y="1337198"/>
            <a:ext cx="2673059" cy="4333990"/>
            <a:chOff x="5495478" y="1023793"/>
            <a:chExt cx="2673059" cy="4333990"/>
          </a:xfrm>
        </p:grpSpPr>
        <p:grpSp>
          <p:nvGrpSpPr>
            <p:cNvPr id="29" name="Group 28"/>
            <p:cNvGrpSpPr/>
            <p:nvPr/>
          </p:nvGrpSpPr>
          <p:grpSpPr>
            <a:xfrm flipH="1">
              <a:off x="5495478" y="1023793"/>
              <a:ext cx="2392661" cy="2491469"/>
              <a:chOff x="1186590" y="1036343"/>
              <a:chExt cx="2392661" cy="2491469"/>
            </a:xfrm>
          </p:grpSpPr>
          <p:cxnSp>
            <p:nvCxnSpPr>
              <p:cNvPr id="33" name="Straight Connector 32"/>
              <p:cNvCxnSpPr/>
              <p:nvPr/>
            </p:nvCxnSpPr>
            <p:spPr>
              <a:xfrm flipH="1">
                <a:off x="1186590" y="1050622"/>
                <a:ext cx="2392661" cy="0"/>
              </a:xfrm>
              <a:prstGeom prst="line">
                <a:avLst/>
              </a:prstGeom>
              <a:ln w="19050">
                <a:solidFill>
                  <a:schemeClr val="bg1"/>
                </a:solidFill>
                <a:prstDash val="sysDash"/>
                <a:headEnd type="oval"/>
                <a:tailEnd type="none" w="lg" len="lg"/>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186590" y="1036343"/>
                <a:ext cx="0" cy="2491469"/>
              </a:xfrm>
              <a:prstGeom prst="line">
                <a:avLst/>
              </a:prstGeom>
              <a:ln w="19050">
                <a:solidFill>
                  <a:schemeClr val="bg1"/>
                </a:solidFill>
                <a:prstDash val="sysDash"/>
                <a:headEnd type="none"/>
                <a:tailEnd type="stealth" w="lg" len="lg"/>
              </a:ln>
              <a:effectLst/>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a:off x="6051792" y="3225533"/>
              <a:ext cx="2116745" cy="2132250"/>
              <a:chOff x="6051792" y="3225533"/>
              <a:chExt cx="2116745" cy="2132250"/>
            </a:xfrm>
          </p:grpSpPr>
          <p:pic>
            <p:nvPicPr>
              <p:cNvPr id="31" name="Picture 30" descr="red_accl.jpg"/>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168388" y="3253531"/>
                <a:ext cx="1934173" cy="1934173"/>
              </a:xfrm>
              <a:prstGeom prst="rect">
                <a:avLst/>
              </a:prstGeom>
            </p:spPr>
          </p:pic>
          <p:sp>
            <p:nvSpPr>
              <p:cNvPr id="32" name="Oval 31"/>
              <p:cNvSpPr/>
              <p:nvPr/>
            </p:nvSpPr>
            <p:spPr>
              <a:xfrm>
                <a:off x="6051792" y="3225533"/>
                <a:ext cx="2116745" cy="2132250"/>
              </a:xfrm>
              <a:prstGeom prst="ellipse">
                <a:avLst/>
              </a:prstGeom>
              <a:noFill/>
              <a:ln w="28575" cmpd="sng">
                <a:solidFill>
                  <a:schemeClr val="bg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35" name="TextBox 34"/>
          <p:cNvSpPr txBox="1"/>
          <p:nvPr/>
        </p:nvSpPr>
        <p:spPr>
          <a:xfrm>
            <a:off x="258367" y="5972088"/>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Vibration Motor</a:t>
            </a:r>
            <a:endParaRPr lang="en-US" sz="2000" dirty="0">
              <a:solidFill>
                <a:schemeClr val="bg1"/>
              </a:solidFill>
              <a:latin typeface="Helvetica Neue Thin"/>
              <a:cs typeface="Helvetica Neue Thin"/>
            </a:endParaRPr>
          </a:p>
        </p:txBody>
      </p:sp>
      <p:sp>
        <p:nvSpPr>
          <p:cNvPr id="36" name="TextBox 35"/>
          <p:cNvSpPr txBox="1"/>
          <p:nvPr/>
        </p:nvSpPr>
        <p:spPr>
          <a:xfrm>
            <a:off x="7412870" y="5686725"/>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Accelerometer</a:t>
            </a:r>
            <a:endParaRPr lang="en-US" sz="2000" dirty="0">
              <a:solidFill>
                <a:schemeClr val="bg1"/>
              </a:solidFill>
              <a:latin typeface="Helvetica Neue Thin"/>
              <a:cs typeface="Helvetica Neue Thin"/>
            </a:endParaRPr>
          </a:p>
        </p:txBody>
      </p:sp>
    </p:spTree>
    <p:extLst>
      <p:ext uri="{BB962C8B-B14F-4D97-AF65-F5344CB8AC3E}">
        <p14:creationId xmlns:p14="http://schemas.microsoft.com/office/powerpoint/2010/main" val="11671980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up)">
                                      <p:cBhvr>
                                        <p:cTn id="15" dur="500"/>
                                        <p:tgtEl>
                                          <p:spTgt spid="28"/>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283532-8428-F14D-911C-98C43BF6B529}" type="slidenum">
              <a:rPr lang="en-US" smtClean="0"/>
              <a:t>30</a:t>
            </a:fld>
            <a:endParaRPr lang="en-US"/>
          </a:p>
        </p:txBody>
      </p:sp>
      <p:grpSp>
        <p:nvGrpSpPr>
          <p:cNvPr id="36" name="Group 35"/>
          <p:cNvGrpSpPr/>
          <p:nvPr/>
        </p:nvGrpSpPr>
        <p:grpSpPr>
          <a:xfrm>
            <a:off x="587174" y="22429"/>
            <a:ext cx="8294012" cy="1153055"/>
            <a:chOff x="579084" y="5277008"/>
            <a:chExt cx="8294012" cy="1153055"/>
          </a:xfrm>
        </p:grpSpPr>
        <p:sp>
          <p:nvSpPr>
            <p:cNvPr id="37" name="Oval 36"/>
            <p:cNvSpPr/>
            <p:nvPr/>
          </p:nvSpPr>
          <p:spPr>
            <a:xfrm>
              <a:off x="2623832" y="5283826"/>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8" name="Straight Connector 37"/>
            <p:cNvCxnSpPr/>
            <p:nvPr/>
          </p:nvCxnSpPr>
          <p:spPr>
            <a:xfrm>
              <a:off x="3360229" y="567971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39" name="Group 38"/>
            <p:cNvGrpSpPr/>
            <p:nvPr/>
          </p:nvGrpSpPr>
          <p:grpSpPr>
            <a:xfrm>
              <a:off x="2919016" y="5417531"/>
              <a:ext cx="200880" cy="481335"/>
              <a:chOff x="2768329" y="986764"/>
              <a:chExt cx="204521" cy="945054"/>
            </a:xfrm>
            <a:effectLst/>
          </p:grpSpPr>
          <p:sp>
            <p:nvSpPr>
              <p:cNvPr id="101" name="Freeform 100"/>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2" name="Freeform 101"/>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40" name="TextBox 39"/>
            <p:cNvSpPr txBox="1"/>
            <p:nvPr/>
          </p:nvSpPr>
          <p:spPr>
            <a:xfrm>
              <a:off x="2114293" y="5991384"/>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Single</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Carrier</a:t>
              </a:r>
              <a:endParaRPr lang="en-US" sz="2000" dirty="0">
                <a:solidFill>
                  <a:schemeClr val="bg1"/>
                </a:solidFill>
                <a:latin typeface="Helvetica Neue Thin"/>
                <a:cs typeface="Helvetica Neue Thin"/>
              </a:endParaRPr>
            </a:p>
          </p:txBody>
        </p:sp>
        <p:sp>
          <p:nvSpPr>
            <p:cNvPr id="41" name="Oval 40"/>
            <p:cNvSpPr/>
            <p:nvPr/>
          </p:nvSpPr>
          <p:spPr>
            <a:xfrm>
              <a:off x="4190616" y="527700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2" name="Group 41"/>
            <p:cNvGrpSpPr/>
            <p:nvPr/>
          </p:nvGrpSpPr>
          <p:grpSpPr>
            <a:xfrm>
              <a:off x="4377253" y="5426002"/>
              <a:ext cx="353280" cy="493885"/>
              <a:chOff x="2224020" y="340262"/>
              <a:chExt cx="353280" cy="493885"/>
            </a:xfrm>
          </p:grpSpPr>
          <p:grpSp>
            <p:nvGrpSpPr>
              <p:cNvPr id="95" name="Group 94"/>
              <p:cNvGrpSpPr/>
              <p:nvPr/>
            </p:nvGrpSpPr>
            <p:grpSpPr>
              <a:xfrm>
                <a:off x="2224020" y="352812"/>
                <a:ext cx="200880" cy="481335"/>
                <a:chOff x="2768329" y="986764"/>
                <a:chExt cx="204521" cy="945054"/>
              </a:xfrm>
              <a:effectLst/>
            </p:grpSpPr>
            <p:sp>
              <p:nvSpPr>
                <p:cNvPr id="99" name="Freeform 98"/>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0" name="Freeform 99"/>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6" name="Group 95"/>
              <p:cNvGrpSpPr/>
              <p:nvPr/>
            </p:nvGrpSpPr>
            <p:grpSpPr>
              <a:xfrm>
                <a:off x="2376420" y="340262"/>
                <a:ext cx="200880" cy="481335"/>
                <a:chOff x="2768329" y="986764"/>
                <a:chExt cx="204521" cy="945054"/>
              </a:xfrm>
              <a:effectLst/>
            </p:grpSpPr>
            <p:sp>
              <p:nvSpPr>
                <p:cNvPr id="97" name="Freeform 96"/>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8" name="Freeform 97"/>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43" name="TextBox 42"/>
            <p:cNvSpPr txBox="1"/>
            <p:nvPr/>
          </p:nvSpPr>
          <p:spPr>
            <a:xfrm>
              <a:off x="3681952" y="5995329"/>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Multi-Carrier</a:t>
              </a:r>
              <a:endParaRPr lang="en-US" sz="2000" dirty="0">
                <a:solidFill>
                  <a:schemeClr val="bg1"/>
                </a:solidFill>
                <a:latin typeface="Helvetica Neue Thin"/>
                <a:cs typeface="Helvetica Neue Thin"/>
              </a:endParaRPr>
            </a:p>
          </p:txBody>
        </p:sp>
        <p:grpSp>
          <p:nvGrpSpPr>
            <p:cNvPr id="44" name="Group 43"/>
            <p:cNvGrpSpPr/>
            <p:nvPr/>
          </p:nvGrpSpPr>
          <p:grpSpPr>
            <a:xfrm>
              <a:off x="5808013" y="5293503"/>
              <a:ext cx="742241" cy="742297"/>
              <a:chOff x="5103876" y="1582811"/>
              <a:chExt cx="742241" cy="742297"/>
            </a:xfrm>
          </p:grpSpPr>
          <p:sp>
            <p:nvSpPr>
              <p:cNvPr id="90" name="Oval 89"/>
              <p:cNvSpPr/>
              <p:nvPr/>
            </p:nvSpPr>
            <p:spPr>
              <a:xfrm>
                <a:off x="5103876" y="1582811"/>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1" name="Group 90"/>
              <p:cNvGrpSpPr/>
              <p:nvPr/>
            </p:nvGrpSpPr>
            <p:grpSpPr>
              <a:xfrm>
                <a:off x="5237412" y="1687828"/>
                <a:ext cx="483078" cy="384349"/>
                <a:chOff x="5085012" y="380778"/>
                <a:chExt cx="483078" cy="384349"/>
              </a:xfrm>
            </p:grpSpPr>
            <p:cxnSp>
              <p:nvCxnSpPr>
                <p:cNvPr id="92" name="Straight Connector 91"/>
                <p:cNvCxnSpPr/>
                <p:nvPr/>
              </p:nvCxnSpPr>
              <p:spPr>
                <a:xfrm>
                  <a:off x="5330844" y="380778"/>
                  <a:ext cx="0" cy="267129"/>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H="1" flipV="1">
                  <a:off x="5344962" y="668061"/>
                  <a:ext cx="223128" cy="93121"/>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flipV="1">
                  <a:off x="5085012" y="672006"/>
                  <a:ext cx="223128" cy="93121"/>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grpSp>
        </p:grpSp>
        <p:cxnSp>
          <p:nvCxnSpPr>
            <p:cNvPr id="45" name="Straight Connector 44"/>
            <p:cNvCxnSpPr/>
            <p:nvPr/>
          </p:nvCxnSpPr>
          <p:spPr>
            <a:xfrm>
              <a:off x="4961091" y="5683663"/>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5106066" y="6002810"/>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Multi-dimension</a:t>
              </a:r>
              <a:endParaRPr lang="en-US" sz="2000" dirty="0">
                <a:solidFill>
                  <a:schemeClr val="bg1"/>
                </a:solidFill>
                <a:latin typeface="Helvetica Neue Thin"/>
                <a:cs typeface="Helvetica Neue Thin"/>
              </a:endParaRPr>
            </a:p>
          </p:txBody>
        </p:sp>
        <p:cxnSp>
          <p:nvCxnSpPr>
            <p:cNvPr id="47" name="Straight Connector 46"/>
            <p:cNvCxnSpPr/>
            <p:nvPr/>
          </p:nvCxnSpPr>
          <p:spPr>
            <a:xfrm>
              <a:off x="6578447" y="568760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48" name="Group 47"/>
            <p:cNvGrpSpPr/>
            <p:nvPr/>
          </p:nvGrpSpPr>
          <p:grpSpPr>
            <a:xfrm>
              <a:off x="7406623" y="5283402"/>
              <a:ext cx="742241" cy="742297"/>
              <a:chOff x="6592290" y="1339331"/>
              <a:chExt cx="742241" cy="742297"/>
            </a:xfrm>
          </p:grpSpPr>
          <p:sp>
            <p:nvSpPr>
              <p:cNvPr id="54" name="Oval 53"/>
              <p:cNvSpPr/>
              <p:nvPr/>
            </p:nvSpPr>
            <p:spPr>
              <a:xfrm>
                <a:off x="6592290" y="1339331"/>
                <a:ext cx="742241" cy="742297"/>
              </a:xfrm>
              <a:prstGeom prst="ellipse">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5" name="Group 54"/>
              <p:cNvGrpSpPr/>
              <p:nvPr/>
            </p:nvGrpSpPr>
            <p:grpSpPr>
              <a:xfrm rot="5400000">
                <a:off x="6875696" y="1489766"/>
                <a:ext cx="188755" cy="491628"/>
                <a:chOff x="2768329" y="986764"/>
                <a:chExt cx="204521" cy="945054"/>
              </a:xfrm>
              <a:effectLst/>
            </p:grpSpPr>
            <p:sp>
              <p:nvSpPr>
                <p:cNvPr id="88" name="Freeform 87"/>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9" name="Freeform 88"/>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62" name="Straight Connector 61"/>
              <p:cNvCxnSpPr/>
              <p:nvPr/>
            </p:nvCxnSpPr>
            <p:spPr>
              <a:xfrm flipH="1">
                <a:off x="6821713" y="1437160"/>
                <a:ext cx="309268" cy="629828"/>
              </a:xfrm>
              <a:prstGeom prst="line">
                <a:avLst/>
              </a:prstGeom>
              <a:ln w="28575" cmpd="sng">
                <a:solidFill>
                  <a:srgbClr val="00000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49" name="TextBox 48"/>
            <p:cNvSpPr txBox="1"/>
            <p:nvPr/>
          </p:nvSpPr>
          <p:spPr>
            <a:xfrm>
              <a:off x="6706713" y="6029953"/>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Phy</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Security</a:t>
              </a:r>
              <a:endParaRPr lang="en-US" sz="2000" dirty="0">
                <a:solidFill>
                  <a:schemeClr val="bg1"/>
                </a:solidFill>
                <a:latin typeface="Helvetica Neue Thin"/>
                <a:cs typeface="Helvetica Neue Thin"/>
              </a:endParaRPr>
            </a:p>
          </p:txBody>
        </p:sp>
        <p:cxnSp>
          <p:nvCxnSpPr>
            <p:cNvPr id="50" name="Straight Connector 49"/>
            <p:cNvCxnSpPr/>
            <p:nvPr/>
          </p:nvCxnSpPr>
          <p:spPr>
            <a:xfrm>
              <a:off x="1825020" y="5681710"/>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1" name="Oval 50"/>
            <p:cNvSpPr/>
            <p:nvPr/>
          </p:nvSpPr>
          <p:spPr>
            <a:xfrm>
              <a:off x="1088623" y="528581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579084" y="5993376"/>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Morse-code</a:t>
              </a:r>
              <a:endParaRPr lang="en-US" sz="2000" dirty="0">
                <a:solidFill>
                  <a:schemeClr val="bg1"/>
                </a:solidFill>
                <a:latin typeface="Helvetica Neue Thin"/>
                <a:cs typeface="Helvetica Neue Thin"/>
              </a:endParaRPr>
            </a:p>
          </p:txBody>
        </p:sp>
        <p:cxnSp>
          <p:nvCxnSpPr>
            <p:cNvPr id="53" name="Straight Connector 52"/>
            <p:cNvCxnSpPr/>
            <p:nvPr/>
          </p:nvCxnSpPr>
          <p:spPr>
            <a:xfrm flipH="1">
              <a:off x="1238518" y="5681710"/>
              <a:ext cx="432382" cy="0"/>
            </a:xfrm>
            <a:prstGeom prst="line">
              <a:avLst/>
            </a:prstGeom>
            <a:ln w="28575" cmpd="sng">
              <a:solidFill>
                <a:schemeClr val="bg1"/>
              </a:solidFill>
              <a:prstDash val="dashDot"/>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56" name="Oval 55"/>
          <p:cNvSpPr/>
          <p:nvPr/>
        </p:nvSpPr>
        <p:spPr>
          <a:xfrm>
            <a:off x="3487222" y="2148391"/>
            <a:ext cx="2198003" cy="2151714"/>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Freeform 56"/>
          <p:cNvSpPr/>
          <p:nvPr/>
        </p:nvSpPr>
        <p:spPr>
          <a:xfrm rot="10800000">
            <a:off x="4623481" y="3004341"/>
            <a:ext cx="728215" cy="542253"/>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Freeform 57"/>
          <p:cNvSpPr/>
          <p:nvPr/>
        </p:nvSpPr>
        <p:spPr>
          <a:xfrm rot="10800000">
            <a:off x="3909221" y="3032254"/>
            <a:ext cx="728215" cy="542253"/>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9" name="Straight Connector 58"/>
          <p:cNvCxnSpPr/>
          <p:nvPr/>
        </p:nvCxnSpPr>
        <p:spPr>
          <a:xfrm flipH="1">
            <a:off x="4302102" y="2512216"/>
            <a:ext cx="769048" cy="1468811"/>
          </a:xfrm>
          <a:prstGeom prst="line">
            <a:avLst/>
          </a:prstGeom>
          <a:ln w="28575" cmpd="sng">
            <a:solidFill>
              <a:schemeClr val="bg1"/>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2927106" y="4472789"/>
            <a:ext cx="3586816" cy="523220"/>
          </a:xfrm>
          <a:prstGeom prst="rect">
            <a:avLst/>
          </a:prstGeom>
          <a:noFill/>
        </p:spPr>
        <p:txBody>
          <a:bodyPr wrap="square" rtlCol="0">
            <a:spAutoFit/>
          </a:bodyPr>
          <a:lstStyle/>
          <a:p>
            <a:pPr algn="ctr"/>
            <a:r>
              <a:rPr lang="en-US" sz="2800" dirty="0" smtClean="0">
                <a:solidFill>
                  <a:schemeClr val="bg1"/>
                </a:solidFill>
                <a:latin typeface="Helvetica Neue Thin"/>
                <a:cs typeface="Helvetica Neue Thin"/>
              </a:rPr>
              <a:t>Physical Layer Security</a:t>
            </a:r>
            <a:endParaRPr lang="en-US" sz="2800" dirty="0">
              <a:solidFill>
                <a:schemeClr val="bg1"/>
              </a:solidFill>
              <a:latin typeface="Helvetica Neue Thin"/>
              <a:cs typeface="Helvetica Neue Thin"/>
            </a:endParaRPr>
          </a:p>
        </p:txBody>
      </p:sp>
    </p:spTree>
    <p:extLst>
      <p:ext uri="{BB962C8B-B14F-4D97-AF65-F5344CB8AC3E}">
        <p14:creationId xmlns:p14="http://schemas.microsoft.com/office/powerpoint/2010/main" val="12392582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283532-8428-F14D-911C-98C43BF6B529}" type="slidenum">
              <a:rPr lang="en-US" smtClean="0"/>
              <a:t>31</a:t>
            </a:fld>
            <a:endParaRPr lang="en-US" dirty="0"/>
          </a:p>
        </p:txBody>
      </p:sp>
      <p:grpSp>
        <p:nvGrpSpPr>
          <p:cNvPr id="36" name="Group 35"/>
          <p:cNvGrpSpPr/>
          <p:nvPr/>
        </p:nvGrpSpPr>
        <p:grpSpPr>
          <a:xfrm>
            <a:off x="587174" y="22429"/>
            <a:ext cx="8294012" cy="1153055"/>
            <a:chOff x="579084" y="5277008"/>
            <a:chExt cx="8294012" cy="1153055"/>
          </a:xfrm>
        </p:grpSpPr>
        <p:sp>
          <p:nvSpPr>
            <p:cNvPr id="37" name="Oval 36"/>
            <p:cNvSpPr/>
            <p:nvPr/>
          </p:nvSpPr>
          <p:spPr>
            <a:xfrm>
              <a:off x="2623832" y="5283826"/>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8" name="Straight Connector 37"/>
            <p:cNvCxnSpPr/>
            <p:nvPr/>
          </p:nvCxnSpPr>
          <p:spPr>
            <a:xfrm>
              <a:off x="3360229" y="567971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39" name="Group 38"/>
            <p:cNvGrpSpPr/>
            <p:nvPr/>
          </p:nvGrpSpPr>
          <p:grpSpPr>
            <a:xfrm>
              <a:off x="2919016" y="5417531"/>
              <a:ext cx="200880" cy="481335"/>
              <a:chOff x="2768329" y="986764"/>
              <a:chExt cx="204521" cy="945054"/>
            </a:xfrm>
            <a:effectLst/>
          </p:grpSpPr>
          <p:sp>
            <p:nvSpPr>
              <p:cNvPr id="101" name="Freeform 100"/>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2" name="Freeform 101"/>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40" name="TextBox 39"/>
            <p:cNvSpPr txBox="1"/>
            <p:nvPr/>
          </p:nvSpPr>
          <p:spPr>
            <a:xfrm>
              <a:off x="2114293" y="5991384"/>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Single</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Carrier</a:t>
              </a:r>
              <a:endParaRPr lang="en-US" sz="2000" dirty="0">
                <a:solidFill>
                  <a:schemeClr val="bg1"/>
                </a:solidFill>
                <a:latin typeface="Helvetica Neue Thin"/>
                <a:cs typeface="Helvetica Neue Thin"/>
              </a:endParaRPr>
            </a:p>
          </p:txBody>
        </p:sp>
        <p:sp>
          <p:nvSpPr>
            <p:cNvPr id="41" name="Oval 40"/>
            <p:cNvSpPr/>
            <p:nvPr/>
          </p:nvSpPr>
          <p:spPr>
            <a:xfrm>
              <a:off x="4190616" y="527700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2" name="Group 41"/>
            <p:cNvGrpSpPr/>
            <p:nvPr/>
          </p:nvGrpSpPr>
          <p:grpSpPr>
            <a:xfrm>
              <a:off x="4377253" y="5426002"/>
              <a:ext cx="353280" cy="493885"/>
              <a:chOff x="2224020" y="340262"/>
              <a:chExt cx="353280" cy="493885"/>
            </a:xfrm>
          </p:grpSpPr>
          <p:grpSp>
            <p:nvGrpSpPr>
              <p:cNvPr id="95" name="Group 94"/>
              <p:cNvGrpSpPr/>
              <p:nvPr/>
            </p:nvGrpSpPr>
            <p:grpSpPr>
              <a:xfrm>
                <a:off x="2224020" y="352812"/>
                <a:ext cx="200880" cy="481335"/>
                <a:chOff x="2768329" y="986764"/>
                <a:chExt cx="204521" cy="945054"/>
              </a:xfrm>
              <a:effectLst/>
            </p:grpSpPr>
            <p:sp>
              <p:nvSpPr>
                <p:cNvPr id="99" name="Freeform 98"/>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0" name="Freeform 99"/>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6" name="Group 95"/>
              <p:cNvGrpSpPr/>
              <p:nvPr/>
            </p:nvGrpSpPr>
            <p:grpSpPr>
              <a:xfrm>
                <a:off x="2376420" y="340262"/>
                <a:ext cx="200880" cy="481335"/>
                <a:chOff x="2768329" y="986764"/>
                <a:chExt cx="204521" cy="945054"/>
              </a:xfrm>
              <a:effectLst/>
            </p:grpSpPr>
            <p:sp>
              <p:nvSpPr>
                <p:cNvPr id="97" name="Freeform 96"/>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8" name="Freeform 97"/>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43" name="TextBox 42"/>
            <p:cNvSpPr txBox="1"/>
            <p:nvPr/>
          </p:nvSpPr>
          <p:spPr>
            <a:xfrm>
              <a:off x="3681952" y="5995329"/>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Multi-Carrier</a:t>
              </a:r>
              <a:endParaRPr lang="en-US" sz="2000" dirty="0">
                <a:solidFill>
                  <a:schemeClr val="bg1"/>
                </a:solidFill>
                <a:latin typeface="Helvetica Neue Thin"/>
                <a:cs typeface="Helvetica Neue Thin"/>
              </a:endParaRPr>
            </a:p>
          </p:txBody>
        </p:sp>
        <p:grpSp>
          <p:nvGrpSpPr>
            <p:cNvPr id="44" name="Group 43"/>
            <p:cNvGrpSpPr/>
            <p:nvPr/>
          </p:nvGrpSpPr>
          <p:grpSpPr>
            <a:xfrm>
              <a:off x="5808013" y="5293503"/>
              <a:ext cx="742241" cy="742297"/>
              <a:chOff x="5103876" y="1582811"/>
              <a:chExt cx="742241" cy="742297"/>
            </a:xfrm>
          </p:grpSpPr>
          <p:sp>
            <p:nvSpPr>
              <p:cNvPr id="90" name="Oval 89"/>
              <p:cNvSpPr/>
              <p:nvPr/>
            </p:nvSpPr>
            <p:spPr>
              <a:xfrm>
                <a:off x="5103876" y="1582811"/>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1" name="Group 90"/>
              <p:cNvGrpSpPr/>
              <p:nvPr/>
            </p:nvGrpSpPr>
            <p:grpSpPr>
              <a:xfrm>
                <a:off x="5237412" y="1687828"/>
                <a:ext cx="483078" cy="384349"/>
                <a:chOff x="5085012" y="380778"/>
                <a:chExt cx="483078" cy="384349"/>
              </a:xfrm>
            </p:grpSpPr>
            <p:cxnSp>
              <p:nvCxnSpPr>
                <p:cNvPr id="92" name="Straight Connector 91"/>
                <p:cNvCxnSpPr/>
                <p:nvPr/>
              </p:nvCxnSpPr>
              <p:spPr>
                <a:xfrm>
                  <a:off x="5330844" y="380778"/>
                  <a:ext cx="0" cy="267129"/>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H="1" flipV="1">
                  <a:off x="5344962" y="668061"/>
                  <a:ext cx="223128" cy="93121"/>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flipV="1">
                  <a:off x="5085012" y="672006"/>
                  <a:ext cx="223128" cy="93121"/>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grpSp>
        </p:grpSp>
        <p:cxnSp>
          <p:nvCxnSpPr>
            <p:cNvPr id="45" name="Straight Connector 44"/>
            <p:cNvCxnSpPr/>
            <p:nvPr/>
          </p:nvCxnSpPr>
          <p:spPr>
            <a:xfrm>
              <a:off x="4961091" y="5683663"/>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5106066" y="6002810"/>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Multi-dimension</a:t>
              </a:r>
              <a:endParaRPr lang="en-US" sz="2000" dirty="0">
                <a:solidFill>
                  <a:schemeClr val="bg1"/>
                </a:solidFill>
                <a:latin typeface="Helvetica Neue Thin"/>
                <a:cs typeface="Helvetica Neue Thin"/>
              </a:endParaRPr>
            </a:p>
          </p:txBody>
        </p:sp>
        <p:cxnSp>
          <p:nvCxnSpPr>
            <p:cNvPr id="47" name="Straight Connector 46"/>
            <p:cNvCxnSpPr/>
            <p:nvPr/>
          </p:nvCxnSpPr>
          <p:spPr>
            <a:xfrm>
              <a:off x="6578447" y="568760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48" name="Group 47"/>
            <p:cNvGrpSpPr/>
            <p:nvPr/>
          </p:nvGrpSpPr>
          <p:grpSpPr>
            <a:xfrm>
              <a:off x="7406623" y="5283402"/>
              <a:ext cx="742241" cy="742297"/>
              <a:chOff x="6592290" y="1339331"/>
              <a:chExt cx="742241" cy="742297"/>
            </a:xfrm>
          </p:grpSpPr>
          <p:sp>
            <p:nvSpPr>
              <p:cNvPr id="54" name="Oval 53"/>
              <p:cNvSpPr/>
              <p:nvPr/>
            </p:nvSpPr>
            <p:spPr>
              <a:xfrm>
                <a:off x="6592290" y="1339331"/>
                <a:ext cx="742241" cy="742297"/>
              </a:xfrm>
              <a:prstGeom prst="ellipse">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5" name="Group 54"/>
              <p:cNvGrpSpPr/>
              <p:nvPr/>
            </p:nvGrpSpPr>
            <p:grpSpPr>
              <a:xfrm rot="5400000">
                <a:off x="6875696" y="1489766"/>
                <a:ext cx="188755" cy="491628"/>
                <a:chOff x="2768329" y="986764"/>
                <a:chExt cx="204521" cy="945054"/>
              </a:xfrm>
              <a:effectLst/>
            </p:grpSpPr>
            <p:sp>
              <p:nvSpPr>
                <p:cNvPr id="88" name="Freeform 87"/>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9" name="Freeform 88"/>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62" name="Straight Connector 61"/>
              <p:cNvCxnSpPr/>
              <p:nvPr/>
            </p:nvCxnSpPr>
            <p:spPr>
              <a:xfrm flipH="1">
                <a:off x="6821713" y="1437160"/>
                <a:ext cx="309268" cy="629828"/>
              </a:xfrm>
              <a:prstGeom prst="line">
                <a:avLst/>
              </a:prstGeom>
              <a:ln w="28575" cmpd="sng">
                <a:solidFill>
                  <a:srgbClr val="00000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49" name="TextBox 48"/>
            <p:cNvSpPr txBox="1"/>
            <p:nvPr/>
          </p:nvSpPr>
          <p:spPr>
            <a:xfrm>
              <a:off x="6706713" y="6029953"/>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Phy</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Security</a:t>
              </a:r>
              <a:endParaRPr lang="en-US" sz="2000" dirty="0">
                <a:solidFill>
                  <a:schemeClr val="bg1"/>
                </a:solidFill>
                <a:latin typeface="Helvetica Neue Thin"/>
                <a:cs typeface="Helvetica Neue Thin"/>
              </a:endParaRPr>
            </a:p>
          </p:txBody>
        </p:sp>
        <p:cxnSp>
          <p:nvCxnSpPr>
            <p:cNvPr id="50" name="Straight Connector 49"/>
            <p:cNvCxnSpPr/>
            <p:nvPr/>
          </p:nvCxnSpPr>
          <p:spPr>
            <a:xfrm>
              <a:off x="1825020" y="5681710"/>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1" name="Oval 50"/>
            <p:cNvSpPr/>
            <p:nvPr/>
          </p:nvSpPr>
          <p:spPr>
            <a:xfrm>
              <a:off x="1088623" y="528581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579084" y="5993376"/>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Morse-code</a:t>
              </a:r>
              <a:endParaRPr lang="en-US" sz="2000" dirty="0">
                <a:solidFill>
                  <a:schemeClr val="bg1"/>
                </a:solidFill>
                <a:latin typeface="Helvetica Neue Thin"/>
                <a:cs typeface="Helvetica Neue Thin"/>
              </a:endParaRPr>
            </a:p>
          </p:txBody>
        </p:sp>
        <p:cxnSp>
          <p:nvCxnSpPr>
            <p:cNvPr id="53" name="Straight Connector 52"/>
            <p:cNvCxnSpPr/>
            <p:nvPr/>
          </p:nvCxnSpPr>
          <p:spPr>
            <a:xfrm flipH="1">
              <a:off x="1238518" y="5681710"/>
              <a:ext cx="432382" cy="0"/>
            </a:xfrm>
            <a:prstGeom prst="line">
              <a:avLst/>
            </a:prstGeom>
            <a:ln w="28575" cmpd="sng">
              <a:solidFill>
                <a:schemeClr val="bg1"/>
              </a:solidFill>
              <a:prstDash val="dashDot"/>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56" name="Can 55"/>
          <p:cNvSpPr/>
          <p:nvPr/>
        </p:nvSpPr>
        <p:spPr>
          <a:xfrm rot="5400000">
            <a:off x="2814226" y="3014512"/>
            <a:ext cx="1130324" cy="395449"/>
          </a:xfrm>
          <a:prstGeom prst="can">
            <a:avLst>
              <a:gd name="adj" fmla="val 40584"/>
            </a:avLst>
          </a:prstGeom>
          <a:solidFill>
            <a:schemeClr val="tx1">
              <a:lumMod val="75000"/>
              <a:lumOff val="25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Can 56"/>
          <p:cNvSpPr/>
          <p:nvPr/>
        </p:nvSpPr>
        <p:spPr>
          <a:xfrm rot="5400000">
            <a:off x="3048650" y="3014476"/>
            <a:ext cx="1130324" cy="395449"/>
          </a:xfrm>
          <a:prstGeom prst="can">
            <a:avLst>
              <a:gd name="adj" fmla="val 40584"/>
            </a:avLst>
          </a:prstGeom>
          <a:solidFill>
            <a:schemeClr val="tx1">
              <a:lumMod val="75000"/>
              <a:lumOff val="25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Can 57"/>
          <p:cNvSpPr/>
          <p:nvPr/>
        </p:nvSpPr>
        <p:spPr>
          <a:xfrm rot="5400000">
            <a:off x="3201050" y="3010572"/>
            <a:ext cx="1130324" cy="395449"/>
          </a:xfrm>
          <a:prstGeom prst="can">
            <a:avLst>
              <a:gd name="adj" fmla="val 40584"/>
            </a:avLst>
          </a:prstGeom>
          <a:solidFill>
            <a:schemeClr val="tx1">
              <a:lumMod val="75000"/>
              <a:lumOff val="25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Can 58"/>
          <p:cNvSpPr/>
          <p:nvPr/>
        </p:nvSpPr>
        <p:spPr>
          <a:xfrm rot="5400000">
            <a:off x="3353450" y="3008731"/>
            <a:ext cx="1130324" cy="395449"/>
          </a:xfrm>
          <a:prstGeom prst="can">
            <a:avLst>
              <a:gd name="adj" fmla="val 40584"/>
            </a:avLst>
          </a:prstGeom>
          <a:solidFill>
            <a:schemeClr val="tx1">
              <a:lumMod val="75000"/>
              <a:lumOff val="25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Can 59"/>
          <p:cNvSpPr/>
          <p:nvPr/>
        </p:nvSpPr>
        <p:spPr>
          <a:xfrm rot="5400000">
            <a:off x="3505850" y="3008731"/>
            <a:ext cx="1130324" cy="395449"/>
          </a:xfrm>
          <a:prstGeom prst="can">
            <a:avLst>
              <a:gd name="adj" fmla="val 40584"/>
            </a:avLst>
          </a:prstGeom>
          <a:solidFill>
            <a:schemeClr val="tx1">
              <a:lumMod val="75000"/>
              <a:lumOff val="25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Can 62"/>
          <p:cNvSpPr/>
          <p:nvPr/>
        </p:nvSpPr>
        <p:spPr>
          <a:xfrm rot="5400000">
            <a:off x="3658250" y="3008731"/>
            <a:ext cx="1130324" cy="395449"/>
          </a:xfrm>
          <a:prstGeom prst="can">
            <a:avLst>
              <a:gd name="adj" fmla="val 40584"/>
            </a:avLst>
          </a:prstGeom>
          <a:solidFill>
            <a:schemeClr val="tx1">
              <a:lumMod val="75000"/>
              <a:lumOff val="25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Can 63"/>
          <p:cNvSpPr/>
          <p:nvPr/>
        </p:nvSpPr>
        <p:spPr>
          <a:xfrm rot="5400000">
            <a:off x="3810650" y="3014494"/>
            <a:ext cx="1130324" cy="395449"/>
          </a:xfrm>
          <a:prstGeom prst="can">
            <a:avLst>
              <a:gd name="adj" fmla="val 40584"/>
            </a:avLst>
          </a:prstGeom>
          <a:solidFill>
            <a:schemeClr val="tx1">
              <a:lumMod val="75000"/>
              <a:lumOff val="25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Can 64"/>
          <p:cNvSpPr/>
          <p:nvPr/>
        </p:nvSpPr>
        <p:spPr>
          <a:xfrm rot="5400000">
            <a:off x="3963050" y="3010590"/>
            <a:ext cx="1130324" cy="395449"/>
          </a:xfrm>
          <a:prstGeom prst="can">
            <a:avLst>
              <a:gd name="adj" fmla="val 40584"/>
            </a:avLst>
          </a:prstGeom>
          <a:solidFill>
            <a:schemeClr val="tx1">
              <a:lumMod val="75000"/>
              <a:lumOff val="25000"/>
            </a:schemeClr>
          </a:solid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6" name="Group 65"/>
          <p:cNvGrpSpPr/>
          <p:nvPr/>
        </p:nvGrpSpPr>
        <p:grpSpPr>
          <a:xfrm>
            <a:off x="5492242" y="2956084"/>
            <a:ext cx="971431" cy="495788"/>
            <a:chOff x="4230321" y="3769596"/>
            <a:chExt cx="1422272" cy="878324"/>
          </a:xfrm>
          <a:solidFill>
            <a:schemeClr val="tx1">
              <a:lumMod val="75000"/>
              <a:lumOff val="25000"/>
            </a:schemeClr>
          </a:solidFill>
        </p:grpSpPr>
        <p:sp>
          <p:nvSpPr>
            <p:cNvPr id="67" name="Can 66"/>
            <p:cNvSpPr/>
            <p:nvPr/>
          </p:nvSpPr>
          <p:spPr>
            <a:xfrm rot="5400000">
              <a:off x="4545380" y="3540707"/>
              <a:ext cx="849230" cy="1365196"/>
            </a:xfrm>
            <a:prstGeom prst="can">
              <a:avLst>
                <a:gd name="adj" fmla="val 40584"/>
              </a:avLst>
            </a:prstGeom>
            <a:grp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4230321" y="3780685"/>
              <a:ext cx="471991" cy="817868"/>
            </a:xfrm>
            <a:prstGeom prst="rect">
              <a:avLst/>
            </a:prstGeom>
            <a:noFill/>
            <a:ln>
              <a:noFill/>
            </a:ln>
          </p:spPr>
          <p:txBody>
            <a:bodyPr wrap="square" rtlCol="0">
              <a:spAutoFit/>
            </a:bodyPr>
            <a:lstStyle>
              <a:defPPr>
                <a:defRPr lang="en-US"/>
              </a:defPPr>
              <a:lvl1pPr>
                <a:defRPr sz="2400">
                  <a:latin typeface="Helvetica Neue Thin"/>
                  <a:cs typeface="Helvetica Neue Thin"/>
                </a:defRPr>
              </a:lvl1pPr>
            </a:lstStyle>
            <a:p>
              <a:r>
                <a:rPr lang="en-US" dirty="0">
                  <a:solidFill>
                    <a:schemeClr val="bg1"/>
                  </a:solidFill>
                </a:rPr>
                <a:t>N</a:t>
              </a:r>
            </a:p>
          </p:txBody>
        </p:sp>
        <p:sp>
          <p:nvSpPr>
            <p:cNvPr id="69" name="TextBox 68"/>
            <p:cNvSpPr txBox="1"/>
            <p:nvPr/>
          </p:nvSpPr>
          <p:spPr>
            <a:xfrm>
              <a:off x="4926908" y="3769596"/>
              <a:ext cx="471991" cy="817872"/>
            </a:xfrm>
            <a:prstGeom prst="rect">
              <a:avLst/>
            </a:prstGeom>
            <a:noFill/>
            <a:ln>
              <a:noFill/>
            </a:ln>
          </p:spPr>
          <p:txBody>
            <a:bodyPr wrap="square" rtlCol="0">
              <a:spAutoFit/>
            </a:bodyPr>
            <a:lstStyle/>
            <a:p>
              <a:r>
                <a:rPr lang="en-US" sz="2400" dirty="0" smtClean="0">
                  <a:solidFill>
                    <a:srgbClr val="FFFFFF"/>
                  </a:solidFill>
                  <a:latin typeface="Helvetica Neue Thin"/>
                  <a:cs typeface="Helvetica Neue Thin"/>
                </a:rPr>
                <a:t>S</a:t>
              </a:r>
              <a:endParaRPr lang="en-US" sz="2400" dirty="0">
                <a:solidFill>
                  <a:srgbClr val="FFFFFF"/>
                </a:solidFill>
                <a:latin typeface="Helvetica Neue Thin"/>
                <a:cs typeface="Helvetica Neue Thin"/>
              </a:endParaRPr>
            </a:p>
          </p:txBody>
        </p:sp>
      </p:grpSp>
      <p:cxnSp>
        <p:nvCxnSpPr>
          <p:cNvPr id="70" name="Straight Connector 69"/>
          <p:cNvCxnSpPr/>
          <p:nvPr/>
        </p:nvCxnSpPr>
        <p:spPr>
          <a:xfrm>
            <a:off x="4635146" y="3209548"/>
            <a:ext cx="929236" cy="2526"/>
          </a:xfrm>
          <a:prstGeom prst="line">
            <a:avLst/>
          </a:prstGeom>
          <a:ln w="1905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6375983" y="3228234"/>
            <a:ext cx="513068" cy="0"/>
          </a:xfrm>
          <a:prstGeom prst="line">
            <a:avLst/>
          </a:prstGeom>
          <a:ln w="19050" cmpd="sng">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grpSp>
        <p:nvGrpSpPr>
          <p:cNvPr id="72" name="Group 71"/>
          <p:cNvGrpSpPr/>
          <p:nvPr/>
        </p:nvGrpSpPr>
        <p:grpSpPr>
          <a:xfrm flipV="1">
            <a:off x="2235880" y="3027697"/>
            <a:ext cx="954169" cy="419359"/>
            <a:chOff x="606531" y="1173017"/>
            <a:chExt cx="1690370" cy="898931"/>
          </a:xfrm>
          <a:solidFill>
            <a:schemeClr val="tx1">
              <a:lumMod val="75000"/>
              <a:lumOff val="25000"/>
            </a:schemeClr>
          </a:solidFill>
        </p:grpSpPr>
        <p:cxnSp>
          <p:nvCxnSpPr>
            <p:cNvPr id="73" name="Straight Connector 72"/>
            <p:cNvCxnSpPr/>
            <p:nvPr/>
          </p:nvCxnSpPr>
          <p:spPr>
            <a:xfrm flipH="1">
              <a:off x="1243435" y="1594594"/>
              <a:ext cx="1049586" cy="8348"/>
            </a:xfrm>
            <a:prstGeom prst="line">
              <a:avLst/>
            </a:prstGeom>
            <a:grpFill/>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626946" y="1173018"/>
              <a:ext cx="8349" cy="898930"/>
            </a:xfrm>
            <a:prstGeom prst="line">
              <a:avLst/>
            </a:prstGeom>
            <a:grpFill/>
            <a:ln w="19050" cmpd="sng">
              <a:solidFill>
                <a:schemeClr val="bg1"/>
              </a:solidFill>
              <a:headEnd type="ova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H="1">
              <a:off x="606531" y="2040064"/>
              <a:ext cx="1690370" cy="8348"/>
            </a:xfrm>
            <a:prstGeom prst="line">
              <a:avLst/>
            </a:prstGeom>
            <a:grpFill/>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16200000" flipH="1">
              <a:off x="1029869" y="1391786"/>
              <a:ext cx="445127" cy="7589"/>
            </a:xfrm>
            <a:prstGeom prst="line">
              <a:avLst/>
            </a:prstGeom>
            <a:grpFill/>
            <a:ln w="19050" cmpd="sng">
              <a:solidFill>
                <a:schemeClr val="bg1"/>
              </a:solidFill>
              <a:headEnd type="oval"/>
            </a:ln>
            <a:effectLst/>
          </p:spPr>
          <p:style>
            <a:lnRef idx="2">
              <a:schemeClr val="accent1"/>
            </a:lnRef>
            <a:fillRef idx="0">
              <a:schemeClr val="accent1"/>
            </a:fillRef>
            <a:effectRef idx="1">
              <a:schemeClr val="accent1"/>
            </a:effectRef>
            <a:fontRef idx="minor">
              <a:schemeClr val="tx1"/>
            </a:fontRef>
          </p:style>
        </p:cxnSp>
      </p:grpSp>
      <p:grpSp>
        <p:nvGrpSpPr>
          <p:cNvPr id="77" name="Group 76"/>
          <p:cNvGrpSpPr/>
          <p:nvPr/>
        </p:nvGrpSpPr>
        <p:grpSpPr>
          <a:xfrm>
            <a:off x="5560626" y="2745095"/>
            <a:ext cx="903047" cy="84662"/>
            <a:chOff x="5898005" y="4988470"/>
            <a:chExt cx="903047" cy="84662"/>
          </a:xfrm>
          <a:solidFill>
            <a:schemeClr val="tx1">
              <a:lumMod val="75000"/>
              <a:lumOff val="25000"/>
            </a:schemeClr>
          </a:solidFill>
        </p:grpSpPr>
        <p:cxnSp>
          <p:nvCxnSpPr>
            <p:cNvPr id="78" name="Straight Connector 77"/>
            <p:cNvCxnSpPr/>
            <p:nvPr/>
          </p:nvCxnSpPr>
          <p:spPr>
            <a:xfrm>
              <a:off x="6151997" y="5073132"/>
              <a:ext cx="649055" cy="0"/>
            </a:xfrm>
            <a:prstGeom prst="line">
              <a:avLst/>
            </a:prstGeom>
            <a:grpFill/>
            <a:ln w="19050" cmpd="sng">
              <a:solidFill>
                <a:schemeClr val="bg1"/>
              </a:solidFill>
              <a:prstDash val="sysDash"/>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H="1">
              <a:off x="5898005" y="4988470"/>
              <a:ext cx="649055" cy="0"/>
            </a:xfrm>
            <a:prstGeom prst="line">
              <a:avLst/>
            </a:prstGeom>
            <a:grpFill/>
            <a:ln w="19050" cmpd="sng">
              <a:solidFill>
                <a:schemeClr val="bg1"/>
              </a:solidFill>
              <a:prstDash val="sysDash"/>
              <a:headEnd type="none"/>
              <a:tailEnd type="triangle" w="lg" len="lg"/>
            </a:ln>
          </p:spPr>
          <p:style>
            <a:lnRef idx="2">
              <a:schemeClr val="accent1"/>
            </a:lnRef>
            <a:fillRef idx="0">
              <a:schemeClr val="accent1"/>
            </a:fillRef>
            <a:effectRef idx="1">
              <a:schemeClr val="accent1"/>
            </a:effectRef>
            <a:fontRef idx="minor">
              <a:schemeClr val="tx1"/>
            </a:fontRef>
          </p:style>
        </p:cxnSp>
      </p:grpSp>
      <p:pic>
        <p:nvPicPr>
          <p:cNvPr id="81" name="Picture 80" descr="tuning_fork.jpg"/>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0" b="100000" l="0" r="100000">
                        <a14:foregroundMark x1="22164" y1="37528" x2="22164" y2="37528"/>
                        <a14:foregroundMark x1="10818" y1="39735" x2="10818" y2="39735"/>
                        <a14:foregroundMark x1="4222" y1="47020" x2="4222" y2="47020"/>
                        <a14:foregroundMark x1="30871" y1="39735" x2="30871" y2="39735"/>
                        <a14:foregroundMark x1="67282" y1="35320" x2="67282" y2="35320"/>
                        <a14:foregroundMark x1="77836" y1="36865" x2="77836" y2="36865"/>
                        <a14:foregroundMark x1="87599" y1="37969" x2="87599" y2="37969"/>
                        <a14:foregroundMark x1="93140" y1="20309" x2="93140" y2="20309"/>
                      </a14:backgroundRemoval>
                    </a14:imgEffect>
                    <a14:imgEffect>
                      <a14:sharpenSoften amount="100000"/>
                    </a14:imgEffect>
                    <a14:imgEffect>
                      <a14:colorTemperature colorTemp="1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Lst>
          </a:blip>
          <a:srcRect l="61357" t="12919" b="34435"/>
          <a:stretch/>
        </p:blipFill>
        <p:spPr>
          <a:xfrm rot="2753878">
            <a:off x="6287097" y="3079795"/>
            <a:ext cx="962351" cy="1567073"/>
          </a:xfrm>
          <a:prstGeom prst="rect">
            <a:avLst/>
          </a:prstGeom>
        </p:spPr>
      </p:pic>
      <p:grpSp>
        <p:nvGrpSpPr>
          <p:cNvPr id="82" name="Group 81"/>
          <p:cNvGrpSpPr/>
          <p:nvPr/>
        </p:nvGrpSpPr>
        <p:grpSpPr>
          <a:xfrm>
            <a:off x="1609205" y="3645439"/>
            <a:ext cx="3342032" cy="821350"/>
            <a:chOff x="1768478" y="5184416"/>
            <a:chExt cx="3342032" cy="821350"/>
          </a:xfrm>
        </p:grpSpPr>
        <p:grpSp>
          <p:nvGrpSpPr>
            <p:cNvPr id="83" name="Group 82"/>
            <p:cNvGrpSpPr/>
            <p:nvPr/>
          </p:nvGrpSpPr>
          <p:grpSpPr>
            <a:xfrm>
              <a:off x="1768478" y="5584525"/>
              <a:ext cx="1734494" cy="421241"/>
              <a:chOff x="1823431" y="4655286"/>
              <a:chExt cx="2678385" cy="678372"/>
            </a:xfrm>
          </p:grpSpPr>
          <p:sp>
            <p:nvSpPr>
              <p:cNvPr id="85" name="Rectangle 42"/>
              <p:cNvSpPr/>
              <p:nvPr/>
            </p:nvSpPr>
            <p:spPr>
              <a:xfrm>
                <a:off x="3700513" y="4655286"/>
                <a:ext cx="368161" cy="670980"/>
              </a:xfrm>
              <a:custGeom>
                <a:avLst/>
                <a:gdLst>
                  <a:gd name="connsiteX0" fmla="*/ 0 w 1074246"/>
                  <a:gd name="connsiteY0" fmla="*/ 0 h 670980"/>
                  <a:gd name="connsiteX1" fmla="*/ 1074246 w 1074246"/>
                  <a:gd name="connsiteY1" fmla="*/ 0 h 670980"/>
                  <a:gd name="connsiteX2" fmla="*/ 1074246 w 1074246"/>
                  <a:gd name="connsiteY2" fmla="*/ 670980 h 670980"/>
                  <a:gd name="connsiteX3" fmla="*/ 0 w 1074246"/>
                  <a:gd name="connsiteY3" fmla="*/ 670980 h 670980"/>
                  <a:gd name="connsiteX4" fmla="*/ 0 w 1074246"/>
                  <a:gd name="connsiteY4" fmla="*/ 0 h 670980"/>
                  <a:gd name="connsiteX0" fmla="*/ 0 w 1165686"/>
                  <a:gd name="connsiteY0" fmla="*/ 670980 h 762420"/>
                  <a:gd name="connsiteX1" fmla="*/ 0 w 1165686"/>
                  <a:gd name="connsiteY1" fmla="*/ 0 h 762420"/>
                  <a:gd name="connsiteX2" fmla="*/ 1074246 w 1165686"/>
                  <a:gd name="connsiteY2" fmla="*/ 0 h 762420"/>
                  <a:gd name="connsiteX3" fmla="*/ 1165686 w 1165686"/>
                  <a:gd name="connsiteY3" fmla="*/ 762420 h 762420"/>
                  <a:gd name="connsiteX0" fmla="*/ 0 w 1074246"/>
                  <a:gd name="connsiteY0" fmla="*/ 670980 h 670980"/>
                  <a:gd name="connsiteX1" fmla="*/ 0 w 1074246"/>
                  <a:gd name="connsiteY1" fmla="*/ 0 h 670980"/>
                  <a:gd name="connsiteX2" fmla="*/ 1074246 w 1074246"/>
                  <a:gd name="connsiteY2" fmla="*/ 0 h 670980"/>
                  <a:gd name="connsiteX3" fmla="*/ 1072624 w 1074246"/>
                  <a:gd name="connsiteY3" fmla="*/ 669356 h 670980"/>
                </a:gdLst>
                <a:ahLst/>
                <a:cxnLst>
                  <a:cxn ang="0">
                    <a:pos x="connsiteX0" y="connsiteY0"/>
                  </a:cxn>
                  <a:cxn ang="0">
                    <a:pos x="connsiteX1" y="connsiteY1"/>
                  </a:cxn>
                  <a:cxn ang="0">
                    <a:pos x="connsiteX2" y="connsiteY2"/>
                  </a:cxn>
                  <a:cxn ang="0">
                    <a:pos x="connsiteX3" y="connsiteY3"/>
                  </a:cxn>
                </a:cxnLst>
                <a:rect l="l" t="t" r="r" b="b"/>
                <a:pathLst>
                  <a:path w="1074246" h="670980">
                    <a:moveTo>
                      <a:pt x="0" y="670980"/>
                    </a:moveTo>
                    <a:lnTo>
                      <a:pt x="0" y="0"/>
                    </a:lnTo>
                    <a:lnTo>
                      <a:pt x="1074246" y="0"/>
                    </a:lnTo>
                    <a:cubicBezTo>
                      <a:pt x="1074246" y="223660"/>
                      <a:pt x="1072624" y="669356"/>
                      <a:pt x="1072624" y="669356"/>
                    </a:cubicBezTo>
                  </a:path>
                </a:pathLst>
              </a:custGeom>
              <a:no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7" name="Straight Connector 86"/>
              <p:cNvCxnSpPr/>
              <p:nvPr/>
            </p:nvCxnSpPr>
            <p:spPr>
              <a:xfrm>
                <a:off x="4072758" y="5323162"/>
                <a:ext cx="429058" cy="0"/>
              </a:xfrm>
              <a:prstGeom prst="lin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cxnSp>
          <p:sp>
            <p:nvSpPr>
              <p:cNvPr id="103" name="Rectangle 42"/>
              <p:cNvSpPr/>
              <p:nvPr/>
            </p:nvSpPr>
            <p:spPr>
              <a:xfrm>
                <a:off x="2098164" y="4662678"/>
                <a:ext cx="368161" cy="670980"/>
              </a:xfrm>
              <a:custGeom>
                <a:avLst/>
                <a:gdLst>
                  <a:gd name="connsiteX0" fmla="*/ 0 w 1074246"/>
                  <a:gd name="connsiteY0" fmla="*/ 0 h 670980"/>
                  <a:gd name="connsiteX1" fmla="*/ 1074246 w 1074246"/>
                  <a:gd name="connsiteY1" fmla="*/ 0 h 670980"/>
                  <a:gd name="connsiteX2" fmla="*/ 1074246 w 1074246"/>
                  <a:gd name="connsiteY2" fmla="*/ 670980 h 670980"/>
                  <a:gd name="connsiteX3" fmla="*/ 0 w 1074246"/>
                  <a:gd name="connsiteY3" fmla="*/ 670980 h 670980"/>
                  <a:gd name="connsiteX4" fmla="*/ 0 w 1074246"/>
                  <a:gd name="connsiteY4" fmla="*/ 0 h 670980"/>
                  <a:gd name="connsiteX0" fmla="*/ 0 w 1165686"/>
                  <a:gd name="connsiteY0" fmla="*/ 670980 h 762420"/>
                  <a:gd name="connsiteX1" fmla="*/ 0 w 1165686"/>
                  <a:gd name="connsiteY1" fmla="*/ 0 h 762420"/>
                  <a:gd name="connsiteX2" fmla="*/ 1074246 w 1165686"/>
                  <a:gd name="connsiteY2" fmla="*/ 0 h 762420"/>
                  <a:gd name="connsiteX3" fmla="*/ 1165686 w 1165686"/>
                  <a:gd name="connsiteY3" fmla="*/ 762420 h 762420"/>
                  <a:gd name="connsiteX0" fmla="*/ 0 w 1074246"/>
                  <a:gd name="connsiteY0" fmla="*/ 670980 h 670980"/>
                  <a:gd name="connsiteX1" fmla="*/ 0 w 1074246"/>
                  <a:gd name="connsiteY1" fmla="*/ 0 h 670980"/>
                  <a:gd name="connsiteX2" fmla="*/ 1074246 w 1074246"/>
                  <a:gd name="connsiteY2" fmla="*/ 0 h 670980"/>
                  <a:gd name="connsiteX3" fmla="*/ 1072624 w 1074246"/>
                  <a:gd name="connsiteY3" fmla="*/ 669356 h 670980"/>
                </a:gdLst>
                <a:ahLst/>
                <a:cxnLst>
                  <a:cxn ang="0">
                    <a:pos x="connsiteX0" y="connsiteY0"/>
                  </a:cxn>
                  <a:cxn ang="0">
                    <a:pos x="connsiteX1" y="connsiteY1"/>
                  </a:cxn>
                  <a:cxn ang="0">
                    <a:pos x="connsiteX2" y="connsiteY2"/>
                  </a:cxn>
                  <a:cxn ang="0">
                    <a:pos x="connsiteX3" y="connsiteY3"/>
                  </a:cxn>
                </a:cxnLst>
                <a:rect l="l" t="t" r="r" b="b"/>
                <a:pathLst>
                  <a:path w="1074246" h="670980">
                    <a:moveTo>
                      <a:pt x="0" y="670980"/>
                    </a:moveTo>
                    <a:lnTo>
                      <a:pt x="0" y="0"/>
                    </a:lnTo>
                    <a:lnTo>
                      <a:pt x="1074246" y="0"/>
                    </a:lnTo>
                    <a:cubicBezTo>
                      <a:pt x="1074246" y="223660"/>
                      <a:pt x="1072624" y="669356"/>
                      <a:pt x="1072624" y="669356"/>
                    </a:cubicBezTo>
                  </a:path>
                </a:pathLst>
              </a:custGeom>
              <a:noFill/>
              <a:ln w="190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4" name="Straight Connector 103"/>
              <p:cNvCxnSpPr/>
              <p:nvPr/>
            </p:nvCxnSpPr>
            <p:spPr>
              <a:xfrm>
                <a:off x="1823431" y="5323162"/>
                <a:ext cx="266412" cy="0"/>
              </a:xfrm>
              <a:prstGeom prst="lin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cxnSp>
          <p:cxnSp>
            <p:nvCxnSpPr>
              <p:cNvPr id="108" name="Straight Connector 107"/>
              <p:cNvCxnSpPr/>
              <p:nvPr/>
            </p:nvCxnSpPr>
            <p:spPr>
              <a:xfrm>
                <a:off x="2477534" y="5323870"/>
                <a:ext cx="1224166" cy="0"/>
              </a:xfrm>
              <a:prstGeom prst="lin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cxnSp>
        </p:grpSp>
        <p:sp>
          <p:nvSpPr>
            <p:cNvPr id="84" name="TextBox 83"/>
            <p:cNvSpPr txBox="1"/>
            <p:nvPr/>
          </p:nvSpPr>
          <p:spPr>
            <a:xfrm>
              <a:off x="1919854" y="5184416"/>
              <a:ext cx="3190656" cy="400110"/>
            </a:xfrm>
            <a:prstGeom prst="rect">
              <a:avLst/>
            </a:prstGeom>
            <a:noFill/>
          </p:spPr>
          <p:txBody>
            <a:bodyPr wrap="square" rtlCol="0">
              <a:spAutoFit/>
            </a:bodyPr>
            <a:lstStyle/>
            <a:p>
              <a:r>
                <a:rPr lang="en-US" sz="2000" dirty="0" smtClean="0">
                  <a:solidFill>
                    <a:schemeClr val="bg1"/>
                  </a:solidFill>
                  <a:latin typeface="Helvetica Neue Thin"/>
                  <a:cs typeface="Helvetica Neue Thin"/>
                </a:rPr>
                <a:t>1      0     1</a:t>
              </a:r>
              <a:endParaRPr lang="en-US" sz="2000" dirty="0">
                <a:solidFill>
                  <a:schemeClr val="bg1"/>
                </a:solidFill>
                <a:latin typeface="Helvetica Neue Thin"/>
                <a:cs typeface="Helvetica Neue Thin"/>
              </a:endParaRPr>
            </a:p>
          </p:txBody>
        </p:sp>
      </p:grpSp>
      <p:grpSp>
        <p:nvGrpSpPr>
          <p:cNvPr id="5" name="Group 4"/>
          <p:cNvGrpSpPr/>
          <p:nvPr/>
        </p:nvGrpSpPr>
        <p:grpSpPr>
          <a:xfrm>
            <a:off x="2386116" y="4603773"/>
            <a:ext cx="4345365" cy="1259560"/>
            <a:chOff x="3656154" y="4603773"/>
            <a:chExt cx="4345365" cy="1259560"/>
          </a:xfrm>
        </p:grpSpPr>
        <p:grpSp>
          <p:nvGrpSpPr>
            <p:cNvPr id="110" name="Group 109"/>
            <p:cNvGrpSpPr/>
            <p:nvPr/>
          </p:nvGrpSpPr>
          <p:grpSpPr>
            <a:xfrm>
              <a:off x="3656154" y="4603773"/>
              <a:ext cx="1059105" cy="1014723"/>
              <a:chOff x="1488610" y="3581292"/>
              <a:chExt cx="1409669" cy="1797641"/>
            </a:xfrm>
          </p:grpSpPr>
          <p:cxnSp>
            <p:nvCxnSpPr>
              <p:cNvPr id="111" name="Straight Connector 110"/>
              <p:cNvCxnSpPr/>
              <p:nvPr/>
            </p:nvCxnSpPr>
            <p:spPr>
              <a:xfrm rot="16200000" flipH="1">
                <a:off x="589789" y="4480113"/>
                <a:ext cx="1797641" cy="0"/>
              </a:xfrm>
              <a:prstGeom prst="line">
                <a:avLst/>
              </a:prstGeom>
              <a:ln w="19050">
                <a:solidFill>
                  <a:schemeClr val="bg1"/>
                </a:solidFill>
                <a:prstDash val="sysDash"/>
                <a:headEnd type="oval"/>
                <a:tailEnd type="none" w="lg" len="lg"/>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rot="16200000">
                <a:off x="2195095" y="4673075"/>
                <a:ext cx="0" cy="1406369"/>
              </a:xfrm>
              <a:prstGeom prst="line">
                <a:avLst/>
              </a:prstGeom>
              <a:ln w="19050">
                <a:solidFill>
                  <a:schemeClr val="bg1"/>
                </a:solidFill>
                <a:prstDash val="sysDash"/>
                <a:headEnd type="none"/>
                <a:tailEnd type="stealth" w="lg" len="lg"/>
              </a:ln>
              <a:effectLst/>
            </p:spPr>
            <p:style>
              <a:lnRef idx="2">
                <a:schemeClr val="accent1"/>
              </a:lnRef>
              <a:fillRef idx="0">
                <a:schemeClr val="accent1"/>
              </a:fillRef>
              <a:effectRef idx="1">
                <a:schemeClr val="accent1"/>
              </a:effectRef>
              <a:fontRef idx="minor">
                <a:schemeClr val="tx1"/>
              </a:fontRef>
            </p:style>
          </p:cxnSp>
        </p:grpSp>
        <p:grpSp>
          <p:nvGrpSpPr>
            <p:cNvPr id="113" name="Group 112"/>
            <p:cNvGrpSpPr/>
            <p:nvPr/>
          </p:nvGrpSpPr>
          <p:grpSpPr>
            <a:xfrm flipH="1">
              <a:off x="6942414" y="4607718"/>
              <a:ext cx="1059105" cy="1014723"/>
              <a:chOff x="1488610" y="3581292"/>
              <a:chExt cx="1409669" cy="1797641"/>
            </a:xfrm>
          </p:grpSpPr>
          <p:cxnSp>
            <p:nvCxnSpPr>
              <p:cNvPr id="114" name="Straight Connector 113"/>
              <p:cNvCxnSpPr/>
              <p:nvPr/>
            </p:nvCxnSpPr>
            <p:spPr>
              <a:xfrm rot="16200000" flipH="1">
                <a:off x="589789" y="4480113"/>
                <a:ext cx="1797641" cy="0"/>
              </a:xfrm>
              <a:prstGeom prst="line">
                <a:avLst/>
              </a:prstGeom>
              <a:ln w="19050">
                <a:solidFill>
                  <a:schemeClr val="bg1"/>
                </a:solidFill>
                <a:prstDash val="sysDash"/>
                <a:headEnd type="oval"/>
                <a:tailEnd type="none" w="lg" len="lg"/>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rot="16200000">
                <a:off x="2195095" y="4673075"/>
                <a:ext cx="0" cy="1406369"/>
              </a:xfrm>
              <a:prstGeom prst="line">
                <a:avLst/>
              </a:prstGeom>
              <a:ln w="19050">
                <a:solidFill>
                  <a:schemeClr val="bg1"/>
                </a:solidFill>
                <a:prstDash val="sysDash"/>
                <a:headEnd type="none"/>
                <a:tailEnd type="stealth" w="lg" len="lg"/>
              </a:ln>
              <a:effectLst/>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4738624" y="5278557"/>
              <a:ext cx="2203789" cy="584776"/>
            </a:xfrm>
            <a:prstGeom prst="rect">
              <a:avLst/>
            </a:prstGeom>
            <a:noFill/>
            <a:ln>
              <a:solidFill>
                <a:schemeClr val="bg1"/>
              </a:solidFill>
            </a:ln>
          </p:spPr>
          <p:txBody>
            <a:bodyPr wrap="square" rtlCol="0">
              <a:spAutoFit/>
            </a:bodyPr>
            <a:lstStyle/>
            <a:p>
              <a:pPr algn="ctr"/>
              <a:r>
                <a:rPr lang="en-US" sz="3200" dirty="0" smtClean="0">
                  <a:solidFill>
                    <a:srgbClr val="FFFCF1"/>
                  </a:solidFill>
                  <a:latin typeface="Helvetica Neue Thin"/>
                  <a:cs typeface="Helvetica Neue Thin"/>
                </a:rPr>
                <a:t>Correlated</a:t>
              </a:r>
              <a:endParaRPr lang="en-US" sz="3200" dirty="0">
                <a:solidFill>
                  <a:srgbClr val="FFFCF1"/>
                </a:solidFill>
                <a:latin typeface="Helvetica Neue Thin"/>
                <a:cs typeface="Helvetica Neue Thin"/>
              </a:endParaRPr>
            </a:p>
          </p:txBody>
        </p:sp>
      </p:grpSp>
      <p:grpSp>
        <p:nvGrpSpPr>
          <p:cNvPr id="86" name="Group 85"/>
          <p:cNvGrpSpPr/>
          <p:nvPr/>
        </p:nvGrpSpPr>
        <p:grpSpPr>
          <a:xfrm rot="17576826" flipH="1">
            <a:off x="7700386" y="2424039"/>
            <a:ext cx="530414" cy="1587502"/>
            <a:chOff x="6992747" y="2196847"/>
            <a:chExt cx="188213" cy="1157863"/>
          </a:xfrm>
        </p:grpSpPr>
        <p:grpSp>
          <p:nvGrpSpPr>
            <p:cNvPr id="105" name="Group 104"/>
            <p:cNvGrpSpPr/>
            <p:nvPr/>
          </p:nvGrpSpPr>
          <p:grpSpPr>
            <a:xfrm rot="17584098" flipV="1">
              <a:off x="6682131" y="2561889"/>
              <a:ext cx="863872" cy="133787"/>
              <a:chOff x="342704" y="789457"/>
              <a:chExt cx="9445983" cy="1486175"/>
            </a:xfrm>
          </p:grpSpPr>
          <p:sp>
            <p:nvSpPr>
              <p:cNvPr id="107" name="Freeform 106"/>
              <p:cNvSpPr/>
              <p:nvPr/>
            </p:nvSpPr>
            <p:spPr>
              <a:xfrm>
                <a:off x="342704" y="837096"/>
                <a:ext cx="3168624" cy="1438536"/>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9" name="Freeform 108"/>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6" name="Freeform 115"/>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06" name="Straight Arrow Connector 105"/>
            <p:cNvCxnSpPr/>
            <p:nvPr/>
          </p:nvCxnSpPr>
          <p:spPr>
            <a:xfrm rot="6784098">
              <a:off x="6820763" y="3182726"/>
              <a:ext cx="343968" cy="0"/>
            </a:xfrm>
            <a:prstGeom prst="straightConnector1">
              <a:avLst/>
            </a:prstGeom>
            <a:ln w="28575" cmpd="sng">
              <a:solidFill>
                <a:schemeClr val="bg1"/>
              </a:solidFill>
              <a:tailEnd type="arrow" w="lg"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907494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0283532-8428-F14D-911C-98C43BF6B529}" type="slidenum">
              <a:rPr lang="en-US" smtClean="0"/>
              <a:t>32</a:t>
            </a:fld>
            <a:endParaRPr lang="en-US"/>
          </a:p>
        </p:txBody>
      </p:sp>
      <p:pic>
        <p:nvPicPr>
          <p:cNvPr id="6" name="Picture 5" descr="samrtphone2.png"/>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991700" y="1549718"/>
            <a:ext cx="1297126" cy="1297126"/>
          </a:xfrm>
          <a:prstGeom prst="rect">
            <a:avLst/>
          </a:prstGeom>
        </p:spPr>
      </p:pic>
      <p:grpSp>
        <p:nvGrpSpPr>
          <p:cNvPr id="21" name="Group 20"/>
          <p:cNvGrpSpPr/>
          <p:nvPr/>
        </p:nvGrpSpPr>
        <p:grpSpPr>
          <a:xfrm>
            <a:off x="3794022" y="1683347"/>
            <a:ext cx="383243" cy="945240"/>
            <a:chOff x="3794022" y="301471"/>
            <a:chExt cx="383243" cy="945240"/>
          </a:xfrm>
        </p:grpSpPr>
        <p:sp>
          <p:nvSpPr>
            <p:cNvPr id="11" name="Freeform 10"/>
            <p:cNvSpPr/>
            <p:nvPr/>
          </p:nvSpPr>
          <p:spPr>
            <a:xfrm rot="5400000">
              <a:off x="3839564" y="436481"/>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rot="5400000">
              <a:off x="3837734" y="908823"/>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rot="5400000">
              <a:off x="3660842" y="436667"/>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bg1">
                  <a:lumMod val="8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rot="5400000">
              <a:off x="3659012" y="909009"/>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bg1">
                  <a:lumMod val="8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19" name="Picture 18" descr="speaker_2.png"/>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ackgroundRemoval t="1220" b="100000" l="0" r="100000">
                        <a14:foregroundMark x1="64773" y1="42073" x2="64773" y2="42073"/>
                        <a14:foregroundMark x1="78409" y1="40244" x2="78409" y2="40244"/>
                        <a14:foregroundMark x1="90341" y1="70732" x2="90341" y2="70732"/>
                      </a14:backgroundRemoval>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017393" y="1791046"/>
            <a:ext cx="766977" cy="729283"/>
          </a:xfrm>
          <a:prstGeom prst="rect">
            <a:avLst/>
          </a:prstGeom>
        </p:spPr>
      </p:pic>
      <p:grpSp>
        <p:nvGrpSpPr>
          <p:cNvPr id="58" name="Group 57"/>
          <p:cNvGrpSpPr/>
          <p:nvPr/>
        </p:nvGrpSpPr>
        <p:grpSpPr>
          <a:xfrm>
            <a:off x="1093067" y="3314640"/>
            <a:ext cx="2227368" cy="954842"/>
            <a:chOff x="300795" y="776467"/>
            <a:chExt cx="9487892" cy="1451529"/>
          </a:xfrm>
        </p:grpSpPr>
        <p:sp>
          <p:nvSpPr>
            <p:cNvPr id="59" name="Freeform 58"/>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FFC088"/>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Freeform 59"/>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FFC088"/>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Freeform 60"/>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FFC088"/>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73" name="Straight Connector 72"/>
          <p:cNvCxnSpPr/>
          <p:nvPr/>
        </p:nvCxnSpPr>
        <p:spPr>
          <a:xfrm>
            <a:off x="5840669" y="2171276"/>
            <a:ext cx="1350595" cy="0"/>
          </a:xfrm>
          <a:prstGeom prst="line">
            <a:avLst/>
          </a:prstGeom>
          <a:ln w="19050">
            <a:solidFill>
              <a:schemeClr val="bg1"/>
            </a:solidFill>
            <a:prstDash val="sysDash"/>
            <a:headEnd type="oval"/>
            <a:tailEnd type="none" w="lg" len="lg"/>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a:off x="7204309" y="2155038"/>
            <a:ext cx="0" cy="960568"/>
          </a:xfrm>
          <a:prstGeom prst="line">
            <a:avLst/>
          </a:prstGeom>
          <a:ln w="19050">
            <a:solidFill>
              <a:schemeClr val="bg1"/>
            </a:solidFill>
            <a:prstDash val="sysDash"/>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H="1">
            <a:off x="2335801" y="2177296"/>
            <a:ext cx="1350595" cy="0"/>
          </a:xfrm>
          <a:prstGeom prst="line">
            <a:avLst/>
          </a:prstGeom>
          <a:ln w="19050">
            <a:solidFill>
              <a:schemeClr val="bg1"/>
            </a:solidFill>
            <a:prstDash val="sysDash"/>
            <a:headEnd type="oval"/>
            <a:tailEnd type="none" w="lg" len="lg"/>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H="1">
            <a:off x="2322756" y="2175169"/>
            <a:ext cx="0" cy="960568"/>
          </a:xfrm>
          <a:prstGeom prst="line">
            <a:avLst/>
          </a:prstGeom>
          <a:ln w="19050">
            <a:solidFill>
              <a:schemeClr val="bg1"/>
            </a:solidFill>
            <a:prstDash val="sysDash"/>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105" name="Freeform 104"/>
          <p:cNvSpPr/>
          <p:nvPr/>
        </p:nvSpPr>
        <p:spPr>
          <a:xfrm>
            <a:off x="6212296" y="3135362"/>
            <a:ext cx="2227368" cy="995755"/>
          </a:xfrm>
          <a:custGeom>
            <a:avLst/>
            <a:gdLst>
              <a:gd name="connsiteX0" fmla="*/ 2486 w 2394152"/>
              <a:gd name="connsiteY0" fmla="*/ 621051 h 1512694"/>
              <a:gd name="connsiteX1" fmla="*/ 35474 w 2394152"/>
              <a:gd name="connsiteY1" fmla="*/ 1346853 h 1512694"/>
              <a:gd name="connsiteX2" fmla="*/ 249899 w 2394152"/>
              <a:gd name="connsiteY2" fmla="*/ 522078 h 1512694"/>
              <a:gd name="connsiteX3" fmla="*/ 398348 w 2394152"/>
              <a:gd name="connsiteY3" fmla="*/ 1198394 h 1512694"/>
              <a:gd name="connsiteX4" fmla="*/ 513807 w 2394152"/>
              <a:gd name="connsiteY4" fmla="*/ 10718 h 1512694"/>
              <a:gd name="connsiteX5" fmla="*/ 678750 w 2394152"/>
              <a:gd name="connsiteY5" fmla="*/ 654042 h 1512694"/>
              <a:gd name="connsiteX6" fmla="*/ 794210 w 2394152"/>
              <a:gd name="connsiteY6" fmla="*/ 1363348 h 1512694"/>
              <a:gd name="connsiteX7" fmla="*/ 909669 w 2394152"/>
              <a:gd name="connsiteY7" fmla="*/ 802502 h 1512694"/>
              <a:gd name="connsiteX8" fmla="*/ 1025129 w 2394152"/>
              <a:gd name="connsiteY8" fmla="*/ 291142 h 1512694"/>
              <a:gd name="connsiteX9" fmla="*/ 1157083 w 2394152"/>
              <a:gd name="connsiteY9" fmla="*/ 967457 h 1512694"/>
              <a:gd name="connsiteX10" fmla="*/ 1256049 w 2394152"/>
              <a:gd name="connsiteY10" fmla="*/ 439601 h 1512694"/>
              <a:gd name="connsiteX11" fmla="*/ 1305531 w 2394152"/>
              <a:gd name="connsiteY11" fmla="*/ 1511808 h 1512694"/>
              <a:gd name="connsiteX12" fmla="*/ 1470474 w 2394152"/>
              <a:gd name="connsiteY12" fmla="*/ 637547 h 1512694"/>
              <a:gd name="connsiteX13" fmla="*/ 1684899 w 2394152"/>
              <a:gd name="connsiteY13" fmla="*/ 1462321 h 1512694"/>
              <a:gd name="connsiteX14" fmla="*/ 1783865 w 2394152"/>
              <a:gd name="connsiteY14" fmla="*/ 27214 h 1512694"/>
              <a:gd name="connsiteX15" fmla="*/ 1965301 w 2394152"/>
              <a:gd name="connsiteY15" fmla="*/ 1033439 h 1512694"/>
              <a:gd name="connsiteX16" fmla="*/ 2179727 w 2394152"/>
              <a:gd name="connsiteY16" fmla="*/ 10718 h 1512694"/>
              <a:gd name="connsiteX17" fmla="*/ 2295186 w 2394152"/>
              <a:gd name="connsiteY17" fmla="*/ 1429330 h 1512694"/>
              <a:gd name="connsiteX18" fmla="*/ 2394152 w 2394152"/>
              <a:gd name="connsiteY18" fmla="*/ 604556 h 151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94152" h="1512694">
                <a:moveTo>
                  <a:pt x="2486" y="621051"/>
                </a:moveTo>
                <a:cubicBezTo>
                  <a:pt x="-1638" y="992199"/>
                  <a:pt x="-5761" y="1363348"/>
                  <a:pt x="35474" y="1346853"/>
                </a:cubicBezTo>
                <a:cubicBezTo>
                  <a:pt x="76709" y="1330358"/>
                  <a:pt x="189420" y="546821"/>
                  <a:pt x="249899" y="522078"/>
                </a:cubicBezTo>
                <a:cubicBezTo>
                  <a:pt x="310378" y="497335"/>
                  <a:pt x="354363" y="1283621"/>
                  <a:pt x="398348" y="1198394"/>
                </a:cubicBezTo>
                <a:cubicBezTo>
                  <a:pt x="442333" y="1113167"/>
                  <a:pt x="467073" y="101443"/>
                  <a:pt x="513807" y="10718"/>
                </a:cubicBezTo>
                <a:cubicBezTo>
                  <a:pt x="560541" y="-80007"/>
                  <a:pt x="632016" y="428604"/>
                  <a:pt x="678750" y="654042"/>
                </a:cubicBezTo>
                <a:cubicBezTo>
                  <a:pt x="725484" y="879480"/>
                  <a:pt x="755724" y="1338605"/>
                  <a:pt x="794210" y="1363348"/>
                </a:cubicBezTo>
                <a:cubicBezTo>
                  <a:pt x="832697" y="1388091"/>
                  <a:pt x="871183" y="981203"/>
                  <a:pt x="909669" y="802502"/>
                </a:cubicBezTo>
                <a:cubicBezTo>
                  <a:pt x="948156" y="623801"/>
                  <a:pt x="983893" y="263650"/>
                  <a:pt x="1025129" y="291142"/>
                </a:cubicBezTo>
                <a:cubicBezTo>
                  <a:pt x="1066365" y="318634"/>
                  <a:pt x="1118596" y="942714"/>
                  <a:pt x="1157083" y="967457"/>
                </a:cubicBezTo>
                <a:cubicBezTo>
                  <a:pt x="1195570" y="992200"/>
                  <a:pt x="1231308" y="348876"/>
                  <a:pt x="1256049" y="439601"/>
                </a:cubicBezTo>
                <a:cubicBezTo>
                  <a:pt x="1280790" y="530326"/>
                  <a:pt x="1269793" y="1478817"/>
                  <a:pt x="1305531" y="1511808"/>
                </a:cubicBezTo>
                <a:cubicBezTo>
                  <a:pt x="1341269" y="1544799"/>
                  <a:pt x="1407246" y="645795"/>
                  <a:pt x="1470474" y="637547"/>
                </a:cubicBezTo>
                <a:cubicBezTo>
                  <a:pt x="1533702" y="629299"/>
                  <a:pt x="1632667" y="1564043"/>
                  <a:pt x="1684899" y="1462321"/>
                </a:cubicBezTo>
                <a:cubicBezTo>
                  <a:pt x="1737131" y="1360599"/>
                  <a:pt x="1737131" y="98694"/>
                  <a:pt x="1783865" y="27214"/>
                </a:cubicBezTo>
                <a:cubicBezTo>
                  <a:pt x="1830599" y="-44266"/>
                  <a:pt x="1899324" y="1036188"/>
                  <a:pt x="1965301" y="1033439"/>
                </a:cubicBezTo>
                <a:cubicBezTo>
                  <a:pt x="2031278" y="1030690"/>
                  <a:pt x="2124746" y="-55264"/>
                  <a:pt x="2179727" y="10718"/>
                </a:cubicBezTo>
                <a:cubicBezTo>
                  <a:pt x="2234708" y="76700"/>
                  <a:pt x="2259449" y="1330357"/>
                  <a:pt x="2295186" y="1429330"/>
                </a:cubicBezTo>
                <a:cubicBezTo>
                  <a:pt x="2330923" y="1528303"/>
                  <a:pt x="2394152" y="604556"/>
                  <a:pt x="2394152" y="604556"/>
                </a:cubicBezTo>
              </a:path>
            </a:pathLst>
          </a:custGeom>
          <a:ln w="38100" cmpd="sng">
            <a:solidFill>
              <a:schemeClr val="accent6">
                <a:lumMod val="75000"/>
                <a:alpha val="1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07" name="Group 106"/>
          <p:cNvGrpSpPr/>
          <p:nvPr/>
        </p:nvGrpSpPr>
        <p:grpSpPr>
          <a:xfrm>
            <a:off x="1090246" y="3311819"/>
            <a:ext cx="2227368" cy="954842"/>
            <a:chOff x="300795" y="776467"/>
            <a:chExt cx="9487892" cy="1451529"/>
          </a:xfrm>
        </p:grpSpPr>
        <p:sp>
          <p:nvSpPr>
            <p:cNvPr id="108" name="Freeform 107"/>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FFC088">
                  <a:alpha val="10000"/>
                </a:srgb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9" name="Freeform 108"/>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FFC088">
                  <a:alpha val="10000"/>
                </a:srgb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0" name="Freeform 109"/>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FFC088">
                  <a:alpha val="10000"/>
                </a:srgb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06" name="Freeform 105"/>
          <p:cNvSpPr/>
          <p:nvPr/>
        </p:nvSpPr>
        <p:spPr>
          <a:xfrm>
            <a:off x="6209475" y="3132541"/>
            <a:ext cx="2227368" cy="995755"/>
          </a:xfrm>
          <a:custGeom>
            <a:avLst/>
            <a:gdLst>
              <a:gd name="connsiteX0" fmla="*/ 2486 w 2394152"/>
              <a:gd name="connsiteY0" fmla="*/ 621051 h 1512694"/>
              <a:gd name="connsiteX1" fmla="*/ 35474 w 2394152"/>
              <a:gd name="connsiteY1" fmla="*/ 1346853 h 1512694"/>
              <a:gd name="connsiteX2" fmla="*/ 249899 w 2394152"/>
              <a:gd name="connsiteY2" fmla="*/ 522078 h 1512694"/>
              <a:gd name="connsiteX3" fmla="*/ 398348 w 2394152"/>
              <a:gd name="connsiteY3" fmla="*/ 1198394 h 1512694"/>
              <a:gd name="connsiteX4" fmla="*/ 513807 w 2394152"/>
              <a:gd name="connsiteY4" fmla="*/ 10718 h 1512694"/>
              <a:gd name="connsiteX5" fmla="*/ 678750 w 2394152"/>
              <a:gd name="connsiteY5" fmla="*/ 654042 h 1512694"/>
              <a:gd name="connsiteX6" fmla="*/ 794210 w 2394152"/>
              <a:gd name="connsiteY6" fmla="*/ 1363348 h 1512694"/>
              <a:gd name="connsiteX7" fmla="*/ 909669 w 2394152"/>
              <a:gd name="connsiteY7" fmla="*/ 802502 h 1512694"/>
              <a:gd name="connsiteX8" fmla="*/ 1025129 w 2394152"/>
              <a:gd name="connsiteY8" fmla="*/ 291142 h 1512694"/>
              <a:gd name="connsiteX9" fmla="*/ 1157083 w 2394152"/>
              <a:gd name="connsiteY9" fmla="*/ 967457 h 1512694"/>
              <a:gd name="connsiteX10" fmla="*/ 1256049 w 2394152"/>
              <a:gd name="connsiteY10" fmla="*/ 439601 h 1512694"/>
              <a:gd name="connsiteX11" fmla="*/ 1305531 w 2394152"/>
              <a:gd name="connsiteY11" fmla="*/ 1511808 h 1512694"/>
              <a:gd name="connsiteX12" fmla="*/ 1470474 w 2394152"/>
              <a:gd name="connsiteY12" fmla="*/ 637547 h 1512694"/>
              <a:gd name="connsiteX13" fmla="*/ 1684899 w 2394152"/>
              <a:gd name="connsiteY13" fmla="*/ 1462321 h 1512694"/>
              <a:gd name="connsiteX14" fmla="*/ 1783865 w 2394152"/>
              <a:gd name="connsiteY14" fmla="*/ 27214 h 1512694"/>
              <a:gd name="connsiteX15" fmla="*/ 1965301 w 2394152"/>
              <a:gd name="connsiteY15" fmla="*/ 1033439 h 1512694"/>
              <a:gd name="connsiteX16" fmla="*/ 2179727 w 2394152"/>
              <a:gd name="connsiteY16" fmla="*/ 10718 h 1512694"/>
              <a:gd name="connsiteX17" fmla="*/ 2295186 w 2394152"/>
              <a:gd name="connsiteY17" fmla="*/ 1429330 h 1512694"/>
              <a:gd name="connsiteX18" fmla="*/ 2394152 w 2394152"/>
              <a:gd name="connsiteY18" fmla="*/ 604556 h 151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94152" h="1512694">
                <a:moveTo>
                  <a:pt x="2486" y="621051"/>
                </a:moveTo>
                <a:cubicBezTo>
                  <a:pt x="-1638" y="992199"/>
                  <a:pt x="-5761" y="1363348"/>
                  <a:pt x="35474" y="1346853"/>
                </a:cubicBezTo>
                <a:cubicBezTo>
                  <a:pt x="76709" y="1330358"/>
                  <a:pt x="189420" y="546821"/>
                  <a:pt x="249899" y="522078"/>
                </a:cubicBezTo>
                <a:cubicBezTo>
                  <a:pt x="310378" y="497335"/>
                  <a:pt x="354363" y="1283621"/>
                  <a:pt x="398348" y="1198394"/>
                </a:cubicBezTo>
                <a:cubicBezTo>
                  <a:pt x="442333" y="1113167"/>
                  <a:pt x="467073" y="101443"/>
                  <a:pt x="513807" y="10718"/>
                </a:cubicBezTo>
                <a:cubicBezTo>
                  <a:pt x="560541" y="-80007"/>
                  <a:pt x="632016" y="428604"/>
                  <a:pt x="678750" y="654042"/>
                </a:cubicBezTo>
                <a:cubicBezTo>
                  <a:pt x="725484" y="879480"/>
                  <a:pt x="755724" y="1338605"/>
                  <a:pt x="794210" y="1363348"/>
                </a:cubicBezTo>
                <a:cubicBezTo>
                  <a:pt x="832697" y="1388091"/>
                  <a:pt x="871183" y="981203"/>
                  <a:pt x="909669" y="802502"/>
                </a:cubicBezTo>
                <a:cubicBezTo>
                  <a:pt x="948156" y="623801"/>
                  <a:pt x="983893" y="263650"/>
                  <a:pt x="1025129" y="291142"/>
                </a:cubicBezTo>
                <a:cubicBezTo>
                  <a:pt x="1066365" y="318634"/>
                  <a:pt x="1118596" y="942714"/>
                  <a:pt x="1157083" y="967457"/>
                </a:cubicBezTo>
                <a:cubicBezTo>
                  <a:pt x="1195570" y="992200"/>
                  <a:pt x="1231308" y="348876"/>
                  <a:pt x="1256049" y="439601"/>
                </a:cubicBezTo>
                <a:cubicBezTo>
                  <a:pt x="1280790" y="530326"/>
                  <a:pt x="1269793" y="1478817"/>
                  <a:pt x="1305531" y="1511808"/>
                </a:cubicBezTo>
                <a:cubicBezTo>
                  <a:pt x="1341269" y="1544799"/>
                  <a:pt x="1407246" y="645795"/>
                  <a:pt x="1470474" y="637547"/>
                </a:cubicBezTo>
                <a:cubicBezTo>
                  <a:pt x="1533702" y="629299"/>
                  <a:pt x="1632667" y="1564043"/>
                  <a:pt x="1684899" y="1462321"/>
                </a:cubicBezTo>
                <a:cubicBezTo>
                  <a:pt x="1737131" y="1360599"/>
                  <a:pt x="1737131" y="98694"/>
                  <a:pt x="1783865" y="27214"/>
                </a:cubicBezTo>
                <a:cubicBezTo>
                  <a:pt x="1830599" y="-44266"/>
                  <a:pt x="1899324" y="1036188"/>
                  <a:pt x="1965301" y="1033439"/>
                </a:cubicBezTo>
                <a:cubicBezTo>
                  <a:pt x="2031278" y="1030690"/>
                  <a:pt x="2124746" y="-55264"/>
                  <a:pt x="2179727" y="10718"/>
                </a:cubicBezTo>
                <a:cubicBezTo>
                  <a:pt x="2234708" y="76700"/>
                  <a:pt x="2259449" y="1330357"/>
                  <a:pt x="2295186" y="1429330"/>
                </a:cubicBezTo>
                <a:cubicBezTo>
                  <a:pt x="2330923" y="1528303"/>
                  <a:pt x="2394152" y="604556"/>
                  <a:pt x="2394152" y="604556"/>
                </a:cubicBezTo>
              </a:path>
            </a:pathLst>
          </a:custGeom>
          <a:ln w="38100" cmpd="sng">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62" name="Group 61"/>
          <p:cNvGrpSpPr/>
          <p:nvPr/>
        </p:nvGrpSpPr>
        <p:grpSpPr>
          <a:xfrm>
            <a:off x="587174" y="22429"/>
            <a:ext cx="8294012" cy="1153055"/>
            <a:chOff x="579084" y="5277008"/>
            <a:chExt cx="8294012" cy="1153055"/>
          </a:xfrm>
        </p:grpSpPr>
        <p:sp>
          <p:nvSpPr>
            <p:cNvPr id="63" name="Oval 62"/>
            <p:cNvSpPr/>
            <p:nvPr/>
          </p:nvSpPr>
          <p:spPr>
            <a:xfrm>
              <a:off x="2623832" y="5283826"/>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4" name="Straight Connector 63"/>
            <p:cNvCxnSpPr/>
            <p:nvPr/>
          </p:nvCxnSpPr>
          <p:spPr>
            <a:xfrm>
              <a:off x="3360229" y="567971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2919016" y="5417531"/>
              <a:ext cx="200880" cy="481335"/>
              <a:chOff x="2768329" y="986764"/>
              <a:chExt cx="204521" cy="945054"/>
            </a:xfrm>
            <a:effectLst/>
          </p:grpSpPr>
          <p:sp>
            <p:nvSpPr>
              <p:cNvPr id="100" name="Freeform 99"/>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1" name="Freeform 100"/>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66" name="TextBox 65"/>
            <p:cNvSpPr txBox="1"/>
            <p:nvPr/>
          </p:nvSpPr>
          <p:spPr>
            <a:xfrm>
              <a:off x="2114293" y="5991384"/>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Single</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Carrier</a:t>
              </a:r>
              <a:endParaRPr lang="en-US" sz="2000" dirty="0">
                <a:solidFill>
                  <a:schemeClr val="bg1"/>
                </a:solidFill>
                <a:latin typeface="Helvetica Neue Thin"/>
                <a:cs typeface="Helvetica Neue Thin"/>
              </a:endParaRPr>
            </a:p>
          </p:txBody>
        </p:sp>
        <p:sp>
          <p:nvSpPr>
            <p:cNvPr id="67" name="Oval 66"/>
            <p:cNvSpPr/>
            <p:nvPr/>
          </p:nvSpPr>
          <p:spPr>
            <a:xfrm>
              <a:off x="4190616" y="527700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8" name="Group 67"/>
            <p:cNvGrpSpPr/>
            <p:nvPr/>
          </p:nvGrpSpPr>
          <p:grpSpPr>
            <a:xfrm>
              <a:off x="4377253" y="5426002"/>
              <a:ext cx="353280" cy="493885"/>
              <a:chOff x="2224020" y="340262"/>
              <a:chExt cx="353280" cy="493885"/>
            </a:xfrm>
          </p:grpSpPr>
          <p:grpSp>
            <p:nvGrpSpPr>
              <p:cNvPr id="94" name="Group 93"/>
              <p:cNvGrpSpPr/>
              <p:nvPr/>
            </p:nvGrpSpPr>
            <p:grpSpPr>
              <a:xfrm>
                <a:off x="2224020" y="352812"/>
                <a:ext cx="200880" cy="481335"/>
                <a:chOff x="2768329" y="986764"/>
                <a:chExt cx="204521" cy="945054"/>
              </a:xfrm>
              <a:effectLst/>
            </p:grpSpPr>
            <p:sp>
              <p:nvSpPr>
                <p:cNvPr id="98" name="Freeform 97"/>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9" name="Freeform 98"/>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5" name="Group 94"/>
              <p:cNvGrpSpPr/>
              <p:nvPr/>
            </p:nvGrpSpPr>
            <p:grpSpPr>
              <a:xfrm>
                <a:off x="2376420" y="340262"/>
                <a:ext cx="200880" cy="481335"/>
                <a:chOff x="2768329" y="986764"/>
                <a:chExt cx="204521" cy="945054"/>
              </a:xfrm>
              <a:effectLst/>
            </p:grpSpPr>
            <p:sp>
              <p:nvSpPr>
                <p:cNvPr id="96" name="Freeform 95"/>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7" name="Freeform 96"/>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69" name="TextBox 68"/>
            <p:cNvSpPr txBox="1"/>
            <p:nvPr/>
          </p:nvSpPr>
          <p:spPr>
            <a:xfrm>
              <a:off x="3681952" y="5995329"/>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Multi-Carrier</a:t>
              </a:r>
              <a:endParaRPr lang="en-US" sz="2000" dirty="0">
                <a:solidFill>
                  <a:schemeClr val="bg1"/>
                </a:solidFill>
                <a:latin typeface="Helvetica Neue Thin"/>
                <a:cs typeface="Helvetica Neue Thin"/>
              </a:endParaRPr>
            </a:p>
          </p:txBody>
        </p:sp>
        <p:grpSp>
          <p:nvGrpSpPr>
            <p:cNvPr id="70" name="Group 69"/>
            <p:cNvGrpSpPr/>
            <p:nvPr/>
          </p:nvGrpSpPr>
          <p:grpSpPr>
            <a:xfrm>
              <a:off x="5808013" y="5293503"/>
              <a:ext cx="742241" cy="742297"/>
              <a:chOff x="5103876" y="1582811"/>
              <a:chExt cx="742241" cy="742297"/>
            </a:xfrm>
          </p:grpSpPr>
          <p:sp>
            <p:nvSpPr>
              <p:cNvPr id="89" name="Oval 88"/>
              <p:cNvSpPr/>
              <p:nvPr/>
            </p:nvSpPr>
            <p:spPr>
              <a:xfrm>
                <a:off x="5103876" y="1582811"/>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0" name="Group 89"/>
              <p:cNvGrpSpPr/>
              <p:nvPr/>
            </p:nvGrpSpPr>
            <p:grpSpPr>
              <a:xfrm>
                <a:off x="5237412" y="1687828"/>
                <a:ext cx="483078" cy="384349"/>
                <a:chOff x="5085012" y="380778"/>
                <a:chExt cx="483078" cy="384349"/>
              </a:xfrm>
            </p:grpSpPr>
            <p:cxnSp>
              <p:nvCxnSpPr>
                <p:cNvPr id="91" name="Straight Connector 90"/>
                <p:cNvCxnSpPr/>
                <p:nvPr/>
              </p:nvCxnSpPr>
              <p:spPr>
                <a:xfrm>
                  <a:off x="5330844" y="380778"/>
                  <a:ext cx="0" cy="267129"/>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flipH="1" flipV="1">
                  <a:off x="5344962" y="668061"/>
                  <a:ext cx="223128" cy="93121"/>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V="1">
                  <a:off x="5085012" y="672006"/>
                  <a:ext cx="223128" cy="93121"/>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grpSp>
        </p:grpSp>
        <p:cxnSp>
          <p:nvCxnSpPr>
            <p:cNvPr id="71" name="Straight Connector 70"/>
            <p:cNvCxnSpPr/>
            <p:nvPr/>
          </p:nvCxnSpPr>
          <p:spPr>
            <a:xfrm>
              <a:off x="4961091" y="5683663"/>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5106066" y="6002810"/>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Multi-dimension</a:t>
              </a:r>
              <a:endParaRPr lang="en-US" sz="2000" dirty="0">
                <a:solidFill>
                  <a:schemeClr val="bg1"/>
                </a:solidFill>
                <a:latin typeface="Helvetica Neue Thin"/>
                <a:cs typeface="Helvetica Neue Thin"/>
              </a:endParaRPr>
            </a:p>
          </p:txBody>
        </p:sp>
        <p:cxnSp>
          <p:nvCxnSpPr>
            <p:cNvPr id="75" name="Straight Connector 74"/>
            <p:cNvCxnSpPr/>
            <p:nvPr/>
          </p:nvCxnSpPr>
          <p:spPr>
            <a:xfrm>
              <a:off x="6578447" y="568760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78" name="Group 77"/>
            <p:cNvGrpSpPr/>
            <p:nvPr/>
          </p:nvGrpSpPr>
          <p:grpSpPr>
            <a:xfrm>
              <a:off x="7406623" y="5283402"/>
              <a:ext cx="742241" cy="742297"/>
              <a:chOff x="6592290" y="1339331"/>
              <a:chExt cx="742241" cy="742297"/>
            </a:xfrm>
          </p:grpSpPr>
          <p:sp>
            <p:nvSpPr>
              <p:cNvPr id="84" name="Oval 83"/>
              <p:cNvSpPr/>
              <p:nvPr/>
            </p:nvSpPr>
            <p:spPr>
              <a:xfrm>
                <a:off x="6592290" y="1339331"/>
                <a:ext cx="742241" cy="742297"/>
              </a:xfrm>
              <a:prstGeom prst="ellipse">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5" name="Group 84"/>
              <p:cNvGrpSpPr/>
              <p:nvPr/>
            </p:nvGrpSpPr>
            <p:grpSpPr>
              <a:xfrm rot="5400000">
                <a:off x="6875696" y="1489766"/>
                <a:ext cx="188755" cy="491628"/>
                <a:chOff x="2768329" y="986764"/>
                <a:chExt cx="204521" cy="945054"/>
              </a:xfrm>
              <a:effectLst/>
            </p:grpSpPr>
            <p:sp>
              <p:nvSpPr>
                <p:cNvPr id="87" name="Freeform 86"/>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Freeform 87"/>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86" name="Straight Connector 85"/>
              <p:cNvCxnSpPr/>
              <p:nvPr/>
            </p:nvCxnSpPr>
            <p:spPr>
              <a:xfrm flipH="1">
                <a:off x="6821713" y="1437160"/>
                <a:ext cx="309268" cy="629828"/>
              </a:xfrm>
              <a:prstGeom prst="line">
                <a:avLst/>
              </a:prstGeom>
              <a:ln w="28575" cmpd="sng">
                <a:solidFill>
                  <a:srgbClr val="00000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79" name="TextBox 78"/>
            <p:cNvSpPr txBox="1"/>
            <p:nvPr/>
          </p:nvSpPr>
          <p:spPr>
            <a:xfrm>
              <a:off x="6706713" y="6029953"/>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Phy</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Security</a:t>
              </a:r>
              <a:endParaRPr lang="en-US" sz="2000" dirty="0">
                <a:solidFill>
                  <a:schemeClr val="bg1"/>
                </a:solidFill>
                <a:latin typeface="Helvetica Neue Thin"/>
                <a:cs typeface="Helvetica Neue Thin"/>
              </a:endParaRPr>
            </a:p>
          </p:txBody>
        </p:sp>
        <p:cxnSp>
          <p:nvCxnSpPr>
            <p:cNvPr id="80" name="Straight Connector 79"/>
            <p:cNvCxnSpPr/>
            <p:nvPr/>
          </p:nvCxnSpPr>
          <p:spPr>
            <a:xfrm>
              <a:off x="1825020" y="5681710"/>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81" name="Oval 80"/>
            <p:cNvSpPr/>
            <p:nvPr/>
          </p:nvSpPr>
          <p:spPr>
            <a:xfrm>
              <a:off x="1088623" y="528581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TextBox 81"/>
            <p:cNvSpPr txBox="1"/>
            <p:nvPr/>
          </p:nvSpPr>
          <p:spPr>
            <a:xfrm>
              <a:off x="579084" y="5993376"/>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Morse-code</a:t>
              </a:r>
              <a:endParaRPr lang="en-US" sz="2000" dirty="0">
                <a:solidFill>
                  <a:schemeClr val="bg1"/>
                </a:solidFill>
                <a:latin typeface="Helvetica Neue Thin"/>
                <a:cs typeface="Helvetica Neue Thin"/>
              </a:endParaRPr>
            </a:p>
          </p:txBody>
        </p:sp>
        <p:cxnSp>
          <p:nvCxnSpPr>
            <p:cNvPr id="83" name="Straight Connector 82"/>
            <p:cNvCxnSpPr/>
            <p:nvPr/>
          </p:nvCxnSpPr>
          <p:spPr>
            <a:xfrm flipH="1">
              <a:off x="1238518" y="5681710"/>
              <a:ext cx="432382" cy="0"/>
            </a:xfrm>
            <a:prstGeom prst="line">
              <a:avLst/>
            </a:prstGeom>
            <a:ln w="28575" cmpd="sng">
              <a:solidFill>
                <a:schemeClr val="bg1"/>
              </a:solidFill>
              <a:prstDash val="dashDot"/>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102" name="TextBox 101"/>
          <p:cNvSpPr txBox="1"/>
          <p:nvPr/>
        </p:nvSpPr>
        <p:spPr>
          <a:xfrm>
            <a:off x="1500977" y="1760794"/>
            <a:ext cx="219753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Vibration sound</a:t>
            </a:r>
            <a:endParaRPr lang="en-US" sz="2000" dirty="0">
              <a:solidFill>
                <a:schemeClr val="bg1"/>
              </a:solidFill>
              <a:latin typeface="Helvetica Neue Thin"/>
              <a:cs typeface="Helvetica Neue Thin"/>
            </a:endParaRPr>
          </a:p>
        </p:txBody>
      </p:sp>
      <p:sp>
        <p:nvSpPr>
          <p:cNvPr id="103" name="TextBox 102"/>
          <p:cNvSpPr txBox="1"/>
          <p:nvPr/>
        </p:nvSpPr>
        <p:spPr>
          <a:xfrm>
            <a:off x="5784370" y="1713139"/>
            <a:ext cx="219753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Speaker sound</a:t>
            </a:r>
            <a:endParaRPr lang="en-US" sz="2000" dirty="0">
              <a:solidFill>
                <a:schemeClr val="bg1"/>
              </a:solidFill>
              <a:latin typeface="Helvetica Neue Thin"/>
              <a:cs typeface="Helvetica Neue Thin"/>
            </a:endParaRPr>
          </a:p>
        </p:txBody>
      </p:sp>
      <p:sp>
        <p:nvSpPr>
          <p:cNvPr id="104" name="TextBox 103"/>
          <p:cNvSpPr txBox="1"/>
          <p:nvPr/>
        </p:nvSpPr>
        <p:spPr>
          <a:xfrm>
            <a:off x="82921" y="4762320"/>
            <a:ext cx="4561899" cy="461665"/>
          </a:xfrm>
          <a:prstGeom prst="rect">
            <a:avLst/>
          </a:prstGeom>
          <a:solidFill>
            <a:schemeClr val="accent3">
              <a:lumMod val="60000"/>
              <a:lumOff val="4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b="1" dirty="0" smtClean="0"/>
              <a:t>Jamming for Security</a:t>
            </a:r>
            <a:endParaRPr lang="en-US" sz="2400" b="1" dirty="0"/>
          </a:p>
        </p:txBody>
      </p:sp>
    </p:spTree>
    <p:extLst>
      <p:ext uri="{BB962C8B-B14F-4D97-AF65-F5344CB8AC3E}">
        <p14:creationId xmlns:p14="http://schemas.microsoft.com/office/powerpoint/2010/main" val="4686978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22" presetClass="entr" presetSubtype="2" fill="hold" nodeType="withEffect">
                                  <p:stCondLst>
                                    <p:cond delay="0"/>
                                  </p:stCondLst>
                                  <p:childTnLst>
                                    <p:set>
                                      <p:cBhvr>
                                        <p:cTn id="8" dur="1" fill="hold">
                                          <p:stCondLst>
                                            <p:cond delay="0"/>
                                          </p:stCondLst>
                                        </p:cTn>
                                        <p:tgtEl>
                                          <p:spTgt spid="76"/>
                                        </p:tgtEl>
                                        <p:attrNameLst>
                                          <p:attrName>style.visibility</p:attrName>
                                        </p:attrNameLst>
                                      </p:cBhvr>
                                      <p:to>
                                        <p:strVal val="visible"/>
                                      </p:to>
                                    </p:set>
                                    <p:animEffect transition="in" filter="wipe(right)">
                                      <p:cBhvr>
                                        <p:cTn id="9" dur="500"/>
                                        <p:tgtEl>
                                          <p:spTgt spid="76"/>
                                        </p:tgtEl>
                                      </p:cBhvr>
                                    </p:animEffect>
                                  </p:childTnLst>
                                </p:cTn>
                              </p:par>
                              <p:par>
                                <p:cTn id="10" presetID="22" presetClass="entr" presetSubtype="2" fill="hold" grpId="0" nodeType="with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wipe(right)">
                                      <p:cBhvr>
                                        <p:cTn id="12" dur="500"/>
                                        <p:tgtEl>
                                          <p:spTgt spid="102"/>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wipe(up)">
                                      <p:cBhvr>
                                        <p:cTn id="16" dur="500"/>
                                        <p:tgtEl>
                                          <p:spTgt spid="77"/>
                                        </p:tgtEl>
                                      </p:cBhvr>
                                    </p:animEffect>
                                  </p:childTnLst>
                                </p:cTn>
                              </p:par>
                            </p:childTnLst>
                          </p:cTn>
                        </p:par>
                        <p:par>
                          <p:cTn id="17" fill="hold">
                            <p:stCondLst>
                              <p:cond delay="1000"/>
                            </p:stCondLst>
                            <p:childTnLst>
                              <p:par>
                                <p:cTn id="18" presetID="1" presetClass="entr" presetSubtype="0" fill="hold" nodeType="afterEffect">
                                  <p:stCondLst>
                                    <p:cond delay="0"/>
                                  </p:stCondLst>
                                  <p:childTnLst>
                                    <p:set>
                                      <p:cBhvr>
                                        <p:cTn id="19" dur="1" fill="hold">
                                          <p:stCondLst>
                                            <p:cond delay="0"/>
                                          </p:stCondLst>
                                        </p:cTn>
                                        <p:tgtEl>
                                          <p:spTgt spid="5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0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par>
                                <p:cTn id="26" presetID="22" presetClass="entr" presetSubtype="8" fill="hold" nodeType="with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wipe(left)">
                                      <p:cBhvr>
                                        <p:cTn id="28" dur="500"/>
                                        <p:tgtEl>
                                          <p:spTgt spid="7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03"/>
                                        </p:tgtEl>
                                        <p:attrNameLst>
                                          <p:attrName>style.visibility</p:attrName>
                                        </p:attrNameLst>
                                      </p:cBhvr>
                                      <p:to>
                                        <p:strVal val="visible"/>
                                      </p:to>
                                    </p:set>
                                    <p:animEffect transition="in" filter="wipe(left)">
                                      <p:cBhvr>
                                        <p:cTn id="31" dur="500"/>
                                        <p:tgtEl>
                                          <p:spTgt spid="103"/>
                                        </p:tgtEl>
                                      </p:cBhvr>
                                    </p:animEffect>
                                  </p:childTnLst>
                                </p:cTn>
                              </p:par>
                            </p:childTnLst>
                          </p:cTn>
                        </p:par>
                        <p:par>
                          <p:cTn id="32" fill="hold">
                            <p:stCondLst>
                              <p:cond delay="500"/>
                            </p:stCondLst>
                            <p:childTnLst>
                              <p:par>
                                <p:cTn id="33" presetID="22" presetClass="entr" presetSubtype="1" fill="hold" nodeType="after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up)">
                                      <p:cBhvr>
                                        <p:cTn id="35" dur="500"/>
                                        <p:tgtEl>
                                          <p:spTgt spid="74"/>
                                        </p:tgtEl>
                                      </p:cBhvr>
                                    </p:animEffect>
                                  </p:childTnLst>
                                </p:cTn>
                              </p:par>
                            </p:childTnLst>
                          </p:cTn>
                        </p:par>
                        <p:par>
                          <p:cTn id="36" fill="hold">
                            <p:stCondLst>
                              <p:cond delay="1000"/>
                            </p:stCondLst>
                            <p:childTnLst>
                              <p:par>
                                <p:cTn id="37" presetID="1" presetClass="entr" presetSubtype="0" fill="hold" grpId="0" nodeType="afterEffect">
                                  <p:stCondLst>
                                    <p:cond delay="0"/>
                                  </p:stCondLst>
                                  <p:childTnLst>
                                    <p:set>
                                      <p:cBhvr>
                                        <p:cTn id="38" dur="1" fill="hold">
                                          <p:stCondLst>
                                            <p:cond delay="0"/>
                                          </p:stCondLst>
                                        </p:cTn>
                                        <p:tgtEl>
                                          <p:spTgt spid="105"/>
                                        </p:tgtEl>
                                        <p:attrNameLst>
                                          <p:attrName>style.visibility</p:attrName>
                                        </p:attrNameLst>
                                      </p:cBhvr>
                                      <p:to>
                                        <p:strVal val="visible"/>
                                      </p:to>
                                    </p:set>
                                  </p:childTnLst>
                                </p:cTn>
                              </p:par>
                            </p:childTnLst>
                          </p:cTn>
                        </p:par>
                        <p:par>
                          <p:cTn id="39" fill="hold">
                            <p:stCondLst>
                              <p:cond delay="1000"/>
                            </p:stCondLst>
                            <p:childTnLst>
                              <p:par>
                                <p:cTn id="40" presetID="1" presetClass="entr" presetSubtype="0" fill="hold" grpId="0" nodeType="afterEffect">
                                  <p:stCondLst>
                                    <p:cond delay="0"/>
                                  </p:stCondLst>
                                  <p:childTnLst>
                                    <p:set>
                                      <p:cBhvr>
                                        <p:cTn id="41" dur="1" fill="hold">
                                          <p:stCondLst>
                                            <p:cond delay="0"/>
                                          </p:stCondLst>
                                        </p:cTn>
                                        <p:tgtEl>
                                          <p:spTgt spid="106"/>
                                        </p:tgtEl>
                                        <p:attrNameLst>
                                          <p:attrName>style.visibility</p:attrName>
                                        </p:attrNameLst>
                                      </p:cBhvr>
                                      <p:to>
                                        <p:strVal val="visible"/>
                                      </p:to>
                                    </p:set>
                                  </p:childTnLst>
                                </p:cTn>
                              </p:par>
                              <p:par>
                                <p:cTn id="42" presetID="1" presetClass="entr" presetSubtype="0" fill="hold" grpId="1" nodeType="withEffect">
                                  <p:stCondLst>
                                    <p:cond delay="0"/>
                                  </p:stCondLst>
                                  <p:childTnLst>
                                    <p:set>
                                      <p:cBhvr>
                                        <p:cTn id="43" dur="1" fill="hold">
                                          <p:stCondLst>
                                            <p:cond delay="0"/>
                                          </p:stCondLst>
                                        </p:cTn>
                                        <p:tgtEl>
                                          <p:spTgt spid="10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0" presetClass="path" presetSubtype="0" fill="hold" nodeType="clickEffect">
                                  <p:stCondLst>
                                    <p:cond delay="0"/>
                                  </p:stCondLst>
                                  <p:childTnLst>
                                    <p:animMotion origin="layout" path="M 7.60368E-6 6.54006E-6 L 0.27469 0.28695 " pathEditMode="relative" ptsTypes="AA">
                                      <p:cBhvr>
                                        <p:cTn id="47" dur="1000" fill="hold"/>
                                        <p:tgtEl>
                                          <p:spTgt spid="58"/>
                                        </p:tgtEl>
                                        <p:attrNameLst>
                                          <p:attrName>ppt_x</p:attrName>
                                          <p:attrName>ppt_y</p:attrName>
                                        </p:attrNameLst>
                                      </p:cBhvr>
                                    </p:animMotion>
                                  </p:childTnLst>
                                </p:cTn>
                              </p:par>
                              <p:par>
                                <p:cTn id="48" presetID="0" presetClass="path" presetSubtype="0" fill="hold" grpId="1" nodeType="withEffect">
                                  <p:stCondLst>
                                    <p:cond delay="500"/>
                                  </p:stCondLst>
                                  <p:childTnLst>
                                    <p:animMotion origin="layout" path="M -1.15391E-6 -3.3534E-6 L -0.2844 0.31056 " pathEditMode="relative" rAng="0" ptsTypes="AA">
                                      <p:cBhvr>
                                        <p:cTn id="49" dur="1000" fill="hold"/>
                                        <p:tgtEl>
                                          <p:spTgt spid="106"/>
                                        </p:tgtEl>
                                        <p:attrNameLst>
                                          <p:attrName>ppt_x</p:attrName>
                                          <p:attrName>ppt_y</p:attrName>
                                        </p:attrNameLst>
                                      </p:cBhvr>
                                      <p:rCtr x="-14229" y="15516"/>
                                    </p:animMotion>
                                  </p:childTnLst>
                                </p:cTn>
                              </p:par>
                            </p:childTnLst>
                          </p:cTn>
                        </p:par>
                        <p:par>
                          <p:cTn id="50" fill="hold">
                            <p:stCondLst>
                              <p:cond delay="1500"/>
                            </p:stCondLst>
                            <p:childTnLst>
                              <p:par>
                                <p:cTn id="51" presetID="1" presetClass="entr" presetSubtype="0" fill="hold" nodeType="afterEffect">
                                  <p:stCondLst>
                                    <p:cond delay="0"/>
                                  </p:stCondLst>
                                  <p:childTnLst>
                                    <p:set>
                                      <p:cBhvr>
                                        <p:cTn id="52"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5" grpId="1" animBg="1"/>
      <p:bldP spid="106" grpId="0" animBg="1"/>
      <p:bldP spid="106" grpId="1" animBg="1"/>
      <p:bldP spid="102" grpId="0"/>
      <p:bldP spid="10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107" name="Group 106"/>
          <p:cNvGrpSpPr/>
          <p:nvPr/>
        </p:nvGrpSpPr>
        <p:grpSpPr>
          <a:xfrm>
            <a:off x="1090246" y="3311819"/>
            <a:ext cx="2227368" cy="954842"/>
            <a:chOff x="300795" y="776467"/>
            <a:chExt cx="9487892" cy="1451529"/>
          </a:xfrm>
        </p:grpSpPr>
        <p:sp>
          <p:nvSpPr>
            <p:cNvPr id="108" name="Freeform 107"/>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FFC088">
                  <a:alpha val="10000"/>
                </a:srgb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9" name="Freeform 108"/>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FFC088">
                  <a:alpha val="10000"/>
                </a:srgb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0" name="Freeform 109"/>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FFC088">
                  <a:alpha val="10000"/>
                </a:srgb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86" name="Group 85"/>
          <p:cNvGrpSpPr/>
          <p:nvPr/>
        </p:nvGrpSpPr>
        <p:grpSpPr>
          <a:xfrm flipV="1">
            <a:off x="6176120" y="3223445"/>
            <a:ext cx="2227368" cy="954842"/>
            <a:chOff x="300795" y="776467"/>
            <a:chExt cx="9487892" cy="1451529"/>
          </a:xfrm>
        </p:grpSpPr>
        <p:sp>
          <p:nvSpPr>
            <p:cNvPr id="87" name="Freeform 86"/>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558ED5">
                  <a:alpha val="22000"/>
                </a:srgb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Freeform 87"/>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558ED5">
                  <a:alpha val="22000"/>
                </a:srgb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9" name="Freeform 88"/>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558ED5">
                  <a:alpha val="22000"/>
                </a:srgb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 name="Slide Number Placeholder 1"/>
          <p:cNvSpPr>
            <a:spLocks noGrp="1"/>
          </p:cNvSpPr>
          <p:nvPr>
            <p:ph type="sldNum" sz="quarter" idx="12"/>
          </p:nvPr>
        </p:nvSpPr>
        <p:spPr/>
        <p:txBody>
          <a:bodyPr/>
          <a:lstStyle/>
          <a:p>
            <a:fld id="{10283532-8428-F14D-911C-98C43BF6B529}" type="slidenum">
              <a:rPr lang="en-US" smtClean="0"/>
              <a:t>33</a:t>
            </a:fld>
            <a:endParaRPr lang="en-US"/>
          </a:p>
        </p:txBody>
      </p:sp>
      <p:pic>
        <p:nvPicPr>
          <p:cNvPr id="6" name="Picture 5" descr="samrtphone2.png"/>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991700" y="1549718"/>
            <a:ext cx="1297126" cy="1297126"/>
          </a:xfrm>
          <a:prstGeom prst="rect">
            <a:avLst/>
          </a:prstGeom>
        </p:spPr>
      </p:pic>
      <p:grpSp>
        <p:nvGrpSpPr>
          <p:cNvPr id="21" name="Group 20"/>
          <p:cNvGrpSpPr/>
          <p:nvPr/>
        </p:nvGrpSpPr>
        <p:grpSpPr>
          <a:xfrm>
            <a:off x="3794022" y="1683347"/>
            <a:ext cx="383243" cy="945240"/>
            <a:chOff x="3794022" y="301471"/>
            <a:chExt cx="383243" cy="945240"/>
          </a:xfrm>
        </p:grpSpPr>
        <p:sp>
          <p:nvSpPr>
            <p:cNvPr id="11" name="Freeform 10"/>
            <p:cNvSpPr/>
            <p:nvPr/>
          </p:nvSpPr>
          <p:spPr>
            <a:xfrm rot="5400000">
              <a:off x="3839564" y="436481"/>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rot="5400000">
              <a:off x="3837734" y="908823"/>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rot="5400000">
              <a:off x="3660842" y="436667"/>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bg1">
                  <a:lumMod val="8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rot="5400000">
              <a:off x="3659012" y="909009"/>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bg1">
                  <a:lumMod val="8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19" name="Picture 18" descr="speaker_2.png"/>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ackgroundRemoval t="1220" b="100000" l="0" r="100000">
                        <a14:foregroundMark x1="64773" y1="42073" x2="64773" y2="42073"/>
                        <a14:foregroundMark x1="78409" y1="40244" x2="78409" y2="40244"/>
                        <a14:foregroundMark x1="90341" y1="70732" x2="90341" y2="70732"/>
                      </a14:backgroundRemoval>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017393" y="1791046"/>
            <a:ext cx="766977" cy="729283"/>
          </a:xfrm>
          <a:prstGeom prst="rect">
            <a:avLst/>
          </a:prstGeom>
        </p:spPr>
      </p:pic>
      <p:grpSp>
        <p:nvGrpSpPr>
          <p:cNvPr id="58" name="Group 57"/>
          <p:cNvGrpSpPr/>
          <p:nvPr/>
        </p:nvGrpSpPr>
        <p:grpSpPr>
          <a:xfrm>
            <a:off x="1093067" y="3314640"/>
            <a:ext cx="2227368" cy="954842"/>
            <a:chOff x="300795" y="776467"/>
            <a:chExt cx="9487892" cy="1451529"/>
          </a:xfrm>
        </p:grpSpPr>
        <p:sp>
          <p:nvSpPr>
            <p:cNvPr id="59" name="Freeform 58"/>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FFC088"/>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Freeform 59"/>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FFC088"/>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Freeform 60"/>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FFC088"/>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73" name="Straight Connector 72"/>
          <p:cNvCxnSpPr/>
          <p:nvPr/>
        </p:nvCxnSpPr>
        <p:spPr>
          <a:xfrm>
            <a:off x="5840669" y="2171276"/>
            <a:ext cx="1350595" cy="0"/>
          </a:xfrm>
          <a:prstGeom prst="line">
            <a:avLst/>
          </a:prstGeom>
          <a:ln w="19050">
            <a:solidFill>
              <a:schemeClr val="bg1"/>
            </a:solidFill>
            <a:prstDash val="sysDash"/>
            <a:headEnd type="oval"/>
            <a:tailEnd type="none" w="lg" len="lg"/>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a:off x="7204309" y="2155038"/>
            <a:ext cx="0" cy="960568"/>
          </a:xfrm>
          <a:prstGeom prst="line">
            <a:avLst/>
          </a:prstGeom>
          <a:ln w="19050">
            <a:solidFill>
              <a:schemeClr val="bg1"/>
            </a:solidFill>
            <a:prstDash val="sysDash"/>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H="1">
            <a:off x="2335801" y="2177296"/>
            <a:ext cx="1350595" cy="0"/>
          </a:xfrm>
          <a:prstGeom prst="line">
            <a:avLst/>
          </a:prstGeom>
          <a:ln w="19050">
            <a:solidFill>
              <a:schemeClr val="bg1"/>
            </a:solidFill>
            <a:prstDash val="sysDash"/>
            <a:headEnd type="oval"/>
            <a:tailEnd type="none" w="lg" len="lg"/>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H="1">
            <a:off x="2322756" y="2175169"/>
            <a:ext cx="0" cy="960568"/>
          </a:xfrm>
          <a:prstGeom prst="line">
            <a:avLst/>
          </a:prstGeom>
          <a:ln w="19050">
            <a:solidFill>
              <a:schemeClr val="bg1"/>
            </a:solidFill>
            <a:prstDash val="sysDash"/>
            <a:headEnd type="none"/>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70" name="Group 69"/>
          <p:cNvGrpSpPr/>
          <p:nvPr/>
        </p:nvGrpSpPr>
        <p:grpSpPr>
          <a:xfrm>
            <a:off x="6171730" y="3219055"/>
            <a:ext cx="2227368" cy="954842"/>
            <a:chOff x="300795" y="776467"/>
            <a:chExt cx="9487892" cy="1451529"/>
          </a:xfrm>
        </p:grpSpPr>
        <p:sp>
          <p:nvSpPr>
            <p:cNvPr id="71" name="Freeform 70"/>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558ED5"/>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2" name="Freeform 71"/>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558ED5"/>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5" name="Freeform 74"/>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558ED5"/>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82" name="Group 81"/>
          <p:cNvGrpSpPr/>
          <p:nvPr/>
        </p:nvGrpSpPr>
        <p:grpSpPr>
          <a:xfrm flipV="1">
            <a:off x="6173925" y="3221250"/>
            <a:ext cx="2227368" cy="954842"/>
            <a:chOff x="300795" y="776467"/>
            <a:chExt cx="9487892" cy="1451529"/>
          </a:xfrm>
        </p:grpSpPr>
        <p:sp>
          <p:nvSpPr>
            <p:cNvPr id="83" name="Freeform 82"/>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558ED5"/>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4" name="Freeform 83"/>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558ED5"/>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5" name="Freeform 84"/>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558ED5"/>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4" name="Straight Connector 3"/>
          <p:cNvCxnSpPr/>
          <p:nvPr/>
        </p:nvCxnSpPr>
        <p:spPr>
          <a:xfrm>
            <a:off x="3649997" y="5751238"/>
            <a:ext cx="2227368" cy="19810"/>
          </a:xfrm>
          <a:prstGeom prst="line">
            <a:avLst/>
          </a:prstGeom>
          <a:ln w="38100" cmpd="sng">
            <a:solidFill>
              <a:srgbClr val="FFC088"/>
            </a:solidFill>
          </a:ln>
          <a:effectLst/>
        </p:spPr>
        <p:style>
          <a:lnRef idx="2">
            <a:schemeClr val="accent1"/>
          </a:lnRef>
          <a:fillRef idx="0">
            <a:schemeClr val="accent1"/>
          </a:fillRef>
          <a:effectRef idx="1">
            <a:schemeClr val="accent1"/>
          </a:effectRef>
          <a:fontRef idx="minor">
            <a:schemeClr val="tx1"/>
          </a:fontRef>
        </p:style>
      </p:cxnSp>
      <p:sp>
        <p:nvSpPr>
          <p:cNvPr id="100" name="Freeform 99"/>
          <p:cNvSpPr/>
          <p:nvPr/>
        </p:nvSpPr>
        <p:spPr>
          <a:xfrm>
            <a:off x="6209475" y="3132541"/>
            <a:ext cx="2227368" cy="995755"/>
          </a:xfrm>
          <a:custGeom>
            <a:avLst/>
            <a:gdLst>
              <a:gd name="connsiteX0" fmla="*/ 2486 w 2394152"/>
              <a:gd name="connsiteY0" fmla="*/ 621051 h 1512694"/>
              <a:gd name="connsiteX1" fmla="*/ 35474 w 2394152"/>
              <a:gd name="connsiteY1" fmla="*/ 1346853 h 1512694"/>
              <a:gd name="connsiteX2" fmla="*/ 249899 w 2394152"/>
              <a:gd name="connsiteY2" fmla="*/ 522078 h 1512694"/>
              <a:gd name="connsiteX3" fmla="*/ 398348 w 2394152"/>
              <a:gd name="connsiteY3" fmla="*/ 1198394 h 1512694"/>
              <a:gd name="connsiteX4" fmla="*/ 513807 w 2394152"/>
              <a:gd name="connsiteY4" fmla="*/ 10718 h 1512694"/>
              <a:gd name="connsiteX5" fmla="*/ 678750 w 2394152"/>
              <a:gd name="connsiteY5" fmla="*/ 654042 h 1512694"/>
              <a:gd name="connsiteX6" fmla="*/ 794210 w 2394152"/>
              <a:gd name="connsiteY6" fmla="*/ 1363348 h 1512694"/>
              <a:gd name="connsiteX7" fmla="*/ 909669 w 2394152"/>
              <a:gd name="connsiteY7" fmla="*/ 802502 h 1512694"/>
              <a:gd name="connsiteX8" fmla="*/ 1025129 w 2394152"/>
              <a:gd name="connsiteY8" fmla="*/ 291142 h 1512694"/>
              <a:gd name="connsiteX9" fmla="*/ 1157083 w 2394152"/>
              <a:gd name="connsiteY9" fmla="*/ 967457 h 1512694"/>
              <a:gd name="connsiteX10" fmla="*/ 1256049 w 2394152"/>
              <a:gd name="connsiteY10" fmla="*/ 439601 h 1512694"/>
              <a:gd name="connsiteX11" fmla="*/ 1305531 w 2394152"/>
              <a:gd name="connsiteY11" fmla="*/ 1511808 h 1512694"/>
              <a:gd name="connsiteX12" fmla="*/ 1470474 w 2394152"/>
              <a:gd name="connsiteY12" fmla="*/ 637547 h 1512694"/>
              <a:gd name="connsiteX13" fmla="*/ 1684899 w 2394152"/>
              <a:gd name="connsiteY13" fmla="*/ 1462321 h 1512694"/>
              <a:gd name="connsiteX14" fmla="*/ 1783865 w 2394152"/>
              <a:gd name="connsiteY14" fmla="*/ 27214 h 1512694"/>
              <a:gd name="connsiteX15" fmla="*/ 1965301 w 2394152"/>
              <a:gd name="connsiteY15" fmla="*/ 1033439 h 1512694"/>
              <a:gd name="connsiteX16" fmla="*/ 2179727 w 2394152"/>
              <a:gd name="connsiteY16" fmla="*/ 10718 h 1512694"/>
              <a:gd name="connsiteX17" fmla="*/ 2295186 w 2394152"/>
              <a:gd name="connsiteY17" fmla="*/ 1429330 h 1512694"/>
              <a:gd name="connsiteX18" fmla="*/ 2394152 w 2394152"/>
              <a:gd name="connsiteY18" fmla="*/ 604556 h 151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94152" h="1512694">
                <a:moveTo>
                  <a:pt x="2486" y="621051"/>
                </a:moveTo>
                <a:cubicBezTo>
                  <a:pt x="-1638" y="992199"/>
                  <a:pt x="-5761" y="1363348"/>
                  <a:pt x="35474" y="1346853"/>
                </a:cubicBezTo>
                <a:cubicBezTo>
                  <a:pt x="76709" y="1330358"/>
                  <a:pt x="189420" y="546821"/>
                  <a:pt x="249899" y="522078"/>
                </a:cubicBezTo>
                <a:cubicBezTo>
                  <a:pt x="310378" y="497335"/>
                  <a:pt x="354363" y="1283621"/>
                  <a:pt x="398348" y="1198394"/>
                </a:cubicBezTo>
                <a:cubicBezTo>
                  <a:pt x="442333" y="1113167"/>
                  <a:pt x="467073" y="101443"/>
                  <a:pt x="513807" y="10718"/>
                </a:cubicBezTo>
                <a:cubicBezTo>
                  <a:pt x="560541" y="-80007"/>
                  <a:pt x="632016" y="428604"/>
                  <a:pt x="678750" y="654042"/>
                </a:cubicBezTo>
                <a:cubicBezTo>
                  <a:pt x="725484" y="879480"/>
                  <a:pt x="755724" y="1338605"/>
                  <a:pt x="794210" y="1363348"/>
                </a:cubicBezTo>
                <a:cubicBezTo>
                  <a:pt x="832697" y="1388091"/>
                  <a:pt x="871183" y="981203"/>
                  <a:pt x="909669" y="802502"/>
                </a:cubicBezTo>
                <a:cubicBezTo>
                  <a:pt x="948156" y="623801"/>
                  <a:pt x="983893" y="263650"/>
                  <a:pt x="1025129" y="291142"/>
                </a:cubicBezTo>
                <a:cubicBezTo>
                  <a:pt x="1066365" y="318634"/>
                  <a:pt x="1118596" y="942714"/>
                  <a:pt x="1157083" y="967457"/>
                </a:cubicBezTo>
                <a:cubicBezTo>
                  <a:pt x="1195570" y="992200"/>
                  <a:pt x="1231308" y="348876"/>
                  <a:pt x="1256049" y="439601"/>
                </a:cubicBezTo>
                <a:cubicBezTo>
                  <a:pt x="1280790" y="530326"/>
                  <a:pt x="1269793" y="1478817"/>
                  <a:pt x="1305531" y="1511808"/>
                </a:cubicBezTo>
                <a:cubicBezTo>
                  <a:pt x="1341269" y="1544799"/>
                  <a:pt x="1407246" y="645795"/>
                  <a:pt x="1470474" y="637547"/>
                </a:cubicBezTo>
                <a:cubicBezTo>
                  <a:pt x="1533702" y="629299"/>
                  <a:pt x="1632667" y="1564043"/>
                  <a:pt x="1684899" y="1462321"/>
                </a:cubicBezTo>
                <a:cubicBezTo>
                  <a:pt x="1737131" y="1360599"/>
                  <a:pt x="1737131" y="98694"/>
                  <a:pt x="1783865" y="27214"/>
                </a:cubicBezTo>
                <a:cubicBezTo>
                  <a:pt x="1830599" y="-44266"/>
                  <a:pt x="1899324" y="1036188"/>
                  <a:pt x="1965301" y="1033439"/>
                </a:cubicBezTo>
                <a:cubicBezTo>
                  <a:pt x="2031278" y="1030690"/>
                  <a:pt x="2124746" y="-55264"/>
                  <a:pt x="2179727" y="10718"/>
                </a:cubicBezTo>
                <a:cubicBezTo>
                  <a:pt x="2234708" y="76700"/>
                  <a:pt x="2259449" y="1330357"/>
                  <a:pt x="2295186" y="1429330"/>
                </a:cubicBezTo>
                <a:cubicBezTo>
                  <a:pt x="2330923" y="1528303"/>
                  <a:pt x="2394152" y="604556"/>
                  <a:pt x="2394152" y="604556"/>
                </a:cubicBezTo>
              </a:path>
            </a:pathLst>
          </a:custGeom>
          <a:ln w="38100" cmpd="sng">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78" name="Group 77"/>
          <p:cNvGrpSpPr/>
          <p:nvPr/>
        </p:nvGrpSpPr>
        <p:grpSpPr>
          <a:xfrm>
            <a:off x="587174" y="22429"/>
            <a:ext cx="8294012" cy="1153055"/>
            <a:chOff x="579084" y="5277008"/>
            <a:chExt cx="8294012" cy="1153055"/>
          </a:xfrm>
        </p:grpSpPr>
        <p:sp>
          <p:nvSpPr>
            <p:cNvPr id="79" name="Oval 78"/>
            <p:cNvSpPr/>
            <p:nvPr/>
          </p:nvSpPr>
          <p:spPr>
            <a:xfrm>
              <a:off x="2623832" y="5283826"/>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0" name="Straight Connector 79"/>
            <p:cNvCxnSpPr/>
            <p:nvPr/>
          </p:nvCxnSpPr>
          <p:spPr>
            <a:xfrm>
              <a:off x="3360229" y="567971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81" name="Group 80"/>
            <p:cNvGrpSpPr/>
            <p:nvPr/>
          </p:nvGrpSpPr>
          <p:grpSpPr>
            <a:xfrm>
              <a:off x="2919016" y="5417531"/>
              <a:ext cx="200880" cy="481335"/>
              <a:chOff x="2768329" y="986764"/>
              <a:chExt cx="204521" cy="945054"/>
            </a:xfrm>
            <a:effectLst/>
          </p:grpSpPr>
          <p:sp>
            <p:nvSpPr>
              <p:cNvPr id="130" name="Freeform 129"/>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1" name="Freeform 130"/>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90" name="TextBox 89"/>
            <p:cNvSpPr txBox="1"/>
            <p:nvPr/>
          </p:nvSpPr>
          <p:spPr>
            <a:xfrm>
              <a:off x="2114293" y="5991384"/>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Single</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Carrier</a:t>
              </a:r>
              <a:endParaRPr lang="en-US" sz="2000" dirty="0">
                <a:solidFill>
                  <a:schemeClr val="bg1"/>
                </a:solidFill>
                <a:latin typeface="Helvetica Neue Thin"/>
                <a:cs typeface="Helvetica Neue Thin"/>
              </a:endParaRPr>
            </a:p>
          </p:txBody>
        </p:sp>
        <p:sp>
          <p:nvSpPr>
            <p:cNvPr id="91" name="Oval 90"/>
            <p:cNvSpPr/>
            <p:nvPr/>
          </p:nvSpPr>
          <p:spPr>
            <a:xfrm>
              <a:off x="4190616" y="527700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2" name="Group 91"/>
            <p:cNvGrpSpPr/>
            <p:nvPr/>
          </p:nvGrpSpPr>
          <p:grpSpPr>
            <a:xfrm>
              <a:off x="4377253" y="5426002"/>
              <a:ext cx="353280" cy="493885"/>
              <a:chOff x="2224020" y="340262"/>
              <a:chExt cx="353280" cy="493885"/>
            </a:xfrm>
          </p:grpSpPr>
          <p:grpSp>
            <p:nvGrpSpPr>
              <p:cNvPr id="124" name="Group 123"/>
              <p:cNvGrpSpPr/>
              <p:nvPr/>
            </p:nvGrpSpPr>
            <p:grpSpPr>
              <a:xfrm>
                <a:off x="2224020" y="352812"/>
                <a:ext cx="200880" cy="481335"/>
                <a:chOff x="2768329" y="986764"/>
                <a:chExt cx="204521" cy="945054"/>
              </a:xfrm>
              <a:effectLst/>
            </p:grpSpPr>
            <p:sp>
              <p:nvSpPr>
                <p:cNvPr id="128" name="Freeform 127"/>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9" name="Freeform 128"/>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25" name="Group 124"/>
              <p:cNvGrpSpPr/>
              <p:nvPr/>
            </p:nvGrpSpPr>
            <p:grpSpPr>
              <a:xfrm>
                <a:off x="2376420" y="340262"/>
                <a:ext cx="200880" cy="481335"/>
                <a:chOff x="2768329" y="986764"/>
                <a:chExt cx="204521" cy="945054"/>
              </a:xfrm>
              <a:effectLst/>
            </p:grpSpPr>
            <p:sp>
              <p:nvSpPr>
                <p:cNvPr id="126" name="Freeform 125"/>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7" name="Freeform 126"/>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93" name="TextBox 92"/>
            <p:cNvSpPr txBox="1"/>
            <p:nvPr/>
          </p:nvSpPr>
          <p:spPr>
            <a:xfrm>
              <a:off x="3681952" y="5995329"/>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Multi-Carrier</a:t>
              </a:r>
              <a:endParaRPr lang="en-US" sz="2000" dirty="0">
                <a:solidFill>
                  <a:schemeClr val="bg1"/>
                </a:solidFill>
                <a:latin typeface="Helvetica Neue Thin"/>
                <a:cs typeface="Helvetica Neue Thin"/>
              </a:endParaRPr>
            </a:p>
          </p:txBody>
        </p:sp>
        <p:grpSp>
          <p:nvGrpSpPr>
            <p:cNvPr id="98" name="Group 97"/>
            <p:cNvGrpSpPr/>
            <p:nvPr/>
          </p:nvGrpSpPr>
          <p:grpSpPr>
            <a:xfrm>
              <a:off x="5808013" y="5293503"/>
              <a:ext cx="742241" cy="742297"/>
              <a:chOff x="5103876" y="1582811"/>
              <a:chExt cx="742241" cy="742297"/>
            </a:xfrm>
          </p:grpSpPr>
          <p:sp>
            <p:nvSpPr>
              <p:cNvPr id="119" name="Oval 118"/>
              <p:cNvSpPr/>
              <p:nvPr/>
            </p:nvSpPr>
            <p:spPr>
              <a:xfrm>
                <a:off x="5103876" y="1582811"/>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0" name="Group 119"/>
              <p:cNvGrpSpPr/>
              <p:nvPr/>
            </p:nvGrpSpPr>
            <p:grpSpPr>
              <a:xfrm>
                <a:off x="5237412" y="1687828"/>
                <a:ext cx="483078" cy="384349"/>
                <a:chOff x="5085012" y="380778"/>
                <a:chExt cx="483078" cy="384349"/>
              </a:xfrm>
            </p:grpSpPr>
            <p:cxnSp>
              <p:nvCxnSpPr>
                <p:cNvPr id="121" name="Straight Connector 120"/>
                <p:cNvCxnSpPr/>
                <p:nvPr/>
              </p:nvCxnSpPr>
              <p:spPr>
                <a:xfrm>
                  <a:off x="5330844" y="380778"/>
                  <a:ext cx="0" cy="267129"/>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flipH="1" flipV="1">
                  <a:off x="5344962" y="668061"/>
                  <a:ext cx="223128" cy="93121"/>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flipV="1">
                  <a:off x="5085012" y="672006"/>
                  <a:ext cx="223128" cy="93121"/>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grpSp>
        </p:grpSp>
        <p:cxnSp>
          <p:nvCxnSpPr>
            <p:cNvPr id="99" name="Straight Connector 98"/>
            <p:cNvCxnSpPr/>
            <p:nvPr/>
          </p:nvCxnSpPr>
          <p:spPr>
            <a:xfrm>
              <a:off x="4961091" y="5683663"/>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02" name="TextBox 101"/>
            <p:cNvSpPr txBox="1"/>
            <p:nvPr/>
          </p:nvSpPr>
          <p:spPr>
            <a:xfrm>
              <a:off x="5106066" y="6002810"/>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Multi-dimension</a:t>
              </a:r>
              <a:endParaRPr lang="en-US" sz="2000" dirty="0">
                <a:solidFill>
                  <a:schemeClr val="bg1"/>
                </a:solidFill>
                <a:latin typeface="Helvetica Neue Thin"/>
                <a:cs typeface="Helvetica Neue Thin"/>
              </a:endParaRPr>
            </a:p>
          </p:txBody>
        </p:sp>
        <p:cxnSp>
          <p:nvCxnSpPr>
            <p:cNvPr id="103" name="Straight Connector 102"/>
            <p:cNvCxnSpPr/>
            <p:nvPr/>
          </p:nvCxnSpPr>
          <p:spPr>
            <a:xfrm>
              <a:off x="6578447" y="568760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104" name="Group 103"/>
            <p:cNvGrpSpPr/>
            <p:nvPr/>
          </p:nvGrpSpPr>
          <p:grpSpPr>
            <a:xfrm>
              <a:off x="7406623" y="5283402"/>
              <a:ext cx="742241" cy="742297"/>
              <a:chOff x="6592290" y="1339331"/>
              <a:chExt cx="742241" cy="742297"/>
            </a:xfrm>
          </p:grpSpPr>
          <p:sp>
            <p:nvSpPr>
              <p:cNvPr id="114" name="Oval 113"/>
              <p:cNvSpPr/>
              <p:nvPr/>
            </p:nvSpPr>
            <p:spPr>
              <a:xfrm>
                <a:off x="6592290" y="1339331"/>
                <a:ext cx="742241" cy="742297"/>
              </a:xfrm>
              <a:prstGeom prst="ellipse">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5" name="Group 114"/>
              <p:cNvGrpSpPr/>
              <p:nvPr/>
            </p:nvGrpSpPr>
            <p:grpSpPr>
              <a:xfrm rot="5400000">
                <a:off x="6875696" y="1489766"/>
                <a:ext cx="188755" cy="491628"/>
                <a:chOff x="2768329" y="986764"/>
                <a:chExt cx="204521" cy="945054"/>
              </a:xfrm>
              <a:effectLst/>
            </p:grpSpPr>
            <p:sp>
              <p:nvSpPr>
                <p:cNvPr id="117" name="Freeform 116"/>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8" name="Freeform 117"/>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16" name="Straight Connector 115"/>
              <p:cNvCxnSpPr/>
              <p:nvPr/>
            </p:nvCxnSpPr>
            <p:spPr>
              <a:xfrm flipH="1">
                <a:off x="6821713" y="1437160"/>
                <a:ext cx="309268" cy="629828"/>
              </a:xfrm>
              <a:prstGeom prst="line">
                <a:avLst/>
              </a:prstGeom>
              <a:ln w="28575" cmpd="sng">
                <a:solidFill>
                  <a:srgbClr val="00000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105" name="TextBox 104"/>
            <p:cNvSpPr txBox="1"/>
            <p:nvPr/>
          </p:nvSpPr>
          <p:spPr>
            <a:xfrm>
              <a:off x="6706713" y="6029953"/>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Phy</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Security</a:t>
              </a:r>
              <a:endParaRPr lang="en-US" sz="2000" dirty="0">
                <a:solidFill>
                  <a:schemeClr val="bg1"/>
                </a:solidFill>
                <a:latin typeface="Helvetica Neue Thin"/>
                <a:cs typeface="Helvetica Neue Thin"/>
              </a:endParaRPr>
            </a:p>
          </p:txBody>
        </p:sp>
        <p:cxnSp>
          <p:nvCxnSpPr>
            <p:cNvPr id="106" name="Straight Connector 105"/>
            <p:cNvCxnSpPr/>
            <p:nvPr/>
          </p:nvCxnSpPr>
          <p:spPr>
            <a:xfrm>
              <a:off x="1825020" y="5681710"/>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11" name="Oval 110"/>
            <p:cNvSpPr/>
            <p:nvPr/>
          </p:nvSpPr>
          <p:spPr>
            <a:xfrm>
              <a:off x="1088623" y="528581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TextBox 111"/>
            <p:cNvSpPr txBox="1"/>
            <p:nvPr/>
          </p:nvSpPr>
          <p:spPr>
            <a:xfrm>
              <a:off x="579084" y="5993376"/>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Morse-code</a:t>
              </a:r>
              <a:endParaRPr lang="en-US" sz="2000" dirty="0">
                <a:solidFill>
                  <a:schemeClr val="bg1"/>
                </a:solidFill>
                <a:latin typeface="Helvetica Neue Thin"/>
                <a:cs typeface="Helvetica Neue Thin"/>
              </a:endParaRPr>
            </a:p>
          </p:txBody>
        </p:sp>
        <p:cxnSp>
          <p:nvCxnSpPr>
            <p:cNvPr id="113" name="Straight Connector 112"/>
            <p:cNvCxnSpPr/>
            <p:nvPr/>
          </p:nvCxnSpPr>
          <p:spPr>
            <a:xfrm flipH="1">
              <a:off x="1238518" y="5681710"/>
              <a:ext cx="432382" cy="0"/>
            </a:xfrm>
            <a:prstGeom prst="line">
              <a:avLst/>
            </a:prstGeom>
            <a:ln w="28575" cmpd="sng">
              <a:solidFill>
                <a:schemeClr val="bg1"/>
              </a:solidFill>
              <a:prstDash val="dashDot"/>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132" name="TextBox 131"/>
          <p:cNvSpPr txBox="1"/>
          <p:nvPr/>
        </p:nvSpPr>
        <p:spPr>
          <a:xfrm>
            <a:off x="1500977" y="1760794"/>
            <a:ext cx="219753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Vibration sound</a:t>
            </a:r>
            <a:endParaRPr lang="en-US" sz="2000" dirty="0">
              <a:solidFill>
                <a:schemeClr val="bg1"/>
              </a:solidFill>
              <a:latin typeface="Helvetica Neue Thin"/>
              <a:cs typeface="Helvetica Neue Thin"/>
            </a:endParaRPr>
          </a:p>
        </p:txBody>
      </p:sp>
      <p:sp>
        <p:nvSpPr>
          <p:cNvPr id="133" name="TextBox 132"/>
          <p:cNvSpPr txBox="1"/>
          <p:nvPr/>
        </p:nvSpPr>
        <p:spPr>
          <a:xfrm>
            <a:off x="5784370" y="1713139"/>
            <a:ext cx="219753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Speaker sound</a:t>
            </a:r>
            <a:endParaRPr lang="en-US" sz="2000" dirty="0">
              <a:solidFill>
                <a:schemeClr val="bg1"/>
              </a:solidFill>
              <a:latin typeface="Helvetica Neue Thin"/>
              <a:cs typeface="Helvetica Neue Thin"/>
            </a:endParaRPr>
          </a:p>
        </p:txBody>
      </p:sp>
      <p:sp>
        <p:nvSpPr>
          <p:cNvPr id="94" name="TextBox 93"/>
          <p:cNvSpPr txBox="1"/>
          <p:nvPr/>
        </p:nvSpPr>
        <p:spPr>
          <a:xfrm>
            <a:off x="82921" y="4780994"/>
            <a:ext cx="4561899" cy="461665"/>
          </a:xfrm>
          <a:prstGeom prst="rect">
            <a:avLst/>
          </a:prstGeom>
          <a:solidFill>
            <a:schemeClr val="accent3">
              <a:lumMod val="60000"/>
              <a:lumOff val="4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b="1" dirty="0" smtClean="0"/>
              <a:t>Jamming for Security</a:t>
            </a:r>
            <a:endParaRPr lang="en-US" sz="2400" b="1" dirty="0"/>
          </a:p>
        </p:txBody>
      </p:sp>
    </p:spTree>
    <p:extLst>
      <p:ext uri="{BB962C8B-B14F-4D97-AF65-F5344CB8AC3E}">
        <p14:creationId xmlns:p14="http://schemas.microsoft.com/office/powerpoint/2010/main" val="38973794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2" nodeType="clickEffect">
                                  <p:stCondLst>
                                    <p:cond delay="0"/>
                                  </p:stCondLst>
                                  <p:childTnLst>
                                    <p:set>
                                      <p:cBhvr>
                                        <p:cTn id="6" dur="1" fill="hold">
                                          <p:stCondLst>
                                            <p:cond delay="0"/>
                                          </p:stCondLst>
                                        </p:cTn>
                                        <p:tgtEl>
                                          <p:spTgt spid="10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fill="hold" nodeType="clickEffect">
                                  <p:stCondLst>
                                    <p:cond delay="0"/>
                                  </p:stCondLst>
                                  <p:childTnLst>
                                    <p:animMotion origin="layout" path="M 7.60368E-6 6.54006E-6 L 0.27469 0.28695 " pathEditMode="relative" ptsTypes="AA">
                                      <p:cBhvr>
                                        <p:cTn id="22" dur="1000" fill="hold"/>
                                        <p:tgtEl>
                                          <p:spTgt spid="58"/>
                                        </p:tgtEl>
                                        <p:attrNameLst>
                                          <p:attrName>ppt_x</p:attrName>
                                          <p:attrName>ppt_y</p:attrName>
                                        </p:attrNameLst>
                                      </p:cBhvr>
                                    </p:animMotion>
                                  </p:childTnLst>
                                </p:cTn>
                              </p:par>
                              <p:par>
                                <p:cTn id="23" presetID="0" presetClass="path" presetSubtype="0" fill="hold" nodeType="withEffect">
                                  <p:stCondLst>
                                    <p:cond delay="200"/>
                                  </p:stCondLst>
                                  <p:childTnLst>
                                    <p:animMotion origin="layout" path="M -0.00087 -0.00046 L -0.28041 0.3006 " pathEditMode="relative" rAng="0" ptsTypes="AA">
                                      <p:cBhvr>
                                        <p:cTn id="24" dur="1000" fill="hold"/>
                                        <p:tgtEl>
                                          <p:spTgt spid="82"/>
                                        </p:tgtEl>
                                        <p:attrNameLst>
                                          <p:attrName>ppt_x</p:attrName>
                                          <p:attrName>ppt_y</p:attrName>
                                        </p:attrNameLst>
                                      </p:cBhvr>
                                      <p:rCtr x="-13986" y="15053"/>
                                    </p:animMotion>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5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82"/>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2"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107" name="Group 106"/>
          <p:cNvGrpSpPr/>
          <p:nvPr/>
        </p:nvGrpSpPr>
        <p:grpSpPr>
          <a:xfrm>
            <a:off x="1090246" y="3311819"/>
            <a:ext cx="2227368" cy="954842"/>
            <a:chOff x="300795" y="776467"/>
            <a:chExt cx="9487892" cy="1451529"/>
          </a:xfrm>
        </p:grpSpPr>
        <p:sp>
          <p:nvSpPr>
            <p:cNvPr id="108" name="Freeform 107"/>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FFC088">
                  <a:alpha val="10000"/>
                </a:srgb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9" name="Freeform 108"/>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FFC088">
                  <a:alpha val="10000"/>
                </a:srgb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0" name="Freeform 109"/>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FFC088">
                  <a:alpha val="10000"/>
                </a:srgb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86" name="Group 85"/>
          <p:cNvGrpSpPr/>
          <p:nvPr/>
        </p:nvGrpSpPr>
        <p:grpSpPr>
          <a:xfrm flipV="1">
            <a:off x="6176120" y="3223445"/>
            <a:ext cx="2227368" cy="954842"/>
            <a:chOff x="300795" y="776467"/>
            <a:chExt cx="9487892" cy="1451529"/>
          </a:xfrm>
        </p:grpSpPr>
        <p:sp>
          <p:nvSpPr>
            <p:cNvPr id="87" name="Freeform 86"/>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558ED5">
                  <a:alpha val="22000"/>
                </a:srgb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Freeform 87"/>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558ED5">
                  <a:alpha val="22000"/>
                </a:srgb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9" name="Freeform 88"/>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558ED5">
                  <a:alpha val="22000"/>
                </a:srgb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 name="Slide Number Placeholder 1"/>
          <p:cNvSpPr>
            <a:spLocks noGrp="1"/>
          </p:cNvSpPr>
          <p:nvPr>
            <p:ph type="sldNum" sz="quarter" idx="12"/>
          </p:nvPr>
        </p:nvSpPr>
        <p:spPr/>
        <p:txBody>
          <a:bodyPr/>
          <a:lstStyle/>
          <a:p>
            <a:fld id="{10283532-8428-F14D-911C-98C43BF6B529}" type="slidenum">
              <a:rPr lang="en-US" smtClean="0"/>
              <a:t>34</a:t>
            </a:fld>
            <a:endParaRPr lang="en-US"/>
          </a:p>
        </p:txBody>
      </p:sp>
      <p:pic>
        <p:nvPicPr>
          <p:cNvPr id="6" name="Picture 5" descr="samrtphone2.png"/>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991700" y="1549718"/>
            <a:ext cx="1297126" cy="1297126"/>
          </a:xfrm>
          <a:prstGeom prst="rect">
            <a:avLst/>
          </a:prstGeom>
        </p:spPr>
      </p:pic>
      <p:grpSp>
        <p:nvGrpSpPr>
          <p:cNvPr id="21" name="Group 20"/>
          <p:cNvGrpSpPr/>
          <p:nvPr/>
        </p:nvGrpSpPr>
        <p:grpSpPr>
          <a:xfrm>
            <a:off x="3794022" y="1683347"/>
            <a:ext cx="383243" cy="945240"/>
            <a:chOff x="3794022" y="301471"/>
            <a:chExt cx="383243" cy="945240"/>
          </a:xfrm>
        </p:grpSpPr>
        <p:sp>
          <p:nvSpPr>
            <p:cNvPr id="11" name="Freeform 10"/>
            <p:cNvSpPr/>
            <p:nvPr/>
          </p:nvSpPr>
          <p:spPr>
            <a:xfrm rot="5400000">
              <a:off x="3839564" y="436481"/>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rot="5400000">
              <a:off x="3837734" y="908823"/>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rot="5400000">
              <a:off x="3660842" y="436667"/>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bg1">
                  <a:lumMod val="8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rot="5400000">
              <a:off x="3659012" y="909009"/>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bg1">
                  <a:lumMod val="8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19" name="Picture 18" descr="speaker_2.png"/>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ackgroundRemoval t="1220" b="100000" l="0" r="100000">
                        <a14:foregroundMark x1="64773" y1="42073" x2="64773" y2="42073"/>
                        <a14:foregroundMark x1="78409" y1="40244" x2="78409" y2="40244"/>
                        <a14:foregroundMark x1="90341" y1="70732" x2="90341" y2="70732"/>
                      </a14:backgroundRemoval>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017393" y="1791046"/>
            <a:ext cx="766977" cy="729283"/>
          </a:xfrm>
          <a:prstGeom prst="rect">
            <a:avLst/>
          </a:prstGeom>
        </p:spPr>
      </p:pic>
      <p:cxnSp>
        <p:nvCxnSpPr>
          <p:cNvPr id="73" name="Straight Connector 72"/>
          <p:cNvCxnSpPr/>
          <p:nvPr/>
        </p:nvCxnSpPr>
        <p:spPr>
          <a:xfrm>
            <a:off x="5840669" y="2171276"/>
            <a:ext cx="1350595" cy="0"/>
          </a:xfrm>
          <a:prstGeom prst="line">
            <a:avLst/>
          </a:prstGeom>
          <a:ln w="19050">
            <a:solidFill>
              <a:schemeClr val="bg1"/>
            </a:solidFill>
            <a:prstDash val="sysDash"/>
            <a:headEnd type="oval"/>
            <a:tailEnd type="none" w="lg" len="lg"/>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a:off x="7204309" y="2155038"/>
            <a:ext cx="0" cy="960568"/>
          </a:xfrm>
          <a:prstGeom prst="line">
            <a:avLst/>
          </a:prstGeom>
          <a:ln w="19050">
            <a:solidFill>
              <a:schemeClr val="bg1"/>
            </a:solidFill>
            <a:prstDash val="sysDash"/>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H="1">
            <a:off x="2335801" y="2177296"/>
            <a:ext cx="1350595" cy="0"/>
          </a:xfrm>
          <a:prstGeom prst="line">
            <a:avLst/>
          </a:prstGeom>
          <a:ln w="19050">
            <a:solidFill>
              <a:schemeClr val="bg1"/>
            </a:solidFill>
            <a:prstDash val="sysDash"/>
            <a:headEnd type="oval"/>
            <a:tailEnd type="none" w="lg" len="lg"/>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H="1">
            <a:off x="2322756" y="2175169"/>
            <a:ext cx="0" cy="960568"/>
          </a:xfrm>
          <a:prstGeom prst="line">
            <a:avLst/>
          </a:prstGeom>
          <a:ln w="19050">
            <a:solidFill>
              <a:schemeClr val="bg1"/>
            </a:solidFill>
            <a:prstDash val="sysDash"/>
            <a:headEnd type="none"/>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78" name="Group 77"/>
          <p:cNvGrpSpPr/>
          <p:nvPr/>
        </p:nvGrpSpPr>
        <p:grpSpPr>
          <a:xfrm>
            <a:off x="3649997" y="5273817"/>
            <a:ext cx="2227368" cy="954842"/>
            <a:chOff x="300795" y="776467"/>
            <a:chExt cx="9487892" cy="1451529"/>
          </a:xfrm>
        </p:grpSpPr>
        <p:sp>
          <p:nvSpPr>
            <p:cNvPr id="79" name="Freeform 78"/>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FFC088"/>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0" name="Freeform 79"/>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FFC088"/>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1" name="Freeform 80"/>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FFC088"/>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0" name="Group 89"/>
          <p:cNvGrpSpPr/>
          <p:nvPr/>
        </p:nvGrpSpPr>
        <p:grpSpPr>
          <a:xfrm flipV="1">
            <a:off x="3649997" y="5282362"/>
            <a:ext cx="2227368" cy="954842"/>
            <a:chOff x="300795" y="776467"/>
            <a:chExt cx="9487892" cy="1451529"/>
          </a:xfrm>
        </p:grpSpPr>
        <p:sp>
          <p:nvSpPr>
            <p:cNvPr id="91" name="Freeform 90"/>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558ED5"/>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2" name="Freeform 91"/>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558ED5"/>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3" name="Freeform 92"/>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558ED5"/>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8" name="Group 97"/>
          <p:cNvGrpSpPr/>
          <p:nvPr/>
        </p:nvGrpSpPr>
        <p:grpSpPr>
          <a:xfrm>
            <a:off x="3652192" y="4743693"/>
            <a:ext cx="2227368" cy="2046790"/>
            <a:chOff x="300795" y="776467"/>
            <a:chExt cx="9487892" cy="1451529"/>
          </a:xfrm>
        </p:grpSpPr>
        <p:sp>
          <p:nvSpPr>
            <p:cNvPr id="99" name="Freeform 98"/>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FFC088"/>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2" name="Freeform 101"/>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FFC088"/>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3" name="Freeform 102"/>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FFC088"/>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70" name="Group 69"/>
          <p:cNvGrpSpPr/>
          <p:nvPr/>
        </p:nvGrpSpPr>
        <p:grpSpPr>
          <a:xfrm>
            <a:off x="587174" y="22429"/>
            <a:ext cx="8294012" cy="1153055"/>
            <a:chOff x="579084" y="5277008"/>
            <a:chExt cx="8294012" cy="1153055"/>
          </a:xfrm>
        </p:grpSpPr>
        <p:sp>
          <p:nvSpPr>
            <p:cNvPr id="71" name="Oval 70"/>
            <p:cNvSpPr/>
            <p:nvPr/>
          </p:nvSpPr>
          <p:spPr>
            <a:xfrm>
              <a:off x="2623832" y="5283826"/>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2" name="Straight Connector 71"/>
            <p:cNvCxnSpPr/>
            <p:nvPr/>
          </p:nvCxnSpPr>
          <p:spPr>
            <a:xfrm>
              <a:off x="3360229" y="567971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75" name="Group 74"/>
            <p:cNvGrpSpPr/>
            <p:nvPr/>
          </p:nvGrpSpPr>
          <p:grpSpPr>
            <a:xfrm>
              <a:off x="2919016" y="5417531"/>
              <a:ext cx="200880" cy="481335"/>
              <a:chOff x="2768329" y="986764"/>
              <a:chExt cx="204521" cy="945054"/>
            </a:xfrm>
            <a:effectLst/>
          </p:grpSpPr>
          <p:sp>
            <p:nvSpPr>
              <p:cNvPr id="128" name="Freeform 127"/>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9" name="Freeform 128"/>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82" name="TextBox 81"/>
            <p:cNvSpPr txBox="1"/>
            <p:nvPr/>
          </p:nvSpPr>
          <p:spPr>
            <a:xfrm>
              <a:off x="2114293" y="5991384"/>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Single</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Carrier</a:t>
              </a:r>
              <a:endParaRPr lang="en-US" sz="2000" dirty="0">
                <a:solidFill>
                  <a:schemeClr val="bg1"/>
                </a:solidFill>
                <a:latin typeface="Helvetica Neue Thin"/>
                <a:cs typeface="Helvetica Neue Thin"/>
              </a:endParaRPr>
            </a:p>
          </p:txBody>
        </p:sp>
        <p:sp>
          <p:nvSpPr>
            <p:cNvPr id="83" name="Oval 82"/>
            <p:cNvSpPr/>
            <p:nvPr/>
          </p:nvSpPr>
          <p:spPr>
            <a:xfrm>
              <a:off x="4190616" y="527700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4" name="Group 83"/>
            <p:cNvGrpSpPr/>
            <p:nvPr/>
          </p:nvGrpSpPr>
          <p:grpSpPr>
            <a:xfrm>
              <a:off x="4377253" y="5426002"/>
              <a:ext cx="353280" cy="493885"/>
              <a:chOff x="2224020" y="340262"/>
              <a:chExt cx="353280" cy="493885"/>
            </a:xfrm>
          </p:grpSpPr>
          <p:grpSp>
            <p:nvGrpSpPr>
              <p:cNvPr id="122" name="Group 121"/>
              <p:cNvGrpSpPr/>
              <p:nvPr/>
            </p:nvGrpSpPr>
            <p:grpSpPr>
              <a:xfrm>
                <a:off x="2224020" y="352812"/>
                <a:ext cx="200880" cy="481335"/>
                <a:chOff x="2768329" y="986764"/>
                <a:chExt cx="204521" cy="945054"/>
              </a:xfrm>
              <a:effectLst/>
            </p:grpSpPr>
            <p:sp>
              <p:nvSpPr>
                <p:cNvPr id="126" name="Freeform 125"/>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7" name="Freeform 126"/>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23" name="Group 122"/>
              <p:cNvGrpSpPr/>
              <p:nvPr/>
            </p:nvGrpSpPr>
            <p:grpSpPr>
              <a:xfrm>
                <a:off x="2376420" y="340262"/>
                <a:ext cx="200880" cy="481335"/>
                <a:chOff x="2768329" y="986764"/>
                <a:chExt cx="204521" cy="945054"/>
              </a:xfrm>
              <a:effectLst/>
            </p:grpSpPr>
            <p:sp>
              <p:nvSpPr>
                <p:cNvPr id="124" name="Freeform 123"/>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5" name="Freeform 124"/>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85" name="TextBox 84"/>
            <p:cNvSpPr txBox="1"/>
            <p:nvPr/>
          </p:nvSpPr>
          <p:spPr>
            <a:xfrm>
              <a:off x="3681952" y="5995329"/>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Multi-Carrier</a:t>
              </a:r>
              <a:endParaRPr lang="en-US" sz="2000" dirty="0">
                <a:solidFill>
                  <a:schemeClr val="bg1"/>
                </a:solidFill>
                <a:latin typeface="Helvetica Neue Thin"/>
                <a:cs typeface="Helvetica Neue Thin"/>
              </a:endParaRPr>
            </a:p>
          </p:txBody>
        </p:sp>
        <p:grpSp>
          <p:nvGrpSpPr>
            <p:cNvPr id="94" name="Group 93"/>
            <p:cNvGrpSpPr/>
            <p:nvPr/>
          </p:nvGrpSpPr>
          <p:grpSpPr>
            <a:xfrm>
              <a:off x="5808013" y="5293503"/>
              <a:ext cx="742241" cy="742297"/>
              <a:chOff x="5103876" y="1582811"/>
              <a:chExt cx="742241" cy="742297"/>
            </a:xfrm>
          </p:grpSpPr>
          <p:sp>
            <p:nvSpPr>
              <p:cNvPr id="117" name="Oval 116"/>
              <p:cNvSpPr/>
              <p:nvPr/>
            </p:nvSpPr>
            <p:spPr>
              <a:xfrm>
                <a:off x="5103876" y="1582811"/>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8" name="Group 117"/>
              <p:cNvGrpSpPr/>
              <p:nvPr/>
            </p:nvGrpSpPr>
            <p:grpSpPr>
              <a:xfrm>
                <a:off x="5237412" y="1687828"/>
                <a:ext cx="483078" cy="384349"/>
                <a:chOff x="5085012" y="380778"/>
                <a:chExt cx="483078" cy="384349"/>
              </a:xfrm>
            </p:grpSpPr>
            <p:cxnSp>
              <p:nvCxnSpPr>
                <p:cNvPr id="119" name="Straight Connector 118"/>
                <p:cNvCxnSpPr/>
                <p:nvPr/>
              </p:nvCxnSpPr>
              <p:spPr>
                <a:xfrm>
                  <a:off x="5330844" y="380778"/>
                  <a:ext cx="0" cy="267129"/>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H="1" flipV="1">
                  <a:off x="5344962" y="668061"/>
                  <a:ext cx="223128" cy="93121"/>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flipV="1">
                  <a:off x="5085012" y="672006"/>
                  <a:ext cx="223128" cy="93121"/>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grpSp>
        </p:grpSp>
        <p:cxnSp>
          <p:nvCxnSpPr>
            <p:cNvPr id="95" name="Straight Connector 94"/>
            <p:cNvCxnSpPr/>
            <p:nvPr/>
          </p:nvCxnSpPr>
          <p:spPr>
            <a:xfrm>
              <a:off x="4961091" y="5683663"/>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5106066" y="6002810"/>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Multi-dimension</a:t>
              </a:r>
              <a:endParaRPr lang="en-US" sz="2000" dirty="0">
                <a:solidFill>
                  <a:schemeClr val="bg1"/>
                </a:solidFill>
                <a:latin typeface="Helvetica Neue Thin"/>
                <a:cs typeface="Helvetica Neue Thin"/>
              </a:endParaRPr>
            </a:p>
          </p:txBody>
        </p:sp>
        <p:cxnSp>
          <p:nvCxnSpPr>
            <p:cNvPr id="97" name="Straight Connector 96"/>
            <p:cNvCxnSpPr/>
            <p:nvPr/>
          </p:nvCxnSpPr>
          <p:spPr>
            <a:xfrm>
              <a:off x="6578447" y="568760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100" name="Group 99"/>
            <p:cNvGrpSpPr/>
            <p:nvPr/>
          </p:nvGrpSpPr>
          <p:grpSpPr>
            <a:xfrm>
              <a:off x="7406623" y="5283402"/>
              <a:ext cx="742241" cy="742297"/>
              <a:chOff x="6592290" y="1339331"/>
              <a:chExt cx="742241" cy="742297"/>
            </a:xfrm>
          </p:grpSpPr>
          <p:sp>
            <p:nvSpPr>
              <p:cNvPr id="112" name="Oval 111"/>
              <p:cNvSpPr/>
              <p:nvPr/>
            </p:nvSpPr>
            <p:spPr>
              <a:xfrm>
                <a:off x="6592290" y="1339331"/>
                <a:ext cx="742241" cy="742297"/>
              </a:xfrm>
              <a:prstGeom prst="ellipse">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3" name="Group 112"/>
              <p:cNvGrpSpPr/>
              <p:nvPr/>
            </p:nvGrpSpPr>
            <p:grpSpPr>
              <a:xfrm rot="5400000">
                <a:off x="6875696" y="1489766"/>
                <a:ext cx="188755" cy="491628"/>
                <a:chOff x="2768329" y="986764"/>
                <a:chExt cx="204521" cy="945054"/>
              </a:xfrm>
              <a:effectLst/>
            </p:grpSpPr>
            <p:sp>
              <p:nvSpPr>
                <p:cNvPr id="115" name="Freeform 114"/>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6" name="Freeform 115"/>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14" name="Straight Connector 113"/>
              <p:cNvCxnSpPr/>
              <p:nvPr/>
            </p:nvCxnSpPr>
            <p:spPr>
              <a:xfrm flipH="1">
                <a:off x="6821713" y="1437160"/>
                <a:ext cx="309268" cy="629828"/>
              </a:xfrm>
              <a:prstGeom prst="line">
                <a:avLst/>
              </a:prstGeom>
              <a:ln w="28575" cmpd="sng">
                <a:solidFill>
                  <a:srgbClr val="00000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101" name="TextBox 100"/>
            <p:cNvSpPr txBox="1"/>
            <p:nvPr/>
          </p:nvSpPr>
          <p:spPr>
            <a:xfrm>
              <a:off x="6706713" y="6029953"/>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Phy</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Security</a:t>
              </a:r>
              <a:endParaRPr lang="en-US" sz="2000" dirty="0">
                <a:solidFill>
                  <a:schemeClr val="bg1"/>
                </a:solidFill>
                <a:latin typeface="Helvetica Neue Thin"/>
                <a:cs typeface="Helvetica Neue Thin"/>
              </a:endParaRPr>
            </a:p>
          </p:txBody>
        </p:sp>
        <p:cxnSp>
          <p:nvCxnSpPr>
            <p:cNvPr id="104" name="Straight Connector 103"/>
            <p:cNvCxnSpPr/>
            <p:nvPr/>
          </p:nvCxnSpPr>
          <p:spPr>
            <a:xfrm>
              <a:off x="1825020" y="5681710"/>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05" name="Oval 104"/>
            <p:cNvSpPr/>
            <p:nvPr/>
          </p:nvSpPr>
          <p:spPr>
            <a:xfrm>
              <a:off x="1088623" y="528581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TextBox 105"/>
            <p:cNvSpPr txBox="1"/>
            <p:nvPr/>
          </p:nvSpPr>
          <p:spPr>
            <a:xfrm>
              <a:off x="579084" y="5993376"/>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Morse-code</a:t>
              </a:r>
              <a:endParaRPr lang="en-US" sz="2000" dirty="0">
                <a:solidFill>
                  <a:schemeClr val="bg1"/>
                </a:solidFill>
                <a:latin typeface="Helvetica Neue Thin"/>
                <a:cs typeface="Helvetica Neue Thin"/>
              </a:endParaRPr>
            </a:p>
          </p:txBody>
        </p:sp>
        <p:cxnSp>
          <p:nvCxnSpPr>
            <p:cNvPr id="111" name="Straight Connector 110"/>
            <p:cNvCxnSpPr/>
            <p:nvPr/>
          </p:nvCxnSpPr>
          <p:spPr>
            <a:xfrm flipH="1">
              <a:off x="1238518" y="5681710"/>
              <a:ext cx="432382" cy="0"/>
            </a:xfrm>
            <a:prstGeom prst="line">
              <a:avLst/>
            </a:prstGeom>
            <a:ln w="28575" cmpd="sng">
              <a:solidFill>
                <a:schemeClr val="bg1"/>
              </a:solidFill>
              <a:prstDash val="dashDot"/>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130" name="TextBox 129"/>
          <p:cNvSpPr txBox="1"/>
          <p:nvPr/>
        </p:nvSpPr>
        <p:spPr>
          <a:xfrm>
            <a:off x="1500977" y="1760794"/>
            <a:ext cx="219753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Vibration sound</a:t>
            </a:r>
            <a:endParaRPr lang="en-US" sz="2000" dirty="0">
              <a:solidFill>
                <a:schemeClr val="bg1"/>
              </a:solidFill>
              <a:latin typeface="Helvetica Neue Thin"/>
              <a:cs typeface="Helvetica Neue Thin"/>
            </a:endParaRPr>
          </a:p>
        </p:txBody>
      </p:sp>
      <p:sp>
        <p:nvSpPr>
          <p:cNvPr id="131" name="TextBox 130"/>
          <p:cNvSpPr txBox="1"/>
          <p:nvPr/>
        </p:nvSpPr>
        <p:spPr>
          <a:xfrm>
            <a:off x="5784370" y="1713139"/>
            <a:ext cx="219753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Speaker sound</a:t>
            </a:r>
            <a:endParaRPr lang="en-US" sz="2000" dirty="0">
              <a:solidFill>
                <a:schemeClr val="bg1"/>
              </a:solidFill>
              <a:latin typeface="Helvetica Neue Thin"/>
              <a:cs typeface="Helvetica Neue Thin"/>
            </a:endParaRPr>
          </a:p>
        </p:txBody>
      </p:sp>
      <p:sp>
        <p:nvSpPr>
          <p:cNvPr id="132" name="TextBox 131"/>
          <p:cNvSpPr txBox="1"/>
          <p:nvPr/>
        </p:nvSpPr>
        <p:spPr>
          <a:xfrm>
            <a:off x="82922" y="4762320"/>
            <a:ext cx="3567076" cy="830997"/>
          </a:xfrm>
          <a:prstGeom prst="rect">
            <a:avLst/>
          </a:prstGeom>
          <a:solidFill>
            <a:schemeClr val="accent3">
              <a:lumMod val="60000"/>
              <a:lumOff val="4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b="1" dirty="0" smtClean="0"/>
              <a:t>Jamming for Security (Phase Mismatch)</a:t>
            </a:r>
            <a:endParaRPr lang="en-US" sz="2400" b="1" dirty="0"/>
          </a:p>
        </p:txBody>
      </p:sp>
    </p:spTree>
    <p:extLst>
      <p:ext uri="{BB962C8B-B14F-4D97-AF65-F5344CB8AC3E}">
        <p14:creationId xmlns:p14="http://schemas.microsoft.com/office/powerpoint/2010/main" val="14860881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nodeType="clickEffect">
                                  <p:stCondLst>
                                    <p:cond delay="0"/>
                                  </p:stCondLst>
                                  <p:childTnLst>
                                    <p:animMotion origin="layout" path="M 4.64515E-6 -1.85271E-7 L 0.04182 -1.85271E-7 " pathEditMode="relative" ptsTypes="AA">
                                      <p:cBhvr>
                                        <p:cTn id="6" dur="1000" fill="hold"/>
                                        <p:tgtEl>
                                          <p:spTgt spid="9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0"/>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7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6" name="Picture 5" descr="samrtphone2.png"/>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991700" y="1549718"/>
            <a:ext cx="1297126" cy="1297126"/>
          </a:xfrm>
          <a:prstGeom prst="rect">
            <a:avLst/>
          </a:prstGeom>
        </p:spPr>
      </p:pic>
      <p:grpSp>
        <p:nvGrpSpPr>
          <p:cNvPr id="21" name="Group 20"/>
          <p:cNvGrpSpPr/>
          <p:nvPr/>
        </p:nvGrpSpPr>
        <p:grpSpPr>
          <a:xfrm>
            <a:off x="3794022" y="1683347"/>
            <a:ext cx="383243" cy="945240"/>
            <a:chOff x="3794022" y="301471"/>
            <a:chExt cx="383243" cy="945240"/>
          </a:xfrm>
        </p:grpSpPr>
        <p:sp>
          <p:nvSpPr>
            <p:cNvPr id="11" name="Freeform 10"/>
            <p:cNvSpPr/>
            <p:nvPr/>
          </p:nvSpPr>
          <p:spPr>
            <a:xfrm rot="5400000">
              <a:off x="3839564" y="436481"/>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rot="5400000">
              <a:off x="3837734" y="908823"/>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rot="5400000">
              <a:off x="3660842" y="436667"/>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bg1">
                  <a:lumMod val="8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rot="5400000">
              <a:off x="3659012" y="909009"/>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bg1">
                  <a:lumMod val="8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19" name="Picture 18" descr="speaker_2.png"/>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ackgroundRemoval t="1220" b="100000" l="0" r="100000">
                        <a14:foregroundMark x1="64773" y1="42073" x2="64773" y2="42073"/>
                        <a14:foregroundMark x1="78409" y1="40244" x2="78409" y2="40244"/>
                        <a14:foregroundMark x1="90341" y1="70732" x2="90341" y2="70732"/>
                      </a14:backgroundRemoval>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017393" y="1791046"/>
            <a:ext cx="766977" cy="729283"/>
          </a:xfrm>
          <a:prstGeom prst="rect">
            <a:avLst/>
          </a:prstGeom>
        </p:spPr>
      </p:pic>
      <p:grpSp>
        <p:nvGrpSpPr>
          <p:cNvPr id="108" name="Group 107"/>
          <p:cNvGrpSpPr/>
          <p:nvPr/>
        </p:nvGrpSpPr>
        <p:grpSpPr>
          <a:xfrm>
            <a:off x="1095262" y="3316835"/>
            <a:ext cx="2227368" cy="954842"/>
            <a:chOff x="300795" y="776467"/>
            <a:chExt cx="9487892" cy="1451529"/>
          </a:xfrm>
        </p:grpSpPr>
        <p:sp>
          <p:nvSpPr>
            <p:cNvPr id="109" name="Freeform 108"/>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FFC088">
                  <a:alpha val="15000"/>
                </a:srgb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0" name="Freeform 109"/>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FFC088">
                  <a:alpha val="15000"/>
                </a:srgb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1" name="Freeform 110"/>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FFC088">
                  <a:alpha val="15000"/>
                </a:srgb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58" name="Group 57"/>
          <p:cNvGrpSpPr/>
          <p:nvPr/>
        </p:nvGrpSpPr>
        <p:grpSpPr>
          <a:xfrm>
            <a:off x="1093067" y="3314640"/>
            <a:ext cx="2227368" cy="954842"/>
            <a:chOff x="300795" y="776467"/>
            <a:chExt cx="9487892" cy="1451529"/>
          </a:xfrm>
        </p:grpSpPr>
        <p:sp>
          <p:nvSpPr>
            <p:cNvPr id="59" name="Freeform 58"/>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FFC088"/>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0" name="Freeform 59"/>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FFC088"/>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Freeform 60"/>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FFC088"/>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73" name="Straight Connector 72"/>
          <p:cNvCxnSpPr/>
          <p:nvPr/>
        </p:nvCxnSpPr>
        <p:spPr>
          <a:xfrm>
            <a:off x="5840669" y="2171276"/>
            <a:ext cx="1350595" cy="0"/>
          </a:xfrm>
          <a:prstGeom prst="line">
            <a:avLst/>
          </a:prstGeom>
          <a:ln w="19050">
            <a:solidFill>
              <a:schemeClr val="bg1"/>
            </a:solidFill>
            <a:prstDash val="sysDash"/>
            <a:headEnd type="oval"/>
            <a:tailEnd type="none" w="lg" len="lg"/>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H="1">
            <a:off x="7204309" y="2155038"/>
            <a:ext cx="0" cy="960568"/>
          </a:xfrm>
          <a:prstGeom prst="line">
            <a:avLst/>
          </a:prstGeom>
          <a:ln w="19050">
            <a:solidFill>
              <a:schemeClr val="bg1"/>
            </a:solidFill>
            <a:prstDash val="sysDash"/>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H="1">
            <a:off x="2335801" y="2177296"/>
            <a:ext cx="1350595" cy="0"/>
          </a:xfrm>
          <a:prstGeom prst="line">
            <a:avLst/>
          </a:prstGeom>
          <a:ln w="19050">
            <a:solidFill>
              <a:schemeClr val="bg1"/>
            </a:solidFill>
            <a:prstDash val="sysDash"/>
            <a:headEnd type="oval"/>
            <a:tailEnd type="none" w="lg" len="lg"/>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H="1">
            <a:off x="2322756" y="2175169"/>
            <a:ext cx="0" cy="960568"/>
          </a:xfrm>
          <a:prstGeom prst="line">
            <a:avLst/>
          </a:prstGeom>
          <a:ln w="19050">
            <a:solidFill>
              <a:schemeClr val="bg1"/>
            </a:solidFill>
            <a:prstDash val="sysDash"/>
            <a:headEnd type="none"/>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78" name="Group 77"/>
          <p:cNvGrpSpPr/>
          <p:nvPr/>
        </p:nvGrpSpPr>
        <p:grpSpPr>
          <a:xfrm flipV="1">
            <a:off x="5968469" y="3306095"/>
            <a:ext cx="2227368" cy="954842"/>
            <a:chOff x="300795" y="776467"/>
            <a:chExt cx="9487892" cy="1451529"/>
          </a:xfrm>
        </p:grpSpPr>
        <p:sp>
          <p:nvSpPr>
            <p:cNvPr id="79" name="Freeform 78"/>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tx2">
                  <a:lumMod val="60000"/>
                  <a:lumOff val="40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0" name="Freeform 79"/>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tx2">
                  <a:lumMod val="60000"/>
                  <a:lumOff val="40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1" name="Freeform 80"/>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tx2">
                  <a:lumMod val="60000"/>
                  <a:lumOff val="40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 name="Group 2"/>
          <p:cNvGrpSpPr/>
          <p:nvPr/>
        </p:nvGrpSpPr>
        <p:grpSpPr>
          <a:xfrm flipV="1">
            <a:off x="5968469" y="3329201"/>
            <a:ext cx="2276484" cy="957850"/>
            <a:chOff x="3561291" y="3317648"/>
            <a:chExt cx="4452804" cy="957850"/>
          </a:xfrm>
        </p:grpSpPr>
        <p:grpSp>
          <p:nvGrpSpPr>
            <p:cNvPr id="82" name="Group 81"/>
            <p:cNvGrpSpPr/>
            <p:nvPr/>
          </p:nvGrpSpPr>
          <p:grpSpPr>
            <a:xfrm>
              <a:off x="3561291" y="3317648"/>
              <a:ext cx="2227368" cy="954842"/>
              <a:chOff x="300795" y="776467"/>
              <a:chExt cx="9487892" cy="1451529"/>
            </a:xfrm>
          </p:grpSpPr>
          <p:sp>
            <p:nvSpPr>
              <p:cNvPr id="83" name="Freeform 82"/>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tx2">
                    <a:lumMod val="60000"/>
                    <a:lumOff val="40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4" name="Freeform 83"/>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tx2">
                    <a:lumMod val="60000"/>
                    <a:lumOff val="40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5" name="Freeform 84"/>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tx2">
                    <a:lumMod val="60000"/>
                    <a:lumOff val="40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86" name="Group 85"/>
            <p:cNvGrpSpPr/>
            <p:nvPr/>
          </p:nvGrpSpPr>
          <p:grpSpPr>
            <a:xfrm>
              <a:off x="5786727" y="3320656"/>
              <a:ext cx="2227368" cy="954842"/>
              <a:chOff x="300795" y="776467"/>
              <a:chExt cx="9487892" cy="1451529"/>
            </a:xfrm>
          </p:grpSpPr>
          <p:sp>
            <p:nvSpPr>
              <p:cNvPr id="87" name="Freeform 86"/>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tx2">
                    <a:lumMod val="60000"/>
                    <a:lumOff val="40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8" name="Freeform 87"/>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tx2">
                    <a:lumMod val="60000"/>
                    <a:lumOff val="40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9" name="Freeform 88"/>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tx2">
                    <a:lumMod val="60000"/>
                    <a:lumOff val="40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112" name="Group 111"/>
          <p:cNvGrpSpPr/>
          <p:nvPr/>
        </p:nvGrpSpPr>
        <p:grpSpPr>
          <a:xfrm flipV="1">
            <a:off x="5970664" y="3331396"/>
            <a:ext cx="2276484" cy="957850"/>
            <a:chOff x="3561291" y="3317648"/>
            <a:chExt cx="4452804" cy="957850"/>
          </a:xfrm>
        </p:grpSpPr>
        <p:grpSp>
          <p:nvGrpSpPr>
            <p:cNvPr id="113" name="Group 112"/>
            <p:cNvGrpSpPr/>
            <p:nvPr/>
          </p:nvGrpSpPr>
          <p:grpSpPr>
            <a:xfrm>
              <a:off x="3561291" y="3317648"/>
              <a:ext cx="2227368" cy="954842"/>
              <a:chOff x="300795" y="776467"/>
              <a:chExt cx="9487892" cy="1451529"/>
            </a:xfrm>
          </p:grpSpPr>
          <p:sp>
            <p:nvSpPr>
              <p:cNvPr id="118" name="Freeform 117"/>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tx2">
                    <a:lumMod val="60000"/>
                    <a:lumOff val="40000"/>
                    <a:alpha val="15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9" name="Freeform 118"/>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tx2">
                    <a:lumMod val="60000"/>
                    <a:lumOff val="40000"/>
                    <a:alpha val="15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0" name="Freeform 119"/>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tx2">
                    <a:lumMod val="60000"/>
                    <a:lumOff val="40000"/>
                    <a:alpha val="15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14" name="Group 113"/>
            <p:cNvGrpSpPr/>
            <p:nvPr/>
          </p:nvGrpSpPr>
          <p:grpSpPr>
            <a:xfrm>
              <a:off x="5786727" y="3320656"/>
              <a:ext cx="2227368" cy="954842"/>
              <a:chOff x="300795" y="776467"/>
              <a:chExt cx="9487892" cy="1451529"/>
            </a:xfrm>
          </p:grpSpPr>
          <p:sp>
            <p:nvSpPr>
              <p:cNvPr id="115" name="Freeform 114"/>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tx2">
                    <a:lumMod val="60000"/>
                    <a:lumOff val="40000"/>
                    <a:alpha val="15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6" name="Freeform 115"/>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tx2">
                    <a:lumMod val="60000"/>
                    <a:lumOff val="40000"/>
                    <a:alpha val="15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7" name="Freeform 116"/>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tx2">
                    <a:lumMod val="60000"/>
                    <a:lumOff val="40000"/>
                    <a:alpha val="15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2" name="Slide Number Placeholder 1"/>
          <p:cNvSpPr>
            <a:spLocks noGrp="1"/>
          </p:cNvSpPr>
          <p:nvPr>
            <p:ph type="sldNum" sz="quarter" idx="12"/>
          </p:nvPr>
        </p:nvSpPr>
        <p:spPr/>
        <p:txBody>
          <a:bodyPr/>
          <a:lstStyle/>
          <a:p>
            <a:fld id="{10283532-8428-F14D-911C-98C43BF6B529}" type="slidenum">
              <a:rPr lang="en-US" smtClean="0"/>
              <a:t>35</a:t>
            </a:fld>
            <a:endParaRPr lang="en-US"/>
          </a:p>
        </p:txBody>
      </p:sp>
      <p:sp>
        <p:nvSpPr>
          <p:cNvPr id="99" name="Freeform 98"/>
          <p:cNvSpPr/>
          <p:nvPr/>
        </p:nvSpPr>
        <p:spPr>
          <a:xfrm>
            <a:off x="2496511" y="4739270"/>
            <a:ext cx="4473339" cy="2039415"/>
          </a:xfrm>
          <a:custGeom>
            <a:avLst/>
            <a:gdLst>
              <a:gd name="connsiteX0" fmla="*/ 0 w 5565304"/>
              <a:gd name="connsiteY0" fmla="*/ 896349 h 1755420"/>
              <a:gd name="connsiteX1" fmla="*/ 56026 w 5565304"/>
              <a:gd name="connsiteY1" fmla="*/ 56022 h 1755420"/>
              <a:gd name="connsiteX2" fmla="*/ 205431 w 5565304"/>
              <a:gd name="connsiteY2" fmla="*/ 1755349 h 1755420"/>
              <a:gd name="connsiteX3" fmla="*/ 336159 w 5565304"/>
              <a:gd name="connsiteY3" fmla="*/ 130718 h 1755420"/>
              <a:gd name="connsiteX4" fmla="*/ 448212 w 5565304"/>
              <a:gd name="connsiteY4" fmla="*/ 1605958 h 1755420"/>
              <a:gd name="connsiteX5" fmla="*/ 597616 w 5565304"/>
              <a:gd name="connsiteY5" fmla="*/ 242761 h 1755420"/>
              <a:gd name="connsiteX6" fmla="*/ 728345 w 5565304"/>
              <a:gd name="connsiteY6" fmla="*/ 1419219 h 1755420"/>
              <a:gd name="connsiteX7" fmla="*/ 840398 w 5565304"/>
              <a:gd name="connsiteY7" fmla="*/ 429501 h 1755420"/>
              <a:gd name="connsiteX8" fmla="*/ 989802 w 5565304"/>
              <a:gd name="connsiteY8" fmla="*/ 1195132 h 1755420"/>
              <a:gd name="connsiteX9" fmla="*/ 1120531 w 5565304"/>
              <a:gd name="connsiteY9" fmla="*/ 653588 h 1755420"/>
              <a:gd name="connsiteX10" fmla="*/ 1251260 w 5565304"/>
              <a:gd name="connsiteY10" fmla="*/ 1045740 h 1755420"/>
              <a:gd name="connsiteX11" fmla="*/ 1344637 w 5565304"/>
              <a:gd name="connsiteY11" fmla="*/ 877675 h 1755420"/>
              <a:gd name="connsiteX12" fmla="*/ 1438015 w 5565304"/>
              <a:gd name="connsiteY12" fmla="*/ 933697 h 1755420"/>
              <a:gd name="connsiteX13" fmla="*/ 1531392 w 5565304"/>
              <a:gd name="connsiteY13" fmla="*/ 765631 h 1755420"/>
              <a:gd name="connsiteX14" fmla="*/ 1662121 w 5565304"/>
              <a:gd name="connsiteY14" fmla="*/ 1139110 h 1755420"/>
              <a:gd name="connsiteX15" fmla="*/ 1774174 w 5565304"/>
              <a:gd name="connsiteY15" fmla="*/ 504196 h 1755420"/>
              <a:gd name="connsiteX16" fmla="*/ 1904903 w 5565304"/>
              <a:gd name="connsiteY16" fmla="*/ 1363197 h 1755420"/>
              <a:gd name="connsiteX17" fmla="*/ 2016956 w 5565304"/>
              <a:gd name="connsiteY17" fmla="*/ 298783 h 1755420"/>
              <a:gd name="connsiteX18" fmla="*/ 2185035 w 5565304"/>
              <a:gd name="connsiteY18" fmla="*/ 1512588 h 1755420"/>
              <a:gd name="connsiteX19" fmla="*/ 2297088 w 5565304"/>
              <a:gd name="connsiteY19" fmla="*/ 130718 h 1755420"/>
              <a:gd name="connsiteX20" fmla="*/ 2446493 w 5565304"/>
              <a:gd name="connsiteY20" fmla="*/ 1643306 h 1755420"/>
              <a:gd name="connsiteX21" fmla="*/ 2558546 w 5565304"/>
              <a:gd name="connsiteY21" fmla="*/ 37348 h 1755420"/>
              <a:gd name="connsiteX22" fmla="*/ 2726625 w 5565304"/>
              <a:gd name="connsiteY22" fmla="*/ 1736676 h 1755420"/>
              <a:gd name="connsiteX23" fmla="*/ 2838678 w 5565304"/>
              <a:gd name="connsiteY23" fmla="*/ 0 h 1755420"/>
              <a:gd name="connsiteX24" fmla="*/ 2988083 w 5565304"/>
              <a:gd name="connsiteY24" fmla="*/ 1736676 h 1755420"/>
              <a:gd name="connsiteX25" fmla="*/ 3100136 w 5565304"/>
              <a:gd name="connsiteY25" fmla="*/ 130718 h 1755420"/>
              <a:gd name="connsiteX26" fmla="*/ 3249540 w 5565304"/>
              <a:gd name="connsiteY26" fmla="*/ 1605958 h 1755420"/>
              <a:gd name="connsiteX27" fmla="*/ 3361593 w 5565304"/>
              <a:gd name="connsiteY27" fmla="*/ 242761 h 1755420"/>
              <a:gd name="connsiteX28" fmla="*/ 3510997 w 5565304"/>
              <a:gd name="connsiteY28" fmla="*/ 1437893 h 1755420"/>
              <a:gd name="connsiteX29" fmla="*/ 3641726 w 5565304"/>
              <a:gd name="connsiteY29" fmla="*/ 392153 h 1755420"/>
              <a:gd name="connsiteX30" fmla="*/ 3772454 w 5565304"/>
              <a:gd name="connsiteY30" fmla="*/ 1251153 h 1755420"/>
              <a:gd name="connsiteX31" fmla="*/ 3903183 w 5565304"/>
              <a:gd name="connsiteY31" fmla="*/ 634914 h 1755420"/>
              <a:gd name="connsiteX32" fmla="*/ 4033912 w 5565304"/>
              <a:gd name="connsiteY32" fmla="*/ 1027066 h 1755420"/>
              <a:gd name="connsiteX33" fmla="*/ 4127289 w 5565304"/>
              <a:gd name="connsiteY33" fmla="*/ 859001 h 1755420"/>
              <a:gd name="connsiteX34" fmla="*/ 4239342 w 5565304"/>
              <a:gd name="connsiteY34" fmla="*/ 915023 h 1755420"/>
              <a:gd name="connsiteX35" fmla="*/ 4295369 w 5565304"/>
              <a:gd name="connsiteY35" fmla="*/ 728283 h 1755420"/>
              <a:gd name="connsiteX36" fmla="*/ 4444773 w 5565304"/>
              <a:gd name="connsiteY36" fmla="*/ 1176458 h 1755420"/>
              <a:gd name="connsiteX37" fmla="*/ 4556826 w 5565304"/>
              <a:gd name="connsiteY37" fmla="*/ 466848 h 1755420"/>
              <a:gd name="connsiteX38" fmla="*/ 4706230 w 5565304"/>
              <a:gd name="connsiteY38" fmla="*/ 1381871 h 1755420"/>
              <a:gd name="connsiteX39" fmla="*/ 4818283 w 5565304"/>
              <a:gd name="connsiteY39" fmla="*/ 280109 h 1755420"/>
              <a:gd name="connsiteX40" fmla="*/ 4967687 w 5565304"/>
              <a:gd name="connsiteY40" fmla="*/ 1531262 h 1755420"/>
              <a:gd name="connsiteX41" fmla="*/ 5079741 w 5565304"/>
              <a:gd name="connsiteY41" fmla="*/ 130718 h 1755420"/>
              <a:gd name="connsiteX42" fmla="*/ 5229145 w 5565304"/>
              <a:gd name="connsiteY42" fmla="*/ 1680654 h 1755420"/>
              <a:gd name="connsiteX43" fmla="*/ 5341198 w 5565304"/>
              <a:gd name="connsiteY43" fmla="*/ 18674 h 1755420"/>
              <a:gd name="connsiteX44" fmla="*/ 5490602 w 5565304"/>
              <a:gd name="connsiteY44" fmla="*/ 1736676 h 1755420"/>
              <a:gd name="connsiteX45" fmla="*/ 5565304 w 5565304"/>
              <a:gd name="connsiteY45" fmla="*/ 859001 h 175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565304" h="1755420">
                <a:moveTo>
                  <a:pt x="0" y="896349"/>
                </a:moveTo>
                <a:cubicBezTo>
                  <a:pt x="10894" y="404602"/>
                  <a:pt x="21788" y="-87145"/>
                  <a:pt x="56026" y="56022"/>
                </a:cubicBezTo>
                <a:cubicBezTo>
                  <a:pt x="90264" y="199189"/>
                  <a:pt x="158742" y="1742900"/>
                  <a:pt x="205431" y="1755349"/>
                </a:cubicBezTo>
                <a:cubicBezTo>
                  <a:pt x="252120" y="1767798"/>
                  <a:pt x="295696" y="155616"/>
                  <a:pt x="336159" y="130718"/>
                </a:cubicBezTo>
                <a:cubicBezTo>
                  <a:pt x="376623" y="105819"/>
                  <a:pt x="404636" y="1587284"/>
                  <a:pt x="448212" y="1605958"/>
                </a:cubicBezTo>
                <a:cubicBezTo>
                  <a:pt x="491788" y="1624632"/>
                  <a:pt x="550927" y="273884"/>
                  <a:pt x="597616" y="242761"/>
                </a:cubicBezTo>
                <a:cubicBezTo>
                  <a:pt x="644305" y="211638"/>
                  <a:pt x="687882" y="1388096"/>
                  <a:pt x="728345" y="1419219"/>
                </a:cubicBezTo>
                <a:cubicBezTo>
                  <a:pt x="768808" y="1450342"/>
                  <a:pt x="796822" y="466849"/>
                  <a:pt x="840398" y="429501"/>
                </a:cubicBezTo>
                <a:cubicBezTo>
                  <a:pt x="883974" y="392153"/>
                  <a:pt x="943113" y="1157784"/>
                  <a:pt x="989802" y="1195132"/>
                </a:cubicBezTo>
                <a:cubicBezTo>
                  <a:pt x="1036491" y="1232480"/>
                  <a:pt x="1076955" y="678487"/>
                  <a:pt x="1120531" y="653588"/>
                </a:cubicBezTo>
                <a:cubicBezTo>
                  <a:pt x="1164107" y="628689"/>
                  <a:pt x="1213909" y="1008392"/>
                  <a:pt x="1251260" y="1045740"/>
                </a:cubicBezTo>
                <a:cubicBezTo>
                  <a:pt x="1288611" y="1083088"/>
                  <a:pt x="1313511" y="896349"/>
                  <a:pt x="1344637" y="877675"/>
                </a:cubicBezTo>
                <a:cubicBezTo>
                  <a:pt x="1375763" y="859001"/>
                  <a:pt x="1406889" y="952371"/>
                  <a:pt x="1438015" y="933697"/>
                </a:cubicBezTo>
                <a:cubicBezTo>
                  <a:pt x="1469141" y="915023"/>
                  <a:pt x="1494041" y="731396"/>
                  <a:pt x="1531392" y="765631"/>
                </a:cubicBezTo>
                <a:cubicBezTo>
                  <a:pt x="1568743" y="799866"/>
                  <a:pt x="1621657" y="1182682"/>
                  <a:pt x="1662121" y="1139110"/>
                </a:cubicBezTo>
                <a:cubicBezTo>
                  <a:pt x="1702585" y="1095538"/>
                  <a:pt x="1733710" y="466848"/>
                  <a:pt x="1774174" y="504196"/>
                </a:cubicBezTo>
                <a:cubicBezTo>
                  <a:pt x="1814638" y="541544"/>
                  <a:pt x="1864439" y="1397432"/>
                  <a:pt x="1904903" y="1363197"/>
                </a:cubicBezTo>
                <a:cubicBezTo>
                  <a:pt x="1945367" y="1328962"/>
                  <a:pt x="1970267" y="273885"/>
                  <a:pt x="2016956" y="298783"/>
                </a:cubicBezTo>
                <a:cubicBezTo>
                  <a:pt x="2063645" y="323681"/>
                  <a:pt x="2138346" y="1540599"/>
                  <a:pt x="2185035" y="1512588"/>
                </a:cubicBezTo>
                <a:cubicBezTo>
                  <a:pt x="2231724" y="1484577"/>
                  <a:pt x="2253512" y="108932"/>
                  <a:pt x="2297088" y="130718"/>
                </a:cubicBezTo>
                <a:cubicBezTo>
                  <a:pt x="2340664" y="152504"/>
                  <a:pt x="2402917" y="1658868"/>
                  <a:pt x="2446493" y="1643306"/>
                </a:cubicBezTo>
                <a:cubicBezTo>
                  <a:pt x="2490069" y="1627744"/>
                  <a:pt x="2511857" y="21786"/>
                  <a:pt x="2558546" y="37348"/>
                </a:cubicBezTo>
                <a:cubicBezTo>
                  <a:pt x="2605235" y="52910"/>
                  <a:pt x="2679936" y="1742901"/>
                  <a:pt x="2726625" y="1736676"/>
                </a:cubicBezTo>
                <a:cubicBezTo>
                  <a:pt x="2773314" y="1730451"/>
                  <a:pt x="2795102" y="0"/>
                  <a:pt x="2838678" y="0"/>
                </a:cubicBezTo>
                <a:cubicBezTo>
                  <a:pt x="2882254" y="0"/>
                  <a:pt x="2944507" y="1714890"/>
                  <a:pt x="2988083" y="1736676"/>
                </a:cubicBezTo>
                <a:cubicBezTo>
                  <a:pt x="3031659" y="1758462"/>
                  <a:pt x="3056560" y="152504"/>
                  <a:pt x="3100136" y="130718"/>
                </a:cubicBezTo>
                <a:cubicBezTo>
                  <a:pt x="3143712" y="108932"/>
                  <a:pt x="3205964" y="1587284"/>
                  <a:pt x="3249540" y="1605958"/>
                </a:cubicBezTo>
                <a:cubicBezTo>
                  <a:pt x="3293116" y="1624632"/>
                  <a:pt x="3318017" y="270772"/>
                  <a:pt x="3361593" y="242761"/>
                </a:cubicBezTo>
                <a:cubicBezTo>
                  <a:pt x="3405169" y="214750"/>
                  <a:pt x="3464308" y="1412994"/>
                  <a:pt x="3510997" y="1437893"/>
                </a:cubicBezTo>
                <a:cubicBezTo>
                  <a:pt x="3557686" y="1462792"/>
                  <a:pt x="3598150" y="423276"/>
                  <a:pt x="3641726" y="392153"/>
                </a:cubicBezTo>
                <a:cubicBezTo>
                  <a:pt x="3685302" y="361030"/>
                  <a:pt x="3728878" y="1210693"/>
                  <a:pt x="3772454" y="1251153"/>
                </a:cubicBezTo>
                <a:cubicBezTo>
                  <a:pt x="3816030" y="1291613"/>
                  <a:pt x="3859607" y="672262"/>
                  <a:pt x="3903183" y="634914"/>
                </a:cubicBezTo>
                <a:cubicBezTo>
                  <a:pt x="3946759" y="597566"/>
                  <a:pt x="3996561" y="989718"/>
                  <a:pt x="4033912" y="1027066"/>
                </a:cubicBezTo>
                <a:cubicBezTo>
                  <a:pt x="4071263" y="1064414"/>
                  <a:pt x="4093051" y="877675"/>
                  <a:pt x="4127289" y="859001"/>
                </a:cubicBezTo>
                <a:cubicBezTo>
                  <a:pt x="4161527" y="840327"/>
                  <a:pt x="4211329" y="936809"/>
                  <a:pt x="4239342" y="915023"/>
                </a:cubicBezTo>
                <a:cubicBezTo>
                  <a:pt x="4267355" y="893237"/>
                  <a:pt x="4261131" y="684711"/>
                  <a:pt x="4295369" y="728283"/>
                </a:cubicBezTo>
                <a:cubicBezTo>
                  <a:pt x="4329607" y="771855"/>
                  <a:pt x="4401197" y="1220031"/>
                  <a:pt x="4444773" y="1176458"/>
                </a:cubicBezTo>
                <a:cubicBezTo>
                  <a:pt x="4488349" y="1132886"/>
                  <a:pt x="4513250" y="432613"/>
                  <a:pt x="4556826" y="466848"/>
                </a:cubicBezTo>
                <a:cubicBezTo>
                  <a:pt x="4600402" y="501083"/>
                  <a:pt x="4662654" y="1412994"/>
                  <a:pt x="4706230" y="1381871"/>
                </a:cubicBezTo>
                <a:cubicBezTo>
                  <a:pt x="4749806" y="1350748"/>
                  <a:pt x="4774707" y="255210"/>
                  <a:pt x="4818283" y="280109"/>
                </a:cubicBezTo>
                <a:cubicBezTo>
                  <a:pt x="4861859" y="305007"/>
                  <a:pt x="4924111" y="1556160"/>
                  <a:pt x="4967687" y="1531262"/>
                </a:cubicBezTo>
                <a:cubicBezTo>
                  <a:pt x="5011263" y="1506364"/>
                  <a:pt x="5036165" y="105819"/>
                  <a:pt x="5079741" y="130718"/>
                </a:cubicBezTo>
                <a:cubicBezTo>
                  <a:pt x="5123317" y="155617"/>
                  <a:pt x="5185569" y="1699328"/>
                  <a:pt x="5229145" y="1680654"/>
                </a:cubicBezTo>
                <a:cubicBezTo>
                  <a:pt x="5272721" y="1661980"/>
                  <a:pt x="5297622" y="9337"/>
                  <a:pt x="5341198" y="18674"/>
                </a:cubicBezTo>
                <a:cubicBezTo>
                  <a:pt x="5384774" y="28011"/>
                  <a:pt x="5453251" y="1596622"/>
                  <a:pt x="5490602" y="1736676"/>
                </a:cubicBezTo>
                <a:cubicBezTo>
                  <a:pt x="5527953" y="1876730"/>
                  <a:pt x="5565304" y="859001"/>
                  <a:pt x="5565304" y="859001"/>
                </a:cubicBezTo>
              </a:path>
            </a:pathLst>
          </a:custGeom>
          <a:ln>
            <a:solidFill>
              <a:srgbClr val="FFC088"/>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00" name="Group 99"/>
          <p:cNvGrpSpPr/>
          <p:nvPr/>
        </p:nvGrpSpPr>
        <p:grpSpPr>
          <a:xfrm>
            <a:off x="2476887" y="4611081"/>
            <a:ext cx="4448213" cy="1026656"/>
            <a:chOff x="2651923" y="4799198"/>
            <a:chExt cx="5534045" cy="883691"/>
          </a:xfrm>
        </p:grpSpPr>
        <p:sp>
          <p:nvSpPr>
            <p:cNvPr id="101" name="Freeform 100"/>
            <p:cNvSpPr/>
            <p:nvPr/>
          </p:nvSpPr>
          <p:spPr>
            <a:xfrm>
              <a:off x="2651923" y="4799198"/>
              <a:ext cx="1381989" cy="877675"/>
            </a:xfrm>
            <a:custGeom>
              <a:avLst/>
              <a:gdLst>
                <a:gd name="connsiteX0" fmla="*/ 0 w 1606095"/>
                <a:gd name="connsiteY0" fmla="*/ 0 h 1083088"/>
                <a:gd name="connsiteX1" fmla="*/ 448213 w 1606095"/>
                <a:gd name="connsiteY1" fmla="*/ 112044 h 1083088"/>
                <a:gd name="connsiteX2" fmla="*/ 989803 w 1606095"/>
                <a:gd name="connsiteY2" fmla="*/ 504197 h 1083088"/>
                <a:gd name="connsiteX3" fmla="*/ 1381989 w 1606095"/>
                <a:gd name="connsiteY3" fmla="*/ 877675 h 1083088"/>
                <a:gd name="connsiteX4" fmla="*/ 1606095 w 1606095"/>
                <a:gd name="connsiteY4" fmla="*/ 1083088 h 1083088"/>
                <a:gd name="connsiteX0" fmla="*/ 0 w 1381989"/>
                <a:gd name="connsiteY0" fmla="*/ 0 h 877675"/>
                <a:gd name="connsiteX1" fmla="*/ 448213 w 1381989"/>
                <a:gd name="connsiteY1" fmla="*/ 112044 h 877675"/>
                <a:gd name="connsiteX2" fmla="*/ 989803 w 1381989"/>
                <a:gd name="connsiteY2" fmla="*/ 504197 h 877675"/>
                <a:gd name="connsiteX3" fmla="*/ 1381989 w 1381989"/>
                <a:gd name="connsiteY3" fmla="*/ 877675 h 877675"/>
              </a:gdLst>
              <a:ahLst/>
              <a:cxnLst>
                <a:cxn ang="0">
                  <a:pos x="connsiteX0" y="connsiteY0"/>
                </a:cxn>
                <a:cxn ang="0">
                  <a:pos x="connsiteX1" y="connsiteY1"/>
                </a:cxn>
                <a:cxn ang="0">
                  <a:pos x="connsiteX2" y="connsiteY2"/>
                </a:cxn>
                <a:cxn ang="0">
                  <a:pos x="connsiteX3" y="connsiteY3"/>
                </a:cxn>
              </a:cxnLst>
              <a:rect l="l" t="t" r="r" b="b"/>
              <a:pathLst>
                <a:path w="1381989" h="877675">
                  <a:moveTo>
                    <a:pt x="0" y="0"/>
                  </a:moveTo>
                  <a:cubicBezTo>
                    <a:pt x="141623" y="14005"/>
                    <a:pt x="283246" y="28011"/>
                    <a:pt x="448213" y="112044"/>
                  </a:cubicBezTo>
                  <a:cubicBezTo>
                    <a:pt x="613180" y="196077"/>
                    <a:pt x="834174" y="376592"/>
                    <a:pt x="989803" y="504197"/>
                  </a:cubicBezTo>
                  <a:cubicBezTo>
                    <a:pt x="1145432" y="631802"/>
                    <a:pt x="1279274" y="781193"/>
                    <a:pt x="1381989" y="877675"/>
                  </a:cubicBezTo>
                </a:path>
              </a:pathLst>
            </a:custGeom>
            <a:ln w="3810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2" name="Freeform 101"/>
            <p:cNvSpPr/>
            <p:nvPr/>
          </p:nvSpPr>
          <p:spPr>
            <a:xfrm flipH="1">
              <a:off x="4018262" y="4802206"/>
              <a:ext cx="1441044" cy="877675"/>
            </a:xfrm>
            <a:custGeom>
              <a:avLst/>
              <a:gdLst>
                <a:gd name="connsiteX0" fmla="*/ 0 w 1606095"/>
                <a:gd name="connsiteY0" fmla="*/ 0 h 1083088"/>
                <a:gd name="connsiteX1" fmla="*/ 448213 w 1606095"/>
                <a:gd name="connsiteY1" fmla="*/ 112044 h 1083088"/>
                <a:gd name="connsiteX2" fmla="*/ 989803 w 1606095"/>
                <a:gd name="connsiteY2" fmla="*/ 504197 h 1083088"/>
                <a:gd name="connsiteX3" fmla="*/ 1381989 w 1606095"/>
                <a:gd name="connsiteY3" fmla="*/ 877675 h 1083088"/>
                <a:gd name="connsiteX4" fmla="*/ 1606095 w 1606095"/>
                <a:gd name="connsiteY4" fmla="*/ 1083088 h 1083088"/>
                <a:gd name="connsiteX0" fmla="*/ 0 w 1381989"/>
                <a:gd name="connsiteY0" fmla="*/ 0 h 877675"/>
                <a:gd name="connsiteX1" fmla="*/ 448213 w 1381989"/>
                <a:gd name="connsiteY1" fmla="*/ 112044 h 877675"/>
                <a:gd name="connsiteX2" fmla="*/ 989803 w 1381989"/>
                <a:gd name="connsiteY2" fmla="*/ 504197 h 877675"/>
                <a:gd name="connsiteX3" fmla="*/ 1381989 w 1381989"/>
                <a:gd name="connsiteY3" fmla="*/ 877675 h 877675"/>
              </a:gdLst>
              <a:ahLst/>
              <a:cxnLst>
                <a:cxn ang="0">
                  <a:pos x="connsiteX0" y="connsiteY0"/>
                </a:cxn>
                <a:cxn ang="0">
                  <a:pos x="connsiteX1" y="connsiteY1"/>
                </a:cxn>
                <a:cxn ang="0">
                  <a:pos x="connsiteX2" y="connsiteY2"/>
                </a:cxn>
                <a:cxn ang="0">
                  <a:pos x="connsiteX3" y="connsiteY3"/>
                </a:cxn>
              </a:cxnLst>
              <a:rect l="l" t="t" r="r" b="b"/>
              <a:pathLst>
                <a:path w="1381989" h="877675">
                  <a:moveTo>
                    <a:pt x="0" y="0"/>
                  </a:moveTo>
                  <a:cubicBezTo>
                    <a:pt x="141623" y="14005"/>
                    <a:pt x="283246" y="28011"/>
                    <a:pt x="448213" y="112044"/>
                  </a:cubicBezTo>
                  <a:cubicBezTo>
                    <a:pt x="613180" y="196077"/>
                    <a:pt x="834174" y="376592"/>
                    <a:pt x="989803" y="504197"/>
                  </a:cubicBezTo>
                  <a:cubicBezTo>
                    <a:pt x="1145432" y="631802"/>
                    <a:pt x="1279274" y="781193"/>
                    <a:pt x="1381989" y="877675"/>
                  </a:cubicBezTo>
                </a:path>
              </a:pathLst>
            </a:custGeom>
            <a:ln w="3810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3" name="Freeform 102"/>
            <p:cNvSpPr/>
            <p:nvPr/>
          </p:nvSpPr>
          <p:spPr>
            <a:xfrm>
              <a:off x="5459307" y="4805214"/>
              <a:ext cx="1381989" cy="877675"/>
            </a:xfrm>
            <a:custGeom>
              <a:avLst/>
              <a:gdLst>
                <a:gd name="connsiteX0" fmla="*/ 0 w 1606095"/>
                <a:gd name="connsiteY0" fmla="*/ 0 h 1083088"/>
                <a:gd name="connsiteX1" fmla="*/ 448213 w 1606095"/>
                <a:gd name="connsiteY1" fmla="*/ 112044 h 1083088"/>
                <a:gd name="connsiteX2" fmla="*/ 989803 w 1606095"/>
                <a:gd name="connsiteY2" fmla="*/ 504197 h 1083088"/>
                <a:gd name="connsiteX3" fmla="*/ 1381989 w 1606095"/>
                <a:gd name="connsiteY3" fmla="*/ 877675 h 1083088"/>
                <a:gd name="connsiteX4" fmla="*/ 1606095 w 1606095"/>
                <a:gd name="connsiteY4" fmla="*/ 1083088 h 1083088"/>
                <a:gd name="connsiteX0" fmla="*/ 0 w 1381989"/>
                <a:gd name="connsiteY0" fmla="*/ 0 h 877675"/>
                <a:gd name="connsiteX1" fmla="*/ 448213 w 1381989"/>
                <a:gd name="connsiteY1" fmla="*/ 112044 h 877675"/>
                <a:gd name="connsiteX2" fmla="*/ 989803 w 1381989"/>
                <a:gd name="connsiteY2" fmla="*/ 504197 h 877675"/>
                <a:gd name="connsiteX3" fmla="*/ 1381989 w 1381989"/>
                <a:gd name="connsiteY3" fmla="*/ 877675 h 877675"/>
              </a:gdLst>
              <a:ahLst/>
              <a:cxnLst>
                <a:cxn ang="0">
                  <a:pos x="connsiteX0" y="connsiteY0"/>
                </a:cxn>
                <a:cxn ang="0">
                  <a:pos x="connsiteX1" y="connsiteY1"/>
                </a:cxn>
                <a:cxn ang="0">
                  <a:pos x="connsiteX2" y="connsiteY2"/>
                </a:cxn>
                <a:cxn ang="0">
                  <a:pos x="connsiteX3" y="connsiteY3"/>
                </a:cxn>
              </a:cxnLst>
              <a:rect l="l" t="t" r="r" b="b"/>
              <a:pathLst>
                <a:path w="1381989" h="877675">
                  <a:moveTo>
                    <a:pt x="0" y="0"/>
                  </a:moveTo>
                  <a:cubicBezTo>
                    <a:pt x="141623" y="14005"/>
                    <a:pt x="283246" y="28011"/>
                    <a:pt x="448213" y="112044"/>
                  </a:cubicBezTo>
                  <a:cubicBezTo>
                    <a:pt x="613180" y="196077"/>
                    <a:pt x="834174" y="376592"/>
                    <a:pt x="989803" y="504197"/>
                  </a:cubicBezTo>
                  <a:cubicBezTo>
                    <a:pt x="1145432" y="631802"/>
                    <a:pt x="1279274" y="781193"/>
                    <a:pt x="1381989" y="877675"/>
                  </a:cubicBezTo>
                </a:path>
              </a:pathLst>
            </a:custGeom>
            <a:ln w="3810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4" name="Freeform 103"/>
            <p:cNvSpPr/>
            <p:nvPr/>
          </p:nvSpPr>
          <p:spPr>
            <a:xfrm flipH="1">
              <a:off x="6803979" y="4805214"/>
              <a:ext cx="1381989" cy="877675"/>
            </a:xfrm>
            <a:custGeom>
              <a:avLst/>
              <a:gdLst>
                <a:gd name="connsiteX0" fmla="*/ 0 w 1606095"/>
                <a:gd name="connsiteY0" fmla="*/ 0 h 1083088"/>
                <a:gd name="connsiteX1" fmla="*/ 448213 w 1606095"/>
                <a:gd name="connsiteY1" fmla="*/ 112044 h 1083088"/>
                <a:gd name="connsiteX2" fmla="*/ 989803 w 1606095"/>
                <a:gd name="connsiteY2" fmla="*/ 504197 h 1083088"/>
                <a:gd name="connsiteX3" fmla="*/ 1381989 w 1606095"/>
                <a:gd name="connsiteY3" fmla="*/ 877675 h 1083088"/>
                <a:gd name="connsiteX4" fmla="*/ 1606095 w 1606095"/>
                <a:gd name="connsiteY4" fmla="*/ 1083088 h 1083088"/>
                <a:gd name="connsiteX0" fmla="*/ 0 w 1381989"/>
                <a:gd name="connsiteY0" fmla="*/ 0 h 877675"/>
                <a:gd name="connsiteX1" fmla="*/ 448213 w 1381989"/>
                <a:gd name="connsiteY1" fmla="*/ 112044 h 877675"/>
                <a:gd name="connsiteX2" fmla="*/ 989803 w 1381989"/>
                <a:gd name="connsiteY2" fmla="*/ 504197 h 877675"/>
                <a:gd name="connsiteX3" fmla="*/ 1381989 w 1381989"/>
                <a:gd name="connsiteY3" fmla="*/ 877675 h 877675"/>
              </a:gdLst>
              <a:ahLst/>
              <a:cxnLst>
                <a:cxn ang="0">
                  <a:pos x="connsiteX0" y="connsiteY0"/>
                </a:cxn>
                <a:cxn ang="0">
                  <a:pos x="connsiteX1" y="connsiteY1"/>
                </a:cxn>
                <a:cxn ang="0">
                  <a:pos x="connsiteX2" y="connsiteY2"/>
                </a:cxn>
                <a:cxn ang="0">
                  <a:pos x="connsiteX3" y="connsiteY3"/>
                </a:cxn>
              </a:cxnLst>
              <a:rect l="l" t="t" r="r" b="b"/>
              <a:pathLst>
                <a:path w="1381989" h="877675">
                  <a:moveTo>
                    <a:pt x="0" y="0"/>
                  </a:moveTo>
                  <a:cubicBezTo>
                    <a:pt x="141623" y="14005"/>
                    <a:pt x="283246" y="28011"/>
                    <a:pt x="448213" y="112044"/>
                  </a:cubicBezTo>
                  <a:cubicBezTo>
                    <a:pt x="613180" y="196077"/>
                    <a:pt x="834174" y="376592"/>
                    <a:pt x="989803" y="504197"/>
                  </a:cubicBezTo>
                  <a:cubicBezTo>
                    <a:pt x="1145432" y="631802"/>
                    <a:pt x="1279274" y="781193"/>
                    <a:pt x="1381989" y="877675"/>
                  </a:cubicBezTo>
                </a:path>
              </a:pathLst>
            </a:custGeom>
            <a:ln w="3810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0" name="Group 89"/>
          <p:cNvGrpSpPr/>
          <p:nvPr/>
        </p:nvGrpSpPr>
        <p:grpSpPr>
          <a:xfrm>
            <a:off x="587174" y="22429"/>
            <a:ext cx="8294012" cy="1153055"/>
            <a:chOff x="579084" y="5277008"/>
            <a:chExt cx="8294012" cy="1153055"/>
          </a:xfrm>
        </p:grpSpPr>
        <p:sp>
          <p:nvSpPr>
            <p:cNvPr id="91" name="Oval 90"/>
            <p:cNvSpPr/>
            <p:nvPr/>
          </p:nvSpPr>
          <p:spPr>
            <a:xfrm>
              <a:off x="2623832" y="5283826"/>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2" name="Straight Connector 91"/>
            <p:cNvCxnSpPr/>
            <p:nvPr/>
          </p:nvCxnSpPr>
          <p:spPr>
            <a:xfrm>
              <a:off x="3360229" y="567971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93" name="Group 92"/>
            <p:cNvGrpSpPr/>
            <p:nvPr/>
          </p:nvGrpSpPr>
          <p:grpSpPr>
            <a:xfrm>
              <a:off x="2919016" y="5417531"/>
              <a:ext cx="200880" cy="481335"/>
              <a:chOff x="2768329" y="986764"/>
              <a:chExt cx="204521" cy="945054"/>
            </a:xfrm>
            <a:effectLst/>
          </p:grpSpPr>
          <p:sp>
            <p:nvSpPr>
              <p:cNvPr id="143" name="Freeform 142"/>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4" name="Freeform 143"/>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94" name="TextBox 93"/>
            <p:cNvSpPr txBox="1"/>
            <p:nvPr/>
          </p:nvSpPr>
          <p:spPr>
            <a:xfrm>
              <a:off x="2114293" y="5991384"/>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Single</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Carrier</a:t>
              </a:r>
              <a:endParaRPr lang="en-US" sz="2000" dirty="0">
                <a:solidFill>
                  <a:schemeClr val="bg1"/>
                </a:solidFill>
                <a:latin typeface="Helvetica Neue Thin"/>
                <a:cs typeface="Helvetica Neue Thin"/>
              </a:endParaRPr>
            </a:p>
          </p:txBody>
        </p:sp>
        <p:sp>
          <p:nvSpPr>
            <p:cNvPr id="95" name="Oval 94"/>
            <p:cNvSpPr/>
            <p:nvPr/>
          </p:nvSpPr>
          <p:spPr>
            <a:xfrm>
              <a:off x="4190616" y="527700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6" name="Group 95"/>
            <p:cNvGrpSpPr/>
            <p:nvPr/>
          </p:nvGrpSpPr>
          <p:grpSpPr>
            <a:xfrm>
              <a:off x="4377253" y="5426002"/>
              <a:ext cx="353280" cy="493885"/>
              <a:chOff x="2224020" y="340262"/>
              <a:chExt cx="353280" cy="493885"/>
            </a:xfrm>
          </p:grpSpPr>
          <p:grpSp>
            <p:nvGrpSpPr>
              <p:cNvPr id="137" name="Group 136"/>
              <p:cNvGrpSpPr/>
              <p:nvPr/>
            </p:nvGrpSpPr>
            <p:grpSpPr>
              <a:xfrm>
                <a:off x="2224020" y="352812"/>
                <a:ext cx="200880" cy="481335"/>
                <a:chOff x="2768329" y="986764"/>
                <a:chExt cx="204521" cy="945054"/>
              </a:xfrm>
              <a:effectLst/>
            </p:grpSpPr>
            <p:sp>
              <p:nvSpPr>
                <p:cNvPr id="141" name="Freeform 140"/>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2" name="Freeform 141"/>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38" name="Group 137"/>
              <p:cNvGrpSpPr/>
              <p:nvPr/>
            </p:nvGrpSpPr>
            <p:grpSpPr>
              <a:xfrm>
                <a:off x="2376420" y="340262"/>
                <a:ext cx="200880" cy="481335"/>
                <a:chOff x="2768329" y="986764"/>
                <a:chExt cx="204521" cy="945054"/>
              </a:xfrm>
              <a:effectLst/>
            </p:grpSpPr>
            <p:sp>
              <p:nvSpPr>
                <p:cNvPr id="139" name="Freeform 138"/>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0" name="Freeform 139"/>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97" name="TextBox 96"/>
            <p:cNvSpPr txBox="1"/>
            <p:nvPr/>
          </p:nvSpPr>
          <p:spPr>
            <a:xfrm>
              <a:off x="3681952" y="5995329"/>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Multi-Carrier</a:t>
              </a:r>
              <a:endParaRPr lang="en-US" sz="2000" dirty="0">
                <a:solidFill>
                  <a:schemeClr val="bg1"/>
                </a:solidFill>
                <a:latin typeface="Helvetica Neue Thin"/>
                <a:cs typeface="Helvetica Neue Thin"/>
              </a:endParaRPr>
            </a:p>
          </p:txBody>
        </p:sp>
        <p:grpSp>
          <p:nvGrpSpPr>
            <p:cNvPr id="98" name="Group 97"/>
            <p:cNvGrpSpPr/>
            <p:nvPr/>
          </p:nvGrpSpPr>
          <p:grpSpPr>
            <a:xfrm>
              <a:off x="5808013" y="5293503"/>
              <a:ext cx="742241" cy="742297"/>
              <a:chOff x="5103876" y="1582811"/>
              <a:chExt cx="742241" cy="742297"/>
            </a:xfrm>
          </p:grpSpPr>
          <p:sp>
            <p:nvSpPr>
              <p:cNvPr id="132" name="Oval 131"/>
              <p:cNvSpPr/>
              <p:nvPr/>
            </p:nvSpPr>
            <p:spPr>
              <a:xfrm>
                <a:off x="5103876" y="1582811"/>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3" name="Group 132"/>
              <p:cNvGrpSpPr/>
              <p:nvPr/>
            </p:nvGrpSpPr>
            <p:grpSpPr>
              <a:xfrm>
                <a:off x="5237412" y="1687828"/>
                <a:ext cx="483078" cy="384349"/>
                <a:chOff x="5085012" y="380778"/>
                <a:chExt cx="483078" cy="384349"/>
              </a:xfrm>
            </p:grpSpPr>
            <p:cxnSp>
              <p:nvCxnSpPr>
                <p:cNvPr id="134" name="Straight Connector 133"/>
                <p:cNvCxnSpPr/>
                <p:nvPr/>
              </p:nvCxnSpPr>
              <p:spPr>
                <a:xfrm>
                  <a:off x="5330844" y="380778"/>
                  <a:ext cx="0" cy="267129"/>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flipH="1" flipV="1">
                  <a:off x="5344962" y="668061"/>
                  <a:ext cx="223128" cy="93121"/>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V="1">
                  <a:off x="5085012" y="672006"/>
                  <a:ext cx="223128" cy="93121"/>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grpSp>
        </p:grpSp>
        <p:cxnSp>
          <p:nvCxnSpPr>
            <p:cNvPr id="105" name="Straight Connector 104"/>
            <p:cNvCxnSpPr/>
            <p:nvPr/>
          </p:nvCxnSpPr>
          <p:spPr>
            <a:xfrm>
              <a:off x="4961091" y="5683663"/>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06" name="TextBox 105"/>
            <p:cNvSpPr txBox="1"/>
            <p:nvPr/>
          </p:nvSpPr>
          <p:spPr>
            <a:xfrm>
              <a:off x="5106066" y="6002810"/>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Multi-dimension</a:t>
              </a:r>
              <a:endParaRPr lang="en-US" sz="2000" dirty="0">
                <a:solidFill>
                  <a:schemeClr val="bg1"/>
                </a:solidFill>
                <a:latin typeface="Helvetica Neue Thin"/>
                <a:cs typeface="Helvetica Neue Thin"/>
              </a:endParaRPr>
            </a:p>
          </p:txBody>
        </p:sp>
        <p:cxnSp>
          <p:nvCxnSpPr>
            <p:cNvPr id="107" name="Straight Connector 106"/>
            <p:cNvCxnSpPr/>
            <p:nvPr/>
          </p:nvCxnSpPr>
          <p:spPr>
            <a:xfrm>
              <a:off x="6578447" y="568760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121" name="Group 120"/>
            <p:cNvGrpSpPr/>
            <p:nvPr/>
          </p:nvGrpSpPr>
          <p:grpSpPr>
            <a:xfrm>
              <a:off x="7406623" y="5283402"/>
              <a:ext cx="742241" cy="742297"/>
              <a:chOff x="6592290" y="1339331"/>
              <a:chExt cx="742241" cy="742297"/>
            </a:xfrm>
          </p:grpSpPr>
          <p:sp>
            <p:nvSpPr>
              <p:cNvPr id="127" name="Oval 126"/>
              <p:cNvSpPr/>
              <p:nvPr/>
            </p:nvSpPr>
            <p:spPr>
              <a:xfrm>
                <a:off x="6592290" y="1339331"/>
                <a:ext cx="742241" cy="742297"/>
              </a:xfrm>
              <a:prstGeom prst="ellipse">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8" name="Group 127"/>
              <p:cNvGrpSpPr/>
              <p:nvPr/>
            </p:nvGrpSpPr>
            <p:grpSpPr>
              <a:xfrm rot="5400000">
                <a:off x="6875696" y="1489766"/>
                <a:ext cx="188755" cy="491628"/>
                <a:chOff x="2768329" y="986764"/>
                <a:chExt cx="204521" cy="945054"/>
              </a:xfrm>
              <a:effectLst/>
            </p:grpSpPr>
            <p:sp>
              <p:nvSpPr>
                <p:cNvPr id="130" name="Freeform 129"/>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1" name="Freeform 130"/>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29" name="Straight Connector 128"/>
              <p:cNvCxnSpPr/>
              <p:nvPr/>
            </p:nvCxnSpPr>
            <p:spPr>
              <a:xfrm flipH="1">
                <a:off x="6821713" y="1437160"/>
                <a:ext cx="309268" cy="629828"/>
              </a:xfrm>
              <a:prstGeom prst="line">
                <a:avLst/>
              </a:prstGeom>
              <a:ln w="28575" cmpd="sng">
                <a:solidFill>
                  <a:srgbClr val="00000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122" name="TextBox 121"/>
            <p:cNvSpPr txBox="1"/>
            <p:nvPr/>
          </p:nvSpPr>
          <p:spPr>
            <a:xfrm>
              <a:off x="6706713" y="6029953"/>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Phy</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Security</a:t>
              </a:r>
              <a:endParaRPr lang="en-US" sz="2000" dirty="0">
                <a:solidFill>
                  <a:schemeClr val="bg1"/>
                </a:solidFill>
                <a:latin typeface="Helvetica Neue Thin"/>
                <a:cs typeface="Helvetica Neue Thin"/>
              </a:endParaRPr>
            </a:p>
          </p:txBody>
        </p:sp>
        <p:cxnSp>
          <p:nvCxnSpPr>
            <p:cNvPr id="123" name="Straight Connector 122"/>
            <p:cNvCxnSpPr/>
            <p:nvPr/>
          </p:nvCxnSpPr>
          <p:spPr>
            <a:xfrm>
              <a:off x="1825020" y="5681710"/>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24" name="Oval 123"/>
            <p:cNvSpPr/>
            <p:nvPr/>
          </p:nvSpPr>
          <p:spPr>
            <a:xfrm>
              <a:off x="1088623" y="528581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TextBox 124"/>
            <p:cNvSpPr txBox="1"/>
            <p:nvPr/>
          </p:nvSpPr>
          <p:spPr>
            <a:xfrm>
              <a:off x="579084" y="5993376"/>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Morse-code</a:t>
              </a:r>
              <a:endParaRPr lang="en-US" sz="2000" dirty="0">
                <a:solidFill>
                  <a:schemeClr val="bg1"/>
                </a:solidFill>
                <a:latin typeface="Helvetica Neue Thin"/>
                <a:cs typeface="Helvetica Neue Thin"/>
              </a:endParaRPr>
            </a:p>
          </p:txBody>
        </p:sp>
        <p:cxnSp>
          <p:nvCxnSpPr>
            <p:cNvPr id="126" name="Straight Connector 125"/>
            <p:cNvCxnSpPr/>
            <p:nvPr/>
          </p:nvCxnSpPr>
          <p:spPr>
            <a:xfrm flipH="1">
              <a:off x="1238518" y="5681710"/>
              <a:ext cx="432382" cy="0"/>
            </a:xfrm>
            <a:prstGeom prst="line">
              <a:avLst/>
            </a:prstGeom>
            <a:ln w="28575" cmpd="sng">
              <a:solidFill>
                <a:schemeClr val="bg1"/>
              </a:solidFill>
              <a:prstDash val="dashDot"/>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145" name="TextBox 144"/>
          <p:cNvSpPr txBox="1"/>
          <p:nvPr/>
        </p:nvSpPr>
        <p:spPr>
          <a:xfrm>
            <a:off x="1500977" y="1760794"/>
            <a:ext cx="219753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Vibration sound</a:t>
            </a:r>
            <a:endParaRPr lang="en-US" sz="2000" dirty="0">
              <a:solidFill>
                <a:schemeClr val="bg1"/>
              </a:solidFill>
              <a:latin typeface="Helvetica Neue Thin"/>
              <a:cs typeface="Helvetica Neue Thin"/>
            </a:endParaRPr>
          </a:p>
        </p:txBody>
      </p:sp>
      <p:sp>
        <p:nvSpPr>
          <p:cNvPr id="146" name="TextBox 145"/>
          <p:cNvSpPr txBox="1"/>
          <p:nvPr/>
        </p:nvSpPr>
        <p:spPr>
          <a:xfrm>
            <a:off x="5784370" y="1713139"/>
            <a:ext cx="219753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Speaker sound</a:t>
            </a:r>
            <a:endParaRPr lang="en-US" sz="2000" dirty="0">
              <a:solidFill>
                <a:schemeClr val="bg1"/>
              </a:solidFill>
              <a:latin typeface="Helvetica Neue Thin"/>
              <a:cs typeface="Helvetica Neue Thin"/>
            </a:endParaRPr>
          </a:p>
        </p:txBody>
      </p:sp>
      <p:sp>
        <p:nvSpPr>
          <p:cNvPr id="147" name="TextBox 146"/>
          <p:cNvSpPr txBox="1"/>
          <p:nvPr/>
        </p:nvSpPr>
        <p:spPr>
          <a:xfrm>
            <a:off x="0" y="2171276"/>
            <a:ext cx="3567076" cy="830997"/>
          </a:xfrm>
          <a:prstGeom prst="rect">
            <a:avLst/>
          </a:prstGeom>
          <a:solidFill>
            <a:schemeClr val="accent3">
              <a:lumMod val="60000"/>
              <a:lumOff val="4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2400" b="1" dirty="0" smtClean="0"/>
              <a:t>Jamming for Security (Phase Mismatch)</a:t>
            </a:r>
            <a:endParaRPr lang="en-US" sz="2400" b="1" dirty="0"/>
          </a:p>
        </p:txBody>
      </p:sp>
    </p:spTree>
    <p:extLst>
      <p:ext uri="{BB962C8B-B14F-4D97-AF65-F5344CB8AC3E}">
        <p14:creationId xmlns:p14="http://schemas.microsoft.com/office/powerpoint/2010/main" val="14005177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7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fill="hold" nodeType="clickEffect">
                                  <p:stCondLst>
                                    <p:cond delay="0"/>
                                  </p:stCondLst>
                                  <p:childTnLst>
                                    <p:animMotion origin="layout" path="M 7.60368E-6 6.54006E-6 L 0.27469 0.28695 " pathEditMode="relative" ptsTypes="AA">
                                      <p:cBhvr>
                                        <p:cTn id="14" dur="1000" fill="hold"/>
                                        <p:tgtEl>
                                          <p:spTgt spid="58"/>
                                        </p:tgtEl>
                                        <p:attrNameLst>
                                          <p:attrName>ppt_x</p:attrName>
                                          <p:attrName>ppt_y</p:attrName>
                                        </p:attrNameLst>
                                      </p:cBhvr>
                                    </p:animMotion>
                                  </p:childTnLst>
                                </p:cTn>
                              </p:par>
                              <p:par>
                                <p:cTn id="15" presetID="0" presetClass="path" presetSubtype="0" fill="hold" nodeType="withEffect">
                                  <p:stCondLst>
                                    <p:cond delay="0"/>
                                  </p:stCondLst>
                                  <p:childTnLst>
                                    <p:animMotion origin="layout" path="M -2.33385E-6 -1.28763E-6 L -0.2608 0.28462 " pathEditMode="relative" rAng="0" ptsTypes="AA">
                                      <p:cBhvr>
                                        <p:cTn id="16" dur="1000" fill="hold"/>
                                        <p:tgtEl>
                                          <p:spTgt spid="3"/>
                                        </p:tgtEl>
                                        <p:attrNameLst>
                                          <p:attrName>ppt_x</p:attrName>
                                          <p:attrName>ppt_y</p:attrName>
                                        </p:attrNameLst>
                                      </p:cBhvr>
                                      <p:rCtr x="-13049" y="14220"/>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9"/>
                                        </p:tgtEl>
                                        <p:attrNameLst>
                                          <p:attrName>style.visibility</p:attrName>
                                        </p:attrNameLst>
                                      </p:cBhvr>
                                      <p:to>
                                        <p:strVal val="visible"/>
                                      </p:to>
                                    </p:set>
                                    <p:animEffect transition="in" filter="fade">
                                      <p:cBhvr>
                                        <p:cTn id="21" dur="500"/>
                                        <p:tgtEl>
                                          <p:spTgt spid="99"/>
                                        </p:tgtEl>
                                      </p:cBhvr>
                                    </p:animEffect>
                                  </p:childTnLst>
                                </p:cTn>
                              </p:par>
                              <p:par>
                                <p:cTn id="22" presetID="10" presetClass="exit" presetSubtype="0" fill="hold" nodeType="withEffect">
                                  <p:stCondLst>
                                    <p:cond delay="0"/>
                                  </p:stCondLst>
                                  <p:childTnLst>
                                    <p:animEffect transition="out" filter="fade">
                                      <p:cBhvr>
                                        <p:cTn id="23" dur="500"/>
                                        <p:tgtEl>
                                          <p:spTgt spid="58"/>
                                        </p:tgtEl>
                                      </p:cBhvr>
                                    </p:animEffect>
                                    <p:set>
                                      <p:cBhvr>
                                        <p:cTn id="24" dur="1" fill="hold">
                                          <p:stCondLst>
                                            <p:cond delay="499"/>
                                          </p:stCondLst>
                                        </p:cTn>
                                        <p:tgtEl>
                                          <p:spTgt spid="58"/>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0"/>
                                        </p:tgtEl>
                                        <p:attrNameLst>
                                          <p:attrName>style.visibility</p:attrName>
                                        </p:attrNameLst>
                                      </p:cBhvr>
                                      <p:to>
                                        <p:strVal val="visible"/>
                                      </p:to>
                                    </p:set>
                                    <p:animEffect transition="in" filter="wipe(left)">
                                      <p:cBhvr>
                                        <p:cTn id="3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110" name="Group 109"/>
          <p:cNvGrpSpPr/>
          <p:nvPr/>
        </p:nvGrpSpPr>
        <p:grpSpPr>
          <a:xfrm>
            <a:off x="1093067" y="3314640"/>
            <a:ext cx="2227368" cy="954842"/>
            <a:chOff x="300795" y="776467"/>
            <a:chExt cx="9487892" cy="1451529"/>
          </a:xfrm>
        </p:grpSpPr>
        <p:sp>
          <p:nvSpPr>
            <p:cNvPr id="111" name="Freeform 110"/>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FFC088">
                  <a:alpha val="15000"/>
                </a:srgb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2" name="Freeform 111"/>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FFC088">
                  <a:alpha val="15000"/>
                </a:srgb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3" name="Freeform 112"/>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rgbClr val="FFC088">
                  <a:alpha val="15000"/>
                </a:srgb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 name="Slide Number Placeholder 1"/>
          <p:cNvSpPr>
            <a:spLocks noGrp="1"/>
          </p:cNvSpPr>
          <p:nvPr>
            <p:ph type="sldNum" sz="quarter" idx="12"/>
          </p:nvPr>
        </p:nvSpPr>
        <p:spPr/>
        <p:txBody>
          <a:bodyPr/>
          <a:lstStyle/>
          <a:p>
            <a:fld id="{10283532-8428-F14D-911C-98C43BF6B529}" type="slidenum">
              <a:rPr lang="en-US" smtClean="0"/>
              <a:t>36</a:t>
            </a:fld>
            <a:endParaRPr lang="en-US"/>
          </a:p>
        </p:txBody>
      </p:sp>
      <p:pic>
        <p:nvPicPr>
          <p:cNvPr id="6" name="Picture 5" descr="samrtphone2.png"/>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991700" y="1549718"/>
            <a:ext cx="1297126" cy="1297126"/>
          </a:xfrm>
          <a:prstGeom prst="rect">
            <a:avLst/>
          </a:prstGeom>
        </p:spPr>
      </p:pic>
      <p:grpSp>
        <p:nvGrpSpPr>
          <p:cNvPr id="21" name="Group 20"/>
          <p:cNvGrpSpPr/>
          <p:nvPr/>
        </p:nvGrpSpPr>
        <p:grpSpPr>
          <a:xfrm>
            <a:off x="3794022" y="1683347"/>
            <a:ext cx="383243" cy="945240"/>
            <a:chOff x="3794022" y="301471"/>
            <a:chExt cx="383243" cy="945240"/>
          </a:xfrm>
        </p:grpSpPr>
        <p:sp>
          <p:nvSpPr>
            <p:cNvPr id="11" name="Freeform 10"/>
            <p:cNvSpPr/>
            <p:nvPr/>
          </p:nvSpPr>
          <p:spPr>
            <a:xfrm rot="5400000">
              <a:off x="3839564" y="436481"/>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rot="5400000">
              <a:off x="3837734" y="908823"/>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rot="5400000">
              <a:off x="3660842" y="436667"/>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bg1">
                  <a:lumMod val="8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rot="5400000">
              <a:off x="3659012" y="909009"/>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bg1">
                  <a:lumMod val="8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pic>
        <p:nvPicPr>
          <p:cNvPr id="19" name="Picture 18" descr="speaker_2.png"/>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ackgroundRemoval t="1220" b="100000" l="0" r="100000">
                        <a14:foregroundMark x1="64773" y1="42073" x2="64773" y2="42073"/>
                        <a14:foregroundMark x1="78409" y1="40244" x2="78409" y2="40244"/>
                        <a14:foregroundMark x1="90341" y1="70732" x2="90341" y2="70732"/>
                      </a14:backgroundRemoval>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017393" y="1791046"/>
            <a:ext cx="766977" cy="729283"/>
          </a:xfrm>
          <a:prstGeom prst="rect">
            <a:avLst/>
          </a:prstGeom>
        </p:spPr>
      </p:pic>
      <p:sp>
        <p:nvSpPr>
          <p:cNvPr id="99" name="Freeform 98"/>
          <p:cNvSpPr/>
          <p:nvPr/>
        </p:nvSpPr>
        <p:spPr>
          <a:xfrm>
            <a:off x="2496511" y="4739270"/>
            <a:ext cx="4473339" cy="2039415"/>
          </a:xfrm>
          <a:custGeom>
            <a:avLst/>
            <a:gdLst>
              <a:gd name="connsiteX0" fmla="*/ 0 w 5565304"/>
              <a:gd name="connsiteY0" fmla="*/ 896349 h 1755420"/>
              <a:gd name="connsiteX1" fmla="*/ 56026 w 5565304"/>
              <a:gd name="connsiteY1" fmla="*/ 56022 h 1755420"/>
              <a:gd name="connsiteX2" fmla="*/ 205431 w 5565304"/>
              <a:gd name="connsiteY2" fmla="*/ 1755349 h 1755420"/>
              <a:gd name="connsiteX3" fmla="*/ 336159 w 5565304"/>
              <a:gd name="connsiteY3" fmla="*/ 130718 h 1755420"/>
              <a:gd name="connsiteX4" fmla="*/ 448212 w 5565304"/>
              <a:gd name="connsiteY4" fmla="*/ 1605958 h 1755420"/>
              <a:gd name="connsiteX5" fmla="*/ 597616 w 5565304"/>
              <a:gd name="connsiteY5" fmla="*/ 242761 h 1755420"/>
              <a:gd name="connsiteX6" fmla="*/ 728345 w 5565304"/>
              <a:gd name="connsiteY6" fmla="*/ 1419219 h 1755420"/>
              <a:gd name="connsiteX7" fmla="*/ 840398 w 5565304"/>
              <a:gd name="connsiteY7" fmla="*/ 429501 h 1755420"/>
              <a:gd name="connsiteX8" fmla="*/ 989802 w 5565304"/>
              <a:gd name="connsiteY8" fmla="*/ 1195132 h 1755420"/>
              <a:gd name="connsiteX9" fmla="*/ 1120531 w 5565304"/>
              <a:gd name="connsiteY9" fmla="*/ 653588 h 1755420"/>
              <a:gd name="connsiteX10" fmla="*/ 1251260 w 5565304"/>
              <a:gd name="connsiteY10" fmla="*/ 1045740 h 1755420"/>
              <a:gd name="connsiteX11" fmla="*/ 1344637 w 5565304"/>
              <a:gd name="connsiteY11" fmla="*/ 877675 h 1755420"/>
              <a:gd name="connsiteX12" fmla="*/ 1438015 w 5565304"/>
              <a:gd name="connsiteY12" fmla="*/ 933697 h 1755420"/>
              <a:gd name="connsiteX13" fmla="*/ 1531392 w 5565304"/>
              <a:gd name="connsiteY13" fmla="*/ 765631 h 1755420"/>
              <a:gd name="connsiteX14" fmla="*/ 1662121 w 5565304"/>
              <a:gd name="connsiteY14" fmla="*/ 1139110 h 1755420"/>
              <a:gd name="connsiteX15" fmla="*/ 1774174 w 5565304"/>
              <a:gd name="connsiteY15" fmla="*/ 504196 h 1755420"/>
              <a:gd name="connsiteX16" fmla="*/ 1904903 w 5565304"/>
              <a:gd name="connsiteY16" fmla="*/ 1363197 h 1755420"/>
              <a:gd name="connsiteX17" fmla="*/ 2016956 w 5565304"/>
              <a:gd name="connsiteY17" fmla="*/ 298783 h 1755420"/>
              <a:gd name="connsiteX18" fmla="*/ 2185035 w 5565304"/>
              <a:gd name="connsiteY18" fmla="*/ 1512588 h 1755420"/>
              <a:gd name="connsiteX19" fmla="*/ 2297088 w 5565304"/>
              <a:gd name="connsiteY19" fmla="*/ 130718 h 1755420"/>
              <a:gd name="connsiteX20" fmla="*/ 2446493 w 5565304"/>
              <a:gd name="connsiteY20" fmla="*/ 1643306 h 1755420"/>
              <a:gd name="connsiteX21" fmla="*/ 2558546 w 5565304"/>
              <a:gd name="connsiteY21" fmla="*/ 37348 h 1755420"/>
              <a:gd name="connsiteX22" fmla="*/ 2726625 w 5565304"/>
              <a:gd name="connsiteY22" fmla="*/ 1736676 h 1755420"/>
              <a:gd name="connsiteX23" fmla="*/ 2838678 w 5565304"/>
              <a:gd name="connsiteY23" fmla="*/ 0 h 1755420"/>
              <a:gd name="connsiteX24" fmla="*/ 2988083 w 5565304"/>
              <a:gd name="connsiteY24" fmla="*/ 1736676 h 1755420"/>
              <a:gd name="connsiteX25" fmla="*/ 3100136 w 5565304"/>
              <a:gd name="connsiteY25" fmla="*/ 130718 h 1755420"/>
              <a:gd name="connsiteX26" fmla="*/ 3249540 w 5565304"/>
              <a:gd name="connsiteY26" fmla="*/ 1605958 h 1755420"/>
              <a:gd name="connsiteX27" fmla="*/ 3361593 w 5565304"/>
              <a:gd name="connsiteY27" fmla="*/ 242761 h 1755420"/>
              <a:gd name="connsiteX28" fmla="*/ 3510997 w 5565304"/>
              <a:gd name="connsiteY28" fmla="*/ 1437893 h 1755420"/>
              <a:gd name="connsiteX29" fmla="*/ 3641726 w 5565304"/>
              <a:gd name="connsiteY29" fmla="*/ 392153 h 1755420"/>
              <a:gd name="connsiteX30" fmla="*/ 3772454 w 5565304"/>
              <a:gd name="connsiteY30" fmla="*/ 1251153 h 1755420"/>
              <a:gd name="connsiteX31" fmla="*/ 3903183 w 5565304"/>
              <a:gd name="connsiteY31" fmla="*/ 634914 h 1755420"/>
              <a:gd name="connsiteX32" fmla="*/ 4033912 w 5565304"/>
              <a:gd name="connsiteY32" fmla="*/ 1027066 h 1755420"/>
              <a:gd name="connsiteX33" fmla="*/ 4127289 w 5565304"/>
              <a:gd name="connsiteY33" fmla="*/ 859001 h 1755420"/>
              <a:gd name="connsiteX34" fmla="*/ 4239342 w 5565304"/>
              <a:gd name="connsiteY34" fmla="*/ 915023 h 1755420"/>
              <a:gd name="connsiteX35" fmla="*/ 4295369 w 5565304"/>
              <a:gd name="connsiteY35" fmla="*/ 728283 h 1755420"/>
              <a:gd name="connsiteX36" fmla="*/ 4444773 w 5565304"/>
              <a:gd name="connsiteY36" fmla="*/ 1176458 h 1755420"/>
              <a:gd name="connsiteX37" fmla="*/ 4556826 w 5565304"/>
              <a:gd name="connsiteY37" fmla="*/ 466848 h 1755420"/>
              <a:gd name="connsiteX38" fmla="*/ 4706230 w 5565304"/>
              <a:gd name="connsiteY38" fmla="*/ 1381871 h 1755420"/>
              <a:gd name="connsiteX39" fmla="*/ 4818283 w 5565304"/>
              <a:gd name="connsiteY39" fmla="*/ 280109 h 1755420"/>
              <a:gd name="connsiteX40" fmla="*/ 4967687 w 5565304"/>
              <a:gd name="connsiteY40" fmla="*/ 1531262 h 1755420"/>
              <a:gd name="connsiteX41" fmla="*/ 5079741 w 5565304"/>
              <a:gd name="connsiteY41" fmla="*/ 130718 h 1755420"/>
              <a:gd name="connsiteX42" fmla="*/ 5229145 w 5565304"/>
              <a:gd name="connsiteY42" fmla="*/ 1680654 h 1755420"/>
              <a:gd name="connsiteX43" fmla="*/ 5341198 w 5565304"/>
              <a:gd name="connsiteY43" fmla="*/ 18674 h 1755420"/>
              <a:gd name="connsiteX44" fmla="*/ 5490602 w 5565304"/>
              <a:gd name="connsiteY44" fmla="*/ 1736676 h 1755420"/>
              <a:gd name="connsiteX45" fmla="*/ 5565304 w 5565304"/>
              <a:gd name="connsiteY45" fmla="*/ 859001 h 175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565304" h="1755420">
                <a:moveTo>
                  <a:pt x="0" y="896349"/>
                </a:moveTo>
                <a:cubicBezTo>
                  <a:pt x="10894" y="404602"/>
                  <a:pt x="21788" y="-87145"/>
                  <a:pt x="56026" y="56022"/>
                </a:cubicBezTo>
                <a:cubicBezTo>
                  <a:pt x="90264" y="199189"/>
                  <a:pt x="158742" y="1742900"/>
                  <a:pt x="205431" y="1755349"/>
                </a:cubicBezTo>
                <a:cubicBezTo>
                  <a:pt x="252120" y="1767798"/>
                  <a:pt x="295696" y="155616"/>
                  <a:pt x="336159" y="130718"/>
                </a:cubicBezTo>
                <a:cubicBezTo>
                  <a:pt x="376623" y="105819"/>
                  <a:pt x="404636" y="1587284"/>
                  <a:pt x="448212" y="1605958"/>
                </a:cubicBezTo>
                <a:cubicBezTo>
                  <a:pt x="491788" y="1624632"/>
                  <a:pt x="550927" y="273884"/>
                  <a:pt x="597616" y="242761"/>
                </a:cubicBezTo>
                <a:cubicBezTo>
                  <a:pt x="644305" y="211638"/>
                  <a:pt x="687882" y="1388096"/>
                  <a:pt x="728345" y="1419219"/>
                </a:cubicBezTo>
                <a:cubicBezTo>
                  <a:pt x="768808" y="1450342"/>
                  <a:pt x="796822" y="466849"/>
                  <a:pt x="840398" y="429501"/>
                </a:cubicBezTo>
                <a:cubicBezTo>
                  <a:pt x="883974" y="392153"/>
                  <a:pt x="943113" y="1157784"/>
                  <a:pt x="989802" y="1195132"/>
                </a:cubicBezTo>
                <a:cubicBezTo>
                  <a:pt x="1036491" y="1232480"/>
                  <a:pt x="1076955" y="678487"/>
                  <a:pt x="1120531" y="653588"/>
                </a:cubicBezTo>
                <a:cubicBezTo>
                  <a:pt x="1164107" y="628689"/>
                  <a:pt x="1213909" y="1008392"/>
                  <a:pt x="1251260" y="1045740"/>
                </a:cubicBezTo>
                <a:cubicBezTo>
                  <a:pt x="1288611" y="1083088"/>
                  <a:pt x="1313511" y="896349"/>
                  <a:pt x="1344637" y="877675"/>
                </a:cubicBezTo>
                <a:cubicBezTo>
                  <a:pt x="1375763" y="859001"/>
                  <a:pt x="1406889" y="952371"/>
                  <a:pt x="1438015" y="933697"/>
                </a:cubicBezTo>
                <a:cubicBezTo>
                  <a:pt x="1469141" y="915023"/>
                  <a:pt x="1494041" y="731396"/>
                  <a:pt x="1531392" y="765631"/>
                </a:cubicBezTo>
                <a:cubicBezTo>
                  <a:pt x="1568743" y="799866"/>
                  <a:pt x="1621657" y="1182682"/>
                  <a:pt x="1662121" y="1139110"/>
                </a:cubicBezTo>
                <a:cubicBezTo>
                  <a:pt x="1702585" y="1095538"/>
                  <a:pt x="1733710" y="466848"/>
                  <a:pt x="1774174" y="504196"/>
                </a:cubicBezTo>
                <a:cubicBezTo>
                  <a:pt x="1814638" y="541544"/>
                  <a:pt x="1864439" y="1397432"/>
                  <a:pt x="1904903" y="1363197"/>
                </a:cubicBezTo>
                <a:cubicBezTo>
                  <a:pt x="1945367" y="1328962"/>
                  <a:pt x="1970267" y="273885"/>
                  <a:pt x="2016956" y="298783"/>
                </a:cubicBezTo>
                <a:cubicBezTo>
                  <a:pt x="2063645" y="323681"/>
                  <a:pt x="2138346" y="1540599"/>
                  <a:pt x="2185035" y="1512588"/>
                </a:cubicBezTo>
                <a:cubicBezTo>
                  <a:pt x="2231724" y="1484577"/>
                  <a:pt x="2253512" y="108932"/>
                  <a:pt x="2297088" y="130718"/>
                </a:cubicBezTo>
                <a:cubicBezTo>
                  <a:pt x="2340664" y="152504"/>
                  <a:pt x="2402917" y="1658868"/>
                  <a:pt x="2446493" y="1643306"/>
                </a:cubicBezTo>
                <a:cubicBezTo>
                  <a:pt x="2490069" y="1627744"/>
                  <a:pt x="2511857" y="21786"/>
                  <a:pt x="2558546" y="37348"/>
                </a:cubicBezTo>
                <a:cubicBezTo>
                  <a:pt x="2605235" y="52910"/>
                  <a:pt x="2679936" y="1742901"/>
                  <a:pt x="2726625" y="1736676"/>
                </a:cubicBezTo>
                <a:cubicBezTo>
                  <a:pt x="2773314" y="1730451"/>
                  <a:pt x="2795102" y="0"/>
                  <a:pt x="2838678" y="0"/>
                </a:cubicBezTo>
                <a:cubicBezTo>
                  <a:pt x="2882254" y="0"/>
                  <a:pt x="2944507" y="1714890"/>
                  <a:pt x="2988083" y="1736676"/>
                </a:cubicBezTo>
                <a:cubicBezTo>
                  <a:pt x="3031659" y="1758462"/>
                  <a:pt x="3056560" y="152504"/>
                  <a:pt x="3100136" y="130718"/>
                </a:cubicBezTo>
                <a:cubicBezTo>
                  <a:pt x="3143712" y="108932"/>
                  <a:pt x="3205964" y="1587284"/>
                  <a:pt x="3249540" y="1605958"/>
                </a:cubicBezTo>
                <a:cubicBezTo>
                  <a:pt x="3293116" y="1624632"/>
                  <a:pt x="3318017" y="270772"/>
                  <a:pt x="3361593" y="242761"/>
                </a:cubicBezTo>
                <a:cubicBezTo>
                  <a:pt x="3405169" y="214750"/>
                  <a:pt x="3464308" y="1412994"/>
                  <a:pt x="3510997" y="1437893"/>
                </a:cubicBezTo>
                <a:cubicBezTo>
                  <a:pt x="3557686" y="1462792"/>
                  <a:pt x="3598150" y="423276"/>
                  <a:pt x="3641726" y="392153"/>
                </a:cubicBezTo>
                <a:cubicBezTo>
                  <a:pt x="3685302" y="361030"/>
                  <a:pt x="3728878" y="1210693"/>
                  <a:pt x="3772454" y="1251153"/>
                </a:cubicBezTo>
                <a:cubicBezTo>
                  <a:pt x="3816030" y="1291613"/>
                  <a:pt x="3859607" y="672262"/>
                  <a:pt x="3903183" y="634914"/>
                </a:cubicBezTo>
                <a:cubicBezTo>
                  <a:pt x="3946759" y="597566"/>
                  <a:pt x="3996561" y="989718"/>
                  <a:pt x="4033912" y="1027066"/>
                </a:cubicBezTo>
                <a:cubicBezTo>
                  <a:pt x="4071263" y="1064414"/>
                  <a:pt x="4093051" y="877675"/>
                  <a:pt x="4127289" y="859001"/>
                </a:cubicBezTo>
                <a:cubicBezTo>
                  <a:pt x="4161527" y="840327"/>
                  <a:pt x="4211329" y="936809"/>
                  <a:pt x="4239342" y="915023"/>
                </a:cubicBezTo>
                <a:cubicBezTo>
                  <a:pt x="4267355" y="893237"/>
                  <a:pt x="4261131" y="684711"/>
                  <a:pt x="4295369" y="728283"/>
                </a:cubicBezTo>
                <a:cubicBezTo>
                  <a:pt x="4329607" y="771855"/>
                  <a:pt x="4401197" y="1220031"/>
                  <a:pt x="4444773" y="1176458"/>
                </a:cubicBezTo>
                <a:cubicBezTo>
                  <a:pt x="4488349" y="1132886"/>
                  <a:pt x="4513250" y="432613"/>
                  <a:pt x="4556826" y="466848"/>
                </a:cubicBezTo>
                <a:cubicBezTo>
                  <a:pt x="4600402" y="501083"/>
                  <a:pt x="4662654" y="1412994"/>
                  <a:pt x="4706230" y="1381871"/>
                </a:cubicBezTo>
                <a:cubicBezTo>
                  <a:pt x="4749806" y="1350748"/>
                  <a:pt x="4774707" y="255210"/>
                  <a:pt x="4818283" y="280109"/>
                </a:cubicBezTo>
                <a:cubicBezTo>
                  <a:pt x="4861859" y="305007"/>
                  <a:pt x="4924111" y="1556160"/>
                  <a:pt x="4967687" y="1531262"/>
                </a:cubicBezTo>
                <a:cubicBezTo>
                  <a:pt x="5011263" y="1506364"/>
                  <a:pt x="5036165" y="105819"/>
                  <a:pt x="5079741" y="130718"/>
                </a:cubicBezTo>
                <a:cubicBezTo>
                  <a:pt x="5123317" y="155617"/>
                  <a:pt x="5185569" y="1699328"/>
                  <a:pt x="5229145" y="1680654"/>
                </a:cubicBezTo>
                <a:cubicBezTo>
                  <a:pt x="5272721" y="1661980"/>
                  <a:pt x="5297622" y="9337"/>
                  <a:pt x="5341198" y="18674"/>
                </a:cubicBezTo>
                <a:cubicBezTo>
                  <a:pt x="5384774" y="28011"/>
                  <a:pt x="5453251" y="1596622"/>
                  <a:pt x="5490602" y="1736676"/>
                </a:cubicBezTo>
                <a:cubicBezTo>
                  <a:pt x="5527953" y="1876730"/>
                  <a:pt x="5565304" y="859001"/>
                  <a:pt x="5565304" y="859001"/>
                </a:cubicBezTo>
              </a:path>
            </a:pathLst>
          </a:custGeom>
          <a:ln>
            <a:solidFill>
              <a:srgbClr val="FFC088"/>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00" name="Group 99"/>
          <p:cNvGrpSpPr/>
          <p:nvPr/>
        </p:nvGrpSpPr>
        <p:grpSpPr>
          <a:xfrm>
            <a:off x="2476887" y="4611081"/>
            <a:ext cx="4448213" cy="1026656"/>
            <a:chOff x="2651923" y="4799198"/>
            <a:chExt cx="5534045" cy="883691"/>
          </a:xfrm>
        </p:grpSpPr>
        <p:sp>
          <p:nvSpPr>
            <p:cNvPr id="101" name="Freeform 100"/>
            <p:cNvSpPr/>
            <p:nvPr/>
          </p:nvSpPr>
          <p:spPr>
            <a:xfrm>
              <a:off x="2651923" y="4799198"/>
              <a:ext cx="1381989" cy="877675"/>
            </a:xfrm>
            <a:custGeom>
              <a:avLst/>
              <a:gdLst>
                <a:gd name="connsiteX0" fmla="*/ 0 w 1606095"/>
                <a:gd name="connsiteY0" fmla="*/ 0 h 1083088"/>
                <a:gd name="connsiteX1" fmla="*/ 448213 w 1606095"/>
                <a:gd name="connsiteY1" fmla="*/ 112044 h 1083088"/>
                <a:gd name="connsiteX2" fmla="*/ 989803 w 1606095"/>
                <a:gd name="connsiteY2" fmla="*/ 504197 h 1083088"/>
                <a:gd name="connsiteX3" fmla="*/ 1381989 w 1606095"/>
                <a:gd name="connsiteY3" fmla="*/ 877675 h 1083088"/>
                <a:gd name="connsiteX4" fmla="*/ 1606095 w 1606095"/>
                <a:gd name="connsiteY4" fmla="*/ 1083088 h 1083088"/>
                <a:gd name="connsiteX0" fmla="*/ 0 w 1381989"/>
                <a:gd name="connsiteY0" fmla="*/ 0 h 877675"/>
                <a:gd name="connsiteX1" fmla="*/ 448213 w 1381989"/>
                <a:gd name="connsiteY1" fmla="*/ 112044 h 877675"/>
                <a:gd name="connsiteX2" fmla="*/ 989803 w 1381989"/>
                <a:gd name="connsiteY2" fmla="*/ 504197 h 877675"/>
                <a:gd name="connsiteX3" fmla="*/ 1381989 w 1381989"/>
                <a:gd name="connsiteY3" fmla="*/ 877675 h 877675"/>
              </a:gdLst>
              <a:ahLst/>
              <a:cxnLst>
                <a:cxn ang="0">
                  <a:pos x="connsiteX0" y="connsiteY0"/>
                </a:cxn>
                <a:cxn ang="0">
                  <a:pos x="connsiteX1" y="connsiteY1"/>
                </a:cxn>
                <a:cxn ang="0">
                  <a:pos x="connsiteX2" y="connsiteY2"/>
                </a:cxn>
                <a:cxn ang="0">
                  <a:pos x="connsiteX3" y="connsiteY3"/>
                </a:cxn>
              </a:cxnLst>
              <a:rect l="l" t="t" r="r" b="b"/>
              <a:pathLst>
                <a:path w="1381989" h="877675">
                  <a:moveTo>
                    <a:pt x="0" y="0"/>
                  </a:moveTo>
                  <a:cubicBezTo>
                    <a:pt x="141623" y="14005"/>
                    <a:pt x="283246" y="28011"/>
                    <a:pt x="448213" y="112044"/>
                  </a:cubicBezTo>
                  <a:cubicBezTo>
                    <a:pt x="613180" y="196077"/>
                    <a:pt x="834174" y="376592"/>
                    <a:pt x="989803" y="504197"/>
                  </a:cubicBezTo>
                  <a:cubicBezTo>
                    <a:pt x="1145432" y="631802"/>
                    <a:pt x="1279274" y="781193"/>
                    <a:pt x="1381989" y="877675"/>
                  </a:cubicBezTo>
                </a:path>
              </a:pathLst>
            </a:custGeom>
            <a:ln w="3810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2" name="Freeform 101"/>
            <p:cNvSpPr/>
            <p:nvPr/>
          </p:nvSpPr>
          <p:spPr>
            <a:xfrm flipH="1">
              <a:off x="4018262" y="4802206"/>
              <a:ext cx="1441044" cy="877675"/>
            </a:xfrm>
            <a:custGeom>
              <a:avLst/>
              <a:gdLst>
                <a:gd name="connsiteX0" fmla="*/ 0 w 1606095"/>
                <a:gd name="connsiteY0" fmla="*/ 0 h 1083088"/>
                <a:gd name="connsiteX1" fmla="*/ 448213 w 1606095"/>
                <a:gd name="connsiteY1" fmla="*/ 112044 h 1083088"/>
                <a:gd name="connsiteX2" fmla="*/ 989803 w 1606095"/>
                <a:gd name="connsiteY2" fmla="*/ 504197 h 1083088"/>
                <a:gd name="connsiteX3" fmla="*/ 1381989 w 1606095"/>
                <a:gd name="connsiteY3" fmla="*/ 877675 h 1083088"/>
                <a:gd name="connsiteX4" fmla="*/ 1606095 w 1606095"/>
                <a:gd name="connsiteY4" fmla="*/ 1083088 h 1083088"/>
                <a:gd name="connsiteX0" fmla="*/ 0 w 1381989"/>
                <a:gd name="connsiteY0" fmla="*/ 0 h 877675"/>
                <a:gd name="connsiteX1" fmla="*/ 448213 w 1381989"/>
                <a:gd name="connsiteY1" fmla="*/ 112044 h 877675"/>
                <a:gd name="connsiteX2" fmla="*/ 989803 w 1381989"/>
                <a:gd name="connsiteY2" fmla="*/ 504197 h 877675"/>
                <a:gd name="connsiteX3" fmla="*/ 1381989 w 1381989"/>
                <a:gd name="connsiteY3" fmla="*/ 877675 h 877675"/>
              </a:gdLst>
              <a:ahLst/>
              <a:cxnLst>
                <a:cxn ang="0">
                  <a:pos x="connsiteX0" y="connsiteY0"/>
                </a:cxn>
                <a:cxn ang="0">
                  <a:pos x="connsiteX1" y="connsiteY1"/>
                </a:cxn>
                <a:cxn ang="0">
                  <a:pos x="connsiteX2" y="connsiteY2"/>
                </a:cxn>
                <a:cxn ang="0">
                  <a:pos x="connsiteX3" y="connsiteY3"/>
                </a:cxn>
              </a:cxnLst>
              <a:rect l="l" t="t" r="r" b="b"/>
              <a:pathLst>
                <a:path w="1381989" h="877675">
                  <a:moveTo>
                    <a:pt x="0" y="0"/>
                  </a:moveTo>
                  <a:cubicBezTo>
                    <a:pt x="141623" y="14005"/>
                    <a:pt x="283246" y="28011"/>
                    <a:pt x="448213" y="112044"/>
                  </a:cubicBezTo>
                  <a:cubicBezTo>
                    <a:pt x="613180" y="196077"/>
                    <a:pt x="834174" y="376592"/>
                    <a:pt x="989803" y="504197"/>
                  </a:cubicBezTo>
                  <a:cubicBezTo>
                    <a:pt x="1145432" y="631802"/>
                    <a:pt x="1279274" y="781193"/>
                    <a:pt x="1381989" y="877675"/>
                  </a:cubicBezTo>
                </a:path>
              </a:pathLst>
            </a:custGeom>
            <a:ln w="3810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3" name="Freeform 102"/>
            <p:cNvSpPr/>
            <p:nvPr/>
          </p:nvSpPr>
          <p:spPr>
            <a:xfrm>
              <a:off x="5459307" y="4805214"/>
              <a:ext cx="1381989" cy="877675"/>
            </a:xfrm>
            <a:custGeom>
              <a:avLst/>
              <a:gdLst>
                <a:gd name="connsiteX0" fmla="*/ 0 w 1606095"/>
                <a:gd name="connsiteY0" fmla="*/ 0 h 1083088"/>
                <a:gd name="connsiteX1" fmla="*/ 448213 w 1606095"/>
                <a:gd name="connsiteY1" fmla="*/ 112044 h 1083088"/>
                <a:gd name="connsiteX2" fmla="*/ 989803 w 1606095"/>
                <a:gd name="connsiteY2" fmla="*/ 504197 h 1083088"/>
                <a:gd name="connsiteX3" fmla="*/ 1381989 w 1606095"/>
                <a:gd name="connsiteY3" fmla="*/ 877675 h 1083088"/>
                <a:gd name="connsiteX4" fmla="*/ 1606095 w 1606095"/>
                <a:gd name="connsiteY4" fmla="*/ 1083088 h 1083088"/>
                <a:gd name="connsiteX0" fmla="*/ 0 w 1381989"/>
                <a:gd name="connsiteY0" fmla="*/ 0 h 877675"/>
                <a:gd name="connsiteX1" fmla="*/ 448213 w 1381989"/>
                <a:gd name="connsiteY1" fmla="*/ 112044 h 877675"/>
                <a:gd name="connsiteX2" fmla="*/ 989803 w 1381989"/>
                <a:gd name="connsiteY2" fmla="*/ 504197 h 877675"/>
                <a:gd name="connsiteX3" fmla="*/ 1381989 w 1381989"/>
                <a:gd name="connsiteY3" fmla="*/ 877675 h 877675"/>
              </a:gdLst>
              <a:ahLst/>
              <a:cxnLst>
                <a:cxn ang="0">
                  <a:pos x="connsiteX0" y="connsiteY0"/>
                </a:cxn>
                <a:cxn ang="0">
                  <a:pos x="connsiteX1" y="connsiteY1"/>
                </a:cxn>
                <a:cxn ang="0">
                  <a:pos x="connsiteX2" y="connsiteY2"/>
                </a:cxn>
                <a:cxn ang="0">
                  <a:pos x="connsiteX3" y="connsiteY3"/>
                </a:cxn>
              </a:cxnLst>
              <a:rect l="l" t="t" r="r" b="b"/>
              <a:pathLst>
                <a:path w="1381989" h="877675">
                  <a:moveTo>
                    <a:pt x="0" y="0"/>
                  </a:moveTo>
                  <a:cubicBezTo>
                    <a:pt x="141623" y="14005"/>
                    <a:pt x="283246" y="28011"/>
                    <a:pt x="448213" y="112044"/>
                  </a:cubicBezTo>
                  <a:cubicBezTo>
                    <a:pt x="613180" y="196077"/>
                    <a:pt x="834174" y="376592"/>
                    <a:pt x="989803" y="504197"/>
                  </a:cubicBezTo>
                  <a:cubicBezTo>
                    <a:pt x="1145432" y="631802"/>
                    <a:pt x="1279274" y="781193"/>
                    <a:pt x="1381989" y="877675"/>
                  </a:cubicBezTo>
                </a:path>
              </a:pathLst>
            </a:custGeom>
            <a:ln w="3810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4" name="Freeform 103"/>
            <p:cNvSpPr/>
            <p:nvPr/>
          </p:nvSpPr>
          <p:spPr>
            <a:xfrm flipH="1">
              <a:off x="6803979" y="4805214"/>
              <a:ext cx="1381989" cy="877675"/>
            </a:xfrm>
            <a:custGeom>
              <a:avLst/>
              <a:gdLst>
                <a:gd name="connsiteX0" fmla="*/ 0 w 1606095"/>
                <a:gd name="connsiteY0" fmla="*/ 0 h 1083088"/>
                <a:gd name="connsiteX1" fmla="*/ 448213 w 1606095"/>
                <a:gd name="connsiteY1" fmla="*/ 112044 h 1083088"/>
                <a:gd name="connsiteX2" fmla="*/ 989803 w 1606095"/>
                <a:gd name="connsiteY2" fmla="*/ 504197 h 1083088"/>
                <a:gd name="connsiteX3" fmla="*/ 1381989 w 1606095"/>
                <a:gd name="connsiteY3" fmla="*/ 877675 h 1083088"/>
                <a:gd name="connsiteX4" fmla="*/ 1606095 w 1606095"/>
                <a:gd name="connsiteY4" fmla="*/ 1083088 h 1083088"/>
                <a:gd name="connsiteX0" fmla="*/ 0 w 1381989"/>
                <a:gd name="connsiteY0" fmla="*/ 0 h 877675"/>
                <a:gd name="connsiteX1" fmla="*/ 448213 w 1381989"/>
                <a:gd name="connsiteY1" fmla="*/ 112044 h 877675"/>
                <a:gd name="connsiteX2" fmla="*/ 989803 w 1381989"/>
                <a:gd name="connsiteY2" fmla="*/ 504197 h 877675"/>
                <a:gd name="connsiteX3" fmla="*/ 1381989 w 1381989"/>
                <a:gd name="connsiteY3" fmla="*/ 877675 h 877675"/>
              </a:gdLst>
              <a:ahLst/>
              <a:cxnLst>
                <a:cxn ang="0">
                  <a:pos x="connsiteX0" y="connsiteY0"/>
                </a:cxn>
                <a:cxn ang="0">
                  <a:pos x="connsiteX1" y="connsiteY1"/>
                </a:cxn>
                <a:cxn ang="0">
                  <a:pos x="connsiteX2" y="connsiteY2"/>
                </a:cxn>
                <a:cxn ang="0">
                  <a:pos x="connsiteX3" y="connsiteY3"/>
                </a:cxn>
              </a:cxnLst>
              <a:rect l="l" t="t" r="r" b="b"/>
              <a:pathLst>
                <a:path w="1381989" h="877675">
                  <a:moveTo>
                    <a:pt x="0" y="0"/>
                  </a:moveTo>
                  <a:cubicBezTo>
                    <a:pt x="141623" y="14005"/>
                    <a:pt x="283246" y="28011"/>
                    <a:pt x="448213" y="112044"/>
                  </a:cubicBezTo>
                  <a:cubicBezTo>
                    <a:pt x="613180" y="196077"/>
                    <a:pt x="834174" y="376592"/>
                    <a:pt x="989803" y="504197"/>
                  </a:cubicBezTo>
                  <a:cubicBezTo>
                    <a:pt x="1145432" y="631802"/>
                    <a:pt x="1279274" y="781193"/>
                    <a:pt x="1381989" y="877675"/>
                  </a:cubicBezTo>
                </a:path>
              </a:pathLst>
            </a:custGeom>
            <a:ln w="3810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4" name="Right Arrow 3"/>
          <p:cNvSpPr/>
          <p:nvPr/>
        </p:nvSpPr>
        <p:spPr>
          <a:xfrm rot="5400000">
            <a:off x="1875108" y="3635302"/>
            <a:ext cx="1169683" cy="319677"/>
          </a:xfrm>
          <a:prstGeom prst="rightArrow">
            <a:avLst>
              <a:gd name="adj1" fmla="val 53141"/>
              <a:gd name="adj2" fmla="val 101973"/>
            </a:avLst>
          </a:prstGeom>
          <a:solidFill>
            <a:schemeClr val="accent2">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5" name="Group 74"/>
          <p:cNvGrpSpPr/>
          <p:nvPr/>
        </p:nvGrpSpPr>
        <p:grpSpPr>
          <a:xfrm flipV="1">
            <a:off x="5968469" y="3329201"/>
            <a:ext cx="2276484" cy="957850"/>
            <a:chOff x="3561291" y="3317648"/>
            <a:chExt cx="4452804" cy="957850"/>
          </a:xfrm>
        </p:grpSpPr>
        <p:grpSp>
          <p:nvGrpSpPr>
            <p:cNvPr id="90" name="Group 89"/>
            <p:cNvGrpSpPr/>
            <p:nvPr/>
          </p:nvGrpSpPr>
          <p:grpSpPr>
            <a:xfrm>
              <a:off x="3561291" y="3317648"/>
              <a:ext cx="2227368" cy="954842"/>
              <a:chOff x="300795" y="776467"/>
              <a:chExt cx="9487892" cy="1451529"/>
            </a:xfrm>
          </p:grpSpPr>
          <p:sp>
            <p:nvSpPr>
              <p:cNvPr id="95" name="Freeform 94"/>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tx2">
                    <a:lumMod val="60000"/>
                    <a:lumOff val="40000"/>
                    <a:alpha val="15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6" name="Freeform 95"/>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tx2">
                    <a:lumMod val="60000"/>
                    <a:lumOff val="40000"/>
                    <a:alpha val="15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7" name="Freeform 96"/>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tx2">
                    <a:lumMod val="60000"/>
                    <a:lumOff val="40000"/>
                    <a:alpha val="15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1" name="Group 90"/>
            <p:cNvGrpSpPr/>
            <p:nvPr/>
          </p:nvGrpSpPr>
          <p:grpSpPr>
            <a:xfrm>
              <a:off x="5786727" y="3320656"/>
              <a:ext cx="2227368" cy="954842"/>
              <a:chOff x="300795" y="776467"/>
              <a:chExt cx="9487892" cy="1451529"/>
            </a:xfrm>
          </p:grpSpPr>
          <p:sp>
            <p:nvSpPr>
              <p:cNvPr id="92" name="Freeform 91"/>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tx2">
                    <a:lumMod val="60000"/>
                    <a:lumOff val="40000"/>
                    <a:alpha val="15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3" name="Freeform 92"/>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tx2">
                    <a:lumMod val="60000"/>
                    <a:lumOff val="40000"/>
                    <a:alpha val="15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4" name="Freeform 93"/>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tx2">
                    <a:lumMod val="60000"/>
                    <a:lumOff val="40000"/>
                    <a:alpha val="15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cxnSp>
        <p:nvCxnSpPr>
          <p:cNvPr id="98" name="Straight Connector 97"/>
          <p:cNvCxnSpPr/>
          <p:nvPr/>
        </p:nvCxnSpPr>
        <p:spPr>
          <a:xfrm>
            <a:off x="5840669" y="2171276"/>
            <a:ext cx="1350595" cy="0"/>
          </a:xfrm>
          <a:prstGeom prst="line">
            <a:avLst/>
          </a:prstGeom>
          <a:ln w="19050">
            <a:solidFill>
              <a:schemeClr val="bg1"/>
            </a:solidFill>
            <a:prstDash val="sysDash"/>
            <a:headEnd type="oval"/>
            <a:tailEnd type="none" w="lg" len="lg"/>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a:off x="7204309" y="2155038"/>
            <a:ext cx="0" cy="960568"/>
          </a:xfrm>
          <a:prstGeom prst="line">
            <a:avLst/>
          </a:prstGeom>
          <a:ln w="19050">
            <a:solidFill>
              <a:schemeClr val="bg1"/>
            </a:solidFill>
            <a:prstDash val="sysDash"/>
            <a:headEnd type="none"/>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106" name="Group 105"/>
          <p:cNvGrpSpPr/>
          <p:nvPr/>
        </p:nvGrpSpPr>
        <p:grpSpPr>
          <a:xfrm flipV="1">
            <a:off x="5968469" y="3306095"/>
            <a:ext cx="2227368" cy="954842"/>
            <a:chOff x="300795" y="776467"/>
            <a:chExt cx="9487892" cy="1451529"/>
          </a:xfrm>
        </p:grpSpPr>
        <p:sp>
          <p:nvSpPr>
            <p:cNvPr id="107" name="Freeform 106"/>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tx2">
                  <a:lumMod val="60000"/>
                  <a:lumOff val="40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8" name="Freeform 107"/>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tx2">
                  <a:lumMod val="60000"/>
                  <a:lumOff val="40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9" name="Freeform 108"/>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tx2">
                  <a:lumMod val="60000"/>
                  <a:lumOff val="40000"/>
                </a:schemeClr>
              </a:solidFill>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14" name="Straight Connector 113"/>
          <p:cNvCxnSpPr/>
          <p:nvPr/>
        </p:nvCxnSpPr>
        <p:spPr>
          <a:xfrm flipH="1">
            <a:off x="2335801" y="2177296"/>
            <a:ext cx="1350595" cy="0"/>
          </a:xfrm>
          <a:prstGeom prst="line">
            <a:avLst/>
          </a:prstGeom>
          <a:ln w="19050">
            <a:solidFill>
              <a:schemeClr val="bg1"/>
            </a:solidFill>
            <a:prstDash val="sysDash"/>
            <a:headEnd type="oval"/>
            <a:tailEnd type="none" w="lg" len="lg"/>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flipH="1">
            <a:off x="2322756" y="2175169"/>
            <a:ext cx="0" cy="960568"/>
          </a:xfrm>
          <a:prstGeom prst="line">
            <a:avLst/>
          </a:prstGeom>
          <a:ln w="19050">
            <a:solidFill>
              <a:schemeClr val="bg1"/>
            </a:solidFill>
            <a:prstDash val="sysDash"/>
            <a:headEnd type="none"/>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117" name="Group 116"/>
          <p:cNvGrpSpPr/>
          <p:nvPr/>
        </p:nvGrpSpPr>
        <p:grpSpPr>
          <a:xfrm>
            <a:off x="2476888" y="4611083"/>
            <a:ext cx="4502801" cy="2167604"/>
            <a:chOff x="2476888" y="4611083"/>
            <a:chExt cx="4502801" cy="2167604"/>
          </a:xfrm>
        </p:grpSpPr>
        <p:sp>
          <p:nvSpPr>
            <p:cNvPr id="118" name="Freeform 117"/>
            <p:cNvSpPr/>
            <p:nvPr/>
          </p:nvSpPr>
          <p:spPr>
            <a:xfrm>
              <a:off x="2496509" y="4775069"/>
              <a:ext cx="1155863" cy="2003618"/>
            </a:xfrm>
            <a:custGeom>
              <a:avLst/>
              <a:gdLst>
                <a:gd name="connsiteX0" fmla="*/ 0 w 5565304"/>
                <a:gd name="connsiteY0" fmla="*/ 896349 h 1755420"/>
                <a:gd name="connsiteX1" fmla="*/ 56026 w 5565304"/>
                <a:gd name="connsiteY1" fmla="*/ 56022 h 1755420"/>
                <a:gd name="connsiteX2" fmla="*/ 205431 w 5565304"/>
                <a:gd name="connsiteY2" fmla="*/ 1755349 h 1755420"/>
                <a:gd name="connsiteX3" fmla="*/ 336159 w 5565304"/>
                <a:gd name="connsiteY3" fmla="*/ 130718 h 1755420"/>
                <a:gd name="connsiteX4" fmla="*/ 448212 w 5565304"/>
                <a:gd name="connsiteY4" fmla="*/ 1605958 h 1755420"/>
                <a:gd name="connsiteX5" fmla="*/ 597616 w 5565304"/>
                <a:gd name="connsiteY5" fmla="*/ 242761 h 1755420"/>
                <a:gd name="connsiteX6" fmla="*/ 728345 w 5565304"/>
                <a:gd name="connsiteY6" fmla="*/ 1419219 h 1755420"/>
                <a:gd name="connsiteX7" fmla="*/ 840398 w 5565304"/>
                <a:gd name="connsiteY7" fmla="*/ 429501 h 1755420"/>
                <a:gd name="connsiteX8" fmla="*/ 989802 w 5565304"/>
                <a:gd name="connsiteY8" fmla="*/ 1195132 h 1755420"/>
                <a:gd name="connsiteX9" fmla="*/ 1120531 w 5565304"/>
                <a:gd name="connsiteY9" fmla="*/ 653588 h 1755420"/>
                <a:gd name="connsiteX10" fmla="*/ 1251260 w 5565304"/>
                <a:gd name="connsiteY10" fmla="*/ 1045740 h 1755420"/>
                <a:gd name="connsiteX11" fmla="*/ 1344637 w 5565304"/>
                <a:gd name="connsiteY11" fmla="*/ 877675 h 1755420"/>
                <a:gd name="connsiteX12" fmla="*/ 1438015 w 5565304"/>
                <a:gd name="connsiteY12" fmla="*/ 933697 h 1755420"/>
                <a:gd name="connsiteX13" fmla="*/ 1531392 w 5565304"/>
                <a:gd name="connsiteY13" fmla="*/ 765631 h 1755420"/>
                <a:gd name="connsiteX14" fmla="*/ 1662121 w 5565304"/>
                <a:gd name="connsiteY14" fmla="*/ 1139110 h 1755420"/>
                <a:gd name="connsiteX15" fmla="*/ 1774174 w 5565304"/>
                <a:gd name="connsiteY15" fmla="*/ 504196 h 1755420"/>
                <a:gd name="connsiteX16" fmla="*/ 1904903 w 5565304"/>
                <a:gd name="connsiteY16" fmla="*/ 1363197 h 1755420"/>
                <a:gd name="connsiteX17" fmla="*/ 2016956 w 5565304"/>
                <a:gd name="connsiteY17" fmla="*/ 298783 h 1755420"/>
                <a:gd name="connsiteX18" fmla="*/ 2185035 w 5565304"/>
                <a:gd name="connsiteY18" fmla="*/ 1512588 h 1755420"/>
                <a:gd name="connsiteX19" fmla="*/ 2297088 w 5565304"/>
                <a:gd name="connsiteY19" fmla="*/ 130718 h 1755420"/>
                <a:gd name="connsiteX20" fmla="*/ 2446493 w 5565304"/>
                <a:gd name="connsiteY20" fmla="*/ 1643306 h 1755420"/>
                <a:gd name="connsiteX21" fmla="*/ 2558546 w 5565304"/>
                <a:gd name="connsiteY21" fmla="*/ 37348 h 1755420"/>
                <a:gd name="connsiteX22" fmla="*/ 2726625 w 5565304"/>
                <a:gd name="connsiteY22" fmla="*/ 1736676 h 1755420"/>
                <a:gd name="connsiteX23" fmla="*/ 2838678 w 5565304"/>
                <a:gd name="connsiteY23" fmla="*/ 0 h 1755420"/>
                <a:gd name="connsiteX24" fmla="*/ 2988083 w 5565304"/>
                <a:gd name="connsiteY24" fmla="*/ 1736676 h 1755420"/>
                <a:gd name="connsiteX25" fmla="*/ 3100136 w 5565304"/>
                <a:gd name="connsiteY25" fmla="*/ 130718 h 1755420"/>
                <a:gd name="connsiteX26" fmla="*/ 3249540 w 5565304"/>
                <a:gd name="connsiteY26" fmla="*/ 1605958 h 1755420"/>
                <a:gd name="connsiteX27" fmla="*/ 3361593 w 5565304"/>
                <a:gd name="connsiteY27" fmla="*/ 242761 h 1755420"/>
                <a:gd name="connsiteX28" fmla="*/ 3510997 w 5565304"/>
                <a:gd name="connsiteY28" fmla="*/ 1437893 h 1755420"/>
                <a:gd name="connsiteX29" fmla="*/ 3641726 w 5565304"/>
                <a:gd name="connsiteY29" fmla="*/ 392153 h 1755420"/>
                <a:gd name="connsiteX30" fmla="*/ 3772454 w 5565304"/>
                <a:gd name="connsiteY30" fmla="*/ 1251153 h 1755420"/>
                <a:gd name="connsiteX31" fmla="*/ 3903183 w 5565304"/>
                <a:gd name="connsiteY31" fmla="*/ 634914 h 1755420"/>
                <a:gd name="connsiteX32" fmla="*/ 4033912 w 5565304"/>
                <a:gd name="connsiteY32" fmla="*/ 1027066 h 1755420"/>
                <a:gd name="connsiteX33" fmla="*/ 4127289 w 5565304"/>
                <a:gd name="connsiteY33" fmla="*/ 859001 h 1755420"/>
                <a:gd name="connsiteX34" fmla="*/ 4239342 w 5565304"/>
                <a:gd name="connsiteY34" fmla="*/ 915023 h 1755420"/>
                <a:gd name="connsiteX35" fmla="*/ 4295369 w 5565304"/>
                <a:gd name="connsiteY35" fmla="*/ 728283 h 1755420"/>
                <a:gd name="connsiteX36" fmla="*/ 4444773 w 5565304"/>
                <a:gd name="connsiteY36" fmla="*/ 1176458 h 1755420"/>
                <a:gd name="connsiteX37" fmla="*/ 4556826 w 5565304"/>
                <a:gd name="connsiteY37" fmla="*/ 466848 h 1755420"/>
                <a:gd name="connsiteX38" fmla="*/ 4706230 w 5565304"/>
                <a:gd name="connsiteY38" fmla="*/ 1381871 h 1755420"/>
                <a:gd name="connsiteX39" fmla="*/ 4818283 w 5565304"/>
                <a:gd name="connsiteY39" fmla="*/ 280109 h 1755420"/>
                <a:gd name="connsiteX40" fmla="*/ 4967687 w 5565304"/>
                <a:gd name="connsiteY40" fmla="*/ 1531262 h 1755420"/>
                <a:gd name="connsiteX41" fmla="*/ 5079741 w 5565304"/>
                <a:gd name="connsiteY41" fmla="*/ 130718 h 1755420"/>
                <a:gd name="connsiteX42" fmla="*/ 5229145 w 5565304"/>
                <a:gd name="connsiteY42" fmla="*/ 1680654 h 1755420"/>
                <a:gd name="connsiteX43" fmla="*/ 5341198 w 5565304"/>
                <a:gd name="connsiteY43" fmla="*/ 18674 h 1755420"/>
                <a:gd name="connsiteX44" fmla="*/ 5490602 w 5565304"/>
                <a:gd name="connsiteY44" fmla="*/ 1736676 h 1755420"/>
                <a:gd name="connsiteX45" fmla="*/ 5565304 w 5565304"/>
                <a:gd name="connsiteY45" fmla="*/ 859001 h 1755420"/>
                <a:gd name="connsiteX0" fmla="*/ 0 w 5565304"/>
                <a:gd name="connsiteY0" fmla="*/ 896349 h 1755420"/>
                <a:gd name="connsiteX1" fmla="*/ 56026 w 5565304"/>
                <a:gd name="connsiteY1" fmla="*/ 56022 h 1755420"/>
                <a:gd name="connsiteX2" fmla="*/ 205431 w 5565304"/>
                <a:gd name="connsiteY2" fmla="*/ 1755349 h 1755420"/>
                <a:gd name="connsiteX3" fmla="*/ 336159 w 5565304"/>
                <a:gd name="connsiteY3" fmla="*/ 130718 h 1755420"/>
                <a:gd name="connsiteX4" fmla="*/ 448212 w 5565304"/>
                <a:gd name="connsiteY4" fmla="*/ 1605958 h 1755420"/>
                <a:gd name="connsiteX5" fmla="*/ 597616 w 5565304"/>
                <a:gd name="connsiteY5" fmla="*/ 242761 h 1755420"/>
                <a:gd name="connsiteX6" fmla="*/ 728345 w 5565304"/>
                <a:gd name="connsiteY6" fmla="*/ 1419219 h 1755420"/>
                <a:gd name="connsiteX7" fmla="*/ 840398 w 5565304"/>
                <a:gd name="connsiteY7" fmla="*/ 429501 h 1755420"/>
                <a:gd name="connsiteX8" fmla="*/ 989802 w 5565304"/>
                <a:gd name="connsiteY8" fmla="*/ 1195132 h 1755420"/>
                <a:gd name="connsiteX9" fmla="*/ 1120531 w 5565304"/>
                <a:gd name="connsiteY9" fmla="*/ 653588 h 1755420"/>
                <a:gd name="connsiteX10" fmla="*/ 1251260 w 5565304"/>
                <a:gd name="connsiteY10" fmla="*/ 1045740 h 1755420"/>
                <a:gd name="connsiteX11" fmla="*/ 1344637 w 5565304"/>
                <a:gd name="connsiteY11" fmla="*/ 877675 h 1755420"/>
                <a:gd name="connsiteX12" fmla="*/ 1438015 w 5565304"/>
                <a:gd name="connsiteY12" fmla="*/ 933697 h 1755420"/>
                <a:gd name="connsiteX13" fmla="*/ 1662121 w 5565304"/>
                <a:gd name="connsiteY13" fmla="*/ 1139110 h 1755420"/>
                <a:gd name="connsiteX14" fmla="*/ 1774174 w 5565304"/>
                <a:gd name="connsiteY14" fmla="*/ 504196 h 1755420"/>
                <a:gd name="connsiteX15" fmla="*/ 1904903 w 5565304"/>
                <a:gd name="connsiteY15" fmla="*/ 1363197 h 1755420"/>
                <a:gd name="connsiteX16" fmla="*/ 2016956 w 5565304"/>
                <a:gd name="connsiteY16" fmla="*/ 298783 h 1755420"/>
                <a:gd name="connsiteX17" fmla="*/ 2185035 w 5565304"/>
                <a:gd name="connsiteY17" fmla="*/ 1512588 h 1755420"/>
                <a:gd name="connsiteX18" fmla="*/ 2297088 w 5565304"/>
                <a:gd name="connsiteY18" fmla="*/ 130718 h 1755420"/>
                <a:gd name="connsiteX19" fmla="*/ 2446493 w 5565304"/>
                <a:gd name="connsiteY19" fmla="*/ 1643306 h 1755420"/>
                <a:gd name="connsiteX20" fmla="*/ 2558546 w 5565304"/>
                <a:gd name="connsiteY20" fmla="*/ 37348 h 1755420"/>
                <a:gd name="connsiteX21" fmla="*/ 2726625 w 5565304"/>
                <a:gd name="connsiteY21" fmla="*/ 1736676 h 1755420"/>
                <a:gd name="connsiteX22" fmla="*/ 2838678 w 5565304"/>
                <a:gd name="connsiteY22" fmla="*/ 0 h 1755420"/>
                <a:gd name="connsiteX23" fmla="*/ 2988083 w 5565304"/>
                <a:gd name="connsiteY23" fmla="*/ 1736676 h 1755420"/>
                <a:gd name="connsiteX24" fmla="*/ 3100136 w 5565304"/>
                <a:gd name="connsiteY24" fmla="*/ 130718 h 1755420"/>
                <a:gd name="connsiteX25" fmla="*/ 3249540 w 5565304"/>
                <a:gd name="connsiteY25" fmla="*/ 1605958 h 1755420"/>
                <a:gd name="connsiteX26" fmla="*/ 3361593 w 5565304"/>
                <a:gd name="connsiteY26" fmla="*/ 242761 h 1755420"/>
                <a:gd name="connsiteX27" fmla="*/ 3510997 w 5565304"/>
                <a:gd name="connsiteY27" fmla="*/ 1437893 h 1755420"/>
                <a:gd name="connsiteX28" fmla="*/ 3641726 w 5565304"/>
                <a:gd name="connsiteY28" fmla="*/ 392153 h 1755420"/>
                <a:gd name="connsiteX29" fmla="*/ 3772454 w 5565304"/>
                <a:gd name="connsiteY29" fmla="*/ 1251153 h 1755420"/>
                <a:gd name="connsiteX30" fmla="*/ 3903183 w 5565304"/>
                <a:gd name="connsiteY30" fmla="*/ 634914 h 1755420"/>
                <a:gd name="connsiteX31" fmla="*/ 4033912 w 5565304"/>
                <a:gd name="connsiteY31" fmla="*/ 1027066 h 1755420"/>
                <a:gd name="connsiteX32" fmla="*/ 4127289 w 5565304"/>
                <a:gd name="connsiteY32" fmla="*/ 859001 h 1755420"/>
                <a:gd name="connsiteX33" fmla="*/ 4239342 w 5565304"/>
                <a:gd name="connsiteY33" fmla="*/ 915023 h 1755420"/>
                <a:gd name="connsiteX34" fmla="*/ 4295369 w 5565304"/>
                <a:gd name="connsiteY34" fmla="*/ 728283 h 1755420"/>
                <a:gd name="connsiteX35" fmla="*/ 4444773 w 5565304"/>
                <a:gd name="connsiteY35" fmla="*/ 1176458 h 1755420"/>
                <a:gd name="connsiteX36" fmla="*/ 4556826 w 5565304"/>
                <a:gd name="connsiteY36" fmla="*/ 466848 h 1755420"/>
                <a:gd name="connsiteX37" fmla="*/ 4706230 w 5565304"/>
                <a:gd name="connsiteY37" fmla="*/ 1381871 h 1755420"/>
                <a:gd name="connsiteX38" fmla="*/ 4818283 w 5565304"/>
                <a:gd name="connsiteY38" fmla="*/ 280109 h 1755420"/>
                <a:gd name="connsiteX39" fmla="*/ 4967687 w 5565304"/>
                <a:gd name="connsiteY39" fmla="*/ 1531262 h 1755420"/>
                <a:gd name="connsiteX40" fmla="*/ 5079741 w 5565304"/>
                <a:gd name="connsiteY40" fmla="*/ 130718 h 1755420"/>
                <a:gd name="connsiteX41" fmla="*/ 5229145 w 5565304"/>
                <a:gd name="connsiteY41" fmla="*/ 1680654 h 1755420"/>
                <a:gd name="connsiteX42" fmla="*/ 5341198 w 5565304"/>
                <a:gd name="connsiteY42" fmla="*/ 18674 h 1755420"/>
                <a:gd name="connsiteX43" fmla="*/ 5490602 w 5565304"/>
                <a:gd name="connsiteY43" fmla="*/ 1736676 h 1755420"/>
                <a:gd name="connsiteX44" fmla="*/ 5565304 w 5565304"/>
                <a:gd name="connsiteY44" fmla="*/ 859001 h 1755420"/>
                <a:gd name="connsiteX0" fmla="*/ 0 w 5565304"/>
                <a:gd name="connsiteY0" fmla="*/ 896349 h 1755420"/>
                <a:gd name="connsiteX1" fmla="*/ 56026 w 5565304"/>
                <a:gd name="connsiteY1" fmla="*/ 56022 h 1755420"/>
                <a:gd name="connsiteX2" fmla="*/ 205431 w 5565304"/>
                <a:gd name="connsiteY2" fmla="*/ 1755349 h 1755420"/>
                <a:gd name="connsiteX3" fmla="*/ 336159 w 5565304"/>
                <a:gd name="connsiteY3" fmla="*/ 130718 h 1755420"/>
                <a:gd name="connsiteX4" fmla="*/ 448212 w 5565304"/>
                <a:gd name="connsiteY4" fmla="*/ 1605958 h 1755420"/>
                <a:gd name="connsiteX5" fmla="*/ 597616 w 5565304"/>
                <a:gd name="connsiteY5" fmla="*/ 242761 h 1755420"/>
                <a:gd name="connsiteX6" fmla="*/ 728345 w 5565304"/>
                <a:gd name="connsiteY6" fmla="*/ 1419219 h 1755420"/>
                <a:gd name="connsiteX7" fmla="*/ 840398 w 5565304"/>
                <a:gd name="connsiteY7" fmla="*/ 429501 h 1755420"/>
                <a:gd name="connsiteX8" fmla="*/ 989802 w 5565304"/>
                <a:gd name="connsiteY8" fmla="*/ 1195132 h 1755420"/>
                <a:gd name="connsiteX9" fmla="*/ 1120531 w 5565304"/>
                <a:gd name="connsiteY9" fmla="*/ 653588 h 1755420"/>
                <a:gd name="connsiteX10" fmla="*/ 1251260 w 5565304"/>
                <a:gd name="connsiteY10" fmla="*/ 1045740 h 1755420"/>
                <a:gd name="connsiteX11" fmla="*/ 1344637 w 5565304"/>
                <a:gd name="connsiteY11" fmla="*/ 877675 h 1755420"/>
                <a:gd name="connsiteX12" fmla="*/ 1438015 w 5565304"/>
                <a:gd name="connsiteY12" fmla="*/ 933697 h 1755420"/>
                <a:gd name="connsiteX13" fmla="*/ 1662121 w 5565304"/>
                <a:gd name="connsiteY13" fmla="*/ 1139110 h 1755420"/>
                <a:gd name="connsiteX14" fmla="*/ 1904903 w 5565304"/>
                <a:gd name="connsiteY14" fmla="*/ 1363197 h 1755420"/>
                <a:gd name="connsiteX15" fmla="*/ 2016956 w 5565304"/>
                <a:gd name="connsiteY15" fmla="*/ 298783 h 1755420"/>
                <a:gd name="connsiteX16" fmla="*/ 2185035 w 5565304"/>
                <a:gd name="connsiteY16" fmla="*/ 1512588 h 1755420"/>
                <a:gd name="connsiteX17" fmla="*/ 2297088 w 5565304"/>
                <a:gd name="connsiteY17" fmla="*/ 130718 h 1755420"/>
                <a:gd name="connsiteX18" fmla="*/ 2446493 w 5565304"/>
                <a:gd name="connsiteY18" fmla="*/ 1643306 h 1755420"/>
                <a:gd name="connsiteX19" fmla="*/ 2558546 w 5565304"/>
                <a:gd name="connsiteY19" fmla="*/ 37348 h 1755420"/>
                <a:gd name="connsiteX20" fmla="*/ 2726625 w 5565304"/>
                <a:gd name="connsiteY20" fmla="*/ 1736676 h 1755420"/>
                <a:gd name="connsiteX21" fmla="*/ 2838678 w 5565304"/>
                <a:gd name="connsiteY21" fmla="*/ 0 h 1755420"/>
                <a:gd name="connsiteX22" fmla="*/ 2988083 w 5565304"/>
                <a:gd name="connsiteY22" fmla="*/ 1736676 h 1755420"/>
                <a:gd name="connsiteX23" fmla="*/ 3100136 w 5565304"/>
                <a:gd name="connsiteY23" fmla="*/ 130718 h 1755420"/>
                <a:gd name="connsiteX24" fmla="*/ 3249540 w 5565304"/>
                <a:gd name="connsiteY24" fmla="*/ 1605958 h 1755420"/>
                <a:gd name="connsiteX25" fmla="*/ 3361593 w 5565304"/>
                <a:gd name="connsiteY25" fmla="*/ 242761 h 1755420"/>
                <a:gd name="connsiteX26" fmla="*/ 3510997 w 5565304"/>
                <a:gd name="connsiteY26" fmla="*/ 1437893 h 1755420"/>
                <a:gd name="connsiteX27" fmla="*/ 3641726 w 5565304"/>
                <a:gd name="connsiteY27" fmla="*/ 392153 h 1755420"/>
                <a:gd name="connsiteX28" fmla="*/ 3772454 w 5565304"/>
                <a:gd name="connsiteY28" fmla="*/ 1251153 h 1755420"/>
                <a:gd name="connsiteX29" fmla="*/ 3903183 w 5565304"/>
                <a:gd name="connsiteY29" fmla="*/ 634914 h 1755420"/>
                <a:gd name="connsiteX30" fmla="*/ 4033912 w 5565304"/>
                <a:gd name="connsiteY30" fmla="*/ 1027066 h 1755420"/>
                <a:gd name="connsiteX31" fmla="*/ 4127289 w 5565304"/>
                <a:gd name="connsiteY31" fmla="*/ 859001 h 1755420"/>
                <a:gd name="connsiteX32" fmla="*/ 4239342 w 5565304"/>
                <a:gd name="connsiteY32" fmla="*/ 915023 h 1755420"/>
                <a:gd name="connsiteX33" fmla="*/ 4295369 w 5565304"/>
                <a:gd name="connsiteY33" fmla="*/ 728283 h 1755420"/>
                <a:gd name="connsiteX34" fmla="*/ 4444773 w 5565304"/>
                <a:gd name="connsiteY34" fmla="*/ 1176458 h 1755420"/>
                <a:gd name="connsiteX35" fmla="*/ 4556826 w 5565304"/>
                <a:gd name="connsiteY35" fmla="*/ 466848 h 1755420"/>
                <a:gd name="connsiteX36" fmla="*/ 4706230 w 5565304"/>
                <a:gd name="connsiteY36" fmla="*/ 1381871 h 1755420"/>
                <a:gd name="connsiteX37" fmla="*/ 4818283 w 5565304"/>
                <a:gd name="connsiteY37" fmla="*/ 280109 h 1755420"/>
                <a:gd name="connsiteX38" fmla="*/ 4967687 w 5565304"/>
                <a:gd name="connsiteY38" fmla="*/ 1531262 h 1755420"/>
                <a:gd name="connsiteX39" fmla="*/ 5079741 w 5565304"/>
                <a:gd name="connsiteY39" fmla="*/ 130718 h 1755420"/>
                <a:gd name="connsiteX40" fmla="*/ 5229145 w 5565304"/>
                <a:gd name="connsiteY40" fmla="*/ 1680654 h 1755420"/>
                <a:gd name="connsiteX41" fmla="*/ 5341198 w 5565304"/>
                <a:gd name="connsiteY41" fmla="*/ 18674 h 1755420"/>
                <a:gd name="connsiteX42" fmla="*/ 5490602 w 5565304"/>
                <a:gd name="connsiteY42" fmla="*/ 1736676 h 1755420"/>
                <a:gd name="connsiteX43" fmla="*/ 5565304 w 5565304"/>
                <a:gd name="connsiteY43" fmla="*/ 859001 h 1755420"/>
                <a:gd name="connsiteX0" fmla="*/ 0 w 5565304"/>
                <a:gd name="connsiteY0" fmla="*/ 896349 h 1755420"/>
                <a:gd name="connsiteX1" fmla="*/ 56026 w 5565304"/>
                <a:gd name="connsiteY1" fmla="*/ 56022 h 1755420"/>
                <a:gd name="connsiteX2" fmla="*/ 205431 w 5565304"/>
                <a:gd name="connsiteY2" fmla="*/ 1755349 h 1755420"/>
                <a:gd name="connsiteX3" fmla="*/ 336159 w 5565304"/>
                <a:gd name="connsiteY3" fmla="*/ 130718 h 1755420"/>
                <a:gd name="connsiteX4" fmla="*/ 448212 w 5565304"/>
                <a:gd name="connsiteY4" fmla="*/ 1605958 h 1755420"/>
                <a:gd name="connsiteX5" fmla="*/ 597616 w 5565304"/>
                <a:gd name="connsiteY5" fmla="*/ 242761 h 1755420"/>
                <a:gd name="connsiteX6" fmla="*/ 728345 w 5565304"/>
                <a:gd name="connsiteY6" fmla="*/ 1419219 h 1755420"/>
                <a:gd name="connsiteX7" fmla="*/ 840398 w 5565304"/>
                <a:gd name="connsiteY7" fmla="*/ 429501 h 1755420"/>
                <a:gd name="connsiteX8" fmla="*/ 989802 w 5565304"/>
                <a:gd name="connsiteY8" fmla="*/ 1195132 h 1755420"/>
                <a:gd name="connsiteX9" fmla="*/ 1120531 w 5565304"/>
                <a:gd name="connsiteY9" fmla="*/ 653588 h 1755420"/>
                <a:gd name="connsiteX10" fmla="*/ 1251260 w 5565304"/>
                <a:gd name="connsiteY10" fmla="*/ 1045740 h 1755420"/>
                <a:gd name="connsiteX11" fmla="*/ 1344637 w 5565304"/>
                <a:gd name="connsiteY11" fmla="*/ 877675 h 1755420"/>
                <a:gd name="connsiteX12" fmla="*/ 1438015 w 5565304"/>
                <a:gd name="connsiteY12" fmla="*/ 933697 h 1755420"/>
                <a:gd name="connsiteX13" fmla="*/ 1662121 w 5565304"/>
                <a:gd name="connsiteY13" fmla="*/ 1139110 h 1755420"/>
                <a:gd name="connsiteX14" fmla="*/ 1904903 w 5565304"/>
                <a:gd name="connsiteY14" fmla="*/ 1363197 h 1755420"/>
                <a:gd name="connsiteX15" fmla="*/ 2185035 w 5565304"/>
                <a:gd name="connsiteY15" fmla="*/ 1512588 h 1755420"/>
                <a:gd name="connsiteX16" fmla="*/ 2297088 w 5565304"/>
                <a:gd name="connsiteY16" fmla="*/ 130718 h 1755420"/>
                <a:gd name="connsiteX17" fmla="*/ 2446493 w 5565304"/>
                <a:gd name="connsiteY17" fmla="*/ 1643306 h 1755420"/>
                <a:gd name="connsiteX18" fmla="*/ 2558546 w 5565304"/>
                <a:gd name="connsiteY18" fmla="*/ 37348 h 1755420"/>
                <a:gd name="connsiteX19" fmla="*/ 2726625 w 5565304"/>
                <a:gd name="connsiteY19" fmla="*/ 1736676 h 1755420"/>
                <a:gd name="connsiteX20" fmla="*/ 2838678 w 5565304"/>
                <a:gd name="connsiteY20" fmla="*/ 0 h 1755420"/>
                <a:gd name="connsiteX21" fmla="*/ 2988083 w 5565304"/>
                <a:gd name="connsiteY21" fmla="*/ 1736676 h 1755420"/>
                <a:gd name="connsiteX22" fmla="*/ 3100136 w 5565304"/>
                <a:gd name="connsiteY22" fmla="*/ 130718 h 1755420"/>
                <a:gd name="connsiteX23" fmla="*/ 3249540 w 5565304"/>
                <a:gd name="connsiteY23" fmla="*/ 1605958 h 1755420"/>
                <a:gd name="connsiteX24" fmla="*/ 3361593 w 5565304"/>
                <a:gd name="connsiteY24" fmla="*/ 242761 h 1755420"/>
                <a:gd name="connsiteX25" fmla="*/ 3510997 w 5565304"/>
                <a:gd name="connsiteY25" fmla="*/ 1437893 h 1755420"/>
                <a:gd name="connsiteX26" fmla="*/ 3641726 w 5565304"/>
                <a:gd name="connsiteY26" fmla="*/ 392153 h 1755420"/>
                <a:gd name="connsiteX27" fmla="*/ 3772454 w 5565304"/>
                <a:gd name="connsiteY27" fmla="*/ 1251153 h 1755420"/>
                <a:gd name="connsiteX28" fmla="*/ 3903183 w 5565304"/>
                <a:gd name="connsiteY28" fmla="*/ 634914 h 1755420"/>
                <a:gd name="connsiteX29" fmla="*/ 4033912 w 5565304"/>
                <a:gd name="connsiteY29" fmla="*/ 1027066 h 1755420"/>
                <a:gd name="connsiteX30" fmla="*/ 4127289 w 5565304"/>
                <a:gd name="connsiteY30" fmla="*/ 859001 h 1755420"/>
                <a:gd name="connsiteX31" fmla="*/ 4239342 w 5565304"/>
                <a:gd name="connsiteY31" fmla="*/ 915023 h 1755420"/>
                <a:gd name="connsiteX32" fmla="*/ 4295369 w 5565304"/>
                <a:gd name="connsiteY32" fmla="*/ 728283 h 1755420"/>
                <a:gd name="connsiteX33" fmla="*/ 4444773 w 5565304"/>
                <a:gd name="connsiteY33" fmla="*/ 1176458 h 1755420"/>
                <a:gd name="connsiteX34" fmla="*/ 4556826 w 5565304"/>
                <a:gd name="connsiteY34" fmla="*/ 466848 h 1755420"/>
                <a:gd name="connsiteX35" fmla="*/ 4706230 w 5565304"/>
                <a:gd name="connsiteY35" fmla="*/ 1381871 h 1755420"/>
                <a:gd name="connsiteX36" fmla="*/ 4818283 w 5565304"/>
                <a:gd name="connsiteY36" fmla="*/ 280109 h 1755420"/>
                <a:gd name="connsiteX37" fmla="*/ 4967687 w 5565304"/>
                <a:gd name="connsiteY37" fmla="*/ 1531262 h 1755420"/>
                <a:gd name="connsiteX38" fmla="*/ 5079741 w 5565304"/>
                <a:gd name="connsiteY38" fmla="*/ 130718 h 1755420"/>
                <a:gd name="connsiteX39" fmla="*/ 5229145 w 5565304"/>
                <a:gd name="connsiteY39" fmla="*/ 1680654 h 1755420"/>
                <a:gd name="connsiteX40" fmla="*/ 5341198 w 5565304"/>
                <a:gd name="connsiteY40" fmla="*/ 18674 h 1755420"/>
                <a:gd name="connsiteX41" fmla="*/ 5490602 w 5565304"/>
                <a:gd name="connsiteY41" fmla="*/ 1736676 h 1755420"/>
                <a:gd name="connsiteX42" fmla="*/ 5565304 w 5565304"/>
                <a:gd name="connsiteY42" fmla="*/ 859001 h 1755420"/>
                <a:gd name="connsiteX0" fmla="*/ 0 w 5565304"/>
                <a:gd name="connsiteY0" fmla="*/ 896349 h 1755420"/>
                <a:gd name="connsiteX1" fmla="*/ 56026 w 5565304"/>
                <a:gd name="connsiteY1" fmla="*/ 56022 h 1755420"/>
                <a:gd name="connsiteX2" fmla="*/ 205431 w 5565304"/>
                <a:gd name="connsiteY2" fmla="*/ 1755349 h 1755420"/>
                <a:gd name="connsiteX3" fmla="*/ 336159 w 5565304"/>
                <a:gd name="connsiteY3" fmla="*/ 130718 h 1755420"/>
                <a:gd name="connsiteX4" fmla="*/ 448212 w 5565304"/>
                <a:gd name="connsiteY4" fmla="*/ 1605958 h 1755420"/>
                <a:gd name="connsiteX5" fmla="*/ 597616 w 5565304"/>
                <a:gd name="connsiteY5" fmla="*/ 242761 h 1755420"/>
                <a:gd name="connsiteX6" fmla="*/ 728345 w 5565304"/>
                <a:gd name="connsiteY6" fmla="*/ 1419219 h 1755420"/>
                <a:gd name="connsiteX7" fmla="*/ 840398 w 5565304"/>
                <a:gd name="connsiteY7" fmla="*/ 429501 h 1755420"/>
                <a:gd name="connsiteX8" fmla="*/ 989802 w 5565304"/>
                <a:gd name="connsiteY8" fmla="*/ 1195132 h 1755420"/>
                <a:gd name="connsiteX9" fmla="*/ 1120531 w 5565304"/>
                <a:gd name="connsiteY9" fmla="*/ 653588 h 1755420"/>
                <a:gd name="connsiteX10" fmla="*/ 1251260 w 5565304"/>
                <a:gd name="connsiteY10" fmla="*/ 1045740 h 1755420"/>
                <a:gd name="connsiteX11" fmla="*/ 1344637 w 5565304"/>
                <a:gd name="connsiteY11" fmla="*/ 877675 h 1755420"/>
                <a:gd name="connsiteX12" fmla="*/ 1438015 w 5565304"/>
                <a:gd name="connsiteY12" fmla="*/ 933697 h 1755420"/>
                <a:gd name="connsiteX13" fmla="*/ 1662121 w 5565304"/>
                <a:gd name="connsiteY13" fmla="*/ 1139110 h 1755420"/>
                <a:gd name="connsiteX14" fmla="*/ 1904903 w 5565304"/>
                <a:gd name="connsiteY14" fmla="*/ 1363197 h 1755420"/>
                <a:gd name="connsiteX15" fmla="*/ 2185035 w 5565304"/>
                <a:gd name="connsiteY15" fmla="*/ 1512588 h 1755420"/>
                <a:gd name="connsiteX16" fmla="*/ 2446493 w 5565304"/>
                <a:gd name="connsiteY16" fmla="*/ 1643306 h 1755420"/>
                <a:gd name="connsiteX17" fmla="*/ 2558546 w 5565304"/>
                <a:gd name="connsiteY17" fmla="*/ 37348 h 1755420"/>
                <a:gd name="connsiteX18" fmla="*/ 2726625 w 5565304"/>
                <a:gd name="connsiteY18" fmla="*/ 1736676 h 1755420"/>
                <a:gd name="connsiteX19" fmla="*/ 2838678 w 5565304"/>
                <a:gd name="connsiteY19" fmla="*/ 0 h 1755420"/>
                <a:gd name="connsiteX20" fmla="*/ 2988083 w 5565304"/>
                <a:gd name="connsiteY20" fmla="*/ 1736676 h 1755420"/>
                <a:gd name="connsiteX21" fmla="*/ 3100136 w 5565304"/>
                <a:gd name="connsiteY21" fmla="*/ 130718 h 1755420"/>
                <a:gd name="connsiteX22" fmla="*/ 3249540 w 5565304"/>
                <a:gd name="connsiteY22" fmla="*/ 1605958 h 1755420"/>
                <a:gd name="connsiteX23" fmla="*/ 3361593 w 5565304"/>
                <a:gd name="connsiteY23" fmla="*/ 242761 h 1755420"/>
                <a:gd name="connsiteX24" fmla="*/ 3510997 w 5565304"/>
                <a:gd name="connsiteY24" fmla="*/ 1437893 h 1755420"/>
                <a:gd name="connsiteX25" fmla="*/ 3641726 w 5565304"/>
                <a:gd name="connsiteY25" fmla="*/ 392153 h 1755420"/>
                <a:gd name="connsiteX26" fmla="*/ 3772454 w 5565304"/>
                <a:gd name="connsiteY26" fmla="*/ 1251153 h 1755420"/>
                <a:gd name="connsiteX27" fmla="*/ 3903183 w 5565304"/>
                <a:gd name="connsiteY27" fmla="*/ 634914 h 1755420"/>
                <a:gd name="connsiteX28" fmla="*/ 4033912 w 5565304"/>
                <a:gd name="connsiteY28" fmla="*/ 1027066 h 1755420"/>
                <a:gd name="connsiteX29" fmla="*/ 4127289 w 5565304"/>
                <a:gd name="connsiteY29" fmla="*/ 859001 h 1755420"/>
                <a:gd name="connsiteX30" fmla="*/ 4239342 w 5565304"/>
                <a:gd name="connsiteY30" fmla="*/ 915023 h 1755420"/>
                <a:gd name="connsiteX31" fmla="*/ 4295369 w 5565304"/>
                <a:gd name="connsiteY31" fmla="*/ 728283 h 1755420"/>
                <a:gd name="connsiteX32" fmla="*/ 4444773 w 5565304"/>
                <a:gd name="connsiteY32" fmla="*/ 1176458 h 1755420"/>
                <a:gd name="connsiteX33" fmla="*/ 4556826 w 5565304"/>
                <a:gd name="connsiteY33" fmla="*/ 466848 h 1755420"/>
                <a:gd name="connsiteX34" fmla="*/ 4706230 w 5565304"/>
                <a:gd name="connsiteY34" fmla="*/ 1381871 h 1755420"/>
                <a:gd name="connsiteX35" fmla="*/ 4818283 w 5565304"/>
                <a:gd name="connsiteY35" fmla="*/ 280109 h 1755420"/>
                <a:gd name="connsiteX36" fmla="*/ 4967687 w 5565304"/>
                <a:gd name="connsiteY36" fmla="*/ 1531262 h 1755420"/>
                <a:gd name="connsiteX37" fmla="*/ 5079741 w 5565304"/>
                <a:gd name="connsiteY37" fmla="*/ 130718 h 1755420"/>
                <a:gd name="connsiteX38" fmla="*/ 5229145 w 5565304"/>
                <a:gd name="connsiteY38" fmla="*/ 1680654 h 1755420"/>
                <a:gd name="connsiteX39" fmla="*/ 5341198 w 5565304"/>
                <a:gd name="connsiteY39" fmla="*/ 18674 h 1755420"/>
                <a:gd name="connsiteX40" fmla="*/ 5490602 w 5565304"/>
                <a:gd name="connsiteY40" fmla="*/ 1736676 h 1755420"/>
                <a:gd name="connsiteX41" fmla="*/ 5565304 w 5565304"/>
                <a:gd name="connsiteY41" fmla="*/ 859001 h 1755420"/>
                <a:gd name="connsiteX0" fmla="*/ 0 w 5565304"/>
                <a:gd name="connsiteY0" fmla="*/ 896349 h 1844481"/>
                <a:gd name="connsiteX1" fmla="*/ 56026 w 5565304"/>
                <a:gd name="connsiteY1" fmla="*/ 56022 h 1844481"/>
                <a:gd name="connsiteX2" fmla="*/ 205431 w 5565304"/>
                <a:gd name="connsiteY2" fmla="*/ 1755349 h 1844481"/>
                <a:gd name="connsiteX3" fmla="*/ 336159 w 5565304"/>
                <a:gd name="connsiteY3" fmla="*/ 130718 h 1844481"/>
                <a:gd name="connsiteX4" fmla="*/ 448212 w 5565304"/>
                <a:gd name="connsiteY4" fmla="*/ 1605958 h 1844481"/>
                <a:gd name="connsiteX5" fmla="*/ 597616 w 5565304"/>
                <a:gd name="connsiteY5" fmla="*/ 242761 h 1844481"/>
                <a:gd name="connsiteX6" fmla="*/ 728345 w 5565304"/>
                <a:gd name="connsiteY6" fmla="*/ 1419219 h 1844481"/>
                <a:gd name="connsiteX7" fmla="*/ 840398 w 5565304"/>
                <a:gd name="connsiteY7" fmla="*/ 429501 h 1844481"/>
                <a:gd name="connsiteX8" fmla="*/ 989802 w 5565304"/>
                <a:gd name="connsiteY8" fmla="*/ 1195132 h 1844481"/>
                <a:gd name="connsiteX9" fmla="*/ 1120531 w 5565304"/>
                <a:gd name="connsiteY9" fmla="*/ 653588 h 1844481"/>
                <a:gd name="connsiteX10" fmla="*/ 1251260 w 5565304"/>
                <a:gd name="connsiteY10" fmla="*/ 1045740 h 1844481"/>
                <a:gd name="connsiteX11" fmla="*/ 1344637 w 5565304"/>
                <a:gd name="connsiteY11" fmla="*/ 877675 h 1844481"/>
                <a:gd name="connsiteX12" fmla="*/ 1438015 w 5565304"/>
                <a:gd name="connsiteY12" fmla="*/ 933697 h 1844481"/>
                <a:gd name="connsiteX13" fmla="*/ 1662121 w 5565304"/>
                <a:gd name="connsiteY13" fmla="*/ 1139110 h 1844481"/>
                <a:gd name="connsiteX14" fmla="*/ 1904903 w 5565304"/>
                <a:gd name="connsiteY14" fmla="*/ 1363197 h 1844481"/>
                <a:gd name="connsiteX15" fmla="*/ 2185035 w 5565304"/>
                <a:gd name="connsiteY15" fmla="*/ 1512588 h 1844481"/>
                <a:gd name="connsiteX16" fmla="*/ 2446493 w 5565304"/>
                <a:gd name="connsiteY16" fmla="*/ 1643306 h 1844481"/>
                <a:gd name="connsiteX17" fmla="*/ 2726625 w 5565304"/>
                <a:gd name="connsiteY17" fmla="*/ 1736676 h 1844481"/>
                <a:gd name="connsiteX18" fmla="*/ 2838678 w 5565304"/>
                <a:gd name="connsiteY18" fmla="*/ 0 h 1844481"/>
                <a:gd name="connsiteX19" fmla="*/ 2988083 w 5565304"/>
                <a:gd name="connsiteY19" fmla="*/ 1736676 h 1844481"/>
                <a:gd name="connsiteX20" fmla="*/ 3100136 w 5565304"/>
                <a:gd name="connsiteY20" fmla="*/ 130718 h 1844481"/>
                <a:gd name="connsiteX21" fmla="*/ 3249540 w 5565304"/>
                <a:gd name="connsiteY21" fmla="*/ 1605958 h 1844481"/>
                <a:gd name="connsiteX22" fmla="*/ 3361593 w 5565304"/>
                <a:gd name="connsiteY22" fmla="*/ 242761 h 1844481"/>
                <a:gd name="connsiteX23" fmla="*/ 3510997 w 5565304"/>
                <a:gd name="connsiteY23" fmla="*/ 1437893 h 1844481"/>
                <a:gd name="connsiteX24" fmla="*/ 3641726 w 5565304"/>
                <a:gd name="connsiteY24" fmla="*/ 392153 h 1844481"/>
                <a:gd name="connsiteX25" fmla="*/ 3772454 w 5565304"/>
                <a:gd name="connsiteY25" fmla="*/ 1251153 h 1844481"/>
                <a:gd name="connsiteX26" fmla="*/ 3903183 w 5565304"/>
                <a:gd name="connsiteY26" fmla="*/ 634914 h 1844481"/>
                <a:gd name="connsiteX27" fmla="*/ 4033912 w 5565304"/>
                <a:gd name="connsiteY27" fmla="*/ 1027066 h 1844481"/>
                <a:gd name="connsiteX28" fmla="*/ 4127289 w 5565304"/>
                <a:gd name="connsiteY28" fmla="*/ 859001 h 1844481"/>
                <a:gd name="connsiteX29" fmla="*/ 4239342 w 5565304"/>
                <a:gd name="connsiteY29" fmla="*/ 915023 h 1844481"/>
                <a:gd name="connsiteX30" fmla="*/ 4295369 w 5565304"/>
                <a:gd name="connsiteY30" fmla="*/ 728283 h 1844481"/>
                <a:gd name="connsiteX31" fmla="*/ 4444773 w 5565304"/>
                <a:gd name="connsiteY31" fmla="*/ 1176458 h 1844481"/>
                <a:gd name="connsiteX32" fmla="*/ 4556826 w 5565304"/>
                <a:gd name="connsiteY32" fmla="*/ 466848 h 1844481"/>
                <a:gd name="connsiteX33" fmla="*/ 4706230 w 5565304"/>
                <a:gd name="connsiteY33" fmla="*/ 1381871 h 1844481"/>
                <a:gd name="connsiteX34" fmla="*/ 4818283 w 5565304"/>
                <a:gd name="connsiteY34" fmla="*/ 280109 h 1844481"/>
                <a:gd name="connsiteX35" fmla="*/ 4967687 w 5565304"/>
                <a:gd name="connsiteY35" fmla="*/ 1531262 h 1844481"/>
                <a:gd name="connsiteX36" fmla="*/ 5079741 w 5565304"/>
                <a:gd name="connsiteY36" fmla="*/ 130718 h 1844481"/>
                <a:gd name="connsiteX37" fmla="*/ 5229145 w 5565304"/>
                <a:gd name="connsiteY37" fmla="*/ 1680654 h 1844481"/>
                <a:gd name="connsiteX38" fmla="*/ 5341198 w 5565304"/>
                <a:gd name="connsiteY38" fmla="*/ 18674 h 1844481"/>
                <a:gd name="connsiteX39" fmla="*/ 5490602 w 5565304"/>
                <a:gd name="connsiteY39" fmla="*/ 1736676 h 1844481"/>
                <a:gd name="connsiteX40" fmla="*/ 5565304 w 5565304"/>
                <a:gd name="connsiteY40" fmla="*/ 859001 h 1844481"/>
                <a:gd name="connsiteX0" fmla="*/ 0 w 5565304"/>
                <a:gd name="connsiteY0" fmla="*/ 877715 h 1840534"/>
                <a:gd name="connsiteX1" fmla="*/ 56026 w 5565304"/>
                <a:gd name="connsiteY1" fmla="*/ 37388 h 1840534"/>
                <a:gd name="connsiteX2" fmla="*/ 205431 w 5565304"/>
                <a:gd name="connsiteY2" fmla="*/ 1736715 h 1840534"/>
                <a:gd name="connsiteX3" fmla="*/ 336159 w 5565304"/>
                <a:gd name="connsiteY3" fmla="*/ 112084 h 1840534"/>
                <a:gd name="connsiteX4" fmla="*/ 448212 w 5565304"/>
                <a:gd name="connsiteY4" fmla="*/ 1587324 h 1840534"/>
                <a:gd name="connsiteX5" fmla="*/ 597616 w 5565304"/>
                <a:gd name="connsiteY5" fmla="*/ 224127 h 1840534"/>
                <a:gd name="connsiteX6" fmla="*/ 728345 w 5565304"/>
                <a:gd name="connsiteY6" fmla="*/ 1400585 h 1840534"/>
                <a:gd name="connsiteX7" fmla="*/ 840398 w 5565304"/>
                <a:gd name="connsiteY7" fmla="*/ 410867 h 1840534"/>
                <a:gd name="connsiteX8" fmla="*/ 989802 w 5565304"/>
                <a:gd name="connsiteY8" fmla="*/ 1176498 h 1840534"/>
                <a:gd name="connsiteX9" fmla="*/ 1120531 w 5565304"/>
                <a:gd name="connsiteY9" fmla="*/ 634954 h 1840534"/>
                <a:gd name="connsiteX10" fmla="*/ 1251260 w 5565304"/>
                <a:gd name="connsiteY10" fmla="*/ 1027106 h 1840534"/>
                <a:gd name="connsiteX11" fmla="*/ 1344637 w 5565304"/>
                <a:gd name="connsiteY11" fmla="*/ 859041 h 1840534"/>
                <a:gd name="connsiteX12" fmla="*/ 1438015 w 5565304"/>
                <a:gd name="connsiteY12" fmla="*/ 915063 h 1840534"/>
                <a:gd name="connsiteX13" fmla="*/ 1662121 w 5565304"/>
                <a:gd name="connsiteY13" fmla="*/ 1120476 h 1840534"/>
                <a:gd name="connsiteX14" fmla="*/ 1904903 w 5565304"/>
                <a:gd name="connsiteY14" fmla="*/ 1344563 h 1840534"/>
                <a:gd name="connsiteX15" fmla="*/ 2185035 w 5565304"/>
                <a:gd name="connsiteY15" fmla="*/ 1493954 h 1840534"/>
                <a:gd name="connsiteX16" fmla="*/ 2446493 w 5565304"/>
                <a:gd name="connsiteY16" fmla="*/ 1624672 h 1840534"/>
                <a:gd name="connsiteX17" fmla="*/ 2726625 w 5565304"/>
                <a:gd name="connsiteY17" fmla="*/ 1718042 h 1840534"/>
                <a:gd name="connsiteX18" fmla="*/ 2988083 w 5565304"/>
                <a:gd name="connsiteY18" fmla="*/ 1718042 h 1840534"/>
                <a:gd name="connsiteX19" fmla="*/ 3100136 w 5565304"/>
                <a:gd name="connsiteY19" fmla="*/ 112084 h 1840534"/>
                <a:gd name="connsiteX20" fmla="*/ 3249540 w 5565304"/>
                <a:gd name="connsiteY20" fmla="*/ 1587324 h 1840534"/>
                <a:gd name="connsiteX21" fmla="*/ 3361593 w 5565304"/>
                <a:gd name="connsiteY21" fmla="*/ 224127 h 1840534"/>
                <a:gd name="connsiteX22" fmla="*/ 3510997 w 5565304"/>
                <a:gd name="connsiteY22" fmla="*/ 1419259 h 1840534"/>
                <a:gd name="connsiteX23" fmla="*/ 3641726 w 5565304"/>
                <a:gd name="connsiteY23" fmla="*/ 373519 h 1840534"/>
                <a:gd name="connsiteX24" fmla="*/ 3772454 w 5565304"/>
                <a:gd name="connsiteY24" fmla="*/ 1232519 h 1840534"/>
                <a:gd name="connsiteX25" fmla="*/ 3903183 w 5565304"/>
                <a:gd name="connsiteY25" fmla="*/ 616280 h 1840534"/>
                <a:gd name="connsiteX26" fmla="*/ 4033912 w 5565304"/>
                <a:gd name="connsiteY26" fmla="*/ 1008432 h 1840534"/>
                <a:gd name="connsiteX27" fmla="*/ 4127289 w 5565304"/>
                <a:gd name="connsiteY27" fmla="*/ 840367 h 1840534"/>
                <a:gd name="connsiteX28" fmla="*/ 4239342 w 5565304"/>
                <a:gd name="connsiteY28" fmla="*/ 896389 h 1840534"/>
                <a:gd name="connsiteX29" fmla="*/ 4295369 w 5565304"/>
                <a:gd name="connsiteY29" fmla="*/ 709649 h 1840534"/>
                <a:gd name="connsiteX30" fmla="*/ 4444773 w 5565304"/>
                <a:gd name="connsiteY30" fmla="*/ 1157824 h 1840534"/>
                <a:gd name="connsiteX31" fmla="*/ 4556826 w 5565304"/>
                <a:gd name="connsiteY31" fmla="*/ 448214 h 1840534"/>
                <a:gd name="connsiteX32" fmla="*/ 4706230 w 5565304"/>
                <a:gd name="connsiteY32" fmla="*/ 1363237 h 1840534"/>
                <a:gd name="connsiteX33" fmla="*/ 4818283 w 5565304"/>
                <a:gd name="connsiteY33" fmla="*/ 261475 h 1840534"/>
                <a:gd name="connsiteX34" fmla="*/ 4967687 w 5565304"/>
                <a:gd name="connsiteY34" fmla="*/ 1512628 h 1840534"/>
                <a:gd name="connsiteX35" fmla="*/ 5079741 w 5565304"/>
                <a:gd name="connsiteY35" fmla="*/ 112084 h 1840534"/>
                <a:gd name="connsiteX36" fmla="*/ 5229145 w 5565304"/>
                <a:gd name="connsiteY36" fmla="*/ 1662020 h 1840534"/>
                <a:gd name="connsiteX37" fmla="*/ 5341198 w 5565304"/>
                <a:gd name="connsiteY37" fmla="*/ 40 h 1840534"/>
                <a:gd name="connsiteX38" fmla="*/ 5490602 w 5565304"/>
                <a:gd name="connsiteY38" fmla="*/ 1718042 h 1840534"/>
                <a:gd name="connsiteX39" fmla="*/ 5565304 w 5565304"/>
                <a:gd name="connsiteY39" fmla="*/ 840367 h 1840534"/>
                <a:gd name="connsiteX0" fmla="*/ 0 w 5565304"/>
                <a:gd name="connsiteY0" fmla="*/ 877715 h 1737918"/>
                <a:gd name="connsiteX1" fmla="*/ 56026 w 5565304"/>
                <a:gd name="connsiteY1" fmla="*/ 37388 h 1737918"/>
                <a:gd name="connsiteX2" fmla="*/ 205431 w 5565304"/>
                <a:gd name="connsiteY2" fmla="*/ 1736715 h 1737918"/>
                <a:gd name="connsiteX3" fmla="*/ 336159 w 5565304"/>
                <a:gd name="connsiteY3" fmla="*/ 112084 h 1737918"/>
                <a:gd name="connsiteX4" fmla="*/ 448212 w 5565304"/>
                <a:gd name="connsiteY4" fmla="*/ 1587324 h 1737918"/>
                <a:gd name="connsiteX5" fmla="*/ 597616 w 5565304"/>
                <a:gd name="connsiteY5" fmla="*/ 224127 h 1737918"/>
                <a:gd name="connsiteX6" fmla="*/ 728345 w 5565304"/>
                <a:gd name="connsiteY6" fmla="*/ 1400585 h 1737918"/>
                <a:gd name="connsiteX7" fmla="*/ 840398 w 5565304"/>
                <a:gd name="connsiteY7" fmla="*/ 410867 h 1737918"/>
                <a:gd name="connsiteX8" fmla="*/ 989802 w 5565304"/>
                <a:gd name="connsiteY8" fmla="*/ 1176498 h 1737918"/>
                <a:gd name="connsiteX9" fmla="*/ 1120531 w 5565304"/>
                <a:gd name="connsiteY9" fmla="*/ 634954 h 1737918"/>
                <a:gd name="connsiteX10" fmla="*/ 1251260 w 5565304"/>
                <a:gd name="connsiteY10" fmla="*/ 1027106 h 1737918"/>
                <a:gd name="connsiteX11" fmla="*/ 1344637 w 5565304"/>
                <a:gd name="connsiteY11" fmla="*/ 859041 h 1737918"/>
                <a:gd name="connsiteX12" fmla="*/ 1438015 w 5565304"/>
                <a:gd name="connsiteY12" fmla="*/ 915063 h 1737918"/>
                <a:gd name="connsiteX13" fmla="*/ 1662121 w 5565304"/>
                <a:gd name="connsiteY13" fmla="*/ 1120476 h 1737918"/>
                <a:gd name="connsiteX14" fmla="*/ 1904903 w 5565304"/>
                <a:gd name="connsiteY14" fmla="*/ 1344563 h 1737918"/>
                <a:gd name="connsiteX15" fmla="*/ 2185035 w 5565304"/>
                <a:gd name="connsiteY15" fmla="*/ 1493954 h 1737918"/>
                <a:gd name="connsiteX16" fmla="*/ 2446493 w 5565304"/>
                <a:gd name="connsiteY16" fmla="*/ 1624672 h 1737918"/>
                <a:gd name="connsiteX17" fmla="*/ 2726625 w 5565304"/>
                <a:gd name="connsiteY17" fmla="*/ 1718042 h 1737918"/>
                <a:gd name="connsiteX18" fmla="*/ 2988083 w 5565304"/>
                <a:gd name="connsiteY18" fmla="*/ 1718042 h 1737918"/>
                <a:gd name="connsiteX19" fmla="*/ 3249540 w 5565304"/>
                <a:gd name="connsiteY19" fmla="*/ 1587324 h 1737918"/>
                <a:gd name="connsiteX20" fmla="*/ 3361593 w 5565304"/>
                <a:gd name="connsiteY20" fmla="*/ 224127 h 1737918"/>
                <a:gd name="connsiteX21" fmla="*/ 3510997 w 5565304"/>
                <a:gd name="connsiteY21" fmla="*/ 1419259 h 1737918"/>
                <a:gd name="connsiteX22" fmla="*/ 3641726 w 5565304"/>
                <a:gd name="connsiteY22" fmla="*/ 373519 h 1737918"/>
                <a:gd name="connsiteX23" fmla="*/ 3772454 w 5565304"/>
                <a:gd name="connsiteY23" fmla="*/ 1232519 h 1737918"/>
                <a:gd name="connsiteX24" fmla="*/ 3903183 w 5565304"/>
                <a:gd name="connsiteY24" fmla="*/ 616280 h 1737918"/>
                <a:gd name="connsiteX25" fmla="*/ 4033912 w 5565304"/>
                <a:gd name="connsiteY25" fmla="*/ 1008432 h 1737918"/>
                <a:gd name="connsiteX26" fmla="*/ 4127289 w 5565304"/>
                <a:gd name="connsiteY26" fmla="*/ 840367 h 1737918"/>
                <a:gd name="connsiteX27" fmla="*/ 4239342 w 5565304"/>
                <a:gd name="connsiteY27" fmla="*/ 896389 h 1737918"/>
                <a:gd name="connsiteX28" fmla="*/ 4295369 w 5565304"/>
                <a:gd name="connsiteY28" fmla="*/ 709649 h 1737918"/>
                <a:gd name="connsiteX29" fmla="*/ 4444773 w 5565304"/>
                <a:gd name="connsiteY29" fmla="*/ 1157824 h 1737918"/>
                <a:gd name="connsiteX30" fmla="*/ 4556826 w 5565304"/>
                <a:gd name="connsiteY30" fmla="*/ 448214 h 1737918"/>
                <a:gd name="connsiteX31" fmla="*/ 4706230 w 5565304"/>
                <a:gd name="connsiteY31" fmla="*/ 1363237 h 1737918"/>
                <a:gd name="connsiteX32" fmla="*/ 4818283 w 5565304"/>
                <a:gd name="connsiteY32" fmla="*/ 261475 h 1737918"/>
                <a:gd name="connsiteX33" fmla="*/ 4967687 w 5565304"/>
                <a:gd name="connsiteY33" fmla="*/ 1512628 h 1737918"/>
                <a:gd name="connsiteX34" fmla="*/ 5079741 w 5565304"/>
                <a:gd name="connsiteY34" fmla="*/ 112084 h 1737918"/>
                <a:gd name="connsiteX35" fmla="*/ 5229145 w 5565304"/>
                <a:gd name="connsiteY35" fmla="*/ 1662020 h 1737918"/>
                <a:gd name="connsiteX36" fmla="*/ 5341198 w 5565304"/>
                <a:gd name="connsiteY36" fmla="*/ 40 h 1737918"/>
                <a:gd name="connsiteX37" fmla="*/ 5490602 w 5565304"/>
                <a:gd name="connsiteY37" fmla="*/ 1718042 h 1737918"/>
                <a:gd name="connsiteX38" fmla="*/ 5565304 w 5565304"/>
                <a:gd name="connsiteY38" fmla="*/ 840367 h 1737918"/>
                <a:gd name="connsiteX0" fmla="*/ 0 w 5565304"/>
                <a:gd name="connsiteY0" fmla="*/ 865536 h 1829658"/>
                <a:gd name="connsiteX1" fmla="*/ 56026 w 5565304"/>
                <a:gd name="connsiteY1" fmla="*/ 25209 h 1829658"/>
                <a:gd name="connsiteX2" fmla="*/ 205431 w 5565304"/>
                <a:gd name="connsiteY2" fmla="*/ 1724536 h 1829658"/>
                <a:gd name="connsiteX3" fmla="*/ 336159 w 5565304"/>
                <a:gd name="connsiteY3" fmla="*/ 99905 h 1829658"/>
                <a:gd name="connsiteX4" fmla="*/ 448212 w 5565304"/>
                <a:gd name="connsiteY4" fmla="*/ 1575145 h 1829658"/>
                <a:gd name="connsiteX5" fmla="*/ 597616 w 5565304"/>
                <a:gd name="connsiteY5" fmla="*/ 211948 h 1829658"/>
                <a:gd name="connsiteX6" fmla="*/ 728345 w 5565304"/>
                <a:gd name="connsiteY6" fmla="*/ 1388406 h 1829658"/>
                <a:gd name="connsiteX7" fmla="*/ 840398 w 5565304"/>
                <a:gd name="connsiteY7" fmla="*/ 398688 h 1829658"/>
                <a:gd name="connsiteX8" fmla="*/ 989802 w 5565304"/>
                <a:gd name="connsiteY8" fmla="*/ 1164319 h 1829658"/>
                <a:gd name="connsiteX9" fmla="*/ 1120531 w 5565304"/>
                <a:gd name="connsiteY9" fmla="*/ 622775 h 1829658"/>
                <a:gd name="connsiteX10" fmla="*/ 1251260 w 5565304"/>
                <a:gd name="connsiteY10" fmla="*/ 1014927 h 1829658"/>
                <a:gd name="connsiteX11" fmla="*/ 1344637 w 5565304"/>
                <a:gd name="connsiteY11" fmla="*/ 846862 h 1829658"/>
                <a:gd name="connsiteX12" fmla="*/ 1438015 w 5565304"/>
                <a:gd name="connsiteY12" fmla="*/ 902884 h 1829658"/>
                <a:gd name="connsiteX13" fmla="*/ 1662121 w 5565304"/>
                <a:gd name="connsiteY13" fmla="*/ 1108297 h 1829658"/>
                <a:gd name="connsiteX14" fmla="*/ 1904903 w 5565304"/>
                <a:gd name="connsiteY14" fmla="*/ 1332384 h 1829658"/>
                <a:gd name="connsiteX15" fmla="*/ 2185035 w 5565304"/>
                <a:gd name="connsiteY15" fmla="*/ 1481775 h 1829658"/>
                <a:gd name="connsiteX16" fmla="*/ 2446493 w 5565304"/>
                <a:gd name="connsiteY16" fmla="*/ 1612493 h 1829658"/>
                <a:gd name="connsiteX17" fmla="*/ 2726625 w 5565304"/>
                <a:gd name="connsiteY17" fmla="*/ 1705863 h 1829658"/>
                <a:gd name="connsiteX18" fmla="*/ 2988083 w 5565304"/>
                <a:gd name="connsiteY18" fmla="*/ 1705863 h 1829658"/>
                <a:gd name="connsiteX19" fmla="*/ 3249540 w 5565304"/>
                <a:gd name="connsiteY19" fmla="*/ 1575145 h 1829658"/>
                <a:gd name="connsiteX20" fmla="*/ 3361593 w 5565304"/>
                <a:gd name="connsiteY20" fmla="*/ 211948 h 1829658"/>
                <a:gd name="connsiteX21" fmla="*/ 3510997 w 5565304"/>
                <a:gd name="connsiteY21" fmla="*/ 1407080 h 1829658"/>
                <a:gd name="connsiteX22" fmla="*/ 3641726 w 5565304"/>
                <a:gd name="connsiteY22" fmla="*/ 361340 h 1829658"/>
                <a:gd name="connsiteX23" fmla="*/ 3772454 w 5565304"/>
                <a:gd name="connsiteY23" fmla="*/ 1220340 h 1829658"/>
                <a:gd name="connsiteX24" fmla="*/ 3903183 w 5565304"/>
                <a:gd name="connsiteY24" fmla="*/ 604101 h 1829658"/>
                <a:gd name="connsiteX25" fmla="*/ 4033912 w 5565304"/>
                <a:gd name="connsiteY25" fmla="*/ 996253 h 1829658"/>
                <a:gd name="connsiteX26" fmla="*/ 4127289 w 5565304"/>
                <a:gd name="connsiteY26" fmla="*/ 828188 h 1829658"/>
                <a:gd name="connsiteX27" fmla="*/ 4239342 w 5565304"/>
                <a:gd name="connsiteY27" fmla="*/ 884210 h 1829658"/>
                <a:gd name="connsiteX28" fmla="*/ 4295369 w 5565304"/>
                <a:gd name="connsiteY28" fmla="*/ 697470 h 1829658"/>
                <a:gd name="connsiteX29" fmla="*/ 4444773 w 5565304"/>
                <a:gd name="connsiteY29" fmla="*/ 1145645 h 1829658"/>
                <a:gd name="connsiteX30" fmla="*/ 4556826 w 5565304"/>
                <a:gd name="connsiteY30" fmla="*/ 436035 h 1829658"/>
                <a:gd name="connsiteX31" fmla="*/ 4706230 w 5565304"/>
                <a:gd name="connsiteY31" fmla="*/ 1351058 h 1829658"/>
                <a:gd name="connsiteX32" fmla="*/ 4818283 w 5565304"/>
                <a:gd name="connsiteY32" fmla="*/ 249296 h 1829658"/>
                <a:gd name="connsiteX33" fmla="*/ 4967687 w 5565304"/>
                <a:gd name="connsiteY33" fmla="*/ 1500449 h 1829658"/>
                <a:gd name="connsiteX34" fmla="*/ 5079741 w 5565304"/>
                <a:gd name="connsiteY34" fmla="*/ 99905 h 1829658"/>
                <a:gd name="connsiteX35" fmla="*/ 5229145 w 5565304"/>
                <a:gd name="connsiteY35" fmla="*/ 1649841 h 1829658"/>
                <a:gd name="connsiteX36" fmla="*/ 5490602 w 5565304"/>
                <a:gd name="connsiteY36" fmla="*/ 1705863 h 1829658"/>
                <a:gd name="connsiteX37" fmla="*/ 5565304 w 5565304"/>
                <a:gd name="connsiteY37" fmla="*/ 828188 h 1829658"/>
                <a:gd name="connsiteX0" fmla="*/ 0 w 5565304"/>
                <a:gd name="connsiteY0" fmla="*/ 865536 h 1829658"/>
                <a:gd name="connsiteX1" fmla="*/ 56026 w 5565304"/>
                <a:gd name="connsiteY1" fmla="*/ 25209 h 1829658"/>
                <a:gd name="connsiteX2" fmla="*/ 205431 w 5565304"/>
                <a:gd name="connsiteY2" fmla="*/ 1724536 h 1829658"/>
                <a:gd name="connsiteX3" fmla="*/ 336159 w 5565304"/>
                <a:gd name="connsiteY3" fmla="*/ 99905 h 1829658"/>
                <a:gd name="connsiteX4" fmla="*/ 448212 w 5565304"/>
                <a:gd name="connsiteY4" fmla="*/ 1575145 h 1829658"/>
                <a:gd name="connsiteX5" fmla="*/ 597616 w 5565304"/>
                <a:gd name="connsiteY5" fmla="*/ 211948 h 1829658"/>
                <a:gd name="connsiteX6" fmla="*/ 728345 w 5565304"/>
                <a:gd name="connsiteY6" fmla="*/ 1388406 h 1829658"/>
                <a:gd name="connsiteX7" fmla="*/ 840398 w 5565304"/>
                <a:gd name="connsiteY7" fmla="*/ 398688 h 1829658"/>
                <a:gd name="connsiteX8" fmla="*/ 989802 w 5565304"/>
                <a:gd name="connsiteY8" fmla="*/ 1164319 h 1829658"/>
                <a:gd name="connsiteX9" fmla="*/ 1120531 w 5565304"/>
                <a:gd name="connsiteY9" fmla="*/ 622775 h 1829658"/>
                <a:gd name="connsiteX10" fmla="*/ 1251260 w 5565304"/>
                <a:gd name="connsiteY10" fmla="*/ 1014927 h 1829658"/>
                <a:gd name="connsiteX11" fmla="*/ 1344637 w 5565304"/>
                <a:gd name="connsiteY11" fmla="*/ 846862 h 1829658"/>
                <a:gd name="connsiteX12" fmla="*/ 1438015 w 5565304"/>
                <a:gd name="connsiteY12" fmla="*/ 902884 h 1829658"/>
                <a:gd name="connsiteX13" fmla="*/ 1904903 w 5565304"/>
                <a:gd name="connsiteY13" fmla="*/ 1332384 h 1829658"/>
                <a:gd name="connsiteX14" fmla="*/ 2185035 w 5565304"/>
                <a:gd name="connsiteY14" fmla="*/ 1481775 h 1829658"/>
                <a:gd name="connsiteX15" fmla="*/ 2446493 w 5565304"/>
                <a:gd name="connsiteY15" fmla="*/ 1612493 h 1829658"/>
                <a:gd name="connsiteX16" fmla="*/ 2726625 w 5565304"/>
                <a:gd name="connsiteY16" fmla="*/ 1705863 h 1829658"/>
                <a:gd name="connsiteX17" fmla="*/ 2988083 w 5565304"/>
                <a:gd name="connsiteY17" fmla="*/ 1705863 h 1829658"/>
                <a:gd name="connsiteX18" fmla="*/ 3249540 w 5565304"/>
                <a:gd name="connsiteY18" fmla="*/ 1575145 h 1829658"/>
                <a:gd name="connsiteX19" fmla="*/ 3361593 w 5565304"/>
                <a:gd name="connsiteY19" fmla="*/ 211948 h 1829658"/>
                <a:gd name="connsiteX20" fmla="*/ 3510997 w 5565304"/>
                <a:gd name="connsiteY20" fmla="*/ 1407080 h 1829658"/>
                <a:gd name="connsiteX21" fmla="*/ 3641726 w 5565304"/>
                <a:gd name="connsiteY21" fmla="*/ 361340 h 1829658"/>
                <a:gd name="connsiteX22" fmla="*/ 3772454 w 5565304"/>
                <a:gd name="connsiteY22" fmla="*/ 1220340 h 1829658"/>
                <a:gd name="connsiteX23" fmla="*/ 3903183 w 5565304"/>
                <a:gd name="connsiteY23" fmla="*/ 604101 h 1829658"/>
                <a:gd name="connsiteX24" fmla="*/ 4033912 w 5565304"/>
                <a:gd name="connsiteY24" fmla="*/ 996253 h 1829658"/>
                <a:gd name="connsiteX25" fmla="*/ 4127289 w 5565304"/>
                <a:gd name="connsiteY25" fmla="*/ 828188 h 1829658"/>
                <a:gd name="connsiteX26" fmla="*/ 4239342 w 5565304"/>
                <a:gd name="connsiteY26" fmla="*/ 884210 h 1829658"/>
                <a:gd name="connsiteX27" fmla="*/ 4295369 w 5565304"/>
                <a:gd name="connsiteY27" fmla="*/ 697470 h 1829658"/>
                <a:gd name="connsiteX28" fmla="*/ 4444773 w 5565304"/>
                <a:gd name="connsiteY28" fmla="*/ 1145645 h 1829658"/>
                <a:gd name="connsiteX29" fmla="*/ 4556826 w 5565304"/>
                <a:gd name="connsiteY29" fmla="*/ 436035 h 1829658"/>
                <a:gd name="connsiteX30" fmla="*/ 4706230 w 5565304"/>
                <a:gd name="connsiteY30" fmla="*/ 1351058 h 1829658"/>
                <a:gd name="connsiteX31" fmla="*/ 4818283 w 5565304"/>
                <a:gd name="connsiteY31" fmla="*/ 249296 h 1829658"/>
                <a:gd name="connsiteX32" fmla="*/ 4967687 w 5565304"/>
                <a:gd name="connsiteY32" fmla="*/ 1500449 h 1829658"/>
                <a:gd name="connsiteX33" fmla="*/ 5079741 w 5565304"/>
                <a:gd name="connsiteY33" fmla="*/ 99905 h 1829658"/>
                <a:gd name="connsiteX34" fmla="*/ 5229145 w 5565304"/>
                <a:gd name="connsiteY34" fmla="*/ 1649841 h 1829658"/>
                <a:gd name="connsiteX35" fmla="*/ 5490602 w 5565304"/>
                <a:gd name="connsiteY35" fmla="*/ 1705863 h 1829658"/>
                <a:gd name="connsiteX36" fmla="*/ 5565304 w 5565304"/>
                <a:gd name="connsiteY36" fmla="*/ 828188 h 1829658"/>
                <a:gd name="connsiteX0" fmla="*/ 0 w 5490602"/>
                <a:gd name="connsiteY0" fmla="*/ 865536 h 1829658"/>
                <a:gd name="connsiteX1" fmla="*/ 56026 w 5490602"/>
                <a:gd name="connsiteY1" fmla="*/ 25209 h 1829658"/>
                <a:gd name="connsiteX2" fmla="*/ 205431 w 5490602"/>
                <a:gd name="connsiteY2" fmla="*/ 1724536 h 1829658"/>
                <a:gd name="connsiteX3" fmla="*/ 336159 w 5490602"/>
                <a:gd name="connsiteY3" fmla="*/ 99905 h 1829658"/>
                <a:gd name="connsiteX4" fmla="*/ 448212 w 5490602"/>
                <a:gd name="connsiteY4" fmla="*/ 1575145 h 1829658"/>
                <a:gd name="connsiteX5" fmla="*/ 597616 w 5490602"/>
                <a:gd name="connsiteY5" fmla="*/ 211948 h 1829658"/>
                <a:gd name="connsiteX6" fmla="*/ 728345 w 5490602"/>
                <a:gd name="connsiteY6" fmla="*/ 1388406 h 1829658"/>
                <a:gd name="connsiteX7" fmla="*/ 840398 w 5490602"/>
                <a:gd name="connsiteY7" fmla="*/ 398688 h 1829658"/>
                <a:gd name="connsiteX8" fmla="*/ 989802 w 5490602"/>
                <a:gd name="connsiteY8" fmla="*/ 1164319 h 1829658"/>
                <a:gd name="connsiteX9" fmla="*/ 1120531 w 5490602"/>
                <a:gd name="connsiteY9" fmla="*/ 622775 h 1829658"/>
                <a:gd name="connsiteX10" fmla="*/ 1251260 w 5490602"/>
                <a:gd name="connsiteY10" fmla="*/ 1014927 h 1829658"/>
                <a:gd name="connsiteX11" fmla="*/ 1344637 w 5490602"/>
                <a:gd name="connsiteY11" fmla="*/ 846862 h 1829658"/>
                <a:gd name="connsiteX12" fmla="*/ 1438015 w 5490602"/>
                <a:gd name="connsiteY12" fmla="*/ 902884 h 1829658"/>
                <a:gd name="connsiteX13" fmla="*/ 1904903 w 5490602"/>
                <a:gd name="connsiteY13" fmla="*/ 1332384 h 1829658"/>
                <a:gd name="connsiteX14" fmla="*/ 2185035 w 5490602"/>
                <a:gd name="connsiteY14" fmla="*/ 1481775 h 1829658"/>
                <a:gd name="connsiteX15" fmla="*/ 2446493 w 5490602"/>
                <a:gd name="connsiteY15" fmla="*/ 1612493 h 1829658"/>
                <a:gd name="connsiteX16" fmla="*/ 2726625 w 5490602"/>
                <a:gd name="connsiteY16" fmla="*/ 1705863 h 1829658"/>
                <a:gd name="connsiteX17" fmla="*/ 2988083 w 5490602"/>
                <a:gd name="connsiteY17" fmla="*/ 1705863 h 1829658"/>
                <a:gd name="connsiteX18" fmla="*/ 3249540 w 5490602"/>
                <a:gd name="connsiteY18" fmla="*/ 1575145 h 1829658"/>
                <a:gd name="connsiteX19" fmla="*/ 3361593 w 5490602"/>
                <a:gd name="connsiteY19" fmla="*/ 211948 h 1829658"/>
                <a:gd name="connsiteX20" fmla="*/ 3510997 w 5490602"/>
                <a:gd name="connsiteY20" fmla="*/ 1407080 h 1829658"/>
                <a:gd name="connsiteX21" fmla="*/ 3641726 w 5490602"/>
                <a:gd name="connsiteY21" fmla="*/ 361340 h 1829658"/>
                <a:gd name="connsiteX22" fmla="*/ 3772454 w 5490602"/>
                <a:gd name="connsiteY22" fmla="*/ 1220340 h 1829658"/>
                <a:gd name="connsiteX23" fmla="*/ 3903183 w 5490602"/>
                <a:gd name="connsiteY23" fmla="*/ 604101 h 1829658"/>
                <a:gd name="connsiteX24" fmla="*/ 4033912 w 5490602"/>
                <a:gd name="connsiteY24" fmla="*/ 996253 h 1829658"/>
                <a:gd name="connsiteX25" fmla="*/ 4127289 w 5490602"/>
                <a:gd name="connsiteY25" fmla="*/ 828188 h 1829658"/>
                <a:gd name="connsiteX26" fmla="*/ 4239342 w 5490602"/>
                <a:gd name="connsiteY26" fmla="*/ 884210 h 1829658"/>
                <a:gd name="connsiteX27" fmla="*/ 4295369 w 5490602"/>
                <a:gd name="connsiteY27" fmla="*/ 697470 h 1829658"/>
                <a:gd name="connsiteX28" fmla="*/ 4444773 w 5490602"/>
                <a:gd name="connsiteY28" fmla="*/ 1145645 h 1829658"/>
                <a:gd name="connsiteX29" fmla="*/ 4556826 w 5490602"/>
                <a:gd name="connsiteY29" fmla="*/ 436035 h 1829658"/>
                <a:gd name="connsiteX30" fmla="*/ 4706230 w 5490602"/>
                <a:gd name="connsiteY30" fmla="*/ 1351058 h 1829658"/>
                <a:gd name="connsiteX31" fmla="*/ 4818283 w 5490602"/>
                <a:gd name="connsiteY31" fmla="*/ 249296 h 1829658"/>
                <a:gd name="connsiteX32" fmla="*/ 4967687 w 5490602"/>
                <a:gd name="connsiteY32" fmla="*/ 1500449 h 1829658"/>
                <a:gd name="connsiteX33" fmla="*/ 5079741 w 5490602"/>
                <a:gd name="connsiteY33" fmla="*/ 99905 h 1829658"/>
                <a:gd name="connsiteX34" fmla="*/ 5229145 w 5490602"/>
                <a:gd name="connsiteY34" fmla="*/ 1649841 h 1829658"/>
                <a:gd name="connsiteX35" fmla="*/ 5490602 w 5490602"/>
                <a:gd name="connsiteY35" fmla="*/ 1705863 h 1829658"/>
                <a:gd name="connsiteX0" fmla="*/ 0 w 5229145"/>
                <a:gd name="connsiteY0" fmla="*/ 865536 h 1725739"/>
                <a:gd name="connsiteX1" fmla="*/ 56026 w 5229145"/>
                <a:gd name="connsiteY1" fmla="*/ 25209 h 1725739"/>
                <a:gd name="connsiteX2" fmla="*/ 205431 w 5229145"/>
                <a:gd name="connsiteY2" fmla="*/ 1724536 h 1725739"/>
                <a:gd name="connsiteX3" fmla="*/ 336159 w 5229145"/>
                <a:gd name="connsiteY3" fmla="*/ 99905 h 1725739"/>
                <a:gd name="connsiteX4" fmla="*/ 448212 w 5229145"/>
                <a:gd name="connsiteY4" fmla="*/ 1575145 h 1725739"/>
                <a:gd name="connsiteX5" fmla="*/ 597616 w 5229145"/>
                <a:gd name="connsiteY5" fmla="*/ 211948 h 1725739"/>
                <a:gd name="connsiteX6" fmla="*/ 728345 w 5229145"/>
                <a:gd name="connsiteY6" fmla="*/ 1388406 h 1725739"/>
                <a:gd name="connsiteX7" fmla="*/ 840398 w 5229145"/>
                <a:gd name="connsiteY7" fmla="*/ 398688 h 1725739"/>
                <a:gd name="connsiteX8" fmla="*/ 989802 w 5229145"/>
                <a:gd name="connsiteY8" fmla="*/ 1164319 h 1725739"/>
                <a:gd name="connsiteX9" fmla="*/ 1120531 w 5229145"/>
                <a:gd name="connsiteY9" fmla="*/ 622775 h 1725739"/>
                <a:gd name="connsiteX10" fmla="*/ 1251260 w 5229145"/>
                <a:gd name="connsiteY10" fmla="*/ 1014927 h 1725739"/>
                <a:gd name="connsiteX11" fmla="*/ 1344637 w 5229145"/>
                <a:gd name="connsiteY11" fmla="*/ 846862 h 1725739"/>
                <a:gd name="connsiteX12" fmla="*/ 1438015 w 5229145"/>
                <a:gd name="connsiteY12" fmla="*/ 902884 h 1725739"/>
                <a:gd name="connsiteX13" fmla="*/ 1904903 w 5229145"/>
                <a:gd name="connsiteY13" fmla="*/ 1332384 h 1725739"/>
                <a:gd name="connsiteX14" fmla="*/ 2185035 w 5229145"/>
                <a:gd name="connsiteY14" fmla="*/ 1481775 h 1725739"/>
                <a:gd name="connsiteX15" fmla="*/ 2446493 w 5229145"/>
                <a:gd name="connsiteY15" fmla="*/ 1612493 h 1725739"/>
                <a:gd name="connsiteX16" fmla="*/ 2726625 w 5229145"/>
                <a:gd name="connsiteY16" fmla="*/ 1705863 h 1725739"/>
                <a:gd name="connsiteX17" fmla="*/ 2988083 w 5229145"/>
                <a:gd name="connsiteY17" fmla="*/ 1705863 h 1725739"/>
                <a:gd name="connsiteX18" fmla="*/ 3249540 w 5229145"/>
                <a:gd name="connsiteY18" fmla="*/ 1575145 h 1725739"/>
                <a:gd name="connsiteX19" fmla="*/ 3361593 w 5229145"/>
                <a:gd name="connsiteY19" fmla="*/ 211948 h 1725739"/>
                <a:gd name="connsiteX20" fmla="*/ 3510997 w 5229145"/>
                <a:gd name="connsiteY20" fmla="*/ 1407080 h 1725739"/>
                <a:gd name="connsiteX21" fmla="*/ 3641726 w 5229145"/>
                <a:gd name="connsiteY21" fmla="*/ 361340 h 1725739"/>
                <a:gd name="connsiteX22" fmla="*/ 3772454 w 5229145"/>
                <a:gd name="connsiteY22" fmla="*/ 1220340 h 1725739"/>
                <a:gd name="connsiteX23" fmla="*/ 3903183 w 5229145"/>
                <a:gd name="connsiteY23" fmla="*/ 604101 h 1725739"/>
                <a:gd name="connsiteX24" fmla="*/ 4033912 w 5229145"/>
                <a:gd name="connsiteY24" fmla="*/ 996253 h 1725739"/>
                <a:gd name="connsiteX25" fmla="*/ 4127289 w 5229145"/>
                <a:gd name="connsiteY25" fmla="*/ 828188 h 1725739"/>
                <a:gd name="connsiteX26" fmla="*/ 4239342 w 5229145"/>
                <a:gd name="connsiteY26" fmla="*/ 884210 h 1725739"/>
                <a:gd name="connsiteX27" fmla="*/ 4295369 w 5229145"/>
                <a:gd name="connsiteY27" fmla="*/ 697470 h 1725739"/>
                <a:gd name="connsiteX28" fmla="*/ 4444773 w 5229145"/>
                <a:gd name="connsiteY28" fmla="*/ 1145645 h 1725739"/>
                <a:gd name="connsiteX29" fmla="*/ 4556826 w 5229145"/>
                <a:gd name="connsiteY29" fmla="*/ 436035 h 1725739"/>
                <a:gd name="connsiteX30" fmla="*/ 4706230 w 5229145"/>
                <a:gd name="connsiteY30" fmla="*/ 1351058 h 1725739"/>
                <a:gd name="connsiteX31" fmla="*/ 4818283 w 5229145"/>
                <a:gd name="connsiteY31" fmla="*/ 249296 h 1725739"/>
                <a:gd name="connsiteX32" fmla="*/ 4967687 w 5229145"/>
                <a:gd name="connsiteY32" fmla="*/ 1500449 h 1725739"/>
                <a:gd name="connsiteX33" fmla="*/ 5079741 w 5229145"/>
                <a:gd name="connsiteY33" fmla="*/ 99905 h 1725739"/>
                <a:gd name="connsiteX34" fmla="*/ 5229145 w 5229145"/>
                <a:gd name="connsiteY34" fmla="*/ 1649841 h 1725739"/>
                <a:gd name="connsiteX0" fmla="*/ 0 w 5079740"/>
                <a:gd name="connsiteY0" fmla="*/ 865536 h 1725739"/>
                <a:gd name="connsiteX1" fmla="*/ 56026 w 5079740"/>
                <a:gd name="connsiteY1" fmla="*/ 25209 h 1725739"/>
                <a:gd name="connsiteX2" fmla="*/ 205431 w 5079740"/>
                <a:gd name="connsiteY2" fmla="*/ 1724536 h 1725739"/>
                <a:gd name="connsiteX3" fmla="*/ 336159 w 5079740"/>
                <a:gd name="connsiteY3" fmla="*/ 99905 h 1725739"/>
                <a:gd name="connsiteX4" fmla="*/ 448212 w 5079740"/>
                <a:gd name="connsiteY4" fmla="*/ 1575145 h 1725739"/>
                <a:gd name="connsiteX5" fmla="*/ 597616 w 5079740"/>
                <a:gd name="connsiteY5" fmla="*/ 211948 h 1725739"/>
                <a:gd name="connsiteX6" fmla="*/ 728345 w 5079740"/>
                <a:gd name="connsiteY6" fmla="*/ 1388406 h 1725739"/>
                <a:gd name="connsiteX7" fmla="*/ 840398 w 5079740"/>
                <a:gd name="connsiteY7" fmla="*/ 398688 h 1725739"/>
                <a:gd name="connsiteX8" fmla="*/ 989802 w 5079740"/>
                <a:gd name="connsiteY8" fmla="*/ 1164319 h 1725739"/>
                <a:gd name="connsiteX9" fmla="*/ 1120531 w 5079740"/>
                <a:gd name="connsiteY9" fmla="*/ 622775 h 1725739"/>
                <a:gd name="connsiteX10" fmla="*/ 1251260 w 5079740"/>
                <a:gd name="connsiteY10" fmla="*/ 1014927 h 1725739"/>
                <a:gd name="connsiteX11" fmla="*/ 1344637 w 5079740"/>
                <a:gd name="connsiteY11" fmla="*/ 846862 h 1725739"/>
                <a:gd name="connsiteX12" fmla="*/ 1438015 w 5079740"/>
                <a:gd name="connsiteY12" fmla="*/ 902884 h 1725739"/>
                <a:gd name="connsiteX13" fmla="*/ 1904903 w 5079740"/>
                <a:gd name="connsiteY13" fmla="*/ 1332384 h 1725739"/>
                <a:gd name="connsiteX14" fmla="*/ 2185035 w 5079740"/>
                <a:gd name="connsiteY14" fmla="*/ 1481775 h 1725739"/>
                <a:gd name="connsiteX15" fmla="*/ 2446493 w 5079740"/>
                <a:gd name="connsiteY15" fmla="*/ 1612493 h 1725739"/>
                <a:gd name="connsiteX16" fmla="*/ 2726625 w 5079740"/>
                <a:gd name="connsiteY16" fmla="*/ 1705863 h 1725739"/>
                <a:gd name="connsiteX17" fmla="*/ 2988083 w 5079740"/>
                <a:gd name="connsiteY17" fmla="*/ 1705863 h 1725739"/>
                <a:gd name="connsiteX18" fmla="*/ 3249540 w 5079740"/>
                <a:gd name="connsiteY18" fmla="*/ 1575145 h 1725739"/>
                <a:gd name="connsiteX19" fmla="*/ 3361593 w 5079740"/>
                <a:gd name="connsiteY19" fmla="*/ 211948 h 1725739"/>
                <a:gd name="connsiteX20" fmla="*/ 3510997 w 5079740"/>
                <a:gd name="connsiteY20" fmla="*/ 1407080 h 1725739"/>
                <a:gd name="connsiteX21" fmla="*/ 3641726 w 5079740"/>
                <a:gd name="connsiteY21" fmla="*/ 361340 h 1725739"/>
                <a:gd name="connsiteX22" fmla="*/ 3772454 w 5079740"/>
                <a:gd name="connsiteY22" fmla="*/ 1220340 h 1725739"/>
                <a:gd name="connsiteX23" fmla="*/ 3903183 w 5079740"/>
                <a:gd name="connsiteY23" fmla="*/ 604101 h 1725739"/>
                <a:gd name="connsiteX24" fmla="*/ 4033912 w 5079740"/>
                <a:gd name="connsiteY24" fmla="*/ 996253 h 1725739"/>
                <a:gd name="connsiteX25" fmla="*/ 4127289 w 5079740"/>
                <a:gd name="connsiteY25" fmla="*/ 828188 h 1725739"/>
                <a:gd name="connsiteX26" fmla="*/ 4239342 w 5079740"/>
                <a:gd name="connsiteY26" fmla="*/ 884210 h 1725739"/>
                <a:gd name="connsiteX27" fmla="*/ 4295369 w 5079740"/>
                <a:gd name="connsiteY27" fmla="*/ 697470 h 1725739"/>
                <a:gd name="connsiteX28" fmla="*/ 4444773 w 5079740"/>
                <a:gd name="connsiteY28" fmla="*/ 1145645 h 1725739"/>
                <a:gd name="connsiteX29" fmla="*/ 4556826 w 5079740"/>
                <a:gd name="connsiteY29" fmla="*/ 436035 h 1725739"/>
                <a:gd name="connsiteX30" fmla="*/ 4706230 w 5079740"/>
                <a:gd name="connsiteY30" fmla="*/ 1351058 h 1725739"/>
                <a:gd name="connsiteX31" fmla="*/ 4818283 w 5079740"/>
                <a:gd name="connsiteY31" fmla="*/ 249296 h 1725739"/>
                <a:gd name="connsiteX32" fmla="*/ 4967687 w 5079740"/>
                <a:gd name="connsiteY32" fmla="*/ 1500449 h 1725739"/>
                <a:gd name="connsiteX33" fmla="*/ 5079741 w 5079740"/>
                <a:gd name="connsiteY33" fmla="*/ 99905 h 1725739"/>
                <a:gd name="connsiteX0" fmla="*/ 0 w 4967687"/>
                <a:gd name="connsiteY0" fmla="*/ 865536 h 1725739"/>
                <a:gd name="connsiteX1" fmla="*/ 56026 w 4967687"/>
                <a:gd name="connsiteY1" fmla="*/ 25209 h 1725739"/>
                <a:gd name="connsiteX2" fmla="*/ 205431 w 4967687"/>
                <a:gd name="connsiteY2" fmla="*/ 1724536 h 1725739"/>
                <a:gd name="connsiteX3" fmla="*/ 336159 w 4967687"/>
                <a:gd name="connsiteY3" fmla="*/ 99905 h 1725739"/>
                <a:gd name="connsiteX4" fmla="*/ 448212 w 4967687"/>
                <a:gd name="connsiteY4" fmla="*/ 1575145 h 1725739"/>
                <a:gd name="connsiteX5" fmla="*/ 597616 w 4967687"/>
                <a:gd name="connsiteY5" fmla="*/ 211948 h 1725739"/>
                <a:gd name="connsiteX6" fmla="*/ 728345 w 4967687"/>
                <a:gd name="connsiteY6" fmla="*/ 1388406 h 1725739"/>
                <a:gd name="connsiteX7" fmla="*/ 840398 w 4967687"/>
                <a:gd name="connsiteY7" fmla="*/ 398688 h 1725739"/>
                <a:gd name="connsiteX8" fmla="*/ 989802 w 4967687"/>
                <a:gd name="connsiteY8" fmla="*/ 1164319 h 1725739"/>
                <a:gd name="connsiteX9" fmla="*/ 1120531 w 4967687"/>
                <a:gd name="connsiteY9" fmla="*/ 622775 h 1725739"/>
                <a:gd name="connsiteX10" fmla="*/ 1251260 w 4967687"/>
                <a:gd name="connsiteY10" fmla="*/ 1014927 h 1725739"/>
                <a:gd name="connsiteX11" fmla="*/ 1344637 w 4967687"/>
                <a:gd name="connsiteY11" fmla="*/ 846862 h 1725739"/>
                <a:gd name="connsiteX12" fmla="*/ 1438015 w 4967687"/>
                <a:gd name="connsiteY12" fmla="*/ 902884 h 1725739"/>
                <a:gd name="connsiteX13" fmla="*/ 1904903 w 4967687"/>
                <a:gd name="connsiteY13" fmla="*/ 1332384 h 1725739"/>
                <a:gd name="connsiteX14" fmla="*/ 2185035 w 4967687"/>
                <a:gd name="connsiteY14" fmla="*/ 1481775 h 1725739"/>
                <a:gd name="connsiteX15" fmla="*/ 2446493 w 4967687"/>
                <a:gd name="connsiteY15" fmla="*/ 1612493 h 1725739"/>
                <a:gd name="connsiteX16" fmla="*/ 2726625 w 4967687"/>
                <a:gd name="connsiteY16" fmla="*/ 1705863 h 1725739"/>
                <a:gd name="connsiteX17" fmla="*/ 2988083 w 4967687"/>
                <a:gd name="connsiteY17" fmla="*/ 1705863 h 1725739"/>
                <a:gd name="connsiteX18" fmla="*/ 3249540 w 4967687"/>
                <a:gd name="connsiteY18" fmla="*/ 1575145 h 1725739"/>
                <a:gd name="connsiteX19" fmla="*/ 3361593 w 4967687"/>
                <a:gd name="connsiteY19" fmla="*/ 211948 h 1725739"/>
                <a:gd name="connsiteX20" fmla="*/ 3510997 w 4967687"/>
                <a:gd name="connsiteY20" fmla="*/ 1407080 h 1725739"/>
                <a:gd name="connsiteX21" fmla="*/ 3641726 w 4967687"/>
                <a:gd name="connsiteY21" fmla="*/ 361340 h 1725739"/>
                <a:gd name="connsiteX22" fmla="*/ 3772454 w 4967687"/>
                <a:gd name="connsiteY22" fmla="*/ 1220340 h 1725739"/>
                <a:gd name="connsiteX23" fmla="*/ 3903183 w 4967687"/>
                <a:gd name="connsiteY23" fmla="*/ 604101 h 1725739"/>
                <a:gd name="connsiteX24" fmla="*/ 4033912 w 4967687"/>
                <a:gd name="connsiteY24" fmla="*/ 996253 h 1725739"/>
                <a:gd name="connsiteX25" fmla="*/ 4127289 w 4967687"/>
                <a:gd name="connsiteY25" fmla="*/ 828188 h 1725739"/>
                <a:gd name="connsiteX26" fmla="*/ 4239342 w 4967687"/>
                <a:gd name="connsiteY26" fmla="*/ 884210 h 1725739"/>
                <a:gd name="connsiteX27" fmla="*/ 4295369 w 4967687"/>
                <a:gd name="connsiteY27" fmla="*/ 697470 h 1725739"/>
                <a:gd name="connsiteX28" fmla="*/ 4444773 w 4967687"/>
                <a:gd name="connsiteY28" fmla="*/ 1145645 h 1725739"/>
                <a:gd name="connsiteX29" fmla="*/ 4556826 w 4967687"/>
                <a:gd name="connsiteY29" fmla="*/ 436035 h 1725739"/>
                <a:gd name="connsiteX30" fmla="*/ 4706230 w 4967687"/>
                <a:gd name="connsiteY30" fmla="*/ 1351058 h 1725739"/>
                <a:gd name="connsiteX31" fmla="*/ 4818283 w 4967687"/>
                <a:gd name="connsiteY31" fmla="*/ 249296 h 1725739"/>
                <a:gd name="connsiteX32" fmla="*/ 4967687 w 4967687"/>
                <a:gd name="connsiteY32" fmla="*/ 1500449 h 1725739"/>
                <a:gd name="connsiteX0" fmla="*/ 0 w 4818282"/>
                <a:gd name="connsiteY0" fmla="*/ 865536 h 1725739"/>
                <a:gd name="connsiteX1" fmla="*/ 56026 w 4818282"/>
                <a:gd name="connsiteY1" fmla="*/ 25209 h 1725739"/>
                <a:gd name="connsiteX2" fmla="*/ 205431 w 4818282"/>
                <a:gd name="connsiteY2" fmla="*/ 1724536 h 1725739"/>
                <a:gd name="connsiteX3" fmla="*/ 336159 w 4818282"/>
                <a:gd name="connsiteY3" fmla="*/ 99905 h 1725739"/>
                <a:gd name="connsiteX4" fmla="*/ 448212 w 4818282"/>
                <a:gd name="connsiteY4" fmla="*/ 1575145 h 1725739"/>
                <a:gd name="connsiteX5" fmla="*/ 597616 w 4818282"/>
                <a:gd name="connsiteY5" fmla="*/ 211948 h 1725739"/>
                <a:gd name="connsiteX6" fmla="*/ 728345 w 4818282"/>
                <a:gd name="connsiteY6" fmla="*/ 1388406 h 1725739"/>
                <a:gd name="connsiteX7" fmla="*/ 840398 w 4818282"/>
                <a:gd name="connsiteY7" fmla="*/ 398688 h 1725739"/>
                <a:gd name="connsiteX8" fmla="*/ 989802 w 4818282"/>
                <a:gd name="connsiteY8" fmla="*/ 1164319 h 1725739"/>
                <a:gd name="connsiteX9" fmla="*/ 1120531 w 4818282"/>
                <a:gd name="connsiteY9" fmla="*/ 622775 h 1725739"/>
                <a:gd name="connsiteX10" fmla="*/ 1251260 w 4818282"/>
                <a:gd name="connsiteY10" fmla="*/ 1014927 h 1725739"/>
                <a:gd name="connsiteX11" fmla="*/ 1344637 w 4818282"/>
                <a:gd name="connsiteY11" fmla="*/ 846862 h 1725739"/>
                <a:gd name="connsiteX12" fmla="*/ 1438015 w 4818282"/>
                <a:gd name="connsiteY12" fmla="*/ 902884 h 1725739"/>
                <a:gd name="connsiteX13" fmla="*/ 1904903 w 4818282"/>
                <a:gd name="connsiteY13" fmla="*/ 1332384 h 1725739"/>
                <a:gd name="connsiteX14" fmla="*/ 2185035 w 4818282"/>
                <a:gd name="connsiteY14" fmla="*/ 1481775 h 1725739"/>
                <a:gd name="connsiteX15" fmla="*/ 2446493 w 4818282"/>
                <a:gd name="connsiteY15" fmla="*/ 1612493 h 1725739"/>
                <a:gd name="connsiteX16" fmla="*/ 2726625 w 4818282"/>
                <a:gd name="connsiteY16" fmla="*/ 1705863 h 1725739"/>
                <a:gd name="connsiteX17" fmla="*/ 2988083 w 4818282"/>
                <a:gd name="connsiteY17" fmla="*/ 1705863 h 1725739"/>
                <a:gd name="connsiteX18" fmla="*/ 3249540 w 4818282"/>
                <a:gd name="connsiteY18" fmla="*/ 1575145 h 1725739"/>
                <a:gd name="connsiteX19" fmla="*/ 3361593 w 4818282"/>
                <a:gd name="connsiteY19" fmla="*/ 211948 h 1725739"/>
                <a:gd name="connsiteX20" fmla="*/ 3510997 w 4818282"/>
                <a:gd name="connsiteY20" fmla="*/ 1407080 h 1725739"/>
                <a:gd name="connsiteX21" fmla="*/ 3641726 w 4818282"/>
                <a:gd name="connsiteY21" fmla="*/ 361340 h 1725739"/>
                <a:gd name="connsiteX22" fmla="*/ 3772454 w 4818282"/>
                <a:gd name="connsiteY22" fmla="*/ 1220340 h 1725739"/>
                <a:gd name="connsiteX23" fmla="*/ 3903183 w 4818282"/>
                <a:gd name="connsiteY23" fmla="*/ 604101 h 1725739"/>
                <a:gd name="connsiteX24" fmla="*/ 4033912 w 4818282"/>
                <a:gd name="connsiteY24" fmla="*/ 996253 h 1725739"/>
                <a:gd name="connsiteX25" fmla="*/ 4127289 w 4818282"/>
                <a:gd name="connsiteY25" fmla="*/ 828188 h 1725739"/>
                <a:gd name="connsiteX26" fmla="*/ 4239342 w 4818282"/>
                <a:gd name="connsiteY26" fmla="*/ 884210 h 1725739"/>
                <a:gd name="connsiteX27" fmla="*/ 4295369 w 4818282"/>
                <a:gd name="connsiteY27" fmla="*/ 697470 h 1725739"/>
                <a:gd name="connsiteX28" fmla="*/ 4444773 w 4818282"/>
                <a:gd name="connsiteY28" fmla="*/ 1145645 h 1725739"/>
                <a:gd name="connsiteX29" fmla="*/ 4556826 w 4818282"/>
                <a:gd name="connsiteY29" fmla="*/ 436035 h 1725739"/>
                <a:gd name="connsiteX30" fmla="*/ 4706230 w 4818282"/>
                <a:gd name="connsiteY30" fmla="*/ 1351058 h 1725739"/>
                <a:gd name="connsiteX31" fmla="*/ 4818283 w 4818282"/>
                <a:gd name="connsiteY31" fmla="*/ 249296 h 1725739"/>
                <a:gd name="connsiteX0" fmla="*/ 0 w 4706230"/>
                <a:gd name="connsiteY0" fmla="*/ 865536 h 1725739"/>
                <a:gd name="connsiteX1" fmla="*/ 56026 w 4706230"/>
                <a:gd name="connsiteY1" fmla="*/ 25209 h 1725739"/>
                <a:gd name="connsiteX2" fmla="*/ 205431 w 4706230"/>
                <a:gd name="connsiteY2" fmla="*/ 1724536 h 1725739"/>
                <a:gd name="connsiteX3" fmla="*/ 336159 w 4706230"/>
                <a:gd name="connsiteY3" fmla="*/ 99905 h 1725739"/>
                <a:gd name="connsiteX4" fmla="*/ 448212 w 4706230"/>
                <a:gd name="connsiteY4" fmla="*/ 1575145 h 1725739"/>
                <a:gd name="connsiteX5" fmla="*/ 597616 w 4706230"/>
                <a:gd name="connsiteY5" fmla="*/ 211948 h 1725739"/>
                <a:gd name="connsiteX6" fmla="*/ 728345 w 4706230"/>
                <a:gd name="connsiteY6" fmla="*/ 1388406 h 1725739"/>
                <a:gd name="connsiteX7" fmla="*/ 840398 w 4706230"/>
                <a:gd name="connsiteY7" fmla="*/ 398688 h 1725739"/>
                <a:gd name="connsiteX8" fmla="*/ 989802 w 4706230"/>
                <a:gd name="connsiteY8" fmla="*/ 1164319 h 1725739"/>
                <a:gd name="connsiteX9" fmla="*/ 1120531 w 4706230"/>
                <a:gd name="connsiteY9" fmla="*/ 622775 h 1725739"/>
                <a:gd name="connsiteX10" fmla="*/ 1251260 w 4706230"/>
                <a:gd name="connsiteY10" fmla="*/ 1014927 h 1725739"/>
                <a:gd name="connsiteX11" fmla="*/ 1344637 w 4706230"/>
                <a:gd name="connsiteY11" fmla="*/ 846862 h 1725739"/>
                <a:gd name="connsiteX12" fmla="*/ 1438015 w 4706230"/>
                <a:gd name="connsiteY12" fmla="*/ 902884 h 1725739"/>
                <a:gd name="connsiteX13" fmla="*/ 1904903 w 4706230"/>
                <a:gd name="connsiteY13" fmla="*/ 1332384 h 1725739"/>
                <a:gd name="connsiteX14" fmla="*/ 2185035 w 4706230"/>
                <a:gd name="connsiteY14" fmla="*/ 1481775 h 1725739"/>
                <a:gd name="connsiteX15" fmla="*/ 2446493 w 4706230"/>
                <a:gd name="connsiteY15" fmla="*/ 1612493 h 1725739"/>
                <a:gd name="connsiteX16" fmla="*/ 2726625 w 4706230"/>
                <a:gd name="connsiteY16" fmla="*/ 1705863 h 1725739"/>
                <a:gd name="connsiteX17" fmla="*/ 2988083 w 4706230"/>
                <a:gd name="connsiteY17" fmla="*/ 1705863 h 1725739"/>
                <a:gd name="connsiteX18" fmla="*/ 3249540 w 4706230"/>
                <a:gd name="connsiteY18" fmla="*/ 1575145 h 1725739"/>
                <a:gd name="connsiteX19" fmla="*/ 3361593 w 4706230"/>
                <a:gd name="connsiteY19" fmla="*/ 211948 h 1725739"/>
                <a:gd name="connsiteX20" fmla="*/ 3510997 w 4706230"/>
                <a:gd name="connsiteY20" fmla="*/ 1407080 h 1725739"/>
                <a:gd name="connsiteX21" fmla="*/ 3641726 w 4706230"/>
                <a:gd name="connsiteY21" fmla="*/ 361340 h 1725739"/>
                <a:gd name="connsiteX22" fmla="*/ 3772454 w 4706230"/>
                <a:gd name="connsiteY22" fmla="*/ 1220340 h 1725739"/>
                <a:gd name="connsiteX23" fmla="*/ 3903183 w 4706230"/>
                <a:gd name="connsiteY23" fmla="*/ 604101 h 1725739"/>
                <a:gd name="connsiteX24" fmla="*/ 4033912 w 4706230"/>
                <a:gd name="connsiteY24" fmla="*/ 996253 h 1725739"/>
                <a:gd name="connsiteX25" fmla="*/ 4127289 w 4706230"/>
                <a:gd name="connsiteY25" fmla="*/ 828188 h 1725739"/>
                <a:gd name="connsiteX26" fmla="*/ 4239342 w 4706230"/>
                <a:gd name="connsiteY26" fmla="*/ 884210 h 1725739"/>
                <a:gd name="connsiteX27" fmla="*/ 4295369 w 4706230"/>
                <a:gd name="connsiteY27" fmla="*/ 697470 h 1725739"/>
                <a:gd name="connsiteX28" fmla="*/ 4444773 w 4706230"/>
                <a:gd name="connsiteY28" fmla="*/ 1145645 h 1725739"/>
                <a:gd name="connsiteX29" fmla="*/ 4556826 w 4706230"/>
                <a:gd name="connsiteY29" fmla="*/ 436035 h 1725739"/>
                <a:gd name="connsiteX30" fmla="*/ 4706230 w 4706230"/>
                <a:gd name="connsiteY30" fmla="*/ 1351058 h 1725739"/>
                <a:gd name="connsiteX0" fmla="*/ 0 w 4706230"/>
                <a:gd name="connsiteY0" fmla="*/ 865536 h 1725739"/>
                <a:gd name="connsiteX1" fmla="*/ 56026 w 4706230"/>
                <a:gd name="connsiteY1" fmla="*/ 25209 h 1725739"/>
                <a:gd name="connsiteX2" fmla="*/ 205431 w 4706230"/>
                <a:gd name="connsiteY2" fmla="*/ 1724536 h 1725739"/>
                <a:gd name="connsiteX3" fmla="*/ 336159 w 4706230"/>
                <a:gd name="connsiteY3" fmla="*/ 99905 h 1725739"/>
                <a:gd name="connsiteX4" fmla="*/ 448212 w 4706230"/>
                <a:gd name="connsiteY4" fmla="*/ 1575145 h 1725739"/>
                <a:gd name="connsiteX5" fmla="*/ 597616 w 4706230"/>
                <a:gd name="connsiteY5" fmla="*/ 211948 h 1725739"/>
                <a:gd name="connsiteX6" fmla="*/ 728345 w 4706230"/>
                <a:gd name="connsiteY6" fmla="*/ 1388406 h 1725739"/>
                <a:gd name="connsiteX7" fmla="*/ 840398 w 4706230"/>
                <a:gd name="connsiteY7" fmla="*/ 398688 h 1725739"/>
                <a:gd name="connsiteX8" fmla="*/ 989802 w 4706230"/>
                <a:gd name="connsiteY8" fmla="*/ 1164319 h 1725739"/>
                <a:gd name="connsiteX9" fmla="*/ 1120531 w 4706230"/>
                <a:gd name="connsiteY9" fmla="*/ 622775 h 1725739"/>
                <a:gd name="connsiteX10" fmla="*/ 1251260 w 4706230"/>
                <a:gd name="connsiteY10" fmla="*/ 1014927 h 1725739"/>
                <a:gd name="connsiteX11" fmla="*/ 1344637 w 4706230"/>
                <a:gd name="connsiteY11" fmla="*/ 846862 h 1725739"/>
                <a:gd name="connsiteX12" fmla="*/ 1438015 w 4706230"/>
                <a:gd name="connsiteY12" fmla="*/ 902884 h 1725739"/>
                <a:gd name="connsiteX13" fmla="*/ 1904903 w 4706230"/>
                <a:gd name="connsiteY13" fmla="*/ 1332384 h 1725739"/>
                <a:gd name="connsiteX14" fmla="*/ 2185035 w 4706230"/>
                <a:gd name="connsiteY14" fmla="*/ 1481775 h 1725739"/>
                <a:gd name="connsiteX15" fmla="*/ 2446493 w 4706230"/>
                <a:gd name="connsiteY15" fmla="*/ 1612493 h 1725739"/>
                <a:gd name="connsiteX16" fmla="*/ 2726625 w 4706230"/>
                <a:gd name="connsiteY16" fmla="*/ 1705863 h 1725739"/>
                <a:gd name="connsiteX17" fmla="*/ 2988083 w 4706230"/>
                <a:gd name="connsiteY17" fmla="*/ 1705863 h 1725739"/>
                <a:gd name="connsiteX18" fmla="*/ 3249540 w 4706230"/>
                <a:gd name="connsiteY18" fmla="*/ 1575145 h 1725739"/>
                <a:gd name="connsiteX19" fmla="*/ 3361593 w 4706230"/>
                <a:gd name="connsiteY19" fmla="*/ 211948 h 1725739"/>
                <a:gd name="connsiteX20" fmla="*/ 3510997 w 4706230"/>
                <a:gd name="connsiteY20" fmla="*/ 1407080 h 1725739"/>
                <a:gd name="connsiteX21" fmla="*/ 3641726 w 4706230"/>
                <a:gd name="connsiteY21" fmla="*/ 361340 h 1725739"/>
                <a:gd name="connsiteX22" fmla="*/ 3772454 w 4706230"/>
                <a:gd name="connsiteY22" fmla="*/ 1220340 h 1725739"/>
                <a:gd name="connsiteX23" fmla="*/ 3903183 w 4706230"/>
                <a:gd name="connsiteY23" fmla="*/ 604101 h 1725739"/>
                <a:gd name="connsiteX24" fmla="*/ 4033912 w 4706230"/>
                <a:gd name="connsiteY24" fmla="*/ 996253 h 1725739"/>
                <a:gd name="connsiteX25" fmla="*/ 4127289 w 4706230"/>
                <a:gd name="connsiteY25" fmla="*/ 828188 h 1725739"/>
                <a:gd name="connsiteX26" fmla="*/ 4239342 w 4706230"/>
                <a:gd name="connsiteY26" fmla="*/ 884210 h 1725739"/>
                <a:gd name="connsiteX27" fmla="*/ 4295369 w 4706230"/>
                <a:gd name="connsiteY27" fmla="*/ 697470 h 1725739"/>
                <a:gd name="connsiteX28" fmla="*/ 4444773 w 4706230"/>
                <a:gd name="connsiteY28" fmla="*/ 1145645 h 1725739"/>
                <a:gd name="connsiteX29" fmla="*/ 4706230 w 4706230"/>
                <a:gd name="connsiteY29" fmla="*/ 1351058 h 1725739"/>
                <a:gd name="connsiteX0" fmla="*/ 0 w 4706230"/>
                <a:gd name="connsiteY0" fmla="*/ 865536 h 1725739"/>
                <a:gd name="connsiteX1" fmla="*/ 56026 w 4706230"/>
                <a:gd name="connsiteY1" fmla="*/ 25209 h 1725739"/>
                <a:gd name="connsiteX2" fmla="*/ 205431 w 4706230"/>
                <a:gd name="connsiteY2" fmla="*/ 1724536 h 1725739"/>
                <a:gd name="connsiteX3" fmla="*/ 336159 w 4706230"/>
                <a:gd name="connsiteY3" fmla="*/ 99905 h 1725739"/>
                <a:gd name="connsiteX4" fmla="*/ 448212 w 4706230"/>
                <a:gd name="connsiteY4" fmla="*/ 1575145 h 1725739"/>
                <a:gd name="connsiteX5" fmla="*/ 597616 w 4706230"/>
                <a:gd name="connsiteY5" fmla="*/ 211948 h 1725739"/>
                <a:gd name="connsiteX6" fmla="*/ 728345 w 4706230"/>
                <a:gd name="connsiteY6" fmla="*/ 1388406 h 1725739"/>
                <a:gd name="connsiteX7" fmla="*/ 840398 w 4706230"/>
                <a:gd name="connsiteY7" fmla="*/ 398688 h 1725739"/>
                <a:gd name="connsiteX8" fmla="*/ 989802 w 4706230"/>
                <a:gd name="connsiteY8" fmla="*/ 1164319 h 1725739"/>
                <a:gd name="connsiteX9" fmla="*/ 1120531 w 4706230"/>
                <a:gd name="connsiteY9" fmla="*/ 622775 h 1725739"/>
                <a:gd name="connsiteX10" fmla="*/ 1251260 w 4706230"/>
                <a:gd name="connsiteY10" fmla="*/ 1014927 h 1725739"/>
                <a:gd name="connsiteX11" fmla="*/ 1344637 w 4706230"/>
                <a:gd name="connsiteY11" fmla="*/ 846862 h 1725739"/>
                <a:gd name="connsiteX12" fmla="*/ 1438015 w 4706230"/>
                <a:gd name="connsiteY12" fmla="*/ 902884 h 1725739"/>
                <a:gd name="connsiteX13" fmla="*/ 1904903 w 4706230"/>
                <a:gd name="connsiteY13" fmla="*/ 1332384 h 1725739"/>
                <a:gd name="connsiteX14" fmla="*/ 2185035 w 4706230"/>
                <a:gd name="connsiteY14" fmla="*/ 1481775 h 1725739"/>
                <a:gd name="connsiteX15" fmla="*/ 2446493 w 4706230"/>
                <a:gd name="connsiteY15" fmla="*/ 1612493 h 1725739"/>
                <a:gd name="connsiteX16" fmla="*/ 2726625 w 4706230"/>
                <a:gd name="connsiteY16" fmla="*/ 1705863 h 1725739"/>
                <a:gd name="connsiteX17" fmla="*/ 2988083 w 4706230"/>
                <a:gd name="connsiteY17" fmla="*/ 1705863 h 1725739"/>
                <a:gd name="connsiteX18" fmla="*/ 3249540 w 4706230"/>
                <a:gd name="connsiteY18" fmla="*/ 1575145 h 1725739"/>
                <a:gd name="connsiteX19" fmla="*/ 3361593 w 4706230"/>
                <a:gd name="connsiteY19" fmla="*/ 211948 h 1725739"/>
                <a:gd name="connsiteX20" fmla="*/ 3510997 w 4706230"/>
                <a:gd name="connsiteY20" fmla="*/ 1407080 h 1725739"/>
                <a:gd name="connsiteX21" fmla="*/ 3641726 w 4706230"/>
                <a:gd name="connsiteY21" fmla="*/ 361340 h 1725739"/>
                <a:gd name="connsiteX22" fmla="*/ 3772454 w 4706230"/>
                <a:gd name="connsiteY22" fmla="*/ 1220340 h 1725739"/>
                <a:gd name="connsiteX23" fmla="*/ 3903183 w 4706230"/>
                <a:gd name="connsiteY23" fmla="*/ 604101 h 1725739"/>
                <a:gd name="connsiteX24" fmla="*/ 4033912 w 4706230"/>
                <a:gd name="connsiteY24" fmla="*/ 996253 h 1725739"/>
                <a:gd name="connsiteX25" fmla="*/ 4127289 w 4706230"/>
                <a:gd name="connsiteY25" fmla="*/ 828188 h 1725739"/>
                <a:gd name="connsiteX26" fmla="*/ 4239342 w 4706230"/>
                <a:gd name="connsiteY26" fmla="*/ 884210 h 1725739"/>
                <a:gd name="connsiteX27" fmla="*/ 4444773 w 4706230"/>
                <a:gd name="connsiteY27" fmla="*/ 1145645 h 1725739"/>
                <a:gd name="connsiteX28" fmla="*/ 4706230 w 4706230"/>
                <a:gd name="connsiteY28" fmla="*/ 1351058 h 1725739"/>
                <a:gd name="connsiteX0" fmla="*/ 0 w 4706230"/>
                <a:gd name="connsiteY0" fmla="*/ 865536 h 1725739"/>
                <a:gd name="connsiteX1" fmla="*/ 56026 w 4706230"/>
                <a:gd name="connsiteY1" fmla="*/ 25209 h 1725739"/>
                <a:gd name="connsiteX2" fmla="*/ 205431 w 4706230"/>
                <a:gd name="connsiteY2" fmla="*/ 1724536 h 1725739"/>
                <a:gd name="connsiteX3" fmla="*/ 336159 w 4706230"/>
                <a:gd name="connsiteY3" fmla="*/ 99905 h 1725739"/>
                <a:gd name="connsiteX4" fmla="*/ 448212 w 4706230"/>
                <a:gd name="connsiteY4" fmla="*/ 1575145 h 1725739"/>
                <a:gd name="connsiteX5" fmla="*/ 597616 w 4706230"/>
                <a:gd name="connsiteY5" fmla="*/ 211948 h 1725739"/>
                <a:gd name="connsiteX6" fmla="*/ 728345 w 4706230"/>
                <a:gd name="connsiteY6" fmla="*/ 1388406 h 1725739"/>
                <a:gd name="connsiteX7" fmla="*/ 840398 w 4706230"/>
                <a:gd name="connsiteY7" fmla="*/ 398688 h 1725739"/>
                <a:gd name="connsiteX8" fmla="*/ 989802 w 4706230"/>
                <a:gd name="connsiteY8" fmla="*/ 1164319 h 1725739"/>
                <a:gd name="connsiteX9" fmla="*/ 1120531 w 4706230"/>
                <a:gd name="connsiteY9" fmla="*/ 622775 h 1725739"/>
                <a:gd name="connsiteX10" fmla="*/ 1251260 w 4706230"/>
                <a:gd name="connsiteY10" fmla="*/ 1014927 h 1725739"/>
                <a:gd name="connsiteX11" fmla="*/ 1344637 w 4706230"/>
                <a:gd name="connsiteY11" fmla="*/ 846862 h 1725739"/>
                <a:gd name="connsiteX12" fmla="*/ 1438015 w 4706230"/>
                <a:gd name="connsiteY12" fmla="*/ 902884 h 1725739"/>
                <a:gd name="connsiteX13" fmla="*/ 1904903 w 4706230"/>
                <a:gd name="connsiteY13" fmla="*/ 1332384 h 1725739"/>
                <a:gd name="connsiteX14" fmla="*/ 2185035 w 4706230"/>
                <a:gd name="connsiteY14" fmla="*/ 1481775 h 1725739"/>
                <a:gd name="connsiteX15" fmla="*/ 2446493 w 4706230"/>
                <a:gd name="connsiteY15" fmla="*/ 1612493 h 1725739"/>
                <a:gd name="connsiteX16" fmla="*/ 2726625 w 4706230"/>
                <a:gd name="connsiteY16" fmla="*/ 1705863 h 1725739"/>
                <a:gd name="connsiteX17" fmla="*/ 2988083 w 4706230"/>
                <a:gd name="connsiteY17" fmla="*/ 1705863 h 1725739"/>
                <a:gd name="connsiteX18" fmla="*/ 3249540 w 4706230"/>
                <a:gd name="connsiteY18" fmla="*/ 1575145 h 1725739"/>
                <a:gd name="connsiteX19" fmla="*/ 3361593 w 4706230"/>
                <a:gd name="connsiteY19" fmla="*/ 211948 h 1725739"/>
                <a:gd name="connsiteX20" fmla="*/ 3510997 w 4706230"/>
                <a:gd name="connsiteY20" fmla="*/ 1407080 h 1725739"/>
                <a:gd name="connsiteX21" fmla="*/ 3641726 w 4706230"/>
                <a:gd name="connsiteY21" fmla="*/ 361340 h 1725739"/>
                <a:gd name="connsiteX22" fmla="*/ 3772454 w 4706230"/>
                <a:gd name="connsiteY22" fmla="*/ 1220340 h 1725739"/>
                <a:gd name="connsiteX23" fmla="*/ 3903183 w 4706230"/>
                <a:gd name="connsiteY23" fmla="*/ 604101 h 1725739"/>
                <a:gd name="connsiteX24" fmla="*/ 4033912 w 4706230"/>
                <a:gd name="connsiteY24" fmla="*/ 996253 h 1725739"/>
                <a:gd name="connsiteX25" fmla="*/ 4127289 w 4706230"/>
                <a:gd name="connsiteY25" fmla="*/ 828188 h 1725739"/>
                <a:gd name="connsiteX26" fmla="*/ 4444773 w 4706230"/>
                <a:gd name="connsiteY26" fmla="*/ 1145645 h 1725739"/>
                <a:gd name="connsiteX27" fmla="*/ 4706230 w 4706230"/>
                <a:gd name="connsiteY27" fmla="*/ 1351058 h 1725739"/>
                <a:gd name="connsiteX0" fmla="*/ 0 w 4706230"/>
                <a:gd name="connsiteY0" fmla="*/ 865536 h 1724607"/>
                <a:gd name="connsiteX1" fmla="*/ 56026 w 4706230"/>
                <a:gd name="connsiteY1" fmla="*/ 25209 h 1724607"/>
                <a:gd name="connsiteX2" fmla="*/ 205431 w 4706230"/>
                <a:gd name="connsiteY2" fmla="*/ 1724536 h 1724607"/>
                <a:gd name="connsiteX3" fmla="*/ 336159 w 4706230"/>
                <a:gd name="connsiteY3" fmla="*/ 99905 h 1724607"/>
                <a:gd name="connsiteX4" fmla="*/ 448212 w 4706230"/>
                <a:gd name="connsiteY4" fmla="*/ 1575145 h 1724607"/>
                <a:gd name="connsiteX5" fmla="*/ 597616 w 4706230"/>
                <a:gd name="connsiteY5" fmla="*/ 211948 h 1724607"/>
                <a:gd name="connsiteX6" fmla="*/ 728345 w 4706230"/>
                <a:gd name="connsiteY6" fmla="*/ 1388406 h 1724607"/>
                <a:gd name="connsiteX7" fmla="*/ 840398 w 4706230"/>
                <a:gd name="connsiteY7" fmla="*/ 398688 h 1724607"/>
                <a:gd name="connsiteX8" fmla="*/ 989802 w 4706230"/>
                <a:gd name="connsiteY8" fmla="*/ 1164319 h 1724607"/>
                <a:gd name="connsiteX9" fmla="*/ 1120531 w 4706230"/>
                <a:gd name="connsiteY9" fmla="*/ 622775 h 1724607"/>
                <a:gd name="connsiteX10" fmla="*/ 1251260 w 4706230"/>
                <a:gd name="connsiteY10" fmla="*/ 1014927 h 1724607"/>
                <a:gd name="connsiteX11" fmla="*/ 1344637 w 4706230"/>
                <a:gd name="connsiteY11" fmla="*/ 846862 h 1724607"/>
                <a:gd name="connsiteX12" fmla="*/ 1438015 w 4706230"/>
                <a:gd name="connsiteY12" fmla="*/ 902884 h 1724607"/>
                <a:gd name="connsiteX13" fmla="*/ 1904903 w 4706230"/>
                <a:gd name="connsiteY13" fmla="*/ 1332384 h 1724607"/>
                <a:gd name="connsiteX14" fmla="*/ 2185035 w 4706230"/>
                <a:gd name="connsiteY14" fmla="*/ 1481775 h 1724607"/>
                <a:gd name="connsiteX15" fmla="*/ 2446493 w 4706230"/>
                <a:gd name="connsiteY15" fmla="*/ 1612493 h 1724607"/>
                <a:gd name="connsiteX16" fmla="*/ 2726625 w 4706230"/>
                <a:gd name="connsiteY16" fmla="*/ 1705863 h 1724607"/>
                <a:gd name="connsiteX17" fmla="*/ 2988083 w 4706230"/>
                <a:gd name="connsiteY17" fmla="*/ 1705863 h 1724607"/>
                <a:gd name="connsiteX18" fmla="*/ 3249540 w 4706230"/>
                <a:gd name="connsiteY18" fmla="*/ 1575145 h 1724607"/>
                <a:gd name="connsiteX19" fmla="*/ 3510997 w 4706230"/>
                <a:gd name="connsiteY19" fmla="*/ 1407080 h 1724607"/>
                <a:gd name="connsiteX20" fmla="*/ 3641726 w 4706230"/>
                <a:gd name="connsiteY20" fmla="*/ 361340 h 1724607"/>
                <a:gd name="connsiteX21" fmla="*/ 3772454 w 4706230"/>
                <a:gd name="connsiteY21" fmla="*/ 1220340 h 1724607"/>
                <a:gd name="connsiteX22" fmla="*/ 3903183 w 4706230"/>
                <a:gd name="connsiteY22" fmla="*/ 604101 h 1724607"/>
                <a:gd name="connsiteX23" fmla="*/ 4033912 w 4706230"/>
                <a:gd name="connsiteY23" fmla="*/ 996253 h 1724607"/>
                <a:gd name="connsiteX24" fmla="*/ 4127289 w 4706230"/>
                <a:gd name="connsiteY24" fmla="*/ 828188 h 1724607"/>
                <a:gd name="connsiteX25" fmla="*/ 4444773 w 4706230"/>
                <a:gd name="connsiteY25" fmla="*/ 1145645 h 1724607"/>
                <a:gd name="connsiteX26" fmla="*/ 4706230 w 4706230"/>
                <a:gd name="connsiteY26" fmla="*/ 1351058 h 1724607"/>
                <a:gd name="connsiteX0" fmla="*/ 0 w 4706230"/>
                <a:gd name="connsiteY0" fmla="*/ 865536 h 1724607"/>
                <a:gd name="connsiteX1" fmla="*/ 56026 w 4706230"/>
                <a:gd name="connsiteY1" fmla="*/ 25209 h 1724607"/>
                <a:gd name="connsiteX2" fmla="*/ 205431 w 4706230"/>
                <a:gd name="connsiteY2" fmla="*/ 1724536 h 1724607"/>
                <a:gd name="connsiteX3" fmla="*/ 336159 w 4706230"/>
                <a:gd name="connsiteY3" fmla="*/ 99905 h 1724607"/>
                <a:gd name="connsiteX4" fmla="*/ 448212 w 4706230"/>
                <a:gd name="connsiteY4" fmla="*/ 1575145 h 1724607"/>
                <a:gd name="connsiteX5" fmla="*/ 597616 w 4706230"/>
                <a:gd name="connsiteY5" fmla="*/ 211948 h 1724607"/>
                <a:gd name="connsiteX6" fmla="*/ 728345 w 4706230"/>
                <a:gd name="connsiteY6" fmla="*/ 1388406 h 1724607"/>
                <a:gd name="connsiteX7" fmla="*/ 840398 w 4706230"/>
                <a:gd name="connsiteY7" fmla="*/ 398688 h 1724607"/>
                <a:gd name="connsiteX8" fmla="*/ 989802 w 4706230"/>
                <a:gd name="connsiteY8" fmla="*/ 1164319 h 1724607"/>
                <a:gd name="connsiteX9" fmla="*/ 1120531 w 4706230"/>
                <a:gd name="connsiteY9" fmla="*/ 622775 h 1724607"/>
                <a:gd name="connsiteX10" fmla="*/ 1251260 w 4706230"/>
                <a:gd name="connsiteY10" fmla="*/ 1014927 h 1724607"/>
                <a:gd name="connsiteX11" fmla="*/ 1344637 w 4706230"/>
                <a:gd name="connsiteY11" fmla="*/ 846862 h 1724607"/>
                <a:gd name="connsiteX12" fmla="*/ 1438015 w 4706230"/>
                <a:gd name="connsiteY12" fmla="*/ 902884 h 1724607"/>
                <a:gd name="connsiteX13" fmla="*/ 1904903 w 4706230"/>
                <a:gd name="connsiteY13" fmla="*/ 1332384 h 1724607"/>
                <a:gd name="connsiteX14" fmla="*/ 2185035 w 4706230"/>
                <a:gd name="connsiteY14" fmla="*/ 1481775 h 1724607"/>
                <a:gd name="connsiteX15" fmla="*/ 2446493 w 4706230"/>
                <a:gd name="connsiteY15" fmla="*/ 1612493 h 1724607"/>
                <a:gd name="connsiteX16" fmla="*/ 2726625 w 4706230"/>
                <a:gd name="connsiteY16" fmla="*/ 1705863 h 1724607"/>
                <a:gd name="connsiteX17" fmla="*/ 2988083 w 4706230"/>
                <a:gd name="connsiteY17" fmla="*/ 1705863 h 1724607"/>
                <a:gd name="connsiteX18" fmla="*/ 3249540 w 4706230"/>
                <a:gd name="connsiteY18" fmla="*/ 1575145 h 1724607"/>
                <a:gd name="connsiteX19" fmla="*/ 3510997 w 4706230"/>
                <a:gd name="connsiteY19" fmla="*/ 1407080 h 1724607"/>
                <a:gd name="connsiteX20" fmla="*/ 3772454 w 4706230"/>
                <a:gd name="connsiteY20" fmla="*/ 1220340 h 1724607"/>
                <a:gd name="connsiteX21" fmla="*/ 3903183 w 4706230"/>
                <a:gd name="connsiteY21" fmla="*/ 604101 h 1724607"/>
                <a:gd name="connsiteX22" fmla="*/ 4033912 w 4706230"/>
                <a:gd name="connsiteY22" fmla="*/ 996253 h 1724607"/>
                <a:gd name="connsiteX23" fmla="*/ 4127289 w 4706230"/>
                <a:gd name="connsiteY23" fmla="*/ 828188 h 1724607"/>
                <a:gd name="connsiteX24" fmla="*/ 4444773 w 4706230"/>
                <a:gd name="connsiteY24" fmla="*/ 1145645 h 1724607"/>
                <a:gd name="connsiteX25" fmla="*/ 4706230 w 4706230"/>
                <a:gd name="connsiteY25" fmla="*/ 1351058 h 1724607"/>
                <a:gd name="connsiteX0" fmla="*/ 0 w 4706230"/>
                <a:gd name="connsiteY0" fmla="*/ 865536 h 1724607"/>
                <a:gd name="connsiteX1" fmla="*/ 56026 w 4706230"/>
                <a:gd name="connsiteY1" fmla="*/ 25209 h 1724607"/>
                <a:gd name="connsiteX2" fmla="*/ 205431 w 4706230"/>
                <a:gd name="connsiteY2" fmla="*/ 1724536 h 1724607"/>
                <a:gd name="connsiteX3" fmla="*/ 336159 w 4706230"/>
                <a:gd name="connsiteY3" fmla="*/ 99905 h 1724607"/>
                <a:gd name="connsiteX4" fmla="*/ 448212 w 4706230"/>
                <a:gd name="connsiteY4" fmla="*/ 1575145 h 1724607"/>
                <a:gd name="connsiteX5" fmla="*/ 597616 w 4706230"/>
                <a:gd name="connsiteY5" fmla="*/ 211948 h 1724607"/>
                <a:gd name="connsiteX6" fmla="*/ 728345 w 4706230"/>
                <a:gd name="connsiteY6" fmla="*/ 1388406 h 1724607"/>
                <a:gd name="connsiteX7" fmla="*/ 840398 w 4706230"/>
                <a:gd name="connsiteY7" fmla="*/ 398688 h 1724607"/>
                <a:gd name="connsiteX8" fmla="*/ 989802 w 4706230"/>
                <a:gd name="connsiteY8" fmla="*/ 1164319 h 1724607"/>
                <a:gd name="connsiteX9" fmla="*/ 1120531 w 4706230"/>
                <a:gd name="connsiteY9" fmla="*/ 622775 h 1724607"/>
                <a:gd name="connsiteX10" fmla="*/ 1251260 w 4706230"/>
                <a:gd name="connsiteY10" fmla="*/ 1014927 h 1724607"/>
                <a:gd name="connsiteX11" fmla="*/ 1344637 w 4706230"/>
                <a:gd name="connsiteY11" fmla="*/ 846862 h 1724607"/>
                <a:gd name="connsiteX12" fmla="*/ 1438015 w 4706230"/>
                <a:gd name="connsiteY12" fmla="*/ 902884 h 1724607"/>
                <a:gd name="connsiteX13" fmla="*/ 1904903 w 4706230"/>
                <a:gd name="connsiteY13" fmla="*/ 1332384 h 1724607"/>
                <a:gd name="connsiteX14" fmla="*/ 2185035 w 4706230"/>
                <a:gd name="connsiteY14" fmla="*/ 1481775 h 1724607"/>
                <a:gd name="connsiteX15" fmla="*/ 2446493 w 4706230"/>
                <a:gd name="connsiteY15" fmla="*/ 1612493 h 1724607"/>
                <a:gd name="connsiteX16" fmla="*/ 2726625 w 4706230"/>
                <a:gd name="connsiteY16" fmla="*/ 1705863 h 1724607"/>
                <a:gd name="connsiteX17" fmla="*/ 2988083 w 4706230"/>
                <a:gd name="connsiteY17" fmla="*/ 1705863 h 1724607"/>
                <a:gd name="connsiteX18" fmla="*/ 3249540 w 4706230"/>
                <a:gd name="connsiteY18" fmla="*/ 1575145 h 1724607"/>
                <a:gd name="connsiteX19" fmla="*/ 3510997 w 4706230"/>
                <a:gd name="connsiteY19" fmla="*/ 1407080 h 1724607"/>
                <a:gd name="connsiteX20" fmla="*/ 3772454 w 4706230"/>
                <a:gd name="connsiteY20" fmla="*/ 1220340 h 1724607"/>
                <a:gd name="connsiteX21" fmla="*/ 4033912 w 4706230"/>
                <a:gd name="connsiteY21" fmla="*/ 996253 h 1724607"/>
                <a:gd name="connsiteX22" fmla="*/ 4127289 w 4706230"/>
                <a:gd name="connsiteY22" fmla="*/ 828188 h 1724607"/>
                <a:gd name="connsiteX23" fmla="*/ 4444773 w 4706230"/>
                <a:gd name="connsiteY23" fmla="*/ 1145645 h 1724607"/>
                <a:gd name="connsiteX24" fmla="*/ 4706230 w 4706230"/>
                <a:gd name="connsiteY24" fmla="*/ 1351058 h 1724607"/>
                <a:gd name="connsiteX0" fmla="*/ 0 w 4706230"/>
                <a:gd name="connsiteY0" fmla="*/ 865536 h 1724607"/>
                <a:gd name="connsiteX1" fmla="*/ 56026 w 4706230"/>
                <a:gd name="connsiteY1" fmla="*/ 25209 h 1724607"/>
                <a:gd name="connsiteX2" fmla="*/ 205431 w 4706230"/>
                <a:gd name="connsiteY2" fmla="*/ 1724536 h 1724607"/>
                <a:gd name="connsiteX3" fmla="*/ 336159 w 4706230"/>
                <a:gd name="connsiteY3" fmla="*/ 99905 h 1724607"/>
                <a:gd name="connsiteX4" fmla="*/ 448212 w 4706230"/>
                <a:gd name="connsiteY4" fmla="*/ 1575145 h 1724607"/>
                <a:gd name="connsiteX5" fmla="*/ 597616 w 4706230"/>
                <a:gd name="connsiteY5" fmla="*/ 211948 h 1724607"/>
                <a:gd name="connsiteX6" fmla="*/ 728345 w 4706230"/>
                <a:gd name="connsiteY6" fmla="*/ 1388406 h 1724607"/>
                <a:gd name="connsiteX7" fmla="*/ 840398 w 4706230"/>
                <a:gd name="connsiteY7" fmla="*/ 398688 h 1724607"/>
                <a:gd name="connsiteX8" fmla="*/ 989802 w 4706230"/>
                <a:gd name="connsiteY8" fmla="*/ 1164319 h 1724607"/>
                <a:gd name="connsiteX9" fmla="*/ 1120531 w 4706230"/>
                <a:gd name="connsiteY9" fmla="*/ 622775 h 1724607"/>
                <a:gd name="connsiteX10" fmla="*/ 1251260 w 4706230"/>
                <a:gd name="connsiteY10" fmla="*/ 1014927 h 1724607"/>
                <a:gd name="connsiteX11" fmla="*/ 1344637 w 4706230"/>
                <a:gd name="connsiteY11" fmla="*/ 846862 h 1724607"/>
                <a:gd name="connsiteX12" fmla="*/ 1438015 w 4706230"/>
                <a:gd name="connsiteY12" fmla="*/ 902884 h 1724607"/>
                <a:gd name="connsiteX13" fmla="*/ 1904903 w 4706230"/>
                <a:gd name="connsiteY13" fmla="*/ 1332384 h 1724607"/>
                <a:gd name="connsiteX14" fmla="*/ 2185035 w 4706230"/>
                <a:gd name="connsiteY14" fmla="*/ 1481775 h 1724607"/>
                <a:gd name="connsiteX15" fmla="*/ 2446493 w 4706230"/>
                <a:gd name="connsiteY15" fmla="*/ 1612493 h 1724607"/>
                <a:gd name="connsiteX16" fmla="*/ 2726625 w 4706230"/>
                <a:gd name="connsiteY16" fmla="*/ 1705863 h 1724607"/>
                <a:gd name="connsiteX17" fmla="*/ 2988083 w 4706230"/>
                <a:gd name="connsiteY17" fmla="*/ 1705863 h 1724607"/>
                <a:gd name="connsiteX18" fmla="*/ 3249540 w 4706230"/>
                <a:gd name="connsiteY18" fmla="*/ 1575145 h 1724607"/>
                <a:gd name="connsiteX19" fmla="*/ 3510997 w 4706230"/>
                <a:gd name="connsiteY19" fmla="*/ 1407080 h 1724607"/>
                <a:gd name="connsiteX20" fmla="*/ 3772454 w 4706230"/>
                <a:gd name="connsiteY20" fmla="*/ 1220340 h 1724607"/>
                <a:gd name="connsiteX21" fmla="*/ 4127289 w 4706230"/>
                <a:gd name="connsiteY21" fmla="*/ 828188 h 1724607"/>
                <a:gd name="connsiteX22" fmla="*/ 4444773 w 4706230"/>
                <a:gd name="connsiteY22" fmla="*/ 1145645 h 1724607"/>
                <a:gd name="connsiteX23" fmla="*/ 4706230 w 4706230"/>
                <a:gd name="connsiteY23" fmla="*/ 1351058 h 1724607"/>
                <a:gd name="connsiteX0" fmla="*/ 0 w 4706230"/>
                <a:gd name="connsiteY0" fmla="*/ 865536 h 1724607"/>
                <a:gd name="connsiteX1" fmla="*/ 56026 w 4706230"/>
                <a:gd name="connsiteY1" fmla="*/ 25209 h 1724607"/>
                <a:gd name="connsiteX2" fmla="*/ 205431 w 4706230"/>
                <a:gd name="connsiteY2" fmla="*/ 1724536 h 1724607"/>
                <a:gd name="connsiteX3" fmla="*/ 336159 w 4706230"/>
                <a:gd name="connsiteY3" fmla="*/ 99905 h 1724607"/>
                <a:gd name="connsiteX4" fmla="*/ 448212 w 4706230"/>
                <a:gd name="connsiteY4" fmla="*/ 1575145 h 1724607"/>
                <a:gd name="connsiteX5" fmla="*/ 597616 w 4706230"/>
                <a:gd name="connsiteY5" fmla="*/ 211948 h 1724607"/>
                <a:gd name="connsiteX6" fmla="*/ 728345 w 4706230"/>
                <a:gd name="connsiteY6" fmla="*/ 1388406 h 1724607"/>
                <a:gd name="connsiteX7" fmla="*/ 840398 w 4706230"/>
                <a:gd name="connsiteY7" fmla="*/ 398688 h 1724607"/>
                <a:gd name="connsiteX8" fmla="*/ 989802 w 4706230"/>
                <a:gd name="connsiteY8" fmla="*/ 1164319 h 1724607"/>
                <a:gd name="connsiteX9" fmla="*/ 1120531 w 4706230"/>
                <a:gd name="connsiteY9" fmla="*/ 622775 h 1724607"/>
                <a:gd name="connsiteX10" fmla="*/ 1251260 w 4706230"/>
                <a:gd name="connsiteY10" fmla="*/ 1014927 h 1724607"/>
                <a:gd name="connsiteX11" fmla="*/ 1344637 w 4706230"/>
                <a:gd name="connsiteY11" fmla="*/ 846862 h 1724607"/>
                <a:gd name="connsiteX12" fmla="*/ 1438015 w 4706230"/>
                <a:gd name="connsiteY12" fmla="*/ 902884 h 1724607"/>
                <a:gd name="connsiteX13" fmla="*/ 1904903 w 4706230"/>
                <a:gd name="connsiteY13" fmla="*/ 1332384 h 1724607"/>
                <a:gd name="connsiteX14" fmla="*/ 2185035 w 4706230"/>
                <a:gd name="connsiteY14" fmla="*/ 1481775 h 1724607"/>
                <a:gd name="connsiteX15" fmla="*/ 2446493 w 4706230"/>
                <a:gd name="connsiteY15" fmla="*/ 1612493 h 1724607"/>
                <a:gd name="connsiteX16" fmla="*/ 2726625 w 4706230"/>
                <a:gd name="connsiteY16" fmla="*/ 1705863 h 1724607"/>
                <a:gd name="connsiteX17" fmla="*/ 2988083 w 4706230"/>
                <a:gd name="connsiteY17" fmla="*/ 1705863 h 1724607"/>
                <a:gd name="connsiteX18" fmla="*/ 3249540 w 4706230"/>
                <a:gd name="connsiteY18" fmla="*/ 1575145 h 1724607"/>
                <a:gd name="connsiteX19" fmla="*/ 3510997 w 4706230"/>
                <a:gd name="connsiteY19" fmla="*/ 1407080 h 1724607"/>
                <a:gd name="connsiteX20" fmla="*/ 3772454 w 4706230"/>
                <a:gd name="connsiteY20" fmla="*/ 1220340 h 1724607"/>
                <a:gd name="connsiteX21" fmla="*/ 4444773 w 4706230"/>
                <a:gd name="connsiteY21" fmla="*/ 1145645 h 1724607"/>
                <a:gd name="connsiteX22" fmla="*/ 4706230 w 4706230"/>
                <a:gd name="connsiteY22" fmla="*/ 1351058 h 1724607"/>
                <a:gd name="connsiteX0" fmla="*/ 0 w 4706230"/>
                <a:gd name="connsiteY0" fmla="*/ 865536 h 1724607"/>
                <a:gd name="connsiteX1" fmla="*/ 56026 w 4706230"/>
                <a:gd name="connsiteY1" fmla="*/ 25209 h 1724607"/>
                <a:gd name="connsiteX2" fmla="*/ 205431 w 4706230"/>
                <a:gd name="connsiteY2" fmla="*/ 1724536 h 1724607"/>
                <a:gd name="connsiteX3" fmla="*/ 336159 w 4706230"/>
                <a:gd name="connsiteY3" fmla="*/ 99905 h 1724607"/>
                <a:gd name="connsiteX4" fmla="*/ 448212 w 4706230"/>
                <a:gd name="connsiteY4" fmla="*/ 1575145 h 1724607"/>
                <a:gd name="connsiteX5" fmla="*/ 597616 w 4706230"/>
                <a:gd name="connsiteY5" fmla="*/ 211948 h 1724607"/>
                <a:gd name="connsiteX6" fmla="*/ 728345 w 4706230"/>
                <a:gd name="connsiteY6" fmla="*/ 1388406 h 1724607"/>
                <a:gd name="connsiteX7" fmla="*/ 840398 w 4706230"/>
                <a:gd name="connsiteY7" fmla="*/ 398688 h 1724607"/>
                <a:gd name="connsiteX8" fmla="*/ 989802 w 4706230"/>
                <a:gd name="connsiteY8" fmla="*/ 1164319 h 1724607"/>
                <a:gd name="connsiteX9" fmla="*/ 1120531 w 4706230"/>
                <a:gd name="connsiteY9" fmla="*/ 622775 h 1724607"/>
                <a:gd name="connsiteX10" fmla="*/ 1251260 w 4706230"/>
                <a:gd name="connsiteY10" fmla="*/ 1014927 h 1724607"/>
                <a:gd name="connsiteX11" fmla="*/ 1344637 w 4706230"/>
                <a:gd name="connsiteY11" fmla="*/ 846862 h 1724607"/>
                <a:gd name="connsiteX12" fmla="*/ 1438015 w 4706230"/>
                <a:gd name="connsiteY12" fmla="*/ 902884 h 1724607"/>
                <a:gd name="connsiteX13" fmla="*/ 1904903 w 4706230"/>
                <a:gd name="connsiteY13" fmla="*/ 1332384 h 1724607"/>
                <a:gd name="connsiteX14" fmla="*/ 2185035 w 4706230"/>
                <a:gd name="connsiteY14" fmla="*/ 1481775 h 1724607"/>
                <a:gd name="connsiteX15" fmla="*/ 2446493 w 4706230"/>
                <a:gd name="connsiteY15" fmla="*/ 1612493 h 1724607"/>
                <a:gd name="connsiteX16" fmla="*/ 2726625 w 4706230"/>
                <a:gd name="connsiteY16" fmla="*/ 1705863 h 1724607"/>
                <a:gd name="connsiteX17" fmla="*/ 2988083 w 4706230"/>
                <a:gd name="connsiteY17" fmla="*/ 1705863 h 1724607"/>
                <a:gd name="connsiteX18" fmla="*/ 3249540 w 4706230"/>
                <a:gd name="connsiteY18" fmla="*/ 1575145 h 1724607"/>
                <a:gd name="connsiteX19" fmla="*/ 3510997 w 4706230"/>
                <a:gd name="connsiteY19" fmla="*/ 1407080 h 1724607"/>
                <a:gd name="connsiteX20" fmla="*/ 4444773 w 4706230"/>
                <a:gd name="connsiteY20" fmla="*/ 1145645 h 1724607"/>
                <a:gd name="connsiteX21" fmla="*/ 4706230 w 4706230"/>
                <a:gd name="connsiteY21" fmla="*/ 1351058 h 1724607"/>
                <a:gd name="connsiteX0" fmla="*/ 0 w 4706230"/>
                <a:gd name="connsiteY0" fmla="*/ 865536 h 1724607"/>
                <a:gd name="connsiteX1" fmla="*/ 56026 w 4706230"/>
                <a:gd name="connsiteY1" fmla="*/ 25209 h 1724607"/>
                <a:gd name="connsiteX2" fmla="*/ 205431 w 4706230"/>
                <a:gd name="connsiteY2" fmla="*/ 1724536 h 1724607"/>
                <a:gd name="connsiteX3" fmla="*/ 336159 w 4706230"/>
                <a:gd name="connsiteY3" fmla="*/ 99905 h 1724607"/>
                <a:gd name="connsiteX4" fmla="*/ 448212 w 4706230"/>
                <a:gd name="connsiteY4" fmla="*/ 1575145 h 1724607"/>
                <a:gd name="connsiteX5" fmla="*/ 597616 w 4706230"/>
                <a:gd name="connsiteY5" fmla="*/ 211948 h 1724607"/>
                <a:gd name="connsiteX6" fmla="*/ 728345 w 4706230"/>
                <a:gd name="connsiteY6" fmla="*/ 1388406 h 1724607"/>
                <a:gd name="connsiteX7" fmla="*/ 840398 w 4706230"/>
                <a:gd name="connsiteY7" fmla="*/ 398688 h 1724607"/>
                <a:gd name="connsiteX8" fmla="*/ 989802 w 4706230"/>
                <a:gd name="connsiteY8" fmla="*/ 1164319 h 1724607"/>
                <a:gd name="connsiteX9" fmla="*/ 1120531 w 4706230"/>
                <a:gd name="connsiteY9" fmla="*/ 622775 h 1724607"/>
                <a:gd name="connsiteX10" fmla="*/ 1251260 w 4706230"/>
                <a:gd name="connsiteY10" fmla="*/ 1014927 h 1724607"/>
                <a:gd name="connsiteX11" fmla="*/ 1344637 w 4706230"/>
                <a:gd name="connsiteY11" fmla="*/ 846862 h 1724607"/>
                <a:gd name="connsiteX12" fmla="*/ 1438015 w 4706230"/>
                <a:gd name="connsiteY12" fmla="*/ 902884 h 1724607"/>
                <a:gd name="connsiteX13" fmla="*/ 1904903 w 4706230"/>
                <a:gd name="connsiteY13" fmla="*/ 1332384 h 1724607"/>
                <a:gd name="connsiteX14" fmla="*/ 2185035 w 4706230"/>
                <a:gd name="connsiteY14" fmla="*/ 1481775 h 1724607"/>
                <a:gd name="connsiteX15" fmla="*/ 2446493 w 4706230"/>
                <a:gd name="connsiteY15" fmla="*/ 1612493 h 1724607"/>
                <a:gd name="connsiteX16" fmla="*/ 2726625 w 4706230"/>
                <a:gd name="connsiteY16" fmla="*/ 1705863 h 1724607"/>
                <a:gd name="connsiteX17" fmla="*/ 2988083 w 4706230"/>
                <a:gd name="connsiteY17" fmla="*/ 1705863 h 1724607"/>
                <a:gd name="connsiteX18" fmla="*/ 3249540 w 4706230"/>
                <a:gd name="connsiteY18" fmla="*/ 1575145 h 1724607"/>
                <a:gd name="connsiteX19" fmla="*/ 4444773 w 4706230"/>
                <a:gd name="connsiteY19" fmla="*/ 1145645 h 1724607"/>
                <a:gd name="connsiteX20" fmla="*/ 4706230 w 4706230"/>
                <a:gd name="connsiteY20" fmla="*/ 1351058 h 1724607"/>
                <a:gd name="connsiteX0" fmla="*/ 0 w 4706230"/>
                <a:gd name="connsiteY0" fmla="*/ 865536 h 1751040"/>
                <a:gd name="connsiteX1" fmla="*/ 56026 w 4706230"/>
                <a:gd name="connsiteY1" fmla="*/ 25209 h 1751040"/>
                <a:gd name="connsiteX2" fmla="*/ 205431 w 4706230"/>
                <a:gd name="connsiteY2" fmla="*/ 1724536 h 1751040"/>
                <a:gd name="connsiteX3" fmla="*/ 336159 w 4706230"/>
                <a:gd name="connsiteY3" fmla="*/ 99905 h 1751040"/>
                <a:gd name="connsiteX4" fmla="*/ 448212 w 4706230"/>
                <a:gd name="connsiteY4" fmla="*/ 1575145 h 1751040"/>
                <a:gd name="connsiteX5" fmla="*/ 597616 w 4706230"/>
                <a:gd name="connsiteY5" fmla="*/ 211948 h 1751040"/>
                <a:gd name="connsiteX6" fmla="*/ 728345 w 4706230"/>
                <a:gd name="connsiteY6" fmla="*/ 1388406 h 1751040"/>
                <a:gd name="connsiteX7" fmla="*/ 840398 w 4706230"/>
                <a:gd name="connsiteY7" fmla="*/ 398688 h 1751040"/>
                <a:gd name="connsiteX8" fmla="*/ 989802 w 4706230"/>
                <a:gd name="connsiteY8" fmla="*/ 1164319 h 1751040"/>
                <a:gd name="connsiteX9" fmla="*/ 1120531 w 4706230"/>
                <a:gd name="connsiteY9" fmla="*/ 622775 h 1751040"/>
                <a:gd name="connsiteX10" fmla="*/ 1251260 w 4706230"/>
                <a:gd name="connsiteY10" fmla="*/ 1014927 h 1751040"/>
                <a:gd name="connsiteX11" fmla="*/ 1344637 w 4706230"/>
                <a:gd name="connsiteY11" fmla="*/ 846862 h 1751040"/>
                <a:gd name="connsiteX12" fmla="*/ 1438015 w 4706230"/>
                <a:gd name="connsiteY12" fmla="*/ 902884 h 1751040"/>
                <a:gd name="connsiteX13" fmla="*/ 1904903 w 4706230"/>
                <a:gd name="connsiteY13" fmla="*/ 1332384 h 1751040"/>
                <a:gd name="connsiteX14" fmla="*/ 2185035 w 4706230"/>
                <a:gd name="connsiteY14" fmla="*/ 1481775 h 1751040"/>
                <a:gd name="connsiteX15" fmla="*/ 2446493 w 4706230"/>
                <a:gd name="connsiteY15" fmla="*/ 1612493 h 1751040"/>
                <a:gd name="connsiteX16" fmla="*/ 2726625 w 4706230"/>
                <a:gd name="connsiteY16" fmla="*/ 1705863 h 1751040"/>
                <a:gd name="connsiteX17" fmla="*/ 2988083 w 4706230"/>
                <a:gd name="connsiteY17" fmla="*/ 1705863 h 1751040"/>
                <a:gd name="connsiteX18" fmla="*/ 4444773 w 4706230"/>
                <a:gd name="connsiteY18" fmla="*/ 1145645 h 1751040"/>
                <a:gd name="connsiteX19" fmla="*/ 4706230 w 4706230"/>
                <a:gd name="connsiteY19" fmla="*/ 1351058 h 1751040"/>
                <a:gd name="connsiteX0" fmla="*/ 0 w 4706230"/>
                <a:gd name="connsiteY0" fmla="*/ 865536 h 1729768"/>
                <a:gd name="connsiteX1" fmla="*/ 56026 w 4706230"/>
                <a:gd name="connsiteY1" fmla="*/ 25209 h 1729768"/>
                <a:gd name="connsiteX2" fmla="*/ 205431 w 4706230"/>
                <a:gd name="connsiteY2" fmla="*/ 1724536 h 1729768"/>
                <a:gd name="connsiteX3" fmla="*/ 336159 w 4706230"/>
                <a:gd name="connsiteY3" fmla="*/ 99905 h 1729768"/>
                <a:gd name="connsiteX4" fmla="*/ 448212 w 4706230"/>
                <a:gd name="connsiteY4" fmla="*/ 1575145 h 1729768"/>
                <a:gd name="connsiteX5" fmla="*/ 597616 w 4706230"/>
                <a:gd name="connsiteY5" fmla="*/ 211948 h 1729768"/>
                <a:gd name="connsiteX6" fmla="*/ 728345 w 4706230"/>
                <a:gd name="connsiteY6" fmla="*/ 1388406 h 1729768"/>
                <a:gd name="connsiteX7" fmla="*/ 840398 w 4706230"/>
                <a:gd name="connsiteY7" fmla="*/ 398688 h 1729768"/>
                <a:gd name="connsiteX8" fmla="*/ 989802 w 4706230"/>
                <a:gd name="connsiteY8" fmla="*/ 1164319 h 1729768"/>
                <a:gd name="connsiteX9" fmla="*/ 1120531 w 4706230"/>
                <a:gd name="connsiteY9" fmla="*/ 622775 h 1729768"/>
                <a:gd name="connsiteX10" fmla="*/ 1251260 w 4706230"/>
                <a:gd name="connsiteY10" fmla="*/ 1014927 h 1729768"/>
                <a:gd name="connsiteX11" fmla="*/ 1344637 w 4706230"/>
                <a:gd name="connsiteY11" fmla="*/ 846862 h 1729768"/>
                <a:gd name="connsiteX12" fmla="*/ 1438015 w 4706230"/>
                <a:gd name="connsiteY12" fmla="*/ 902884 h 1729768"/>
                <a:gd name="connsiteX13" fmla="*/ 1904903 w 4706230"/>
                <a:gd name="connsiteY13" fmla="*/ 1332384 h 1729768"/>
                <a:gd name="connsiteX14" fmla="*/ 2185035 w 4706230"/>
                <a:gd name="connsiteY14" fmla="*/ 1481775 h 1729768"/>
                <a:gd name="connsiteX15" fmla="*/ 2446493 w 4706230"/>
                <a:gd name="connsiteY15" fmla="*/ 1612493 h 1729768"/>
                <a:gd name="connsiteX16" fmla="*/ 2726625 w 4706230"/>
                <a:gd name="connsiteY16" fmla="*/ 1705863 h 1729768"/>
                <a:gd name="connsiteX17" fmla="*/ 4444773 w 4706230"/>
                <a:gd name="connsiteY17" fmla="*/ 1145645 h 1729768"/>
                <a:gd name="connsiteX18" fmla="*/ 4706230 w 4706230"/>
                <a:gd name="connsiteY18" fmla="*/ 1351058 h 1729768"/>
                <a:gd name="connsiteX0" fmla="*/ 0 w 4706230"/>
                <a:gd name="connsiteY0" fmla="*/ 865536 h 1724607"/>
                <a:gd name="connsiteX1" fmla="*/ 56026 w 4706230"/>
                <a:gd name="connsiteY1" fmla="*/ 25209 h 1724607"/>
                <a:gd name="connsiteX2" fmla="*/ 205431 w 4706230"/>
                <a:gd name="connsiteY2" fmla="*/ 1724536 h 1724607"/>
                <a:gd name="connsiteX3" fmla="*/ 336159 w 4706230"/>
                <a:gd name="connsiteY3" fmla="*/ 99905 h 1724607"/>
                <a:gd name="connsiteX4" fmla="*/ 448212 w 4706230"/>
                <a:gd name="connsiteY4" fmla="*/ 1575145 h 1724607"/>
                <a:gd name="connsiteX5" fmla="*/ 597616 w 4706230"/>
                <a:gd name="connsiteY5" fmla="*/ 211948 h 1724607"/>
                <a:gd name="connsiteX6" fmla="*/ 728345 w 4706230"/>
                <a:gd name="connsiteY6" fmla="*/ 1388406 h 1724607"/>
                <a:gd name="connsiteX7" fmla="*/ 840398 w 4706230"/>
                <a:gd name="connsiteY7" fmla="*/ 398688 h 1724607"/>
                <a:gd name="connsiteX8" fmla="*/ 989802 w 4706230"/>
                <a:gd name="connsiteY8" fmla="*/ 1164319 h 1724607"/>
                <a:gd name="connsiteX9" fmla="*/ 1120531 w 4706230"/>
                <a:gd name="connsiteY9" fmla="*/ 622775 h 1724607"/>
                <a:gd name="connsiteX10" fmla="*/ 1251260 w 4706230"/>
                <a:gd name="connsiteY10" fmla="*/ 1014927 h 1724607"/>
                <a:gd name="connsiteX11" fmla="*/ 1344637 w 4706230"/>
                <a:gd name="connsiteY11" fmla="*/ 846862 h 1724607"/>
                <a:gd name="connsiteX12" fmla="*/ 1438015 w 4706230"/>
                <a:gd name="connsiteY12" fmla="*/ 902884 h 1724607"/>
                <a:gd name="connsiteX13" fmla="*/ 1904903 w 4706230"/>
                <a:gd name="connsiteY13" fmla="*/ 1332384 h 1724607"/>
                <a:gd name="connsiteX14" fmla="*/ 2185035 w 4706230"/>
                <a:gd name="connsiteY14" fmla="*/ 1481775 h 1724607"/>
                <a:gd name="connsiteX15" fmla="*/ 2446493 w 4706230"/>
                <a:gd name="connsiteY15" fmla="*/ 1612493 h 1724607"/>
                <a:gd name="connsiteX16" fmla="*/ 4444773 w 4706230"/>
                <a:gd name="connsiteY16" fmla="*/ 1145645 h 1724607"/>
                <a:gd name="connsiteX17" fmla="*/ 4706230 w 4706230"/>
                <a:gd name="connsiteY17" fmla="*/ 1351058 h 1724607"/>
                <a:gd name="connsiteX0" fmla="*/ 0 w 4706230"/>
                <a:gd name="connsiteY0" fmla="*/ 865536 h 1724607"/>
                <a:gd name="connsiteX1" fmla="*/ 56026 w 4706230"/>
                <a:gd name="connsiteY1" fmla="*/ 25209 h 1724607"/>
                <a:gd name="connsiteX2" fmla="*/ 205431 w 4706230"/>
                <a:gd name="connsiteY2" fmla="*/ 1724536 h 1724607"/>
                <a:gd name="connsiteX3" fmla="*/ 336159 w 4706230"/>
                <a:gd name="connsiteY3" fmla="*/ 99905 h 1724607"/>
                <a:gd name="connsiteX4" fmla="*/ 448212 w 4706230"/>
                <a:gd name="connsiteY4" fmla="*/ 1575145 h 1724607"/>
                <a:gd name="connsiteX5" fmla="*/ 597616 w 4706230"/>
                <a:gd name="connsiteY5" fmla="*/ 211948 h 1724607"/>
                <a:gd name="connsiteX6" fmla="*/ 728345 w 4706230"/>
                <a:gd name="connsiteY6" fmla="*/ 1388406 h 1724607"/>
                <a:gd name="connsiteX7" fmla="*/ 840398 w 4706230"/>
                <a:gd name="connsiteY7" fmla="*/ 398688 h 1724607"/>
                <a:gd name="connsiteX8" fmla="*/ 989802 w 4706230"/>
                <a:gd name="connsiteY8" fmla="*/ 1164319 h 1724607"/>
                <a:gd name="connsiteX9" fmla="*/ 1120531 w 4706230"/>
                <a:gd name="connsiteY9" fmla="*/ 622775 h 1724607"/>
                <a:gd name="connsiteX10" fmla="*/ 1251260 w 4706230"/>
                <a:gd name="connsiteY10" fmla="*/ 1014927 h 1724607"/>
                <a:gd name="connsiteX11" fmla="*/ 1344637 w 4706230"/>
                <a:gd name="connsiteY11" fmla="*/ 846862 h 1724607"/>
                <a:gd name="connsiteX12" fmla="*/ 1438015 w 4706230"/>
                <a:gd name="connsiteY12" fmla="*/ 902884 h 1724607"/>
                <a:gd name="connsiteX13" fmla="*/ 1904903 w 4706230"/>
                <a:gd name="connsiteY13" fmla="*/ 1332384 h 1724607"/>
                <a:gd name="connsiteX14" fmla="*/ 2185035 w 4706230"/>
                <a:gd name="connsiteY14" fmla="*/ 1481775 h 1724607"/>
                <a:gd name="connsiteX15" fmla="*/ 4444773 w 4706230"/>
                <a:gd name="connsiteY15" fmla="*/ 1145645 h 1724607"/>
                <a:gd name="connsiteX16" fmla="*/ 4706230 w 4706230"/>
                <a:gd name="connsiteY16" fmla="*/ 1351058 h 1724607"/>
                <a:gd name="connsiteX0" fmla="*/ 0 w 4706230"/>
                <a:gd name="connsiteY0" fmla="*/ 865536 h 1724607"/>
                <a:gd name="connsiteX1" fmla="*/ 56026 w 4706230"/>
                <a:gd name="connsiteY1" fmla="*/ 25209 h 1724607"/>
                <a:gd name="connsiteX2" fmla="*/ 205431 w 4706230"/>
                <a:gd name="connsiteY2" fmla="*/ 1724536 h 1724607"/>
                <a:gd name="connsiteX3" fmla="*/ 336159 w 4706230"/>
                <a:gd name="connsiteY3" fmla="*/ 99905 h 1724607"/>
                <a:gd name="connsiteX4" fmla="*/ 448212 w 4706230"/>
                <a:gd name="connsiteY4" fmla="*/ 1575145 h 1724607"/>
                <a:gd name="connsiteX5" fmla="*/ 597616 w 4706230"/>
                <a:gd name="connsiteY5" fmla="*/ 211948 h 1724607"/>
                <a:gd name="connsiteX6" fmla="*/ 728345 w 4706230"/>
                <a:gd name="connsiteY6" fmla="*/ 1388406 h 1724607"/>
                <a:gd name="connsiteX7" fmla="*/ 840398 w 4706230"/>
                <a:gd name="connsiteY7" fmla="*/ 398688 h 1724607"/>
                <a:gd name="connsiteX8" fmla="*/ 989802 w 4706230"/>
                <a:gd name="connsiteY8" fmla="*/ 1164319 h 1724607"/>
                <a:gd name="connsiteX9" fmla="*/ 1120531 w 4706230"/>
                <a:gd name="connsiteY9" fmla="*/ 622775 h 1724607"/>
                <a:gd name="connsiteX10" fmla="*/ 1251260 w 4706230"/>
                <a:gd name="connsiteY10" fmla="*/ 1014927 h 1724607"/>
                <a:gd name="connsiteX11" fmla="*/ 1344637 w 4706230"/>
                <a:gd name="connsiteY11" fmla="*/ 846862 h 1724607"/>
                <a:gd name="connsiteX12" fmla="*/ 1438015 w 4706230"/>
                <a:gd name="connsiteY12" fmla="*/ 902884 h 1724607"/>
                <a:gd name="connsiteX13" fmla="*/ 1904903 w 4706230"/>
                <a:gd name="connsiteY13" fmla="*/ 1332384 h 1724607"/>
                <a:gd name="connsiteX14" fmla="*/ 4444773 w 4706230"/>
                <a:gd name="connsiteY14" fmla="*/ 1145645 h 1724607"/>
                <a:gd name="connsiteX15" fmla="*/ 4706230 w 4706230"/>
                <a:gd name="connsiteY15" fmla="*/ 1351058 h 1724607"/>
                <a:gd name="connsiteX0" fmla="*/ 0 w 4706230"/>
                <a:gd name="connsiteY0" fmla="*/ 865536 h 1724607"/>
                <a:gd name="connsiteX1" fmla="*/ 56026 w 4706230"/>
                <a:gd name="connsiteY1" fmla="*/ 25209 h 1724607"/>
                <a:gd name="connsiteX2" fmla="*/ 205431 w 4706230"/>
                <a:gd name="connsiteY2" fmla="*/ 1724536 h 1724607"/>
                <a:gd name="connsiteX3" fmla="*/ 336159 w 4706230"/>
                <a:gd name="connsiteY3" fmla="*/ 99905 h 1724607"/>
                <a:gd name="connsiteX4" fmla="*/ 448212 w 4706230"/>
                <a:gd name="connsiteY4" fmla="*/ 1575145 h 1724607"/>
                <a:gd name="connsiteX5" fmla="*/ 597616 w 4706230"/>
                <a:gd name="connsiteY5" fmla="*/ 211948 h 1724607"/>
                <a:gd name="connsiteX6" fmla="*/ 728345 w 4706230"/>
                <a:gd name="connsiteY6" fmla="*/ 1388406 h 1724607"/>
                <a:gd name="connsiteX7" fmla="*/ 840398 w 4706230"/>
                <a:gd name="connsiteY7" fmla="*/ 398688 h 1724607"/>
                <a:gd name="connsiteX8" fmla="*/ 989802 w 4706230"/>
                <a:gd name="connsiteY8" fmla="*/ 1164319 h 1724607"/>
                <a:gd name="connsiteX9" fmla="*/ 1120531 w 4706230"/>
                <a:gd name="connsiteY9" fmla="*/ 622775 h 1724607"/>
                <a:gd name="connsiteX10" fmla="*/ 1251260 w 4706230"/>
                <a:gd name="connsiteY10" fmla="*/ 1014927 h 1724607"/>
                <a:gd name="connsiteX11" fmla="*/ 1344637 w 4706230"/>
                <a:gd name="connsiteY11" fmla="*/ 846862 h 1724607"/>
                <a:gd name="connsiteX12" fmla="*/ 1438015 w 4706230"/>
                <a:gd name="connsiteY12" fmla="*/ 902884 h 1724607"/>
                <a:gd name="connsiteX13" fmla="*/ 4444773 w 4706230"/>
                <a:gd name="connsiteY13" fmla="*/ 1145645 h 1724607"/>
                <a:gd name="connsiteX14" fmla="*/ 4706230 w 4706230"/>
                <a:gd name="connsiteY14" fmla="*/ 1351058 h 1724607"/>
                <a:gd name="connsiteX0" fmla="*/ 0 w 4444773"/>
                <a:gd name="connsiteY0" fmla="*/ 865536 h 1724607"/>
                <a:gd name="connsiteX1" fmla="*/ 56026 w 4444773"/>
                <a:gd name="connsiteY1" fmla="*/ 25209 h 1724607"/>
                <a:gd name="connsiteX2" fmla="*/ 205431 w 4444773"/>
                <a:gd name="connsiteY2" fmla="*/ 1724536 h 1724607"/>
                <a:gd name="connsiteX3" fmla="*/ 336159 w 4444773"/>
                <a:gd name="connsiteY3" fmla="*/ 99905 h 1724607"/>
                <a:gd name="connsiteX4" fmla="*/ 448212 w 4444773"/>
                <a:gd name="connsiteY4" fmla="*/ 1575145 h 1724607"/>
                <a:gd name="connsiteX5" fmla="*/ 597616 w 4444773"/>
                <a:gd name="connsiteY5" fmla="*/ 211948 h 1724607"/>
                <a:gd name="connsiteX6" fmla="*/ 728345 w 4444773"/>
                <a:gd name="connsiteY6" fmla="*/ 1388406 h 1724607"/>
                <a:gd name="connsiteX7" fmla="*/ 840398 w 4444773"/>
                <a:gd name="connsiteY7" fmla="*/ 398688 h 1724607"/>
                <a:gd name="connsiteX8" fmla="*/ 989802 w 4444773"/>
                <a:gd name="connsiteY8" fmla="*/ 1164319 h 1724607"/>
                <a:gd name="connsiteX9" fmla="*/ 1120531 w 4444773"/>
                <a:gd name="connsiteY9" fmla="*/ 622775 h 1724607"/>
                <a:gd name="connsiteX10" fmla="*/ 1251260 w 4444773"/>
                <a:gd name="connsiteY10" fmla="*/ 1014927 h 1724607"/>
                <a:gd name="connsiteX11" fmla="*/ 1344637 w 4444773"/>
                <a:gd name="connsiteY11" fmla="*/ 846862 h 1724607"/>
                <a:gd name="connsiteX12" fmla="*/ 1438015 w 4444773"/>
                <a:gd name="connsiteY12" fmla="*/ 902884 h 1724607"/>
                <a:gd name="connsiteX13" fmla="*/ 4444773 w 4444773"/>
                <a:gd name="connsiteY13" fmla="*/ 1145645 h 1724607"/>
                <a:gd name="connsiteX0" fmla="*/ 0 w 1438015"/>
                <a:gd name="connsiteY0" fmla="*/ 865536 h 1724607"/>
                <a:gd name="connsiteX1" fmla="*/ 56026 w 1438015"/>
                <a:gd name="connsiteY1" fmla="*/ 25209 h 1724607"/>
                <a:gd name="connsiteX2" fmla="*/ 205431 w 1438015"/>
                <a:gd name="connsiteY2" fmla="*/ 1724536 h 1724607"/>
                <a:gd name="connsiteX3" fmla="*/ 336159 w 1438015"/>
                <a:gd name="connsiteY3" fmla="*/ 99905 h 1724607"/>
                <a:gd name="connsiteX4" fmla="*/ 448212 w 1438015"/>
                <a:gd name="connsiteY4" fmla="*/ 1575145 h 1724607"/>
                <a:gd name="connsiteX5" fmla="*/ 597616 w 1438015"/>
                <a:gd name="connsiteY5" fmla="*/ 211948 h 1724607"/>
                <a:gd name="connsiteX6" fmla="*/ 728345 w 1438015"/>
                <a:gd name="connsiteY6" fmla="*/ 1388406 h 1724607"/>
                <a:gd name="connsiteX7" fmla="*/ 840398 w 1438015"/>
                <a:gd name="connsiteY7" fmla="*/ 398688 h 1724607"/>
                <a:gd name="connsiteX8" fmla="*/ 989802 w 1438015"/>
                <a:gd name="connsiteY8" fmla="*/ 1164319 h 1724607"/>
                <a:gd name="connsiteX9" fmla="*/ 1120531 w 1438015"/>
                <a:gd name="connsiteY9" fmla="*/ 622775 h 1724607"/>
                <a:gd name="connsiteX10" fmla="*/ 1251260 w 1438015"/>
                <a:gd name="connsiteY10" fmla="*/ 1014927 h 1724607"/>
                <a:gd name="connsiteX11" fmla="*/ 1344637 w 1438015"/>
                <a:gd name="connsiteY11" fmla="*/ 846862 h 1724607"/>
                <a:gd name="connsiteX12" fmla="*/ 1438015 w 1438015"/>
                <a:gd name="connsiteY12" fmla="*/ 902884 h 1724607"/>
                <a:gd name="connsiteX0" fmla="*/ 0 w 1438015"/>
                <a:gd name="connsiteY0" fmla="*/ 865536 h 1724607"/>
                <a:gd name="connsiteX1" fmla="*/ 56026 w 1438015"/>
                <a:gd name="connsiteY1" fmla="*/ 25209 h 1724607"/>
                <a:gd name="connsiteX2" fmla="*/ 205431 w 1438015"/>
                <a:gd name="connsiteY2" fmla="*/ 1724536 h 1724607"/>
                <a:gd name="connsiteX3" fmla="*/ 336159 w 1438015"/>
                <a:gd name="connsiteY3" fmla="*/ 99905 h 1724607"/>
                <a:gd name="connsiteX4" fmla="*/ 448212 w 1438015"/>
                <a:gd name="connsiteY4" fmla="*/ 1575145 h 1724607"/>
                <a:gd name="connsiteX5" fmla="*/ 597616 w 1438015"/>
                <a:gd name="connsiteY5" fmla="*/ 211948 h 1724607"/>
                <a:gd name="connsiteX6" fmla="*/ 728345 w 1438015"/>
                <a:gd name="connsiteY6" fmla="*/ 1388406 h 1724607"/>
                <a:gd name="connsiteX7" fmla="*/ 840398 w 1438015"/>
                <a:gd name="connsiteY7" fmla="*/ 398688 h 1724607"/>
                <a:gd name="connsiteX8" fmla="*/ 989802 w 1438015"/>
                <a:gd name="connsiteY8" fmla="*/ 1164319 h 1724607"/>
                <a:gd name="connsiteX9" fmla="*/ 1120531 w 1438015"/>
                <a:gd name="connsiteY9" fmla="*/ 622775 h 1724607"/>
                <a:gd name="connsiteX10" fmla="*/ 1251260 w 1438015"/>
                <a:gd name="connsiteY10" fmla="*/ 1014927 h 1724607"/>
                <a:gd name="connsiteX11" fmla="*/ 1438015 w 1438015"/>
                <a:gd name="connsiteY11" fmla="*/ 902884 h 1724607"/>
                <a:gd name="connsiteX0" fmla="*/ 0 w 1438015"/>
                <a:gd name="connsiteY0" fmla="*/ 865536 h 1724607"/>
                <a:gd name="connsiteX1" fmla="*/ 56026 w 1438015"/>
                <a:gd name="connsiteY1" fmla="*/ 25209 h 1724607"/>
                <a:gd name="connsiteX2" fmla="*/ 205431 w 1438015"/>
                <a:gd name="connsiteY2" fmla="*/ 1724536 h 1724607"/>
                <a:gd name="connsiteX3" fmla="*/ 336159 w 1438015"/>
                <a:gd name="connsiteY3" fmla="*/ 99905 h 1724607"/>
                <a:gd name="connsiteX4" fmla="*/ 448212 w 1438015"/>
                <a:gd name="connsiteY4" fmla="*/ 1575145 h 1724607"/>
                <a:gd name="connsiteX5" fmla="*/ 597616 w 1438015"/>
                <a:gd name="connsiteY5" fmla="*/ 211948 h 1724607"/>
                <a:gd name="connsiteX6" fmla="*/ 728345 w 1438015"/>
                <a:gd name="connsiteY6" fmla="*/ 1388406 h 1724607"/>
                <a:gd name="connsiteX7" fmla="*/ 840398 w 1438015"/>
                <a:gd name="connsiteY7" fmla="*/ 398688 h 1724607"/>
                <a:gd name="connsiteX8" fmla="*/ 989802 w 1438015"/>
                <a:gd name="connsiteY8" fmla="*/ 1164319 h 1724607"/>
                <a:gd name="connsiteX9" fmla="*/ 1120531 w 1438015"/>
                <a:gd name="connsiteY9" fmla="*/ 622775 h 1724607"/>
                <a:gd name="connsiteX10" fmla="*/ 1251260 w 1438015"/>
                <a:gd name="connsiteY10" fmla="*/ 1014927 h 1724607"/>
                <a:gd name="connsiteX11" fmla="*/ 1438015 w 1438015"/>
                <a:gd name="connsiteY11" fmla="*/ 890738 h 172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8015" h="1724607">
                  <a:moveTo>
                    <a:pt x="0" y="865536"/>
                  </a:moveTo>
                  <a:cubicBezTo>
                    <a:pt x="10894" y="373789"/>
                    <a:pt x="21788" y="-117958"/>
                    <a:pt x="56026" y="25209"/>
                  </a:cubicBezTo>
                  <a:cubicBezTo>
                    <a:pt x="90264" y="168376"/>
                    <a:pt x="158742" y="1712087"/>
                    <a:pt x="205431" y="1724536"/>
                  </a:cubicBezTo>
                  <a:cubicBezTo>
                    <a:pt x="252120" y="1736985"/>
                    <a:pt x="295696" y="124803"/>
                    <a:pt x="336159" y="99905"/>
                  </a:cubicBezTo>
                  <a:cubicBezTo>
                    <a:pt x="376623" y="75006"/>
                    <a:pt x="404636" y="1556471"/>
                    <a:pt x="448212" y="1575145"/>
                  </a:cubicBezTo>
                  <a:cubicBezTo>
                    <a:pt x="491788" y="1593819"/>
                    <a:pt x="550927" y="243071"/>
                    <a:pt x="597616" y="211948"/>
                  </a:cubicBezTo>
                  <a:cubicBezTo>
                    <a:pt x="644305" y="180825"/>
                    <a:pt x="687882" y="1357283"/>
                    <a:pt x="728345" y="1388406"/>
                  </a:cubicBezTo>
                  <a:cubicBezTo>
                    <a:pt x="768808" y="1419529"/>
                    <a:pt x="796822" y="436036"/>
                    <a:pt x="840398" y="398688"/>
                  </a:cubicBezTo>
                  <a:cubicBezTo>
                    <a:pt x="883974" y="361340"/>
                    <a:pt x="943113" y="1126971"/>
                    <a:pt x="989802" y="1164319"/>
                  </a:cubicBezTo>
                  <a:cubicBezTo>
                    <a:pt x="1036491" y="1201667"/>
                    <a:pt x="1076955" y="647674"/>
                    <a:pt x="1120531" y="622775"/>
                  </a:cubicBezTo>
                  <a:cubicBezTo>
                    <a:pt x="1164107" y="597876"/>
                    <a:pt x="1198346" y="970267"/>
                    <a:pt x="1251260" y="1014927"/>
                  </a:cubicBezTo>
                  <a:cubicBezTo>
                    <a:pt x="1304174" y="1059587"/>
                    <a:pt x="1399108" y="914080"/>
                    <a:pt x="1438015" y="890738"/>
                  </a:cubicBezTo>
                </a:path>
              </a:pathLst>
            </a:custGeom>
            <a:ln>
              <a:solidFill>
                <a:srgbClr val="FFC088"/>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9" name="Freeform 118"/>
            <p:cNvSpPr/>
            <p:nvPr/>
          </p:nvSpPr>
          <p:spPr>
            <a:xfrm>
              <a:off x="2476888" y="4611083"/>
              <a:ext cx="1110830" cy="1019667"/>
            </a:xfrm>
            <a:custGeom>
              <a:avLst/>
              <a:gdLst>
                <a:gd name="connsiteX0" fmla="*/ 0 w 1606095"/>
                <a:gd name="connsiteY0" fmla="*/ 0 h 1083088"/>
                <a:gd name="connsiteX1" fmla="*/ 448213 w 1606095"/>
                <a:gd name="connsiteY1" fmla="*/ 112044 h 1083088"/>
                <a:gd name="connsiteX2" fmla="*/ 989803 w 1606095"/>
                <a:gd name="connsiteY2" fmla="*/ 504197 h 1083088"/>
                <a:gd name="connsiteX3" fmla="*/ 1381989 w 1606095"/>
                <a:gd name="connsiteY3" fmla="*/ 877675 h 1083088"/>
                <a:gd name="connsiteX4" fmla="*/ 1606095 w 1606095"/>
                <a:gd name="connsiteY4" fmla="*/ 1083088 h 1083088"/>
                <a:gd name="connsiteX0" fmla="*/ 0 w 1381989"/>
                <a:gd name="connsiteY0" fmla="*/ 0 h 877675"/>
                <a:gd name="connsiteX1" fmla="*/ 448213 w 1381989"/>
                <a:gd name="connsiteY1" fmla="*/ 112044 h 877675"/>
                <a:gd name="connsiteX2" fmla="*/ 989803 w 1381989"/>
                <a:gd name="connsiteY2" fmla="*/ 504197 h 877675"/>
                <a:gd name="connsiteX3" fmla="*/ 1381989 w 1381989"/>
                <a:gd name="connsiteY3" fmla="*/ 877675 h 877675"/>
              </a:gdLst>
              <a:ahLst/>
              <a:cxnLst>
                <a:cxn ang="0">
                  <a:pos x="connsiteX0" y="connsiteY0"/>
                </a:cxn>
                <a:cxn ang="0">
                  <a:pos x="connsiteX1" y="connsiteY1"/>
                </a:cxn>
                <a:cxn ang="0">
                  <a:pos x="connsiteX2" y="connsiteY2"/>
                </a:cxn>
                <a:cxn ang="0">
                  <a:pos x="connsiteX3" y="connsiteY3"/>
                </a:cxn>
              </a:cxnLst>
              <a:rect l="l" t="t" r="r" b="b"/>
              <a:pathLst>
                <a:path w="1381989" h="877675">
                  <a:moveTo>
                    <a:pt x="0" y="0"/>
                  </a:moveTo>
                  <a:cubicBezTo>
                    <a:pt x="141623" y="14005"/>
                    <a:pt x="283246" y="28011"/>
                    <a:pt x="448213" y="112044"/>
                  </a:cubicBezTo>
                  <a:cubicBezTo>
                    <a:pt x="613180" y="196077"/>
                    <a:pt x="834174" y="376592"/>
                    <a:pt x="989803" y="504197"/>
                  </a:cubicBezTo>
                  <a:cubicBezTo>
                    <a:pt x="1145432" y="631802"/>
                    <a:pt x="1279274" y="781193"/>
                    <a:pt x="1381989" y="877675"/>
                  </a:cubicBezTo>
                </a:path>
              </a:pathLst>
            </a:custGeom>
            <a:ln w="3810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0" name="Straight Connector 119"/>
            <p:cNvCxnSpPr/>
            <p:nvPr/>
          </p:nvCxnSpPr>
          <p:spPr>
            <a:xfrm>
              <a:off x="3662211" y="5800498"/>
              <a:ext cx="3317478" cy="0"/>
            </a:xfrm>
            <a:prstGeom prst="line">
              <a:avLst/>
            </a:prstGeom>
            <a:ln>
              <a:solidFill>
                <a:srgbClr val="FFC088"/>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a:off x="3578182" y="5628345"/>
              <a:ext cx="3401507" cy="2405"/>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79" name="Group 78"/>
          <p:cNvGrpSpPr/>
          <p:nvPr/>
        </p:nvGrpSpPr>
        <p:grpSpPr>
          <a:xfrm>
            <a:off x="587174" y="22429"/>
            <a:ext cx="8294012" cy="1153055"/>
            <a:chOff x="579084" y="5277008"/>
            <a:chExt cx="8294012" cy="1153055"/>
          </a:xfrm>
        </p:grpSpPr>
        <p:sp>
          <p:nvSpPr>
            <p:cNvPr id="80" name="Oval 79"/>
            <p:cNvSpPr/>
            <p:nvPr/>
          </p:nvSpPr>
          <p:spPr>
            <a:xfrm>
              <a:off x="2623832" y="5283826"/>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1" name="Straight Connector 80"/>
            <p:cNvCxnSpPr/>
            <p:nvPr/>
          </p:nvCxnSpPr>
          <p:spPr>
            <a:xfrm>
              <a:off x="3360229" y="567971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82" name="Group 81"/>
            <p:cNvGrpSpPr/>
            <p:nvPr/>
          </p:nvGrpSpPr>
          <p:grpSpPr>
            <a:xfrm>
              <a:off x="2919016" y="5417531"/>
              <a:ext cx="200880" cy="481335"/>
              <a:chOff x="2768329" y="986764"/>
              <a:chExt cx="204521" cy="945054"/>
            </a:xfrm>
            <a:effectLst/>
          </p:grpSpPr>
          <p:sp>
            <p:nvSpPr>
              <p:cNvPr id="144" name="Freeform 143"/>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5" name="Freeform 144"/>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83" name="TextBox 82"/>
            <p:cNvSpPr txBox="1"/>
            <p:nvPr/>
          </p:nvSpPr>
          <p:spPr>
            <a:xfrm>
              <a:off x="2114293" y="5991384"/>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Single</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Carrier</a:t>
              </a:r>
              <a:endParaRPr lang="en-US" sz="2000" dirty="0">
                <a:solidFill>
                  <a:schemeClr val="bg1"/>
                </a:solidFill>
                <a:latin typeface="Helvetica Neue Thin"/>
                <a:cs typeface="Helvetica Neue Thin"/>
              </a:endParaRPr>
            </a:p>
          </p:txBody>
        </p:sp>
        <p:sp>
          <p:nvSpPr>
            <p:cNvPr id="84" name="Oval 83"/>
            <p:cNvSpPr/>
            <p:nvPr/>
          </p:nvSpPr>
          <p:spPr>
            <a:xfrm>
              <a:off x="4190616" y="527700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5" name="Group 84"/>
            <p:cNvGrpSpPr/>
            <p:nvPr/>
          </p:nvGrpSpPr>
          <p:grpSpPr>
            <a:xfrm>
              <a:off x="4377253" y="5426002"/>
              <a:ext cx="353280" cy="493885"/>
              <a:chOff x="2224020" y="340262"/>
              <a:chExt cx="353280" cy="493885"/>
            </a:xfrm>
          </p:grpSpPr>
          <p:grpSp>
            <p:nvGrpSpPr>
              <p:cNvPr id="138" name="Group 137"/>
              <p:cNvGrpSpPr/>
              <p:nvPr/>
            </p:nvGrpSpPr>
            <p:grpSpPr>
              <a:xfrm>
                <a:off x="2224020" y="352812"/>
                <a:ext cx="200880" cy="481335"/>
                <a:chOff x="2768329" y="986764"/>
                <a:chExt cx="204521" cy="945054"/>
              </a:xfrm>
              <a:effectLst/>
            </p:grpSpPr>
            <p:sp>
              <p:nvSpPr>
                <p:cNvPr id="142" name="Freeform 141"/>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3" name="Freeform 142"/>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39" name="Group 138"/>
              <p:cNvGrpSpPr/>
              <p:nvPr/>
            </p:nvGrpSpPr>
            <p:grpSpPr>
              <a:xfrm>
                <a:off x="2376420" y="340262"/>
                <a:ext cx="200880" cy="481335"/>
                <a:chOff x="2768329" y="986764"/>
                <a:chExt cx="204521" cy="945054"/>
              </a:xfrm>
              <a:effectLst/>
            </p:grpSpPr>
            <p:sp>
              <p:nvSpPr>
                <p:cNvPr id="140" name="Freeform 139"/>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1" name="Freeform 140"/>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86" name="TextBox 85"/>
            <p:cNvSpPr txBox="1"/>
            <p:nvPr/>
          </p:nvSpPr>
          <p:spPr>
            <a:xfrm>
              <a:off x="3681952" y="5995329"/>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Multi-Carrier</a:t>
              </a:r>
              <a:endParaRPr lang="en-US" sz="2000" dirty="0">
                <a:solidFill>
                  <a:schemeClr val="bg1"/>
                </a:solidFill>
                <a:latin typeface="Helvetica Neue Thin"/>
                <a:cs typeface="Helvetica Neue Thin"/>
              </a:endParaRPr>
            </a:p>
          </p:txBody>
        </p:sp>
        <p:grpSp>
          <p:nvGrpSpPr>
            <p:cNvPr id="87" name="Group 86"/>
            <p:cNvGrpSpPr/>
            <p:nvPr/>
          </p:nvGrpSpPr>
          <p:grpSpPr>
            <a:xfrm>
              <a:off x="5808013" y="5293503"/>
              <a:ext cx="742241" cy="742297"/>
              <a:chOff x="5103876" y="1582811"/>
              <a:chExt cx="742241" cy="742297"/>
            </a:xfrm>
          </p:grpSpPr>
          <p:sp>
            <p:nvSpPr>
              <p:cNvPr id="133" name="Oval 132"/>
              <p:cNvSpPr/>
              <p:nvPr/>
            </p:nvSpPr>
            <p:spPr>
              <a:xfrm>
                <a:off x="5103876" y="1582811"/>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4" name="Group 133"/>
              <p:cNvGrpSpPr/>
              <p:nvPr/>
            </p:nvGrpSpPr>
            <p:grpSpPr>
              <a:xfrm>
                <a:off x="5237412" y="1687828"/>
                <a:ext cx="483078" cy="384349"/>
                <a:chOff x="5085012" y="380778"/>
                <a:chExt cx="483078" cy="384349"/>
              </a:xfrm>
            </p:grpSpPr>
            <p:cxnSp>
              <p:nvCxnSpPr>
                <p:cNvPr id="135" name="Straight Connector 134"/>
                <p:cNvCxnSpPr/>
                <p:nvPr/>
              </p:nvCxnSpPr>
              <p:spPr>
                <a:xfrm>
                  <a:off x="5330844" y="380778"/>
                  <a:ext cx="0" cy="267129"/>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H="1" flipV="1">
                  <a:off x="5344962" y="668061"/>
                  <a:ext cx="223128" cy="93121"/>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flipV="1">
                  <a:off x="5085012" y="672006"/>
                  <a:ext cx="223128" cy="93121"/>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grpSp>
        </p:grpSp>
        <p:cxnSp>
          <p:nvCxnSpPr>
            <p:cNvPr id="88" name="Straight Connector 87"/>
            <p:cNvCxnSpPr/>
            <p:nvPr/>
          </p:nvCxnSpPr>
          <p:spPr>
            <a:xfrm>
              <a:off x="4961091" y="5683663"/>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89" name="TextBox 88"/>
            <p:cNvSpPr txBox="1"/>
            <p:nvPr/>
          </p:nvSpPr>
          <p:spPr>
            <a:xfrm>
              <a:off x="5106066" y="6002810"/>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Multi-dimension</a:t>
              </a:r>
              <a:endParaRPr lang="en-US" sz="2000" dirty="0">
                <a:solidFill>
                  <a:schemeClr val="bg1"/>
                </a:solidFill>
                <a:latin typeface="Helvetica Neue Thin"/>
                <a:cs typeface="Helvetica Neue Thin"/>
              </a:endParaRPr>
            </a:p>
          </p:txBody>
        </p:sp>
        <p:cxnSp>
          <p:nvCxnSpPr>
            <p:cNvPr id="116" name="Straight Connector 115"/>
            <p:cNvCxnSpPr/>
            <p:nvPr/>
          </p:nvCxnSpPr>
          <p:spPr>
            <a:xfrm>
              <a:off x="6578447" y="568760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122" name="Group 121"/>
            <p:cNvGrpSpPr/>
            <p:nvPr/>
          </p:nvGrpSpPr>
          <p:grpSpPr>
            <a:xfrm>
              <a:off x="7406623" y="5283402"/>
              <a:ext cx="742241" cy="742297"/>
              <a:chOff x="6592290" y="1339331"/>
              <a:chExt cx="742241" cy="742297"/>
            </a:xfrm>
          </p:grpSpPr>
          <p:sp>
            <p:nvSpPr>
              <p:cNvPr id="128" name="Oval 127"/>
              <p:cNvSpPr/>
              <p:nvPr/>
            </p:nvSpPr>
            <p:spPr>
              <a:xfrm>
                <a:off x="6592290" y="1339331"/>
                <a:ext cx="742241" cy="742297"/>
              </a:xfrm>
              <a:prstGeom prst="ellipse">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9" name="Group 128"/>
              <p:cNvGrpSpPr/>
              <p:nvPr/>
            </p:nvGrpSpPr>
            <p:grpSpPr>
              <a:xfrm rot="5400000">
                <a:off x="6875696" y="1489766"/>
                <a:ext cx="188755" cy="491628"/>
                <a:chOff x="2768329" y="986764"/>
                <a:chExt cx="204521" cy="945054"/>
              </a:xfrm>
              <a:effectLst/>
            </p:grpSpPr>
            <p:sp>
              <p:nvSpPr>
                <p:cNvPr id="131" name="Freeform 130"/>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2" name="Freeform 131"/>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30" name="Straight Connector 129"/>
              <p:cNvCxnSpPr/>
              <p:nvPr/>
            </p:nvCxnSpPr>
            <p:spPr>
              <a:xfrm flipH="1">
                <a:off x="6821713" y="1437160"/>
                <a:ext cx="309268" cy="629828"/>
              </a:xfrm>
              <a:prstGeom prst="line">
                <a:avLst/>
              </a:prstGeom>
              <a:ln w="28575" cmpd="sng">
                <a:solidFill>
                  <a:srgbClr val="00000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123" name="TextBox 122"/>
            <p:cNvSpPr txBox="1"/>
            <p:nvPr/>
          </p:nvSpPr>
          <p:spPr>
            <a:xfrm>
              <a:off x="6706713" y="6029953"/>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Phy</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Security</a:t>
              </a:r>
              <a:endParaRPr lang="en-US" sz="2000" dirty="0">
                <a:solidFill>
                  <a:schemeClr val="bg1"/>
                </a:solidFill>
                <a:latin typeface="Helvetica Neue Thin"/>
                <a:cs typeface="Helvetica Neue Thin"/>
              </a:endParaRPr>
            </a:p>
          </p:txBody>
        </p:sp>
        <p:cxnSp>
          <p:nvCxnSpPr>
            <p:cNvPr id="124" name="Straight Connector 123"/>
            <p:cNvCxnSpPr/>
            <p:nvPr/>
          </p:nvCxnSpPr>
          <p:spPr>
            <a:xfrm>
              <a:off x="1825020" y="5681710"/>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25" name="Oval 124"/>
            <p:cNvSpPr/>
            <p:nvPr/>
          </p:nvSpPr>
          <p:spPr>
            <a:xfrm>
              <a:off x="1088623" y="528581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TextBox 125"/>
            <p:cNvSpPr txBox="1"/>
            <p:nvPr/>
          </p:nvSpPr>
          <p:spPr>
            <a:xfrm>
              <a:off x="579084" y="5993376"/>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Morse-code</a:t>
              </a:r>
              <a:endParaRPr lang="en-US" sz="2000" dirty="0">
                <a:solidFill>
                  <a:schemeClr val="bg1"/>
                </a:solidFill>
                <a:latin typeface="Helvetica Neue Thin"/>
                <a:cs typeface="Helvetica Neue Thin"/>
              </a:endParaRPr>
            </a:p>
          </p:txBody>
        </p:sp>
        <p:cxnSp>
          <p:nvCxnSpPr>
            <p:cNvPr id="127" name="Straight Connector 126"/>
            <p:cNvCxnSpPr/>
            <p:nvPr/>
          </p:nvCxnSpPr>
          <p:spPr>
            <a:xfrm flipH="1">
              <a:off x="1238518" y="5681710"/>
              <a:ext cx="432382" cy="0"/>
            </a:xfrm>
            <a:prstGeom prst="line">
              <a:avLst/>
            </a:prstGeom>
            <a:ln w="28575" cmpd="sng">
              <a:solidFill>
                <a:schemeClr val="bg1"/>
              </a:solidFill>
              <a:prstDash val="dashDot"/>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146" name="TextBox 145"/>
          <p:cNvSpPr txBox="1"/>
          <p:nvPr/>
        </p:nvSpPr>
        <p:spPr>
          <a:xfrm>
            <a:off x="1500977" y="1760794"/>
            <a:ext cx="219753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Vibration sound</a:t>
            </a:r>
            <a:endParaRPr lang="en-US" sz="2000" dirty="0">
              <a:solidFill>
                <a:schemeClr val="bg1"/>
              </a:solidFill>
              <a:latin typeface="Helvetica Neue Thin"/>
              <a:cs typeface="Helvetica Neue Thin"/>
            </a:endParaRPr>
          </a:p>
        </p:txBody>
      </p:sp>
      <p:sp>
        <p:nvSpPr>
          <p:cNvPr id="147" name="TextBox 146"/>
          <p:cNvSpPr txBox="1"/>
          <p:nvPr/>
        </p:nvSpPr>
        <p:spPr>
          <a:xfrm>
            <a:off x="5784370" y="1713139"/>
            <a:ext cx="219753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Speaker sound</a:t>
            </a:r>
            <a:endParaRPr lang="en-US" sz="2000" dirty="0">
              <a:solidFill>
                <a:schemeClr val="bg1"/>
              </a:solidFill>
              <a:latin typeface="Helvetica Neue Thin"/>
              <a:cs typeface="Helvetica Neue Thin"/>
            </a:endParaRPr>
          </a:p>
        </p:txBody>
      </p:sp>
    </p:spTree>
    <p:extLst>
      <p:ext uri="{BB962C8B-B14F-4D97-AF65-F5344CB8AC3E}">
        <p14:creationId xmlns:p14="http://schemas.microsoft.com/office/powerpoint/2010/main" val="28398026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grpId="1" nodeType="clickEffect">
                                  <p:stCondLst>
                                    <p:cond delay="0"/>
                                  </p:stCondLst>
                                  <p:childTnLst>
                                    <p:animMotion origin="layout" path="M -1.11111E-6 4.07407E-6 C 0.06892 4.07407E-6 0.125 0.07476 0.125 0.16666 " pathEditMode="relative" rAng="0" ptsTypes="ff">
                                      <p:cBhvr>
                                        <p:cTn id="6" dur="2000" fill="hold"/>
                                        <p:tgtEl>
                                          <p:spTgt spid="4"/>
                                        </p:tgtEl>
                                        <p:attrNameLst>
                                          <p:attrName>ppt_x</p:attrName>
                                          <p:attrName>ppt_y</p:attrName>
                                        </p:attrNameLst>
                                      </p:cBhvr>
                                      <p:rCtr x="6250" y="8333"/>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0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7"/>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99"/>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4"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283532-8428-F14D-911C-98C43BF6B529}" type="slidenum">
              <a:rPr lang="en-US" smtClean="0"/>
              <a:t>37</a:t>
            </a:fld>
            <a:endParaRPr lang="en-US"/>
          </a:p>
        </p:txBody>
      </p:sp>
      <p:grpSp>
        <p:nvGrpSpPr>
          <p:cNvPr id="8" name="Group 7"/>
          <p:cNvGrpSpPr/>
          <p:nvPr/>
        </p:nvGrpSpPr>
        <p:grpSpPr>
          <a:xfrm>
            <a:off x="587174" y="22429"/>
            <a:ext cx="8294012" cy="1153055"/>
            <a:chOff x="579084" y="5277008"/>
            <a:chExt cx="8294012" cy="1153055"/>
          </a:xfrm>
        </p:grpSpPr>
        <p:sp>
          <p:nvSpPr>
            <p:cNvPr id="9" name="Oval 8"/>
            <p:cNvSpPr/>
            <p:nvPr/>
          </p:nvSpPr>
          <p:spPr>
            <a:xfrm>
              <a:off x="2623832" y="5283826"/>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3360229" y="567971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11" name="Group 10"/>
            <p:cNvGrpSpPr/>
            <p:nvPr/>
          </p:nvGrpSpPr>
          <p:grpSpPr>
            <a:xfrm>
              <a:off x="2919016" y="5417531"/>
              <a:ext cx="200880" cy="481335"/>
              <a:chOff x="2768329" y="986764"/>
              <a:chExt cx="204521" cy="945054"/>
            </a:xfrm>
            <a:effectLst/>
          </p:grpSpPr>
          <p:sp>
            <p:nvSpPr>
              <p:cNvPr id="42" name="Freeform 41"/>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3" name="Freeform 42"/>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2" name="TextBox 11"/>
            <p:cNvSpPr txBox="1"/>
            <p:nvPr/>
          </p:nvSpPr>
          <p:spPr>
            <a:xfrm>
              <a:off x="2114293" y="5991384"/>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Single</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Carrier</a:t>
              </a:r>
              <a:endParaRPr lang="en-US" sz="2000" dirty="0">
                <a:solidFill>
                  <a:schemeClr val="bg1"/>
                </a:solidFill>
                <a:latin typeface="Helvetica Neue Thin"/>
                <a:cs typeface="Helvetica Neue Thin"/>
              </a:endParaRPr>
            </a:p>
          </p:txBody>
        </p:sp>
        <p:sp>
          <p:nvSpPr>
            <p:cNvPr id="13" name="Oval 12"/>
            <p:cNvSpPr/>
            <p:nvPr/>
          </p:nvSpPr>
          <p:spPr>
            <a:xfrm>
              <a:off x="4190616" y="527700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p:cNvGrpSpPr/>
            <p:nvPr/>
          </p:nvGrpSpPr>
          <p:grpSpPr>
            <a:xfrm>
              <a:off x="4377253" y="5426002"/>
              <a:ext cx="353280" cy="493885"/>
              <a:chOff x="2224020" y="340262"/>
              <a:chExt cx="353280" cy="493885"/>
            </a:xfrm>
          </p:grpSpPr>
          <p:grpSp>
            <p:nvGrpSpPr>
              <p:cNvPr id="36" name="Group 35"/>
              <p:cNvGrpSpPr/>
              <p:nvPr/>
            </p:nvGrpSpPr>
            <p:grpSpPr>
              <a:xfrm>
                <a:off x="2224020" y="352812"/>
                <a:ext cx="200880" cy="481335"/>
                <a:chOff x="2768329" y="986764"/>
                <a:chExt cx="204521" cy="945054"/>
              </a:xfrm>
              <a:effectLst/>
            </p:grpSpPr>
            <p:sp>
              <p:nvSpPr>
                <p:cNvPr id="40" name="Freeform 39"/>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Freeform 40"/>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7" name="Group 36"/>
              <p:cNvGrpSpPr/>
              <p:nvPr/>
            </p:nvGrpSpPr>
            <p:grpSpPr>
              <a:xfrm>
                <a:off x="2376420" y="340262"/>
                <a:ext cx="200880" cy="481335"/>
                <a:chOff x="2768329" y="986764"/>
                <a:chExt cx="204521" cy="945054"/>
              </a:xfrm>
              <a:effectLst/>
            </p:grpSpPr>
            <p:sp>
              <p:nvSpPr>
                <p:cNvPr id="38" name="Freeform 37"/>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Freeform 38"/>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15" name="TextBox 14"/>
            <p:cNvSpPr txBox="1"/>
            <p:nvPr/>
          </p:nvSpPr>
          <p:spPr>
            <a:xfrm>
              <a:off x="3681952" y="5995329"/>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Multi-Carrier</a:t>
              </a:r>
              <a:endParaRPr lang="en-US" sz="2000" dirty="0">
                <a:solidFill>
                  <a:schemeClr val="bg1"/>
                </a:solidFill>
                <a:latin typeface="Helvetica Neue Thin"/>
                <a:cs typeface="Helvetica Neue Thin"/>
              </a:endParaRPr>
            </a:p>
          </p:txBody>
        </p:sp>
        <p:grpSp>
          <p:nvGrpSpPr>
            <p:cNvPr id="16" name="Group 15"/>
            <p:cNvGrpSpPr/>
            <p:nvPr/>
          </p:nvGrpSpPr>
          <p:grpSpPr>
            <a:xfrm>
              <a:off x="5808013" y="5293503"/>
              <a:ext cx="742241" cy="742297"/>
              <a:chOff x="5103876" y="1582811"/>
              <a:chExt cx="742241" cy="742297"/>
            </a:xfrm>
          </p:grpSpPr>
          <p:sp>
            <p:nvSpPr>
              <p:cNvPr id="31" name="Oval 30"/>
              <p:cNvSpPr/>
              <p:nvPr/>
            </p:nvSpPr>
            <p:spPr>
              <a:xfrm>
                <a:off x="5103876" y="1582811"/>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5237412" y="1687828"/>
                <a:ext cx="483078" cy="384349"/>
                <a:chOff x="5085012" y="380778"/>
                <a:chExt cx="483078" cy="384349"/>
              </a:xfrm>
            </p:grpSpPr>
            <p:cxnSp>
              <p:nvCxnSpPr>
                <p:cNvPr id="33" name="Straight Connector 32"/>
                <p:cNvCxnSpPr/>
                <p:nvPr/>
              </p:nvCxnSpPr>
              <p:spPr>
                <a:xfrm>
                  <a:off x="5330844" y="380778"/>
                  <a:ext cx="0" cy="267129"/>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flipV="1">
                  <a:off x="5344962" y="668061"/>
                  <a:ext cx="223128" cy="93121"/>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5085012" y="672006"/>
                  <a:ext cx="223128" cy="93121"/>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grpSp>
        </p:grpSp>
        <p:cxnSp>
          <p:nvCxnSpPr>
            <p:cNvPr id="17" name="Straight Connector 16"/>
            <p:cNvCxnSpPr/>
            <p:nvPr/>
          </p:nvCxnSpPr>
          <p:spPr>
            <a:xfrm>
              <a:off x="4961091" y="5683663"/>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106066" y="6002810"/>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Multi-dimension</a:t>
              </a:r>
              <a:endParaRPr lang="en-US" sz="2000" dirty="0">
                <a:solidFill>
                  <a:schemeClr val="bg1"/>
                </a:solidFill>
                <a:latin typeface="Helvetica Neue Thin"/>
                <a:cs typeface="Helvetica Neue Thin"/>
              </a:endParaRPr>
            </a:p>
          </p:txBody>
        </p:sp>
        <p:cxnSp>
          <p:nvCxnSpPr>
            <p:cNvPr id="19" name="Straight Connector 18"/>
            <p:cNvCxnSpPr/>
            <p:nvPr/>
          </p:nvCxnSpPr>
          <p:spPr>
            <a:xfrm>
              <a:off x="6578447" y="568760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20" name="Group 19"/>
            <p:cNvGrpSpPr/>
            <p:nvPr/>
          </p:nvGrpSpPr>
          <p:grpSpPr>
            <a:xfrm>
              <a:off x="7406623" y="5283402"/>
              <a:ext cx="742241" cy="742297"/>
              <a:chOff x="6592290" y="1339331"/>
              <a:chExt cx="742241" cy="742297"/>
            </a:xfrm>
          </p:grpSpPr>
          <p:sp>
            <p:nvSpPr>
              <p:cNvPr id="26" name="Oval 25"/>
              <p:cNvSpPr/>
              <p:nvPr/>
            </p:nvSpPr>
            <p:spPr>
              <a:xfrm>
                <a:off x="6592290" y="1339331"/>
                <a:ext cx="742241" cy="742297"/>
              </a:xfrm>
              <a:prstGeom prst="ellipse">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 name="Group 26"/>
              <p:cNvGrpSpPr/>
              <p:nvPr/>
            </p:nvGrpSpPr>
            <p:grpSpPr>
              <a:xfrm rot="5400000">
                <a:off x="6875696" y="1489766"/>
                <a:ext cx="188755" cy="491628"/>
                <a:chOff x="2768329" y="986764"/>
                <a:chExt cx="204521" cy="945054"/>
              </a:xfrm>
              <a:effectLst/>
            </p:grpSpPr>
            <p:sp>
              <p:nvSpPr>
                <p:cNvPr id="29" name="Freeform 28"/>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Freeform 29"/>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28" name="Straight Connector 27"/>
              <p:cNvCxnSpPr/>
              <p:nvPr/>
            </p:nvCxnSpPr>
            <p:spPr>
              <a:xfrm flipH="1">
                <a:off x="6821713" y="1437160"/>
                <a:ext cx="309268" cy="629828"/>
              </a:xfrm>
              <a:prstGeom prst="line">
                <a:avLst/>
              </a:prstGeom>
              <a:ln w="28575" cmpd="sng">
                <a:solidFill>
                  <a:srgbClr val="000000"/>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6706713" y="6029953"/>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Phy</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Security</a:t>
              </a:r>
              <a:endParaRPr lang="en-US" sz="2000" dirty="0">
                <a:solidFill>
                  <a:schemeClr val="bg1"/>
                </a:solidFill>
                <a:latin typeface="Helvetica Neue Thin"/>
                <a:cs typeface="Helvetica Neue Thin"/>
              </a:endParaRPr>
            </a:p>
          </p:txBody>
        </p:sp>
        <p:cxnSp>
          <p:nvCxnSpPr>
            <p:cNvPr id="22" name="Straight Connector 21"/>
            <p:cNvCxnSpPr/>
            <p:nvPr/>
          </p:nvCxnSpPr>
          <p:spPr>
            <a:xfrm>
              <a:off x="1825020" y="5681710"/>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1088623" y="528581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579084" y="5993376"/>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Morse-code</a:t>
              </a:r>
              <a:endParaRPr lang="en-US" sz="2000" dirty="0">
                <a:solidFill>
                  <a:schemeClr val="bg1"/>
                </a:solidFill>
                <a:latin typeface="Helvetica Neue Thin"/>
                <a:cs typeface="Helvetica Neue Thin"/>
              </a:endParaRPr>
            </a:p>
          </p:txBody>
        </p:sp>
        <p:cxnSp>
          <p:nvCxnSpPr>
            <p:cNvPr id="25" name="Straight Connector 24"/>
            <p:cNvCxnSpPr/>
            <p:nvPr/>
          </p:nvCxnSpPr>
          <p:spPr>
            <a:xfrm flipH="1">
              <a:off x="1238518" y="5681710"/>
              <a:ext cx="432382" cy="0"/>
            </a:xfrm>
            <a:prstGeom prst="line">
              <a:avLst/>
            </a:prstGeom>
            <a:ln w="28575" cmpd="sng">
              <a:solidFill>
                <a:schemeClr val="bg1"/>
              </a:solidFill>
              <a:prstDash val="dashDot"/>
              <a:headEnd type="none"/>
              <a:tailEnd type="none"/>
            </a:ln>
            <a:effectLst/>
          </p:spPr>
          <p:style>
            <a:lnRef idx="2">
              <a:schemeClr val="accent1"/>
            </a:lnRef>
            <a:fillRef idx="0">
              <a:schemeClr val="accent1"/>
            </a:fillRef>
            <a:effectRef idx="1">
              <a:schemeClr val="accent1"/>
            </a:effectRef>
            <a:fontRef idx="minor">
              <a:schemeClr val="tx1"/>
            </a:fontRef>
          </p:style>
        </p:cxnSp>
      </p:grpSp>
      <p:pic>
        <p:nvPicPr>
          <p:cNvPr id="2" name="Picture 1" descr="noise_cancel_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6713" y="1428753"/>
            <a:ext cx="7060241" cy="5235946"/>
          </a:xfrm>
          <a:prstGeom prst="rect">
            <a:avLst/>
          </a:prstGeom>
          <a:ln>
            <a:solidFill>
              <a:srgbClr val="FFFFFF"/>
            </a:solidFill>
          </a:ln>
          <a:effectLst>
            <a:outerShdw blurRad="730250" dist="330200" dir="8100000" algn="tr" rotWithShape="0">
              <a:schemeClr val="bg1">
                <a:lumMod val="75000"/>
                <a:alpha val="40000"/>
              </a:schemeClr>
            </a:outerShdw>
          </a:effectLst>
        </p:spPr>
      </p:pic>
      <p:sp>
        <p:nvSpPr>
          <p:cNvPr id="3" name="TextBox 2"/>
          <p:cNvSpPr txBox="1"/>
          <p:nvPr/>
        </p:nvSpPr>
        <p:spPr>
          <a:xfrm>
            <a:off x="1497504" y="2032001"/>
            <a:ext cx="2304142" cy="461665"/>
          </a:xfrm>
          <a:prstGeom prst="rect">
            <a:avLst/>
          </a:prstGeom>
          <a:noFill/>
        </p:spPr>
        <p:txBody>
          <a:bodyPr wrap="square" rtlCol="0">
            <a:spAutoFit/>
          </a:bodyPr>
          <a:lstStyle/>
          <a:p>
            <a:pPr algn="ctr"/>
            <a:r>
              <a:rPr lang="en-US" sz="2400" dirty="0" smtClean="0">
                <a:solidFill>
                  <a:schemeClr val="accent2">
                    <a:lumMod val="75000"/>
                  </a:schemeClr>
                </a:solidFill>
                <a:latin typeface="Helvetica Neue Thin"/>
                <a:cs typeface="Helvetica Neue Thin"/>
              </a:rPr>
              <a:t>Vibration start</a:t>
            </a:r>
            <a:endParaRPr lang="en-US" sz="2400" dirty="0">
              <a:solidFill>
                <a:schemeClr val="accent2">
                  <a:lumMod val="75000"/>
                </a:schemeClr>
              </a:solidFill>
              <a:latin typeface="Helvetica Neue Thin"/>
              <a:cs typeface="Helvetica Neue Thin"/>
            </a:endParaRPr>
          </a:p>
        </p:txBody>
      </p:sp>
      <p:cxnSp>
        <p:nvCxnSpPr>
          <p:cNvPr id="44" name="Straight Connector 43"/>
          <p:cNvCxnSpPr>
            <a:stCxn id="3" idx="2"/>
          </p:cNvCxnSpPr>
          <p:nvPr/>
        </p:nvCxnSpPr>
        <p:spPr>
          <a:xfrm>
            <a:off x="2649575" y="2493666"/>
            <a:ext cx="0" cy="536193"/>
          </a:xfrm>
          <a:prstGeom prst="line">
            <a:avLst/>
          </a:prstGeom>
          <a:ln w="28575" cmpd="sng">
            <a:solidFill>
              <a:schemeClr val="accent2">
                <a:lumMod val="75000"/>
              </a:schemeClr>
            </a:solidFill>
            <a:prstDash val="sysDash"/>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1882282" y="1407049"/>
            <a:ext cx="2304142" cy="461665"/>
          </a:xfrm>
          <a:prstGeom prst="rect">
            <a:avLst/>
          </a:prstGeom>
          <a:noFill/>
        </p:spPr>
        <p:txBody>
          <a:bodyPr wrap="square" rtlCol="0">
            <a:spAutoFit/>
          </a:bodyPr>
          <a:lstStyle/>
          <a:p>
            <a:pPr algn="ctr"/>
            <a:r>
              <a:rPr lang="en-US" sz="2400" dirty="0" smtClean="0">
                <a:solidFill>
                  <a:schemeClr val="accent2">
                    <a:lumMod val="75000"/>
                  </a:schemeClr>
                </a:solidFill>
                <a:latin typeface="Helvetica Neue Thin"/>
                <a:cs typeface="Helvetica Neue Thin"/>
              </a:rPr>
              <a:t>Anti-sound start</a:t>
            </a:r>
            <a:endParaRPr lang="en-US" sz="2400" dirty="0">
              <a:solidFill>
                <a:schemeClr val="accent2">
                  <a:lumMod val="75000"/>
                </a:schemeClr>
              </a:solidFill>
              <a:latin typeface="Helvetica Neue Thin"/>
              <a:cs typeface="Helvetica Neue Thin"/>
            </a:endParaRPr>
          </a:p>
        </p:txBody>
      </p:sp>
      <p:cxnSp>
        <p:nvCxnSpPr>
          <p:cNvPr id="47" name="Straight Connector 46"/>
          <p:cNvCxnSpPr>
            <a:stCxn id="46" idx="2"/>
          </p:cNvCxnSpPr>
          <p:nvPr/>
        </p:nvCxnSpPr>
        <p:spPr>
          <a:xfrm>
            <a:off x="3034353" y="1868714"/>
            <a:ext cx="1164353" cy="217713"/>
          </a:xfrm>
          <a:prstGeom prst="line">
            <a:avLst/>
          </a:prstGeom>
          <a:ln w="28575" cmpd="sng">
            <a:solidFill>
              <a:schemeClr val="accent2">
                <a:lumMod val="75000"/>
              </a:schemeClr>
            </a:solidFill>
            <a:prstDash val="sysDash"/>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5649262" y="1570336"/>
            <a:ext cx="2507692" cy="461665"/>
          </a:xfrm>
          <a:prstGeom prst="rect">
            <a:avLst/>
          </a:prstGeom>
          <a:noFill/>
        </p:spPr>
        <p:txBody>
          <a:bodyPr wrap="square" rtlCol="0">
            <a:spAutoFit/>
          </a:bodyPr>
          <a:lstStyle/>
          <a:p>
            <a:pPr algn="ctr"/>
            <a:r>
              <a:rPr lang="en-US" sz="2400" dirty="0" smtClean="0">
                <a:solidFill>
                  <a:schemeClr val="accent2">
                    <a:lumMod val="75000"/>
                  </a:schemeClr>
                </a:solidFill>
                <a:latin typeface="Helvetica Neue Thin"/>
                <a:cs typeface="Helvetica Neue Thin"/>
              </a:rPr>
              <a:t>Frequency switch</a:t>
            </a:r>
            <a:endParaRPr lang="en-US" sz="2400" dirty="0">
              <a:solidFill>
                <a:schemeClr val="accent2">
                  <a:lumMod val="75000"/>
                </a:schemeClr>
              </a:solidFill>
              <a:latin typeface="Helvetica Neue Thin"/>
              <a:cs typeface="Helvetica Neue Thin"/>
            </a:endParaRPr>
          </a:p>
        </p:txBody>
      </p:sp>
      <p:cxnSp>
        <p:nvCxnSpPr>
          <p:cNvPr id="50" name="Straight Connector 49"/>
          <p:cNvCxnSpPr>
            <a:stCxn id="49" idx="2"/>
          </p:cNvCxnSpPr>
          <p:nvPr/>
        </p:nvCxnSpPr>
        <p:spPr>
          <a:xfrm flipH="1">
            <a:off x="5466740" y="2032001"/>
            <a:ext cx="1436368" cy="461665"/>
          </a:xfrm>
          <a:prstGeom prst="line">
            <a:avLst/>
          </a:prstGeom>
          <a:ln w="28575" cmpd="sng">
            <a:solidFill>
              <a:schemeClr val="accent2">
                <a:lumMod val="75000"/>
              </a:schemeClr>
            </a:solidFill>
            <a:prstDash val="sysDash"/>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7055508" y="2768310"/>
            <a:ext cx="0" cy="867811"/>
          </a:xfrm>
          <a:prstGeom prst="line">
            <a:avLst/>
          </a:prstGeom>
          <a:ln w="28575" cmpd="sng">
            <a:solidFill>
              <a:srgbClr val="953735"/>
            </a:solidFill>
            <a:prstDash val="sysDash"/>
            <a:headEnd type="arrow" w="lg" len="lg"/>
            <a:tailEnd type="arrow"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88622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6" grpId="0"/>
      <p:bldP spid="4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6" name="Picture 5" descr="txrxSymbol_heatmap_phone.png"/>
          <p:cNvPicPr>
            <a:picLocks noChangeAspect="1"/>
          </p:cNvPicPr>
          <p:nvPr/>
        </p:nvPicPr>
        <p:blipFill rotWithShape="1">
          <a:blip r:embed="rId3">
            <a:extLst>
              <a:ext uri="{28A0092B-C50C-407E-A947-70E740481C1C}">
                <a14:useLocalDpi xmlns:a14="http://schemas.microsoft.com/office/drawing/2010/main" val="0"/>
              </a:ext>
            </a:extLst>
          </a:blip>
          <a:srcRect l="3018" t="4165" r="6433"/>
          <a:stretch/>
        </p:blipFill>
        <p:spPr>
          <a:xfrm>
            <a:off x="4705691" y="2045440"/>
            <a:ext cx="4387470" cy="3482723"/>
          </a:xfrm>
          <a:prstGeom prst="rect">
            <a:avLst/>
          </a:prstGeom>
          <a:effectLst>
            <a:outerShdw blurRad="730250" dist="330200" dir="8100000" algn="tr" rotWithShape="0">
              <a:schemeClr val="bg1">
                <a:lumMod val="75000"/>
                <a:alpha val="40000"/>
              </a:schemeClr>
            </a:outerShdw>
          </a:effectLst>
        </p:spPr>
      </p:pic>
      <p:sp>
        <p:nvSpPr>
          <p:cNvPr id="7" name="Slide Number Placeholder 6"/>
          <p:cNvSpPr>
            <a:spLocks noGrp="1"/>
          </p:cNvSpPr>
          <p:nvPr>
            <p:ph type="sldNum" sz="quarter" idx="12"/>
          </p:nvPr>
        </p:nvSpPr>
        <p:spPr/>
        <p:txBody>
          <a:bodyPr/>
          <a:lstStyle/>
          <a:p>
            <a:fld id="{10283532-8428-F14D-911C-98C43BF6B529}" type="slidenum">
              <a:rPr lang="en-US" smtClean="0"/>
              <a:t>38</a:t>
            </a:fld>
            <a:endParaRPr lang="en-US"/>
          </a:p>
        </p:txBody>
      </p:sp>
      <p:sp>
        <p:nvSpPr>
          <p:cNvPr id="8" name="TextBox 7"/>
          <p:cNvSpPr txBox="1"/>
          <p:nvPr/>
        </p:nvSpPr>
        <p:spPr>
          <a:xfrm>
            <a:off x="0" y="-52840"/>
            <a:ext cx="9113256" cy="707886"/>
          </a:xfrm>
          <a:prstGeom prst="rect">
            <a:avLst/>
          </a:prstGeom>
          <a:noFill/>
        </p:spPr>
        <p:txBody>
          <a:bodyPr wrap="square" rtlCol="0">
            <a:spAutoFit/>
          </a:bodyPr>
          <a:lstStyle/>
          <a:p>
            <a:r>
              <a:rPr lang="en-US" sz="4000" dirty="0" smtClean="0">
                <a:solidFill>
                  <a:srgbClr val="FFFFFF"/>
                </a:solidFill>
                <a:latin typeface="Helvetica Neue Thin"/>
                <a:cs typeface="Helvetica Neue Thin"/>
              </a:rPr>
              <a:t>Evaluation</a:t>
            </a:r>
            <a:endParaRPr lang="en-US" sz="4000" dirty="0">
              <a:solidFill>
                <a:srgbClr val="FFFFFF"/>
              </a:solidFill>
              <a:latin typeface="Helvetica Neue Thin"/>
              <a:cs typeface="Helvetica Neue Thin"/>
            </a:endParaRPr>
          </a:p>
        </p:txBody>
      </p:sp>
      <p:pic>
        <p:nvPicPr>
          <p:cNvPr id="2" name="Picture 1" descr="BER_line_smartpho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21" y="2045440"/>
            <a:ext cx="4521200" cy="3482723"/>
          </a:xfrm>
          <a:prstGeom prst="rect">
            <a:avLst/>
          </a:prstGeom>
          <a:effectLst>
            <a:outerShdw blurRad="730250" dist="330200" dir="8100000" algn="tr" rotWithShape="0">
              <a:schemeClr val="bg1">
                <a:lumMod val="75000"/>
                <a:alpha val="40000"/>
              </a:schemeClr>
            </a:outerShdw>
          </a:effectLst>
        </p:spPr>
      </p:pic>
      <p:sp>
        <p:nvSpPr>
          <p:cNvPr id="9" name="TextBox 8"/>
          <p:cNvSpPr txBox="1"/>
          <p:nvPr/>
        </p:nvSpPr>
        <p:spPr>
          <a:xfrm>
            <a:off x="261258" y="1369570"/>
            <a:ext cx="2188029" cy="523220"/>
          </a:xfrm>
          <a:prstGeom prst="rect">
            <a:avLst/>
          </a:prstGeom>
          <a:noFill/>
        </p:spPr>
        <p:txBody>
          <a:bodyPr wrap="square" rtlCol="0">
            <a:spAutoFit/>
          </a:bodyPr>
          <a:lstStyle/>
          <a:p>
            <a:r>
              <a:rPr lang="en-US" sz="2800" dirty="0" smtClean="0">
                <a:solidFill>
                  <a:srgbClr val="FFFFFF"/>
                </a:solidFill>
                <a:latin typeface="Helvetica Neue Thin"/>
                <a:cs typeface="Helvetica Neue Thin"/>
              </a:rPr>
              <a:t>Single-carrier</a:t>
            </a:r>
            <a:endParaRPr lang="en-US" sz="2800" dirty="0">
              <a:solidFill>
                <a:srgbClr val="FFFFFF"/>
              </a:solidFill>
              <a:latin typeface="Helvetica Neue Thin"/>
              <a:cs typeface="Helvetica Neue Thin"/>
            </a:endParaRPr>
          </a:p>
        </p:txBody>
      </p:sp>
    </p:spTree>
    <p:extLst>
      <p:ext uri="{BB962C8B-B14F-4D97-AF65-F5344CB8AC3E}">
        <p14:creationId xmlns:p14="http://schemas.microsoft.com/office/powerpoint/2010/main" val="140522602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11" name="Picture 10" descr="temporalBer_heatmap_custom.png"/>
          <p:cNvPicPr>
            <a:picLocks noChangeAspect="1"/>
          </p:cNvPicPr>
          <p:nvPr/>
        </p:nvPicPr>
        <p:blipFill rotWithShape="1">
          <a:blip r:embed="rId3">
            <a:extLst>
              <a:ext uri="{28A0092B-C50C-407E-A947-70E740481C1C}">
                <a14:useLocalDpi xmlns:a14="http://schemas.microsoft.com/office/drawing/2010/main" val="0"/>
              </a:ext>
            </a:extLst>
          </a:blip>
          <a:srcRect l="9258" t="5800" r="5928" b="4285"/>
          <a:stretch/>
        </p:blipFill>
        <p:spPr>
          <a:xfrm>
            <a:off x="82474" y="2045440"/>
            <a:ext cx="4380260" cy="3550455"/>
          </a:xfrm>
          <a:prstGeom prst="rect">
            <a:avLst/>
          </a:prstGeom>
          <a:effectLst>
            <a:outerShdw blurRad="730250" dist="330200" dir="8100000" algn="tr" rotWithShape="0">
              <a:schemeClr val="bg1">
                <a:lumMod val="75000"/>
                <a:alpha val="40000"/>
              </a:schemeClr>
            </a:outerShdw>
          </a:effectLst>
        </p:spPr>
      </p:pic>
      <p:grpSp>
        <p:nvGrpSpPr>
          <p:cNvPr id="9" name="Group 8"/>
          <p:cNvGrpSpPr/>
          <p:nvPr/>
        </p:nvGrpSpPr>
        <p:grpSpPr>
          <a:xfrm>
            <a:off x="82473" y="2045440"/>
            <a:ext cx="4556996" cy="3550455"/>
            <a:chOff x="82473" y="2045440"/>
            <a:chExt cx="4556996" cy="3550455"/>
          </a:xfrm>
        </p:grpSpPr>
        <p:sp>
          <p:nvSpPr>
            <p:cNvPr id="5" name="Rectangle 4"/>
            <p:cNvSpPr/>
            <p:nvPr/>
          </p:nvSpPr>
          <p:spPr>
            <a:xfrm>
              <a:off x="82473" y="2045440"/>
              <a:ext cx="4556995" cy="355045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berPerEnergy_line_custom.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74" y="2113172"/>
              <a:ext cx="4556995" cy="3482723"/>
            </a:xfrm>
            <a:prstGeom prst="rect">
              <a:avLst/>
            </a:prstGeom>
            <a:effectLst>
              <a:outerShdw blurRad="730250" dist="330200" dir="8100000" algn="tr" rotWithShape="0">
                <a:schemeClr val="bg1">
                  <a:lumMod val="75000"/>
                  <a:alpha val="40000"/>
                </a:schemeClr>
              </a:outerShdw>
            </a:effectLst>
          </p:spPr>
        </p:pic>
      </p:grpSp>
      <p:sp>
        <p:nvSpPr>
          <p:cNvPr id="6" name="Slide Number Placeholder 5"/>
          <p:cNvSpPr>
            <a:spLocks noGrp="1"/>
          </p:cNvSpPr>
          <p:nvPr>
            <p:ph type="sldNum" sz="quarter" idx="12"/>
          </p:nvPr>
        </p:nvSpPr>
        <p:spPr/>
        <p:txBody>
          <a:bodyPr/>
          <a:lstStyle/>
          <a:p>
            <a:fld id="{10283532-8428-F14D-911C-98C43BF6B529}" type="slidenum">
              <a:rPr lang="en-US" smtClean="0"/>
              <a:t>39</a:t>
            </a:fld>
            <a:endParaRPr lang="en-US"/>
          </a:p>
        </p:txBody>
      </p:sp>
      <p:sp>
        <p:nvSpPr>
          <p:cNvPr id="8" name="TextBox 7"/>
          <p:cNvSpPr txBox="1"/>
          <p:nvPr/>
        </p:nvSpPr>
        <p:spPr>
          <a:xfrm>
            <a:off x="0" y="-52840"/>
            <a:ext cx="9113256" cy="707886"/>
          </a:xfrm>
          <a:prstGeom prst="rect">
            <a:avLst/>
          </a:prstGeom>
          <a:noFill/>
        </p:spPr>
        <p:txBody>
          <a:bodyPr wrap="square" rtlCol="0">
            <a:spAutoFit/>
          </a:bodyPr>
          <a:lstStyle/>
          <a:p>
            <a:r>
              <a:rPr lang="en-US" sz="4000" dirty="0" smtClean="0">
                <a:solidFill>
                  <a:srgbClr val="FFFFFF"/>
                </a:solidFill>
                <a:latin typeface="Helvetica Neue Thin"/>
                <a:cs typeface="Helvetica Neue Thin"/>
              </a:rPr>
              <a:t>Evaluation</a:t>
            </a:r>
            <a:endParaRPr lang="en-US" sz="4000" dirty="0">
              <a:solidFill>
                <a:srgbClr val="FFFFFF"/>
              </a:solidFill>
              <a:latin typeface="Helvetica Neue Thin"/>
              <a:cs typeface="Helvetica Neue Thin"/>
            </a:endParaRPr>
          </a:p>
        </p:txBody>
      </p:sp>
      <p:pic>
        <p:nvPicPr>
          <p:cNvPr id="15" name="Picture 14" descr="temporalBer_heatmap_custom.png"/>
          <p:cNvPicPr>
            <a:picLocks noChangeAspect="1"/>
          </p:cNvPicPr>
          <p:nvPr/>
        </p:nvPicPr>
        <p:blipFill rotWithShape="1">
          <a:blip r:embed="rId3">
            <a:extLst>
              <a:ext uri="{28A0092B-C50C-407E-A947-70E740481C1C}">
                <a14:useLocalDpi xmlns:a14="http://schemas.microsoft.com/office/drawing/2010/main" val="0"/>
              </a:ext>
            </a:extLst>
          </a:blip>
          <a:srcRect l="9258" t="5800" r="5928" b="4285"/>
          <a:stretch/>
        </p:blipFill>
        <p:spPr>
          <a:xfrm>
            <a:off x="4732996" y="2045440"/>
            <a:ext cx="4380260" cy="3550455"/>
          </a:xfrm>
          <a:prstGeom prst="rect">
            <a:avLst/>
          </a:prstGeom>
          <a:effectLst>
            <a:outerShdw blurRad="730250" dist="330200" dir="8100000" algn="tr" rotWithShape="0">
              <a:schemeClr val="bg1">
                <a:lumMod val="75000"/>
                <a:alpha val="40000"/>
              </a:schemeClr>
            </a:outerShdw>
          </a:effectLst>
        </p:spPr>
      </p:pic>
      <p:grpSp>
        <p:nvGrpSpPr>
          <p:cNvPr id="10" name="Group 9"/>
          <p:cNvGrpSpPr/>
          <p:nvPr/>
        </p:nvGrpSpPr>
        <p:grpSpPr>
          <a:xfrm>
            <a:off x="4758267" y="2045440"/>
            <a:ext cx="4321123" cy="3550455"/>
            <a:chOff x="-2281467" y="1428750"/>
            <a:chExt cx="6400800" cy="4927600"/>
          </a:xfrm>
        </p:grpSpPr>
        <p:sp>
          <p:nvSpPr>
            <p:cNvPr id="3" name="Rectangle 2"/>
            <p:cNvSpPr/>
            <p:nvPr/>
          </p:nvSpPr>
          <p:spPr>
            <a:xfrm>
              <a:off x="-2281467" y="1428750"/>
              <a:ext cx="6400800" cy="4927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berPerCarrier_line_custom.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1467" y="1428750"/>
              <a:ext cx="6400800" cy="4927600"/>
            </a:xfrm>
            <a:prstGeom prst="rect">
              <a:avLst/>
            </a:prstGeom>
            <a:effectLst>
              <a:outerShdw blurRad="730250" dist="330200" dir="8100000" algn="tr" rotWithShape="0">
                <a:schemeClr val="bg1">
                  <a:lumMod val="75000"/>
                  <a:alpha val="40000"/>
                </a:schemeClr>
              </a:outerShdw>
            </a:effectLst>
          </p:spPr>
        </p:pic>
      </p:grpSp>
      <p:sp>
        <p:nvSpPr>
          <p:cNvPr id="12" name="TextBox 11"/>
          <p:cNvSpPr txBox="1"/>
          <p:nvPr/>
        </p:nvSpPr>
        <p:spPr>
          <a:xfrm>
            <a:off x="261258" y="1369570"/>
            <a:ext cx="2188029" cy="523220"/>
          </a:xfrm>
          <a:prstGeom prst="rect">
            <a:avLst/>
          </a:prstGeom>
          <a:noFill/>
        </p:spPr>
        <p:txBody>
          <a:bodyPr wrap="square" rtlCol="0">
            <a:spAutoFit/>
          </a:bodyPr>
          <a:lstStyle/>
          <a:p>
            <a:r>
              <a:rPr lang="en-US" sz="2800" dirty="0" smtClean="0">
                <a:solidFill>
                  <a:srgbClr val="FFFFFF"/>
                </a:solidFill>
                <a:latin typeface="Helvetica Neue Thin"/>
                <a:cs typeface="Helvetica Neue Thin"/>
              </a:rPr>
              <a:t>Multi-carrier</a:t>
            </a:r>
            <a:endParaRPr lang="en-US" sz="2800" dirty="0">
              <a:solidFill>
                <a:srgbClr val="FFFFFF"/>
              </a:solidFill>
              <a:latin typeface="Helvetica Neue Thin"/>
              <a:cs typeface="Helvetica Neue Thin"/>
            </a:endParaRPr>
          </a:p>
        </p:txBody>
      </p:sp>
    </p:spTree>
    <p:extLst>
      <p:ext uri="{BB962C8B-B14F-4D97-AF65-F5344CB8AC3E}">
        <p14:creationId xmlns:p14="http://schemas.microsoft.com/office/powerpoint/2010/main" val="352401239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680C"/>
        </a:solidFill>
        <a:effectLst/>
      </p:bgPr>
    </p:bg>
    <p:spTree>
      <p:nvGrpSpPr>
        <p:cNvPr id="1" name=""/>
        <p:cNvGrpSpPr/>
        <p:nvPr/>
      </p:nvGrpSpPr>
      <p:grpSpPr>
        <a:xfrm>
          <a:off x="0" y="0"/>
          <a:ext cx="0" cy="0"/>
          <a:chOff x="0" y="0"/>
          <a:chExt cx="0" cy="0"/>
        </a:xfrm>
      </p:grpSpPr>
      <p:pic>
        <p:nvPicPr>
          <p:cNvPr id="3" name="Picture 2" descr="samrtphon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541157">
            <a:off x="2292275" y="135479"/>
            <a:ext cx="2167719" cy="2505349"/>
          </a:xfrm>
          <a:prstGeom prst="rect">
            <a:avLst/>
          </a:prstGeom>
        </p:spPr>
      </p:pic>
      <p:pic>
        <p:nvPicPr>
          <p:cNvPr id="4" name="Picture 3" descr="samrtphon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058843" flipH="1">
            <a:off x="4642479" y="135482"/>
            <a:ext cx="2167719" cy="2505349"/>
          </a:xfrm>
          <a:prstGeom prst="rect">
            <a:avLst/>
          </a:prstGeom>
        </p:spPr>
      </p:pic>
      <p:sp>
        <p:nvSpPr>
          <p:cNvPr id="69" name="Slide Number Placeholder 68"/>
          <p:cNvSpPr>
            <a:spLocks noGrp="1"/>
          </p:cNvSpPr>
          <p:nvPr>
            <p:ph type="sldNum" sz="quarter" idx="12"/>
          </p:nvPr>
        </p:nvSpPr>
        <p:spPr/>
        <p:txBody>
          <a:bodyPr/>
          <a:lstStyle/>
          <a:p>
            <a:fld id="{10283532-8428-F14D-911C-98C43BF6B529}" type="slidenum">
              <a:rPr lang="en-US" smtClean="0"/>
              <a:t>4</a:t>
            </a:fld>
            <a:endParaRPr lang="en-US"/>
          </a:p>
        </p:txBody>
      </p:sp>
      <p:grpSp>
        <p:nvGrpSpPr>
          <p:cNvPr id="22" name="Group 21"/>
          <p:cNvGrpSpPr/>
          <p:nvPr/>
        </p:nvGrpSpPr>
        <p:grpSpPr>
          <a:xfrm rot="17760857" flipH="1">
            <a:off x="4321811" y="145960"/>
            <a:ext cx="490340" cy="1508596"/>
            <a:chOff x="6958582" y="2196847"/>
            <a:chExt cx="222378" cy="1153192"/>
          </a:xfrm>
        </p:grpSpPr>
        <p:grpSp>
          <p:nvGrpSpPr>
            <p:cNvPr id="23" name="Group 22"/>
            <p:cNvGrpSpPr/>
            <p:nvPr/>
          </p:nvGrpSpPr>
          <p:grpSpPr>
            <a:xfrm rot="17584098" flipV="1">
              <a:off x="6682131" y="2561889"/>
              <a:ext cx="863872" cy="133787"/>
              <a:chOff x="342704" y="789457"/>
              <a:chExt cx="9445983" cy="1486175"/>
            </a:xfrm>
          </p:grpSpPr>
          <p:sp>
            <p:nvSpPr>
              <p:cNvPr id="25" name="Freeform 24"/>
              <p:cNvSpPr/>
              <p:nvPr/>
            </p:nvSpPr>
            <p:spPr>
              <a:xfrm>
                <a:off x="342704" y="837096"/>
                <a:ext cx="3168624" cy="1438536"/>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Freeform 25"/>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Freeform 26"/>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24" name="Straight Arrow Connector 23"/>
            <p:cNvCxnSpPr/>
            <p:nvPr/>
          </p:nvCxnSpPr>
          <p:spPr>
            <a:xfrm rot="6784098">
              <a:off x="6786598" y="3178055"/>
              <a:ext cx="343968" cy="0"/>
            </a:xfrm>
            <a:prstGeom prst="straightConnector1">
              <a:avLst/>
            </a:prstGeom>
            <a:ln w="28575" cmpd="sng">
              <a:solidFill>
                <a:schemeClr val="bg1"/>
              </a:solidFill>
              <a:tailEnd type="arrow" w="lg" len="med"/>
            </a:ln>
            <a:effectLst/>
          </p:spPr>
          <p:style>
            <a:lnRef idx="2">
              <a:schemeClr val="accent1"/>
            </a:lnRef>
            <a:fillRef idx="0">
              <a:schemeClr val="accent1"/>
            </a:fillRef>
            <a:effectRef idx="1">
              <a:schemeClr val="accent1"/>
            </a:effectRef>
            <a:fontRef idx="minor">
              <a:schemeClr val="tx1"/>
            </a:fontRef>
          </p:style>
        </p:cxnSp>
      </p:grpSp>
      <p:grpSp>
        <p:nvGrpSpPr>
          <p:cNvPr id="29" name="Group 28"/>
          <p:cNvGrpSpPr/>
          <p:nvPr/>
        </p:nvGrpSpPr>
        <p:grpSpPr>
          <a:xfrm>
            <a:off x="258367" y="1036343"/>
            <a:ext cx="3073474" cy="4836057"/>
            <a:chOff x="505777" y="1036343"/>
            <a:chExt cx="3073474" cy="4836057"/>
          </a:xfrm>
        </p:grpSpPr>
        <p:grpSp>
          <p:nvGrpSpPr>
            <p:cNvPr id="30" name="Group 29"/>
            <p:cNvGrpSpPr/>
            <p:nvPr/>
          </p:nvGrpSpPr>
          <p:grpSpPr>
            <a:xfrm>
              <a:off x="1186590" y="1036343"/>
              <a:ext cx="2392661" cy="2491469"/>
              <a:chOff x="1186590" y="1036343"/>
              <a:chExt cx="2392661" cy="2491469"/>
            </a:xfrm>
          </p:grpSpPr>
          <p:cxnSp>
            <p:nvCxnSpPr>
              <p:cNvPr id="34" name="Straight Connector 33"/>
              <p:cNvCxnSpPr/>
              <p:nvPr/>
            </p:nvCxnSpPr>
            <p:spPr>
              <a:xfrm flipH="1">
                <a:off x="1186590" y="1050622"/>
                <a:ext cx="2392661" cy="0"/>
              </a:xfrm>
              <a:prstGeom prst="line">
                <a:avLst/>
              </a:prstGeom>
              <a:ln w="19050">
                <a:solidFill>
                  <a:schemeClr val="bg1"/>
                </a:solidFill>
                <a:prstDash val="sysDash"/>
                <a:headEnd type="oval"/>
                <a:tailEnd type="none" w="lg" len="lg"/>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1186590" y="1036343"/>
                <a:ext cx="0" cy="2491469"/>
              </a:xfrm>
              <a:prstGeom prst="line">
                <a:avLst/>
              </a:prstGeom>
              <a:ln w="19050">
                <a:solidFill>
                  <a:schemeClr val="bg1"/>
                </a:solidFill>
                <a:prstDash val="sysDash"/>
                <a:headEnd type="none"/>
                <a:tailEnd type="stealth" w="lg" len="lg"/>
              </a:ln>
              <a:effectLst/>
            </p:spPr>
            <p:style>
              <a:lnRef idx="2">
                <a:schemeClr val="accent1"/>
              </a:lnRef>
              <a:fillRef idx="0">
                <a:schemeClr val="accent1"/>
              </a:fillRef>
              <a:effectRef idx="1">
                <a:schemeClr val="accent1"/>
              </a:effectRef>
              <a:fontRef idx="minor">
                <a:schemeClr val="tx1"/>
              </a:fontRef>
            </p:style>
          </p:cxnSp>
        </p:grpSp>
        <p:grpSp>
          <p:nvGrpSpPr>
            <p:cNvPr id="31" name="Group 30"/>
            <p:cNvGrpSpPr/>
            <p:nvPr/>
          </p:nvGrpSpPr>
          <p:grpSpPr>
            <a:xfrm>
              <a:off x="505777" y="3418481"/>
              <a:ext cx="2535836" cy="2453919"/>
              <a:chOff x="505777" y="3418481"/>
              <a:chExt cx="2535836" cy="2453919"/>
            </a:xfrm>
          </p:grpSpPr>
          <p:pic>
            <p:nvPicPr>
              <p:cNvPr id="32" name="Picture 31" descr="vib_motor.gif"/>
              <p:cNvPicPr>
                <a:picLocks noChangeAspect="1"/>
              </p:cNvPicPr>
              <p:nvPr/>
            </p:nvPicPr>
            <p:blipFill rotWithShape="1">
              <a:blip r:embed="rId4">
                <a:extLst>
                  <a:ext uri="{28A0092B-C50C-407E-A947-70E740481C1C}">
                    <a14:useLocalDpi xmlns:a14="http://schemas.microsoft.com/office/drawing/2010/main" val="0"/>
                  </a:ext>
                </a:extLst>
              </a:blip>
              <a:srcRect l="39710" t="25782" b="22551"/>
              <a:stretch/>
            </p:blipFill>
            <p:spPr>
              <a:xfrm>
                <a:off x="652053" y="3929826"/>
                <a:ext cx="2389560" cy="1378471"/>
              </a:xfrm>
              <a:prstGeom prst="rect">
                <a:avLst/>
              </a:prstGeom>
            </p:spPr>
          </p:pic>
          <p:sp>
            <p:nvSpPr>
              <p:cNvPr id="33" name="Oval 32"/>
              <p:cNvSpPr/>
              <p:nvPr/>
            </p:nvSpPr>
            <p:spPr>
              <a:xfrm>
                <a:off x="505777" y="3418481"/>
                <a:ext cx="2453366" cy="2453919"/>
              </a:xfrm>
              <a:prstGeom prst="ellipse">
                <a:avLst/>
              </a:prstGeom>
              <a:noFill/>
              <a:ln w="28575" cmpd="sng">
                <a:solidFill>
                  <a:schemeClr val="bg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36" name="TextBox 35"/>
          <p:cNvSpPr txBox="1"/>
          <p:nvPr/>
        </p:nvSpPr>
        <p:spPr>
          <a:xfrm>
            <a:off x="258367" y="5972088"/>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Vibration Motor</a:t>
            </a:r>
            <a:endParaRPr lang="en-US" sz="2000" dirty="0">
              <a:solidFill>
                <a:schemeClr val="bg1"/>
              </a:solidFill>
              <a:latin typeface="Helvetica Neue Thin"/>
              <a:cs typeface="Helvetica Neue Thin"/>
            </a:endParaRPr>
          </a:p>
        </p:txBody>
      </p:sp>
      <p:grpSp>
        <p:nvGrpSpPr>
          <p:cNvPr id="37" name="Group 36"/>
          <p:cNvGrpSpPr/>
          <p:nvPr/>
        </p:nvGrpSpPr>
        <p:grpSpPr>
          <a:xfrm>
            <a:off x="6221214" y="1337198"/>
            <a:ext cx="2673059" cy="4333990"/>
            <a:chOff x="5495478" y="1023793"/>
            <a:chExt cx="2673059" cy="4333990"/>
          </a:xfrm>
        </p:grpSpPr>
        <p:grpSp>
          <p:nvGrpSpPr>
            <p:cNvPr id="38" name="Group 37"/>
            <p:cNvGrpSpPr/>
            <p:nvPr/>
          </p:nvGrpSpPr>
          <p:grpSpPr>
            <a:xfrm flipH="1">
              <a:off x="5495478" y="1023793"/>
              <a:ext cx="2392661" cy="2491469"/>
              <a:chOff x="1186590" y="1036343"/>
              <a:chExt cx="2392661" cy="2491469"/>
            </a:xfrm>
          </p:grpSpPr>
          <p:cxnSp>
            <p:nvCxnSpPr>
              <p:cNvPr id="42" name="Straight Connector 41"/>
              <p:cNvCxnSpPr/>
              <p:nvPr/>
            </p:nvCxnSpPr>
            <p:spPr>
              <a:xfrm flipH="1">
                <a:off x="1186590" y="1050622"/>
                <a:ext cx="2392661" cy="0"/>
              </a:xfrm>
              <a:prstGeom prst="line">
                <a:avLst/>
              </a:prstGeom>
              <a:ln w="19050">
                <a:solidFill>
                  <a:schemeClr val="bg1"/>
                </a:solidFill>
                <a:prstDash val="sysDash"/>
                <a:headEnd type="oval"/>
                <a:tailEnd type="none" w="lg" len="lg"/>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1186590" y="1036343"/>
                <a:ext cx="0" cy="2491469"/>
              </a:xfrm>
              <a:prstGeom prst="line">
                <a:avLst/>
              </a:prstGeom>
              <a:ln w="19050">
                <a:solidFill>
                  <a:schemeClr val="bg1"/>
                </a:solidFill>
                <a:prstDash val="sysDash"/>
                <a:headEnd type="none"/>
                <a:tailEnd type="stealth" w="lg" len="lg"/>
              </a:ln>
              <a:effectLst/>
            </p:spPr>
            <p:style>
              <a:lnRef idx="2">
                <a:schemeClr val="accent1"/>
              </a:lnRef>
              <a:fillRef idx="0">
                <a:schemeClr val="accent1"/>
              </a:fillRef>
              <a:effectRef idx="1">
                <a:schemeClr val="accent1"/>
              </a:effectRef>
              <a:fontRef idx="minor">
                <a:schemeClr val="tx1"/>
              </a:fontRef>
            </p:style>
          </p:cxnSp>
        </p:grpSp>
        <p:grpSp>
          <p:nvGrpSpPr>
            <p:cNvPr id="39" name="Group 38"/>
            <p:cNvGrpSpPr/>
            <p:nvPr/>
          </p:nvGrpSpPr>
          <p:grpSpPr>
            <a:xfrm>
              <a:off x="6051792" y="3225533"/>
              <a:ext cx="2116745" cy="2132250"/>
              <a:chOff x="6051792" y="3225533"/>
              <a:chExt cx="2116745" cy="2132250"/>
            </a:xfrm>
          </p:grpSpPr>
          <p:pic>
            <p:nvPicPr>
              <p:cNvPr id="40" name="Picture 39" descr="red_accl.jpg"/>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168388" y="3253531"/>
                <a:ext cx="1934173" cy="1934173"/>
              </a:xfrm>
              <a:prstGeom prst="rect">
                <a:avLst/>
              </a:prstGeom>
            </p:spPr>
          </p:pic>
          <p:sp>
            <p:nvSpPr>
              <p:cNvPr id="41" name="Oval 40"/>
              <p:cNvSpPr/>
              <p:nvPr/>
            </p:nvSpPr>
            <p:spPr>
              <a:xfrm>
                <a:off x="6051792" y="3225533"/>
                <a:ext cx="2116745" cy="2132250"/>
              </a:xfrm>
              <a:prstGeom prst="ellipse">
                <a:avLst/>
              </a:prstGeom>
              <a:noFill/>
              <a:ln w="28575" cmpd="sng">
                <a:solidFill>
                  <a:schemeClr val="bg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44" name="TextBox 43"/>
          <p:cNvSpPr txBox="1"/>
          <p:nvPr/>
        </p:nvSpPr>
        <p:spPr>
          <a:xfrm>
            <a:off x="7412870" y="5686725"/>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Accelerometer</a:t>
            </a:r>
            <a:endParaRPr lang="en-US" sz="2000" dirty="0">
              <a:solidFill>
                <a:schemeClr val="bg1"/>
              </a:solidFill>
              <a:latin typeface="Helvetica Neue Thin"/>
              <a:cs typeface="Helvetica Neue Thin"/>
            </a:endParaRPr>
          </a:p>
        </p:txBody>
      </p:sp>
    </p:spTree>
    <p:extLst>
      <p:ext uri="{BB962C8B-B14F-4D97-AF65-F5344CB8AC3E}">
        <p14:creationId xmlns:p14="http://schemas.microsoft.com/office/powerpoint/2010/main" val="22221818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10000" fill="hold" nodeType="afterEffect">
                                  <p:stCondLst>
                                    <p:cond delay="500"/>
                                  </p:stCondLst>
                                  <p:childTnLst>
                                    <p:animRot by="120000">
                                      <p:cBhvr>
                                        <p:cTn id="6" dur="2" fill="hold">
                                          <p:stCondLst>
                                            <p:cond delay="0"/>
                                          </p:stCondLst>
                                        </p:cTn>
                                        <p:tgtEl>
                                          <p:spTgt spid="3"/>
                                        </p:tgtEl>
                                        <p:attrNameLst>
                                          <p:attrName>r</p:attrName>
                                        </p:attrNameLst>
                                      </p:cBhvr>
                                    </p:animRot>
                                    <p:animRot by="-240000">
                                      <p:cBhvr>
                                        <p:cTn id="7" dur="20" fill="hold">
                                          <p:stCondLst>
                                            <p:cond delay="20"/>
                                          </p:stCondLst>
                                        </p:cTn>
                                        <p:tgtEl>
                                          <p:spTgt spid="3"/>
                                        </p:tgtEl>
                                        <p:attrNameLst>
                                          <p:attrName>r</p:attrName>
                                        </p:attrNameLst>
                                      </p:cBhvr>
                                    </p:animRot>
                                    <p:animRot by="240000">
                                      <p:cBhvr>
                                        <p:cTn id="8" dur="20" fill="hold">
                                          <p:stCondLst>
                                            <p:cond delay="40"/>
                                          </p:stCondLst>
                                        </p:cTn>
                                        <p:tgtEl>
                                          <p:spTgt spid="3"/>
                                        </p:tgtEl>
                                        <p:attrNameLst>
                                          <p:attrName>r</p:attrName>
                                        </p:attrNameLst>
                                      </p:cBhvr>
                                    </p:animRot>
                                    <p:animRot by="-240000">
                                      <p:cBhvr>
                                        <p:cTn id="9" dur="20" fill="hold">
                                          <p:stCondLst>
                                            <p:cond delay="60"/>
                                          </p:stCondLst>
                                        </p:cTn>
                                        <p:tgtEl>
                                          <p:spTgt spid="3"/>
                                        </p:tgtEl>
                                        <p:attrNameLst>
                                          <p:attrName>r</p:attrName>
                                        </p:attrNameLst>
                                      </p:cBhvr>
                                    </p:animRot>
                                    <p:animRot by="120000">
                                      <p:cBhvr>
                                        <p:cTn id="10" dur="20" fill="hold">
                                          <p:stCondLst>
                                            <p:cond delay="80"/>
                                          </p:stCondLst>
                                        </p:cTn>
                                        <p:tgtEl>
                                          <p:spTgt spid="3"/>
                                        </p:tgtEl>
                                        <p:attrNameLst>
                                          <p:attrName>r</p:attrName>
                                        </p:attrNameLst>
                                      </p:cBhvr>
                                    </p:animRot>
                                  </p:childTnLst>
                                </p:cTn>
                              </p:par>
                              <p:par>
                                <p:cTn id="11" presetID="22" presetClass="entr" presetSubtype="8"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childTnLst>
                          </p:cTn>
                        </p:par>
                        <p:par>
                          <p:cTn id="14" fill="hold">
                            <p:stCondLst>
                              <p:cond delay="1500"/>
                            </p:stCondLst>
                            <p:childTnLst>
                              <p:par>
                                <p:cTn id="15" presetID="1" presetClass="exit" presetSubtype="0" fill="hold" nodeType="afterEffect">
                                  <p:stCondLst>
                                    <p:cond delay="0"/>
                                  </p:stCondLst>
                                  <p:childTnLst>
                                    <p:set>
                                      <p:cBhvr>
                                        <p:cTn id="16" dur="1" fill="hold">
                                          <p:stCondLst>
                                            <p:cond delay="0"/>
                                          </p:stCondLst>
                                        </p:cTn>
                                        <p:tgtEl>
                                          <p:spTgt spid="22"/>
                                        </p:tgtEl>
                                        <p:attrNameLst>
                                          <p:attrName>style.visibility</p:attrName>
                                        </p:attrNameLst>
                                      </p:cBhvr>
                                      <p:to>
                                        <p:strVal val="hidden"/>
                                      </p:to>
                                    </p:set>
                                  </p:childTnLst>
                                </p:cTn>
                              </p:par>
                            </p:childTnLst>
                          </p:cTn>
                        </p:par>
                        <p:par>
                          <p:cTn id="17" fill="hold">
                            <p:stCondLst>
                              <p:cond delay="1500"/>
                            </p:stCondLst>
                            <p:childTnLst>
                              <p:par>
                                <p:cTn id="18" presetID="32" presetClass="emph" presetSubtype="0" repeatCount="10000" fill="hold" nodeType="afterEffect">
                                  <p:stCondLst>
                                    <p:cond delay="500"/>
                                  </p:stCondLst>
                                  <p:childTnLst>
                                    <p:animRot by="120000">
                                      <p:cBhvr>
                                        <p:cTn id="19" dur="10" fill="hold">
                                          <p:stCondLst>
                                            <p:cond delay="0"/>
                                          </p:stCondLst>
                                        </p:cTn>
                                        <p:tgtEl>
                                          <p:spTgt spid="3"/>
                                        </p:tgtEl>
                                        <p:attrNameLst>
                                          <p:attrName>r</p:attrName>
                                        </p:attrNameLst>
                                      </p:cBhvr>
                                    </p:animRot>
                                    <p:animRot by="-240000">
                                      <p:cBhvr>
                                        <p:cTn id="20" dur="20" fill="hold">
                                          <p:stCondLst>
                                            <p:cond delay="20"/>
                                          </p:stCondLst>
                                        </p:cTn>
                                        <p:tgtEl>
                                          <p:spTgt spid="3"/>
                                        </p:tgtEl>
                                        <p:attrNameLst>
                                          <p:attrName>r</p:attrName>
                                        </p:attrNameLst>
                                      </p:cBhvr>
                                    </p:animRot>
                                    <p:animRot by="240000">
                                      <p:cBhvr>
                                        <p:cTn id="21" dur="20" fill="hold">
                                          <p:stCondLst>
                                            <p:cond delay="40"/>
                                          </p:stCondLst>
                                        </p:cTn>
                                        <p:tgtEl>
                                          <p:spTgt spid="3"/>
                                        </p:tgtEl>
                                        <p:attrNameLst>
                                          <p:attrName>r</p:attrName>
                                        </p:attrNameLst>
                                      </p:cBhvr>
                                    </p:animRot>
                                    <p:animRot by="-240000">
                                      <p:cBhvr>
                                        <p:cTn id="22" dur="20" fill="hold">
                                          <p:stCondLst>
                                            <p:cond delay="60"/>
                                          </p:stCondLst>
                                        </p:cTn>
                                        <p:tgtEl>
                                          <p:spTgt spid="3"/>
                                        </p:tgtEl>
                                        <p:attrNameLst>
                                          <p:attrName>r</p:attrName>
                                        </p:attrNameLst>
                                      </p:cBhvr>
                                    </p:animRot>
                                    <p:animRot by="120000">
                                      <p:cBhvr>
                                        <p:cTn id="23" dur="20" fill="hold">
                                          <p:stCondLst>
                                            <p:cond delay="80"/>
                                          </p:stCondLst>
                                        </p:cTn>
                                        <p:tgtEl>
                                          <p:spTgt spid="3"/>
                                        </p:tgtEl>
                                        <p:attrNameLst>
                                          <p:attrName>r</p:attrName>
                                        </p:attrNameLst>
                                      </p:cBhvr>
                                    </p:animRot>
                                  </p:childTnLst>
                                </p:cTn>
                              </p:par>
                              <p:par>
                                <p:cTn id="24" presetID="22" presetClass="entr" presetSubtype="8" fill="hold" nodeType="withEffect">
                                  <p:stCondLst>
                                    <p:cond delay="50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9680C"/>
        </a:solidFill>
        <a:effectLst/>
      </p:bgPr>
    </p:bg>
    <p:spTree>
      <p:nvGrpSpPr>
        <p:cNvPr id="1" name=""/>
        <p:cNvGrpSpPr/>
        <p:nvPr/>
      </p:nvGrpSpPr>
      <p:grpSpPr>
        <a:xfrm>
          <a:off x="0" y="0"/>
          <a:ext cx="0" cy="0"/>
          <a:chOff x="0" y="0"/>
          <a:chExt cx="0" cy="0"/>
        </a:xfrm>
      </p:grpSpPr>
      <p:sp>
        <p:nvSpPr>
          <p:cNvPr id="69" name="Slide Number Placeholder 68"/>
          <p:cNvSpPr>
            <a:spLocks noGrp="1"/>
          </p:cNvSpPr>
          <p:nvPr>
            <p:ph type="sldNum" sz="quarter" idx="12"/>
          </p:nvPr>
        </p:nvSpPr>
        <p:spPr/>
        <p:txBody>
          <a:bodyPr/>
          <a:lstStyle/>
          <a:p>
            <a:fld id="{10283532-8428-F14D-911C-98C43BF6B529}" type="slidenum">
              <a:rPr lang="en-US" smtClean="0"/>
              <a:t>40</a:t>
            </a:fld>
            <a:endParaRPr lang="en-US"/>
          </a:p>
        </p:txBody>
      </p:sp>
      <p:sp>
        <p:nvSpPr>
          <p:cNvPr id="2" name="TextBox 1"/>
          <p:cNvSpPr txBox="1"/>
          <p:nvPr/>
        </p:nvSpPr>
        <p:spPr>
          <a:xfrm>
            <a:off x="2950732" y="2726393"/>
            <a:ext cx="3454970" cy="1015663"/>
          </a:xfrm>
          <a:prstGeom prst="rect">
            <a:avLst/>
          </a:prstGeom>
          <a:noFill/>
        </p:spPr>
        <p:txBody>
          <a:bodyPr wrap="square" rtlCol="0">
            <a:spAutoFit/>
          </a:bodyPr>
          <a:lstStyle/>
          <a:p>
            <a:pPr algn="ctr"/>
            <a:r>
              <a:rPr lang="en-US" sz="6000" b="1" dirty="0" smtClean="0"/>
              <a:t>RIPPLE - II</a:t>
            </a:r>
            <a:endParaRPr lang="en-US" sz="6000" b="1" dirty="0"/>
          </a:p>
        </p:txBody>
      </p:sp>
      <p:sp>
        <p:nvSpPr>
          <p:cNvPr id="5" name="TextBox 4"/>
          <p:cNvSpPr txBox="1"/>
          <p:nvPr/>
        </p:nvSpPr>
        <p:spPr>
          <a:xfrm>
            <a:off x="4033912" y="4201634"/>
            <a:ext cx="1320343" cy="461665"/>
          </a:xfrm>
          <a:prstGeom prst="rect">
            <a:avLst/>
          </a:prstGeom>
          <a:noFill/>
        </p:spPr>
        <p:txBody>
          <a:bodyPr wrap="none" rtlCol="0">
            <a:spAutoFit/>
          </a:bodyPr>
          <a:lstStyle/>
          <a:p>
            <a:r>
              <a:rPr lang="en-US" sz="2400" b="1" dirty="0" smtClean="0"/>
              <a:t>~30 kbps</a:t>
            </a:r>
            <a:endParaRPr lang="en-US" sz="2400" b="1" dirty="0"/>
          </a:p>
        </p:txBody>
      </p:sp>
    </p:spTree>
    <p:extLst>
      <p:ext uri="{BB962C8B-B14F-4D97-AF65-F5344CB8AC3E}">
        <p14:creationId xmlns:p14="http://schemas.microsoft.com/office/powerpoint/2010/main" val="170339704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 name="Slide Number Placeholder 68"/>
          <p:cNvSpPr>
            <a:spLocks noGrp="1"/>
          </p:cNvSpPr>
          <p:nvPr>
            <p:ph type="sldNum" sz="quarter" idx="12"/>
          </p:nvPr>
        </p:nvSpPr>
        <p:spPr/>
        <p:txBody>
          <a:bodyPr/>
          <a:lstStyle/>
          <a:p>
            <a:fld id="{10283532-8428-F14D-911C-98C43BF6B529}" type="slidenum">
              <a:rPr lang="en-US" smtClean="0"/>
              <a:t>41</a:t>
            </a:fld>
            <a:endParaRPr lang="en-US"/>
          </a:p>
        </p:txBody>
      </p:sp>
      <p:sp>
        <p:nvSpPr>
          <p:cNvPr id="6" name="Rectangle 5"/>
          <p:cNvSpPr/>
          <p:nvPr/>
        </p:nvSpPr>
        <p:spPr>
          <a:xfrm>
            <a:off x="2255818" y="1940960"/>
            <a:ext cx="36576" cy="546876"/>
          </a:xfrm>
          <a:prstGeom prst="rect">
            <a:avLst/>
          </a:prstGeom>
          <a:solidFill>
            <a:srgbClr val="F49A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255818" y="2681615"/>
            <a:ext cx="182880" cy="546876"/>
          </a:xfrm>
          <a:prstGeom prst="rect">
            <a:avLst/>
          </a:prstGeom>
          <a:solidFill>
            <a:srgbClr val="F49A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8" name="Rectangle 7"/>
          <p:cNvSpPr/>
          <p:nvPr/>
        </p:nvSpPr>
        <p:spPr>
          <a:xfrm>
            <a:off x="2255818" y="4762504"/>
            <a:ext cx="5968091" cy="546876"/>
          </a:xfrm>
          <a:prstGeom prst="rect">
            <a:avLst/>
          </a:prstGeom>
          <a:solidFill>
            <a:srgbClr val="F49A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255818" y="3384065"/>
            <a:ext cx="1097280" cy="546876"/>
          </a:xfrm>
          <a:prstGeom prst="rect">
            <a:avLst/>
          </a:prstGeom>
          <a:solidFill>
            <a:srgbClr val="F49A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2236063" y="3989210"/>
            <a:ext cx="4257034" cy="707886"/>
            <a:chOff x="2433343" y="3779617"/>
            <a:chExt cx="4257034" cy="707886"/>
          </a:xfrm>
        </p:grpSpPr>
        <p:sp>
          <p:nvSpPr>
            <p:cNvPr id="11" name="Rectangle 10"/>
            <p:cNvSpPr/>
            <p:nvPr/>
          </p:nvSpPr>
          <p:spPr>
            <a:xfrm>
              <a:off x="2453098" y="3862809"/>
              <a:ext cx="3657600" cy="548640"/>
            </a:xfrm>
            <a:prstGeom prst="rect">
              <a:avLst/>
            </a:prstGeom>
            <a:solidFill>
              <a:srgbClr val="52B7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5212462" y="3779617"/>
              <a:ext cx="1477915" cy="707886"/>
            </a:xfrm>
            <a:prstGeom prst="rect">
              <a:avLst/>
            </a:prstGeom>
            <a:noFill/>
          </p:spPr>
          <p:txBody>
            <a:bodyPr wrap="square" rtlCol="0">
              <a:spAutoFit/>
            </a:bodyPr>
            <a:lstStyle/>
            <a:p>
              <a:r>
                <a:rPr lang="en-US" sz="4000" dirty="0" smtClean="0">
                  <a:solidFill>
                    <a:schemeClr val="bg1"/>
                  </a:solidFill>
                  <a:latin typeface="Seravek"/>
                  <a:cs typeface="Seravek"/>
                </a:rPr>
                <a:t>32K</a:t>
              </a:r>
              <a:endParaRPr lang="en-US" sz="4000" dirty="0">
                <a:solidFill>
                  <a:schemeClr val="bg1"/>
                </a:solidFill>
                <a:latin typeface="Seravek"/>
                <a:cs typeface="Seravek"/>
              </a:endParaRPr>
            </a:p>
          </p:txBody>
        </p:sp>
        <p:sp>
          <p:nvSpPr>
            <p:cNvPr id="13" name="TextBox 12"/>
            <p:cNvSpPr txBox="1"/>
            <p:nvPr/>
          </p:nvSpPr>
          <p:spPr>
            <a:xfrm>
              <a:off x="2433343" y="3843406"/>
              <a:ext cx="1873977" cy="584776"/>
            </a:xfrm>
            <a:prstGeom prst="rect">
              <a:avLst/>
            </a:prstGeom>
            <a:noFill/>
          </p:spPr>
          <p:txBody>
            <a:bodyPr wrap="square" rtlCol="0">
              <a:spAutoFit/>
            </a:bodyPr>
            <a:lstStyle/>
            <a:p>
              <a:r>
                <a:rPr lang="en-US" sz="3200" dirty="0" smtClean="0">
                  <a:solidFill>
                    <a:schemeClr val="bg1"/>
                  </a:solidFill>
                  <a:latin typeface="Seravek Light"/>
                  <a:cs typeface="Seravek Light"/>
                </a:rPr>
                <a:t>Ripple - II</a:t>
              </a:r>
              <a:endParaRPr lang="en-US" sz="3200" dirty="0">
                <a:solidFill>
                  <a:schemeClr val="bg1"/>
                </a:solidFill>
                <a:latin typeface="Seravek Light"/>
                <a:cs typeface="Seravek Light"/>
              </a:endParaRPr>
            </a:p>
          </p:txBody>
        </p:sp>
      </p:grpSp>
      <p:sp>
        <p:nvSpPr>
          <p:cNvPr id="14" name="TextBox 13"/>
          <p:cNvSpPr txBox="1"/>
          <p:nvPr/>
        </p:nvSpPr>
        <p:spPr>
          <a:xfrm>
            <a:off x="2260665" y="3282011"/>
            <a:ext cx="1477915" cy="707886"/>
          </a:xfrm>
          <a:prstGeom prst="rect">
            <a:avLst/>
          </a:prstGeom>
          <a:noFill/>
        </p:spPr>
        <p:txBody>
          <a:bodyPr wrap="square" rtlCol="0">
            <a:spAutoFit/>
          </a:bodyPr>
          <a:lstStyle/>
          <a:p>
            <a:r>
              <a:rPr lang="en-US" sz="4000" dirty="0" smtClean="0">
                <a:solidFill>
                  <a:schemeClr val="bg1"/>
                </a:solidFill>
                <a:latin typeface="Seravek"/>
                <a:cs typeface="Seravek"/>
              </a:rPr>
              <a:t>9.6K</a:t>
            </a:r>
            <a:endParaRPr lang="en-US" sz="4000" dirty="0">
              <a:solidFill>
                <a:schemeClr val="bg1"/>
              </a:solidFill>
              <a:latin typeface="Seravek"/>
              <a:cs typeface="Seravek"/>
            </a:endParaRPr>
          </a:p>
        </p:txBody>
      </p:sp>
      <p:sp>
        <p:nvSpPr>
          <p:cNvPr id="15" name="TextBox 14"/>
          <p:cNvSpPr txBox="1"/>
          <p:nvPr/>
        </p:nvSpPr>
        <p:spPr>
          <a:xfrm>
            <a:off x="6229370" y="4682548"/>
            <a:ext cx="1477915" cy="707886"/>
          </a:xfrm>
          <a:prstGeom prst="rect">
            <a:avLst/>
          </a:prstGeom>
          <a:noFill/>
        </p:spPr>
        <p:txBody>
          <a:bodyPr wrap="square" rtlCol="0">
            <a:spAutoFit/>
          </a:bodyPr>
          <a:lstStyle/>
          <a:p>
            <a:r>
              <a:rPr lang="en-US" sz="4000" dirty="0" smtClean="0">
                <a:solidFill>
                  <a:schemeClr val="bg1"/>
                </a:solidFill>
                <a:latin typeface="Seravek"/>
                <a:cs typeface="Seravek"/>
              </a:rPr>
              <a:t>106K</a:t>
            </a:r>
            <a:endParaRPr lang="en-US" sz="4000" dirty="0">
              <a:solidFill>
                <a:schemeClr val="bg1"/>
              </a:solidFill>
              <a:latin typeface="Seravek"/>
              <a:cs typeface="Seravek"/>
            </a:endParaRPr>
          </a:p>
        </p:txBody>
      </p:sp>
      <p:sp>
        <p:nvSpPr>
          <p:cNvPr id="16" name="TextBox 15"/>
          <p:cNvSpPr txBox="1"/>
          <p:nvPr/>
        </p:nvSpPr>
        <p:spPr>
          <a:xfrm>
            <a:off x="2469516" y="2585130"/>
            <a:ext cx="1477915" cy="707886"/>
          </a:xfrm>
          <a:prstGeom prst="rect">
            <a:avLst/>
          </a:prstGeom>
          <a:noFill/>
        </p:spPr>
        <p:txBody>
          <a:bodyPr wrap="square" rtlCol="0">
            <a:spAutoFit/>
          </a:bodyPr>
          <a:lstStyle/>
          <a:p>
            <a:r>
              <a:rPr lang="en-US" sz="4000" dirty="0" smtClean="0">
                <a:solidFill>
                  <a:srgbClr val="F49A38"/>
                </a:solidFill>
                <a:latin typeface="Seravek"/>
                <a:cs typeface="Seravek"/>
              </a:rPr>
              <a:t>1.0K</a:t>
            </a:r>
            <a:endParaRPr lang="en-US" sz="4000" dirty="0">
              <a:solidFill>
                <a:srgbClr val="F49A38"/>
              </a:solidFill>
              <a:latin typeface="Seravek"/>
              <a:cs typeface="Seravek"/>
            </a:endParaRPr>
          </a:p>
        </p:txBody>
      </p:sp>
      <p:sp>
        <p:nvSpPr>
          <p:cNvPr id="17" name="TextBox 16"/>
          <p:cNvSpPr txBox="1"/>
          <p:nvPr/>
        </p:nvSpPr>
        <p:spPr>
          <a:xfrm>
            <a:off x="2384838" y="1836402"/>
            <a:ext cx="1477915" cy="707886"/>
          </a:xfrm>
          <a:prstGeom prst="rect">
            <a:avLst/>
          </a:prstGeom>
          <a:noFill/>
        </p:spPr>
        <p:txBody>
          <a:bodyPr wrap="square" rtlCol="0">
            <a:spAutoFit/>
          </a:bodyPr>
          <a:lstStyle/>
          <a:p>
            <a:r>
              <a:rPr lang="en-US" sz="4000" dirty="0" smtClean="0">
                <a:solidFill>
                  <a:srgbClr val="F49A38"/>
                </a:solidFill>
                <a:latin typeface="Seravek"/>
                <a:cs typeface="Seravek"/>
              </a:rPr>
              <a:t>0.3K</a:t>
            </a:r>
            <a:endParaRPr lang="en-US" sz="4000" dirty="0">
              <a:solidFill>
                <a:srgbClr val="F49A38"/>
              </a:solidFill>
              <a:latin typeface="Seravek"/>
              <a:cs typeface="Seravek"/>
            </a:endParaRPr>
          </a:p>
        </p:txBody>
      </p:sp>
      <p:sp>
        <p:nvSpPr>
          <p:cNvPr id="18" name="TextBox 17"/>
          <p:cNvSpPr txBox="1"/>
          <p:nvPr/>
        </p:nvSpPr>
        <p:spPr>
          <a:xfrm>
            <a:off x="2255818" y="4724604"/>
            <a:ext cx="1873977" cy="584776"/>
          </a:xfrm>
          <a:prstGeom prst="rect">
            <a:avLst/>
          </a:prstGeom>
          <a:noFill/>
        </p:spPr>
        <p:txBody>
          <a:bodyPr wrap="square" rtlCol="0">
            <a:spAutoFit/>
          </a:bodyPr>
          <a:lstStyle/>
          <a:p>
            <a:r>
              <a:rPr lang="en-US" sz="3200" dirty="0" smtClean="0">
                <a:solidFill>
                  <a:schemeClr val="bg1"/>
                </a:solidFill>
                <a:latin typeface="Seravek Light"/>
                <a:cs typeface="Seravek Light"/>
              </a:rPr>
              <a:t>NFC</a:t>
            </a:r>
            <a:endParaRPr lang="en-US" sz="3200" dirty="0">
              <a:solidFill>
                <a:schemeClr val="bg1"/>
              </a:solidFill>
              <a:latin typeface="Seravek Light"/>
              <a:cs typeface="Seravek Light"/>
            </a:endParaRPr>
          </a:p>
        </p:txBody>
      </p:sp>
      <p:sp>
        <p:nvSpPr>
          <p:cNvPr id="19" name="TextBox 18"/>
          <p:cNvSpPr txBox="1"/>
          <p:nvPr/>
        </p:nvSpPr>
        <p:spPr>
          <a:xfrm>
            <a:off x="3472253" y="3382747"/>
            <a:ext cx="2483139" cy="584776"/>
          </a:xfrm>
          <a:prstGeom prst="rect">
            <a:avLst/>
          </a:prstGeom>
          <a:noFill/>
        </p:spPr>
        <p:txBody>
          <a:bodyPr wrap="square" rtlCol="0">
            <a:spAutoFit/>
          </a:bodyPr>
          <a:lstStyle/>
          <a:p>
            <a:r>
              <a:rPr lang="en-US" sz="3200" dirty="0" smtClean="0">
                <a:solidFill>
                  <a:srgbClr val="F49A38"/>
                </a:solidFill>
                <a:latin typeface="Seravek Light"/>
                <a:cs typeface="Seravek Light"/>
              </a:rPr>
              <a:t>Infrared</a:t>
            </a:r>
            <a:endParaRPr lang="en-US" sz="3200" dirty="0">
              <a:solidFill>
                <a:srgbClr val="F49A38"/>
              </a:solidFill>
              <a:latin typeface="Seravek Light"/>
              <a:cs typeface="Seravek Light"/>
            </a:endParaRPr>
          </a:p>
        </p:txBody>
      </p:sp>
      <p:sp>
        <p:nvSpPr>
          <p:cNvPr id="20" name="TextBox 19"/>
          <p:cNvSpPr txBox="1"/>
          <p:nvPr/>
        </p:nvSpPr>
        <p:spPr>
          <a:xfrm>
            <a:off x="3472253" y="2663106"/>
            <a:ext cx="2483139" cy="584776"/>
          </a:xfrm>
          <a:prstGeom prst="rect">
            <a:avLst/>
          </a:prstGeom>
          <a:noFill/>
        </p:spPr>
        <p:txBody>
          <a:bodyPr wrap="square" rtlCol="0">
            <a:spAutoFit/>
          </a:bodyPr>
          <a:lstStyle/>
          <a:p>
            <a:r>
              <a:rPr lang="en-US" sz="3200" dirty="0" smtClean="0">
                <a:solidFill>
                  <a:srgbClr val="F49A38"/>
                </a:solidFill>
                <a:latin typeface="Seravek Light"/>
                <a:cs typeface="Seravek Light"/>
              </a:rPr>
              <a:t>Visible Light</a:t>
            </a:r>
            <a:endParaRPr lang="en-US" sz="3200" dirty="0">
              <a:solidFill>
                <a:srgbClr val="F49A38"/>
              </a:solidFill>
              <a:latin typeface="Seravek Light"/>
              <a:cs typeface="Seravek Light"/>
            </a:endParaRPr>
          </a:p>
        </p:txBody>
      </p:sp>
      <p:sp>
        <p:nvSpPr>
          <p:cNvPr id="21" name="TextBox 20"/>
          <p:cNvSpPr txBox="1"/>
          <p:nvPr/>
        </p:nvSpPr>
        <p:spPr>
          <a:xfrm>
            <a:off x="3472253" y="1903060"/>
            <a:ext cx="2483139" cy="584776"/>
          </a:xfrm>
          <a:prstGeom prst="rect">
            <a:avLst/>
          </a:prstGeom>
          <a:noFill/>
        </p:spPr>
        <p:txBody>
          <a:bodyPr wrap="square" rtlCol="0">
            <a:spAutoFit/>
          </a:bodyPr>
          <a:lstStyle/>
          <a:p>
            <a:r>
              <a:rPr lang="en-US" sz="3200" dirty="0" smtClean="0">
                <a:solidFill>
                  <a:srgbClr val="F49A38"/>
                </a:solidFill>
                <a:latin typeface="Seravek Light"/>
                <a:cs typeface="Seravek Light"/>
              </a:rPr>
              <a:t>Ultrasound</a:t>
            </a:r>
            <a:endParaRPr lang="en-US" sz="3200" dirty="0">
              <a:solidFill>
                <a:srgbClr val="F49A38"/>
              </a:solidFill>
              <a:latin typeface="Seravek Light"/>
              <a:cs typeface="Seravek Light"/>
            </a:endParaRPr>
          </a:p>
        </p:txBody>
      </p:sp>
      <p:sp>
        <p:nvSpPr>
          <p:cNvPr id="22" name="Half Frame 21"/>
          <p:cNvSpPr/>
          <p:nvPr/>
        </p:nvSpPr>
        <p:spPr>
          <a:xfrm rot="8100000">
            <a:off x="6866748" y="4646244"/>
            <a:ext cx="832663" cy="817367"/>
          </a:xfrm>
          <a:prstGeom prst="halfFrame">
            <a:avLst>
              <a:gd name="adj1" fmla="val 12613"/>
              <a:gd name="adj2" fmla="val 12613"/>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Half Frame 22"/>
          <p:cNvSpPr/>
          <p:nvPr/>
        </p:nvSpPr>
        <p:spPr>
          <a:xfrm rot="8100000">
            <a:off x="7117939" y="4643401"/>
            <a:ext cx="832663" cy="817367"/>
          </a:xfrm>
          <a:prstGeom prst="halfFrame">
            <a:avLst>
              <a:gd name="adj1" fmla="val 12613"/>
              <a:gd name="adj2" fmla="val 12613"/>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Half Frame 23"/>
          <p:cNvSpPr/>
          <p:nvPr/>
        </p:nvSpPr>
        <p:spPr>
          <a:xfrm rot="8100000">
            <a:off x="7482355" y="4523087"/>
            <a:ext cx="862396" cy="995612"/>
          </a:xfrm>
          <a:prstGeom prst="halfFrame">
            <a:avLst>
              <a:gd name="adj1" fmla="val 29706"/>
              <a:gd name="adj2" fmla="val 26043"/>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5" name="Rectangle 24"/>
          <p:cNvSpPr/>
          <p:nvPr/>
        </p:nvSpPr>
        <p:spPr>
          <a:xfrm>
            <a:off x="2260723" y="1279646"/>
            <a:ext cx="18288" cy="546876"/>
          </a:xfrm>
          <a:prstGeom prst="rect">
            <a:avLst/>
          </a:prstGeom>
          <a:solidFill>
            <a:srgbClr val="52B7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2389743" y="1175088"/>
            <a:ext cx="1477915" cy="707886"/>
          </a:xfrm>
          <a:prstGeom prst="rect">
            <a:avLst/>
          </a:prstGeom>
          <a:noFill/>
        </p:spPr>
        <p:txBody>
          <a:bodyPr wrap="square" rtlCol="0">
            <a:spAutoFit/>
          </a:bodyPr>
          <a:lstStyle/>
          <a:p>
            <a:r>
              <a:rPr lang="en-US" sz="4000" dirty="0" smtClean="0">
                <a:solidFill>
                  <a:srgbClr val="52B7C1"/>
                </a:solidFill>
                <a:latin typeface="Seravek"/>
                <a:cs typeface="Seravek"/>
              </a:rPr>
              <a:t>0.2K</a:t>
            </a:r>
            <a:endParaRPr lang="en-US" sz="4000" dirty="0">
              <a:solidFill>
                <a:srgbClr val="52B7C1"/>
              </a:solidFill>
              <a:latin typeface="Seravek"/>
              <a:cs typeface="Seravek"/>
            </a:endParaRPr>
          </a:p>
        </p:txBody>
      </p:sp>
      <p:sp>
        <p:nvSpPr>
          <p:cNvPr id="27" name="TextBox 26"/>
          <p:cNvSpPr txBox="1"/>
          <p:nvPr/>
        </p:nvSpPr>
        <p:spPr>
          <a:xfrm>
            <a:off x="3477158" y="1241746"/>
            <a:ext cx="2483139" cy="584776"/>
          </a:xfrm>
          <a:prstGeom prst="rect">
            <a:avLst/>
          </a:prstGeom>
          <a:noFill/>
        </p:spPr>
        <p:txBody>
          <a:bodyPr wrap="square" rtlCol="0">
            <a:spAutoFit/>
          </a:bodyPr>
          <a:lstStyle/>
          <a:p>
            <a:r>
              <a:rPr lang="en-US" sz="3200" dirty="0" smtClean="0">
                <a:solidFill>
                  <a:srgbClr val="52B7C1"/>
                </a:solidFill>
                <a:latin typeface="Seravek Light"/>
                <a:cs typeface="Seravek Light"/>
              </a:rPr>
              <a:t>Ripple - I</a:t>
            </a:r>
            <a:endParaRPr lang="en-US" sz="3200" dirty="0">
              <a:solidFill>
                <a:srgbClr val="52B7C1"/>
              </a:solidFill>
              <a:latin typeface="Seravek Light"/>
              <a:cs typeface="Seravek Light"/>
            </a:endParaRPr>
          </a:p>
        </p:txBody>
      </p:sp>
      <p:sp>
        <p:nvSpPr>
          <p:cNvPr id="28" name="TextBox 27"/>
          <p:cNvSpPr txBox="1"/>
          <p:nvPr/>
        </p:nvSpPr>
        <p:spPr>
          <a:xfrm>
            <a:off x="0" y="0"/>
            <a:ext cx="9144000" cy="769441"/>
          </a:xfrm>
          <a:prstGeom prst="rect">
            <a:avLst/>
          </a:prstGeom>
          <a:noFill/>
        </p:spPr>
        <p:txBody>
          <a:bodyPr wrap="square" rtlCol="0">
            <a:spAutoFit/>
          </a:bodyPr>
          <a:lstStyle/>
          <a:p>
            <a:r>
              <a:rPr lang="en-US" sz="4400" dirty="0" smtClean="0">
                <a:solidFill>
                  <a:schemeClr val="tx2">
                    <a:lumMod val="75000"/>
                  </a:schemeClr>
                </a:solidFill>
                <a:latin typeface="Helvetica Neue Thin"/>
                <a:cs typeface="Helvetica Neue Thin"/>
              </a:rPr>
              <a:t>Search for a better Ripple</a:t>
            </a:r>
            <a:endParaRPr lang="en-US" sz="4400" dirty="0">
              <a:solidFill>
                <a:schemeClr val="tx2">
                  <a:lumMod val="75000"/>
                </a:schemeClr>
              </a:solidFill>
              <a:latin typeface="Helvetica Neue Thin"/>
              <a:cs typeface="Helvetica Neue Thin"/>
            </a:endParaRPr>
          </a:p>
        </p:txBody>
      </p:sp>
      <p:sp>
        <p:nvSpPr>
          <p:cNvPr id="29" name="TextBox 28"/>
          <p:cNvSpPr txBox="1"/>
          <p:nvPr/>
        </p:nvSpPr>
        <p:spPr>
          <a:xfrm>
            <a:off x="4221419" y="6366578"/>
            <a:ext cx="5297815" cy="461665"/>
          </a:xfrm>
          <a:prstGeom prst="rect">
            <a:avLst/>
          </a:prstGeom>
          <a:noFill/>
        </p:spPr>
        <p:txBody>
          <a:bodyPr wrap="square" rtlCol="0">
            <a:spAutoFit/>
          </a:bodyPr>
          <a:lstStyle/>
          <a:p>
            <a:r>
              <a:rPr lang="en-US" sz="2400" dirty="0" smtClean="0">
                <a:solidFill>
                  <a:srgbClr val="F49A38"/>
                </a:solidFill>
                <a:latin typeface="Seravek Light"/>
                <a:cs typeface="Seravek Light"/>
              </a:rPr>
              <a:t>(bits-per</a:t>
            </a:r>
            <a:r>
              <a:rPr lang="en-US" sz="2400" dirty="0">
                <a:solidFill>
                  <a:srgbClr val="F49A38"/>
                </a:solidFill>
                <a:latin typeface="Seravek Light"/>
                <a:cs typeface="Seravek Light"/>
              </a:rPr>
              <a:t>-second, </a:t>
            </a:r>
            <a:r>
              <a:rPr lang="en-US" sz="2400" dirty="0" smtClean="0">
                <a:solidFill>
                  <a:srgbClr val="F49A38"/>
                </a:solidFill>
                <a:latin typeface="Seravek Light"/>
                <a:cs typeface="Seravek Light"/>
              </a:rPr>
              <a:t>entry </a:t>
            </a:r>
            <a:r>
              <a:rPr lang="en-US" sz="2400" dirty="0">
                <a:solidFill>
                  <a:srgbClr val="F49A38"/>
                </a:solidFill>
                <a:latin typeface="Seravek Light"/>
                <a:cs typeface="Seravek Light"/>
              </a:rPr>
              <a:t>level </a:t>
            </a:r>
            <a:r>
              <a:rPr lang="en-US" sz="2400" dirty="0" smtClean="0">
                <a:solidFill>
                  <a:srgbClr val="F49A38"/>
                </a:solidFill>
                <a:latin typeface="Seravek Light"/>
                <a:cs typeface="Seravek Light"/>
              </a:rPr>
              <a:t>versions)</a:t>
            </a:r>
            <a:endParaRPr lang="en-US" sz="2400" dirty="0">
              <a:solidFill>
                <a:srgbClr val="F49A38"/>
              </a:solidFill>
              <a:latin typeface="Seravek Light"/>
              <a:cs typeface="Seravek Light"/>
            </a:endParaRPr>
          </a:p>
        </p:txBody>
      </p:sp>
    </p:spTree>
    <p:extLst>
      <p:ext uri="{BB962C8B-B14F-4D97-AF65-F5344CB8AC3E}">
        <p14:creationId xmlns:p14="http://schemas.microsoft.com/office/powerpoint/2010/main" val="2740203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0283532-8428-F14D-911C-98C43BF6B529}" type="slidenum">
              <a:rPr lang="en-US" smtClean="0"/>
              <a:t>42</a:t>
            </a:fld>
            <a:endParaRPr lang="en-US"/>
          </a:p>
        </p:txBody>
      </p:sp>
      <p:sp>
        <p:nvSpPr>
          <p:cNvPr id="3" name="TextBox 2"/>
          <p:cNvSpPr txBox="1"/>
          <p:nvPr/>
        </p:nvSpPr>
        <p:spPr>
          <a:xfrm>
            <a:off x="3884508" y="3323959"/>
            <a:ext cx="4013013" cy="646331"/>
          </a:xfrm>
          <a:prstGeom prst="rect">
            <a:avLst/>
          </a:prstGeom>
          <a:noFill/>
        </p:spPr>
        <p:txBody>
          <a:bodyPr wrap="none" rtlCol="0">
            <a:spAutoFit/>
          </a:bodyPr>
          <a:lstStyle/>
          <a:p>
            <a:r>
              <a:rPr lang="en-US" sz="3600" dirty="0" smtClean="0"/>
              <a:t>Hardware Front-end</a:t>
            </a:r>
            <a:endParaRPr lang="en-US" sz="3600" dirty="0"/>
          </a:p>
        </p:txBody>
      </p:sp>
    </p:spTree>
    <p:extLst>
      <p:ext uri="{BB962C8B-B14F-4D97-AF65-F5344CB8AC3E}">
        <p14:creationId xmlns:p14="http://schemas.microsoft.com/office/powerpoint/2010/main" val="35024058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84279" y="1381401"/>
            <a:ext cx="724350" cy="1279724"/>
            <a:chOff x="866777" y="888731"/>
            <a:chExt cx="724350" cy="1279724"/>
          </a:xfrm>
        </p:grpSpPr>
        <p:sp>
          <p:nvSpPr>
            <p:cNvPr id="22" name="Rectangle 3"/>
            <p:cNvSpPr/>
            <p:nvPr/>
          </p:nvSpPr>
          <p:spPr>
            <a:xfrm rot="5400000">
              <a:off x="723206" y="1032302"/>
              <a:ext cx="989079" cy="701937"/>
            </a:xfrm>
            <a:custGeom>
              <a:avLst/>
              <a:gdLst/>
              <a:ahLst/>
              <a:cxnLst/>
              <a:rect l="l" t="t" r="r" b="b"/>
              <a:pathLst>
                <a:path w="1087987" h="628265">
                  <a:moveTo>
                    <a:pt x="4150" y="0"/>
                  </a:moveTo>
                  <a:lnTo>
                    <a:pt x="1087987" y="0"/>
                  </a:lnTo>
                  <a:lnTo>
                    <a:pt x="1087987" y="130630"/>
                  </a:lnTo>
                  <a:lnTo>
                    <a:pt x="130633" y="130630"/>
                  </a:lnTo>
                  <a:lnTo>
                    <a:pt x="130633" y="497635"/>
                  </a:lnTo>
                  <a:lnTo>
                    <a:pt x="1087987" y="497635"/>
                  </a:lnTo>
                  <a:lnTo>
                    <a:pt x="1087987" y="628265"/>
                  </a:lnTo>
                  <a:lnTo>
                    <a:pt x="4150" y="628265"/>
                  </a:lnTo>
                  <a:lnTo>
                    <a:pt x="4150" y="615898"/>
                  </a:lnTo>
                  <a:lnTo>
                    <a:pt x="0" y="615898"/>
                  </a:lnTo>
                  <a:lnTo>
                    <a:pt x="0" y="4101"/>
                  </a:lnTo>
                  <a:lnTo>
                    <a:pt x="4150" y="4101"/>
                  </a:lnTo>
                  <a:close/>
                </a:path>
              </a:pathLst>
            </a:custGeom>
            <a:solidFill>
              <a:srgbClr val="2C83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6"/>
            <p:cNvSpPr/>
            <p:nvPr/>
          </p:nvSpPr>
          <p:spPr>
            <a:xfrm>
              <a:off x="889190" y="1465449"/>
              <a:ext cx="701937" cy="703006"/>
            </a:xfrm>
            <a:custGeom>
              <a:avLst/>
              <a:gdLst/>
              <a:ahLst/>
              <a:cxnLst/>
              <a:rect l="l" t="t" r="r" b="b"/>
              <a:pathLst>
                <a:path w="519229" h="703006">
                  <a:moveTo>
                    <a:pt x="210351" y="0"/>
                  </a:moveTo>
                  <a:lnTo>
                    <a:pt x="311951" y="0"/>
                  </a:lnTo>
                  <a:lnTo>
                    <a:pt x="311951" y="523015"/>
                  </a:lnTo>
                  <a:lnTo>
                    <a:pt x="519229" y="523015"/>
                  </a:lnTo>
                  <a:lnTo>
                    <a:pt x="519229" y="703006"/>
                  </a:lnTo>
                  <a:lnTo>
                    <a:pt x="0" y="703006"/>
                  </a:lnTo>
                  <a:lnTo>
                    <a:pt x="0" y="523015"/>
                  </a:lnTo>
                  <a:lnTo>
                    <a:pt x="210351" y="523015"/>
                  </a:lnTo>
                  <a:close/>
                </a:path>
              </a:pathLst>
            </a:custGeom>
            <a:solidFill>
              <a:srgbClr val="F39F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 name="Group 23"/>
            <p:cNvGrpSpPr/>
            <p:nvPr/>
          </p:nvGrpSpPr>
          <p:grpSpPr>
            <a:xfrm rot="14532747">
              <a:off x="1062662" y="1311966"/>
              <a:ext cx="285529" cy="306963"/>
              <a:chOff x="2114097" y="454069"/>
              <a:chExt cx="673262" cy="658003"/>
            </a:xfrm>
          </p:grpSpPr>
          <p:sp>
            <p:nvSpPr>
              <p:cNvPr id="25" name="Arc 24"/>
              <p:cNvSpPr/>
              <p:nvPr/>
            </p:nvSpPr>
            <p:spPr>
              <a:xfrm>
                <a:off x="2114097" y="604072"/>
                <a:ext cx="508000" cy="508000"/>
              </a:xfrm>
              <a:prstGeom prst="arc">
                <a:avLst/>
              </a:prstGeom>
              <a:noFill/>
              <a:ln>
                <a:solidFill>
                  <a:srgbClr val="FE8728"/>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Arc 25"/>
              <p:cNvSpPr/>
              <p:nvPr/>
            </p:nvSpPr>
            <p:spPr>
              <a:xfrm>
                <a:off x="2202998" y="534222"/>
                <a:ext cx="508000" cy="508001"/>
              </a:xfrm>
              <a:prstGeom prst="arc">
                <a:avLst/>
              </a:prstGeom>
              <a:noFill/>
              <a:ln>
                <a:solidFill>
                  <a:srgbClr val="FE8728"/>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Arc 26"/>
              <p:cNvSpPr/>
              <p:nvPr/>
            </p:nvSpPr>
            <p:spPr>
              <a:xfrm>
                <a:off x="2279359" y="454069"/>
                <a:ext cx="508000" cy="507999"/>
              </a:xfrm>
              <a:prstGeom prst="arc">
                <a:avLst/>
              </a:prstGeom>
              <a:noFill/>
              <a:ln>
                <a:solidFill>
                  <a:srgbClr val="FE8728"/>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12" name="Group 11"/>
          <p:cNvGrpSpPr/>
          <p:nvPr/>
        </p:nvGrpSpPr>
        <p:grpSpPr>
          <a:xfrm rot="6798827" flipH="1">
            <a:off x="1959961" y="2150864"/>
            <a:ext cx="249115" cy="845911"/>
            <a:chOff x="6960798" y="2196847"/>
            <a:chExt cx="220162" cy="1145538"/>
          </a:xfrm>
        </p:grpSpPr>
        <p:grpSp>
          <p:nvGrpSpPr>
            <p:cNvPr id="17" name="Group 16"/>
            <p:cNvGrpSpPr/>
            <p:nvPr/>
          </p:nvGrpSpPr>
          <p:grpSpPr>
            <a:xfrm rot="17584098" flipV="1">
              <a:off x="6682131" y="2561889"/>
              <a:ext cx="863872" cy="133787"/>
              <a:chOff x="342704" y="789457"/>
              <a:chExt cx="9445983" cy="1486175"/>
            </a:xfrm>
          </p:grpSpPr>
          <p:sp>
            <p:nvSpPr>
              <p:cNvPr id="19" name="Freeform 18"/>
              <p:cNvSpPr/>
              <p:nvPr/>
            </p:nvSpPr>
            <p:spPr>
              <a:xfrm>
                <a:off x="342704" y="837096"/>
                <a:ext cx="3168624" cy="1438536"/>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8" name="Straight Arrow Connector 17"/>
            <p:cNvCxnSpPr/>
            <p:nvPr/>
          </p:nvCxnSpPr>
          <p:spPr>
            <a:xfrm rot="6784098">
              <a:off x="6788814" y="3170401"/>
              <a:ext cx="343968" cy="0"/>
            </a:xfrm>
            <a:prstGeom prst="straightConnector1">
              <a:avLst/>
            </a:prstGeom>
            <a:ln w="28575" cmpd="sng">
              <a:solidFill>
                <a:srgbClr val="FF6600"/>
              </a:solidFill>
              <a:tailEnd type="arrow" w="lg" len="med"/>
            </a:ln>
            <a:effectLst/>
          </p:spPr>
          <p:style>
            <a:lnRef idx="2">
              <a:schemeClr val="accent1"/>
            </a:lnRef>
            <a:fillRef idx="0">
              <a:schemeClr val="accent1"/>
            </a:fillRef>
            <a:effectRef idx="1">
              <a:schemeClr val="accent1"/>
            </a:effectRef>
            <a:fontRef idx="minor">
              <a:schemeClr val="tx1"/>
            </a:fontRef>
          </p:style>
        </p:cxnSp>
      </p:grpSp>
      <p:sp>
        <p:nvSpPr>
          <p:cNvPr id="13" name="TextBox 12"/>
          <p:cNvSpPr txBox="1"/>
          <p:nvPr/>
        </p:nvSpPr>
        <p:spPr>
          <a:xfrm>
            <a:off x="2511423" y="2352226"/>
            <a:ext cx="1387177" cy="400110"/>
          </a:xfrm>
          <a:prstGeom prst="rect">
            <a:avLst/>
          </a:prstGeom>
          <a:noFill/>
        </p:spPr>
        <p:txBody>
          <a:bodyPr wrap="square" rtlCol="0">
            <a:spAutoFit/>
          </a:bodyPr>
          <a:lstStyle/>
          <a:p>
            <a:r>
              <a:rPr lang="en-US" sz="2000" dirty="0" smtClean="0">
                <a:solidFill>
                  <a:srgbClr val="EB7B22"/>
                </a:solidFill>
                <a:latin typeface="Seravek Light"/>
                <a:cs typeface="Seravek Light"/>
              </a:rPr>
              <a:t>Vibration</a:t>
            </a:r>
            <a:endParaRPr lang="en-US" sz="2000" dirty="0">
              <a:solidFill>
                <a:srgbClr val="EB7B22"/>
              </a:solidFill>
              <a:latin typeface="Seravek Light"/>
              <a:cs typeface="Seravek Light"/>
            </a:endParaRPr>
          </a:p>
        </p:txBody>
      </p:sp>
      <p:sp>
        <p:nvSpPr>
          <p:cNvPr id="15" name="TextBox 14"/>
          <p:cNvSpPr txBox="1"/>
          <p:nvPr/>
        </p:nvSpPr>
        <p:spPr>
          <a:xfrm>
            <a:off x="1600853" y="1397743"/>
            <a:ext cx="2530465" cy="523220"/>
          </a:xfrm>
          <a:prstGeom prst="rect">
            <a:avLst/>
          </a:prstGeom>
          <a:noFill/>
        </p:spPr>
        <p:txBody>
          <a:bodyPr wrap="square" rtlCol="0">
            <a:spAutoFit/>
          </a:bodyPr>
          <a:lstStyle/>
          <a:p>
            <a:r>
              <a:rPr lang="en-US" sz="2800" dirty="0" smtClean="0">
                <a:solidFill>
                  <a:srgbClr val="EB7B22"/>
                </a:solidFill>
                <a:latin typeface="Seravek"/>
                <a:cs typeface="Seravek"/>
              </a:rPr>
              <a:t>Accelerometer</a:t>
            </a:r>
            <a:endParaRPr lang="en-US" sz="2800" dirty="0">
              <a:solidFill>
                <a:srgbClr val="EB7B22"/>
              </a:solidFill>
              <a:latin typeface="Seravek"/>
              <a:cs typeface="Seravek"/>
            </a:endParaRPr>
          </a:p>
        </p:txBody>
      </p:sp>
      <p:sp>
        <p:nvSpPr>
          <p:cNvPr id="28" name="TextBox 27"/>
          <p:cNvSpPr txBox="1"/>
          <p:nvPr/>
        </p:nvSpPr>
        <p:spPr>
          <a:xfrm>
            <a:off x="0" y="0"/>
            <a:ext cx="9144000" cy="769441"/>
          </a:xfrm>
          <a:prstGeom prst="rect">
            <a:avLst/>
          </a:prstGeom>
          <a:noFill/>
        </p:spPr>
        <p:txBody>
          <a:bodyPr wrap="square" rtlCol="0">
            <a:spAutoFit/>
          </a:bodyPr>
          <a:lstStyle/>
          <a:p>
            <a:r>
              <a:rPr lang="en-US" sz="4400" dirty="0" smtClean="0">
                <a:solidFill>
                  <a:schemeClr val="tx2">
                    <a:lumMod val="75000"/>
                  </a:schemeClr>
                </a:solidFill>
                <a:latin typeface="Helvetica Neue Thin"/>
                <a:cs typeface="Helvetica Neue Thin"/>
              </a:rPr>
              <a:t>A better sensor for physical vibration</a:t>
            </a:r>
            <a:endParaRPr lang="en-US" sz="4400" dirty="0">
              <a:solidFill>
                <a:schemeClr val="tx2">
                  <a:lumMod val="75000"/>
                </a:schemeClr>
              </a:solidFill>
              <a:latin typeface="Helvetica Neue Thin"/>
              <a:cs typeface="Helvetica Neue Thin"/>
            </a:endParaRPr>
          </a:p>
        </p:txBody>
      </p:sp>
      <p:sp>
        <p:nvSpPr>
          <p:cNvPr id="29" name="TextBox 28"/>
          <p:cNvSpPr txBox="1"/>
          <p:nvPr/>
        </p:nvSpPr>
        <p:spPr>
          <a:xfrm>
            <a:off x="-8179" y="531974"/>
            <a:ext cx="3996891" cy="707886"/>
          </a:xfrm>
          <a:prstGeom prst="rect">
            <a:avLst/>
          </a:prstGeom>
          <a:noFill/>
        </p:spPr>
        <p:txBody>
          <a:bodyPr wrap="square" rtlCol="0">
            <a:spAutoFit/>
          </a:bodyPr>
          <a:lstStyle/>
          <a:p>
            <a:r>
              <a:rPr lang="en-US" sz="4000" dirty="0" smtClean="0">
                <a:solidFill>
                  <a:schemeClr val="tx2">
                    <a:lumMod val="75000"/>
                  </a:schemeClr>
                </a:solidFill>
                <a:latin typeface="Seravek"/>
                <a:cs typeface="Seravek"/>
              </a:rPr>
              <a:t>The receiver:</a:t>
            </a:r>
            <a:endParaRPr lang="en-US" sz="4000" dirty="0">
              <a:solidFill>
                <a:schemeClr val="tx2">
                  <a:lumMod val="75000"/>
                </a:schemeClr>
              </a:solidFill>
              <a:latin typeface="Seravek"/>
              <a:cs typeface="Seravek"/>
            </a:endParaRPr>
          </a:p>
        </p:txBody>
      </p:sp>
    </p:spTree>
    <p:extLst>
      <p:ext uri="{BB962C8B-B14F-4D97-AF65-F5344CB8AC3E}">
        <p14:creationId xmlns:p14="http://schemas.microsoft.com/office/powerpoint/2010/main" val="351905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p:cNvSpPr txBox="1"/>
          <p:nvPr/>
        </p:nvSpPr>
        <p:spPr>
          <a:xfrm>
            <a:off x="0" y="0"/>
            <a:ext cx="9144000" cy="769441"/>
          </a:xfrm>
          <a:prstGeom prst="rect">
            <a:avLst/>
          </a:prstGeom>
          <a:noFill/>
        </p:spPr>
        <p:txBody>
          <a:bodyPr wrap="square" rtlCol="0">
            <a:spAutoFit/>
          </a:bodyPr>
          <a:lstStyle/>
          <a:p>
            <a:r>
              <a:rPr lang="en-US" sz="4400" dirty="0" smtClean="0">
                <a:solidFill>
                  <a:schemeClr val="tx2">
                    <a:lumMod val="75000"/>
                  </a:schemeClr>
                </a:solidFill>
                <a:latin typeface="Helvetica Neue Thin"/>
                <a:cs typeface="Helvetica Neue Thin"/>
              </a:rPr>
              <a:t>A better sensor for physical vibration</a:t>
            </a:r>
            <a:endParaRPr lang="en-US" sz="4400" dirty="0">
              <a:solidFill>
                <a:schemeClr val="tx2">
                  <a:lumMod val="75000"/>
                </a:schemeClr>
              </a:solidFill>
              <a:latin typeface="Helvetica Neue Thin"/>
              <a:cs typeface="Helvetica Neue Thin"/>
            </a:endParaRPr>
          </a:p>
        </p:txBody>
      </p:sp>
      <p:sp>
        <p:nvSpPr>
          <p:cNvPr id="47" name="TextBox 46"/>
          <p:cNvSpPr txBox="1"/>
          <p:nvPr/>
        </p:nvSpPr>
        <p:spPr>
          <a:xfrm>
            <a:off x="-8179" y="531974"/>
            <a:ext cx="3996891" cy="707886"/>
          </a:xfrm>
          <a:prstGeom prst="rect">
            <a:avLst/>
          </a:prstGeom>
          <a:noFill/>
        </p:spPr>
        <p:txBody>
          <a:bodyPr wrap="square" rtlCol="0">
            <a:spAutoFit/>
          </a:bodyPr>
          <a:lstStyle/>
          <a:p>
            <a:r>
              <a:rPr lang="en-US" sz="4000" dirty="0" smtClean="0">
                <a:solidFill>
                  <a:schemeClr val="tx2">
                    <a:lumMod val="75000"/>
                  </a:schemeClr>
                </a:solidFill>
                <a:latin typeface="Seravek"/>
                <a:cs typeface="Seravek"/>
              </a:rPr>
              <a:t>The receiver:</a:t>
            </a:r>
            <a:endParaRPr lang="en-US" sz="4000" dirty="0">
              <a:solidFill>
                <a:schemeClr val="tx2">
                  <a:lumMod val="75000"/>
                </a:schemeClr>
              </a:solidFill>
              <a:latin typeface="Seravek"/>
              <a:cs typeface="Seravek"/>
            </a:endParaRPr>
          </a:p>
        </p:txBody>
      </p:sp>
      <p:cxnSp>
        <p:nvCxnSpPr>
          <p:cNvPr id="48" name="Elbow Connector 47"/>
          <p:cNvCxnSpPr/>
          <p:nvPr/>
        </p:nvCxnSpPr>
        <p:spPr>
          <a:xfrm rot="10800000">
            <a:off x="161461" y="4563135"/>
            <a:ext cx="1352605" cy="364606"/>
          </a:xfrm>
          <a:prstGeom prst="bentConnector3">
            <a:avLst>
              <a:gd name="adj1" fmla="val 59942"/>
            </a:avLst>
          </a:prstGeom>
          <a:ln w="19050">
            <a:solidFill>
              <a:srgbClr val="F39F22"/>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49" name="Elbow Connector 48"/>
          <p:cNvCxnSpPr/>
          <p:nvPr/>
        </p:nvCxnSpPr>
        <p:spPr>
          <a:xfrm rot="10800000" flipV="1">
            <a:off x="161460" y="3822636"/>
            <a:ext cx="1046997" cy="364605"/>
          </a:xfrm>
          <a:prstGeom prst="bentConnector3">
            <a:avLst>
              <a:gd name="adj1" fmla="val 50000"/>
            </a:avLst>
          </a:prstGeom>
          <a:ln w="19050">
            <a:solidFill>
              <a:srgbClr val="2C838E"/>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grpSp>
        <p:nvGrpSpPr>
          <p:cNvPr id="50" name="Group 49"/>
          <p:cNvGrpSpPr/>
          <p:nvPr/>
        </p:nvGrpSpPr>
        <p:grpSpPr>
          <a:xfrm rot="6798827" flipH="1">
            <a:off x="2019086" y="4204378"/>
            <a:ext cx="249115" cy="845911"/>
            <a:chOff x="6960798" y="2196847"/>
            <a:chExt cx="220162" cy="1145538"/>
          </a:xfrm>
        </p:grpSpPr>
        <p:grpSp>
          <p:nvGrpSpPr>
            <p:cNvPr id="51" name="Group 50"/>
            <p:cNvGrpSpPr/>
            <p:nvPr/>
          </p:nvGrpSpPr>
          <p:grpSpPr>
            <a:xfrm rot="17584098" flipV="1">
              <a:off x="6682131" y="2561889"/>
              <a:ext cx="863872" cy="133787"/>
              <a:chOff x="342704" y="789457"/>
              <a:chExt cx="9445983" cy="1486175"/>
            </a:xfrm>
          </p:grpSpPr>
          <p:sp>
            <p:nvSpPr>
              <p:cNvPr id="53" name="Freeform 52"/>
              <p:cNvSpPr/>
              <p:nvPr/>
            </p:nvSpPr>
            <p:spPr>
              <a:xfrm>
                <a:off x="342704" y="837096"/>
                <a:ext cx="3168624" cy="1438536"/>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 name="Freeform 53"/>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Freeform 54"/>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52" name="Straight Arrow Connector 51"/>
            <p:cNvCxnSpPr/>
            <p:nvPr/>
          </p:nvCxnSpPr>
          <p:spPr>
            <a:xfrm rot="6784098">
              <a:off x="6788814" y="3170401"/>
              <a:ext cx="343968" cy="0"/>
            </a:xfrm>
            <a:prstGeom prst="straightConnector1">
              <a:avLst/>
            </a:prstGeom>
            <a:ln w="28575" cmpd="sng">
              <a:solidFill>
                <a:srgbClr val="FF6600"/>
              </a:solidFill>
              <a:tailEnd type="arrow" w="lg" len="med"/>
            </a:ln>
            <a:effectLst/>
          </p:spPr>
          <p:style>
            <a:lnRef idx="2">
              <a:schemeClr val="accent1"/>
            </a:lnRef>
            <a:fillRef idx="0">
              <a:schemeClr val="accent1"/>
            </a:fillRef>
            <a:effectRef idx="1">
              <a:schemeClr val="accent1"/>
            </a:effectRef>
            <a:fontRef idx="minor">
              <a:schemeClr val="tx1"/>
            </a:fontRef>
          </p:style>
        </p:cxnSp>
      </p:grpSp>
      <p:sp>
        <p:nvSpPr>
          <p:cNvPr id="56" name="Rectangle 55"/>
          <p:cNvSpPr/>
          <p:nvPr/>
        </p:nvSpPr>
        <p:spPr>
          <a:xfrm rot="5400000">
            <a:off x="720930" y="4248906"/>
            <a:ext cx="963160" cy="89707"/>
          </a:xfrm>
          <a:prstGeom prst="rect">
            <a:avLst/>
          </a:prstGeom>
          <a:solidFill>
            <a:srgbClr val="2C83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rot="5400000">
            <a:off x="987630" y="4408777"/>
            <a:ext cx="963160" cy="89707"/>
          </a:xfrm>
          <a:prstGeom prst="rect">
            <a:avLst/>
          </a:prstGeom>
          <a:solidFill>
            <a:srgbClr val="F39F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p:cNvSpPr txBox="1"/>
          <p:nvPr/>
        </p:nvSpPr>
        <p:spPr>
          <a:xfrm>
            <a:off x="59079" y="4051384"/>
            <a:ext cx="189821" cy="400110"/>
          </a:xfrm>
          <a:prstGeom prst="rect">
            <a:avLst/>
          </a:prstGeom>
          <a:noFill/>
        </p:spPr>
        <p:txBody>
          <a:bodyPr wrap="square" rtlCol="0">
            <a:spAutoFit/>
          </a:bodyPr>
          <a:lstStyle/>
          <a:p>
            <a:r>
              <a:rPr lang="en-US" sz="2000" dirty="0" smtClean="0">
                <a:solidFill>
                  <a:srgbClr val="2C838E"/>
                </a:solidFill>
              </a:rPr>
              <a:t>+</a:t>
            </a:r>
            <a:endParaRPr lang="en-US" sz="2000" dirty="0">
              <a:solidFill>
                <a:srgbClr val="2C838E"/>
              </a:solidFill>
            </a:endParaRPr>
          </a:p>
        </p:txBody>
      </p:sp>
      <p:sp>
        <p:nvSpPr>
          <p:cNvPr id="59" name="TextBox 58"/>
          <p:cNvSpPr txBox="1"/>
          <p:nvPr/>
        </p:nvSpPr>
        <p:spPr>
          <a:xfrm>
            <a:off x="75009" y="4231355"/>
            <a:ext cx="189821" cy="461665"/>
          </a:xfrm>
          <a:prstGeom prst="rect">
            <a:avLst/>
          </a:prstGeom>
          <a:noFill/>
        </p:spPr>
        <p:txBody>
          <a:bodyPr wrap="square" rtlCol="0">
            <a:spAutoFit/>
          </a:bodyPr>
          <a:lstStyle/>
          <a:p>
            <a:r>
              <a:rPr lang="en-US" sz="2400" dirty="0" smtClean="0">
                <a:solidFill>
                  <a:srgbClr val="F39F22"/>
                </a:solidFill>
              </a:rPr>
              <a:t>-</a:t>
            </a:r>
            <a:endParaRPr lang="en-US" sz="2400" dirty="0">
              <a:solidFill>
                <a:srgbClr val="F39F22"/>
              </a:solidFill>
            </a:endParaRPr>
          </a:p>
        </p:txBody>
      </p:sp>
      <p:grpSp>
        <p:nvGrpSpPr>
          <p:cNvPr id="60" name="Group 59"/>
          <p:cNvGrpSpPr/>
          <p:nvPr/>
        </p:nvGrpSpPr>
        <p:grpSpPr>
          <a:xfrm rot="14532747">
            <a:off x="1309091" y="3806538"/>
            <a:ext cx="285529" cy="306963"/>
            <a:chOff x="2114097" y="454069"/>
            <a:chExt cx="673262" cy="658003"/>
          </a:xfrm>
        </p:grpSpPr>
        <p:sp>
          <p:nvSpPr>
            <p:cNvPr id="61" name="Arc 60"/>
            <p:cNvSpPr/>
            <p:nvPr/>
          </p:nvSpPr>
          <p:spPr>
            <a:xfrm>
              <a:off x="2114097" y="604072"/>
              <a:ext cx="508000" cy="508000"/>
            </a:xfrm>
            <a:prstGeom prst="arc">
              <a:avLst/>
            </a:prstGeom>
            <a:noFill/>
            <a:ln>
              <a:solidFill>
                <a:srgbClr val="FE8728"/>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Arc 61"/>
            <p:cNvSpPr/>
            <p:nvPr/>
          </p:nvSpPr>
          <p:spPr>
            <a:xfrm>
              <a:off x="2202998" y="534222"/>
              <a:ext cx="508000" cy="508001"/>
            </a:xfrm>
            <a:prstGeom prst="arc">
              <a:avLst/>
            </a:prstGeom>
            <a:noFill/>
            <a:ln>
              <a:solidFill>
                <a:srgbClr val="FE8728"/>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Arc 62"/>
            <p:cNvSpPr/>
            <p:nvPr/>
          </p:nvSpPr>
          <p:spPr>
            <a:xfrm>
              <a:off x="2279359" y="454069"/>
              <a:ext cx="508000" cy="507999"/>
            </a:xfrm>
            <a:prstGeom prst="arc">
              <a:avLst/>
            </a:prstGeom>
            <a:noFill/>
            <a:ln>
              <a:solidFill>
                <a:srgbClr val="FE8728"/>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64" name="TextBox 63"/>
          <p:cNvSpPr txBox="1"/>
          <p:nvPr/>
        </p:nvSpPr>
        <p:spPr>
          <a:xfrm>
            <a:off x="2557054" y="4270104"/>
            <a:ext cx="1387177" cy="707886"/>
          </a:xfrm>
          <a:prstGeom prst="rect">
            <a:avLst/>
          </a:prstGeom>
          <a:noFill/>
        </p:spPr>
        <p:txBody>
          <a:bodyPr wrap="square" rtlCol="0">
            <a:spAutoFit/>
          </a:bodyPr>
          <a:lstStyle/>
          <a:p>
            <a:r>
              <a:rPr lang="en-US" sz="2000" dirty="0" smtClean="0">
                <a:solidFill>
                  <a:srgbClr val="EB7B22"/>
                </a:solidFill>
                <a:latin typeface="Seravek Light"/>
                <a:cs typeface="Seravek Light"/>
              </a:rPr>
              <a:t>Vibration</a:t>
            </a:r>
          </a:p>
          <a:p>
            <a:r>
              <a:rPr lang="en-US" sz="2000" dirty="0" smtClean="0">
                <a:solidFill>
                  <a:srgbClr val="EB7B22"/>
                </a:solidFill>
                <a:latin typeface="Seravek Light"/>
                <a:cs typeface="Seravek Light"/>
              </a:rPr>
              <a:t>+ Sound</a:t>
            </a:r>
            <a:endParaRPr lang="en-US" sz="2000" dirty="0">
              <a:solidFill>
                <a:srgbClr val="EB7B22"/>
              </a:solidFill>
              <a:latin typeface="Seravek Light"/>
              <a:cs typeface="Seravek Light"/>
            </a:endParaRPr>
          </a:p>
        </p:txBody>
      </p:sp>
      <p:sp>
        <p:nvSpPr>
          <p:cNvPr id="65" name="TextBox 64"/>
          <p:cNvSpPr txBox="1"/>
          <p:nvPr/>
        </p:nvSpPr>
        <p:spPr>
          <a:xfrm>
            <a:off x="1670158" y="3581816"/>
            <a:ext cx="2530465" cy="523220"/>
          </a:xfrm>
          <a:prstGeom prst="rect">
            <a:avLst/>
          </a:prstGeom>
          <a:noFill/>
        </p:spPr>
        <p:txBody>
          <a:bodyPr wrap="square" rtlCol="0">
            <a:spAutoFit/>
          </a:bodyPr>
          <a:lstStyle/>
          <a:p>
            <a:r>
              <a:rPr lang="en-US" sz="2800" dirty="0" smtClean="0">
                <a:solidFill>
                  <a:srgbClr val="EB7B22"/>
                </a:solidFill>
                <a:latin typeface="Seravek"/>
                <a:cs typeface="Seravek"/>
              </a:rPr>
              <a:t>Microphone</a:t>
            </a:r>
            <a:endParaRPr lang="en-US" sz="2800" dirty="0">
              <a:solidFill>
                <a:srgbClr val="EB7B22"/>
              </a:solidFill>
              <a:latin typeface="Seravek"/>
              <a:cs typeface="Seravek"/>
            </a:endParaRPr>
          </a:p>
        </p:txBody>
      </p:sp>
      <p:grpSp>
        <p:nvGrpSpPr>
          <p:cNvPr id="81" name="Group 80"/>
          <p:cNvGrpSpPr/>
          <p:nvPr/>
        </p:nvGrpSpPr>
        <p:grpSpPr>
          <a:xfrm>
            <a:off x="684279" y="1381401"/>
            <a:ext cx="724350" cy="1279724"/>
            <a:chOff x="866777" y="888731"/>
            <a:chExt cx="724350" cy="1279724"/>
          </a:xfrm>
        </p:grpSpPr>
        <p:sp>
          <p:nvSpPr>
            <p:cNvPr id="82" name="Rectangle 3"/>
            <p:cNvSpPr/>
            <p:nvPr/>
          </p:nvSpPr>
          <p:spPr>
            <a:xfrm rot="5400000">
              <a:off x="723206" y="1032302"/>
              <a:ext cx="989079" cy="701937"/>
            </a:xfrm>
            <a:custGeom>
              <a:avLst/>
              <a:gdLst/>
              <a:ahLst/>
              <a:cxnLst/>
              <a:rect l="l" t="t" r="r" b="b"/>
              <a:pathLst>
                <a:path w="1087987" h="628265">
                  <a:moveTo>
                    <a:pt x="4150" y="0"/>
                  </a:moveTo>
                  <a:lnTo>
                    <a:pt x="1087987" y="0"/>
                  </a:lnTo>
                  <a:lnTo>
                    <a:pt x="1087987" y="130630"/>
                  </a:lnTo>
                  <a:lnTo>
                    <a:pt x="130633" y="130630"/>
                  </a:lnTo>
                  <a:lnTo>
                    <a:pt x="130633" y="497635"/>
                  </a:lnTo>
                  <a:lnTo>
                    <a:pt x="1087987" y="497635"/>
                  </a:lnTo>
                  <a:lnTo>
                    <a:pt x="1087987" y="628265"/>
                  </a:lnTo>
                  <a:lnTo>
                    <a:pt x="4150" y="628265"/>
                  </a:lnTo>
                  <a:lnTo>
                    <a:pt x="4150" y="615898"/>
                  </a:lnTo>
                  <a:lnTo>
                    <a:pt x="0" y="615898"/>
                  </a:lnTo>
                  <a:lnTo>
                    <a:pt x="0" y="4101"/>
                  </a:lnTo>
                  <a:lnTo>
                    <a:pt x="4150" y="4101"/>
                  </a:lnTo>
                  <a:close/>
                </a:path>
              </a:pathLst>
            </a:custGeom>
            <a:solidFill>
              <a:srgbClr val="2C83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6"/>
            <p:cNvSpPr/>
            <p:nvPr/>
          </p:nvSpPr>
          <p:spPr>
            <a:xfrm>
              <a:off x="889190" y="1465449"/>
              <a:ext cx="701937" cy="703006"/>
            </a:xfrm>
            <a:custGeom>
              <a:avLst/>
              <a:gdLst/>
              <a:ahLst/>
              <a:cxnLst/>
              <a:rect l="l" t="t" r="r" b="b"/>
              <a:pathLst>
                <a:path w="519229" h="703006">
                  <a:moveTo>
                    <a:pt x="210351" y="0"/>
                  </a:moveTo>
                  <a:lnTo>
                    <a:pt x="311951" y="0"/>
                  </a:lnTo>
                  <a:lnTo>
                    <a:pt x="311951" y="523015"/>
                  </a:lnTo>
                  <a:lnTo>
                    <a:pt x="519229" y="523015"/>
                  </a:lnTo>
                  <a:lnTo>
                    <a:pt x="519229" y="703006"/>
                  </a:lnTo>
                  <a:lnTo>
                    <a:pt x="0" y="703006"/>
                  </a:lnTo>
                  <a:lnTo>
                    <a:pt x="0" y="523015"/>
                  </a:lnTo>
                  <a:lnTo>
                    <a:pt x="210351" y="523015"/>
                  </a:lnTo>
                  <a:close/>
                </a:path>
              </a:pathLst>
            </a:custGeom>
            <a:solidFill>
              <a:srgbClr val="F39F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4" name="Group 83"/>
            <p:cNvGrpSpPr/>
            <p:nvPr/>
          </p:nvGrpSpPr>
          <p:grpSpPr>
            <a:xfrm rot="14532747">
              <a:off x="1062662" y="1311966"/>
              <a:ext cx="285529" cy="306963"/>
              <a:chOff x="2114097" y="454069"/>
              <a:chExt cx="673262" cy="658003"/>
            </a:xfrm>
          </p:grpSpPr>
          <p:sp>
            <p:nvSpPr>
              <p:cNvPr id="85" name="Arc 84"/>
              <p:cNvSpPr/>
              <p:nvPr/>
            </p:nvSpPr>
            <p:spPr>
              <a:xfrm>
                <a:off x="2114097" y="604072"/>
                <a:ext cx="508000" cy="508000"/>
              </a:xfrm>
              <a:prstGeom prst="arc">
                <a:avLst/>
              </a:prstGeom>
              <a:noFill/>
              <a:ln>
                <a:solidFill>
                  <a:srgbClr val="FE8728"/>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6" name="Arc 85"/>
              <p:cNvSpPr/>
              <p:nvPr/>
            </p:nvSpPr>
            <p:spPr>
              <a:xfrm>
                <a:off x="2202998" y="534222"/>
                <a:ext cx="508000" cy="508001"/>
              </a:xfrm>
              <a:prstGeom prst="arc">
                <a:avLst/>
              </a:prstGeom>
              <a:noFill/>
              <a:ln>
                <a:solidFill>
                  <a:srgbClr val="FE8728"/>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7" name="Arc 86"/>
              <p:cNvSpPr/>
              <p:nvPr/>
            </p:nvSpPr>
            <p:spPr>
              <a:xfrm>
                <a:off x="2279359" y="454069"/>
                <a:ext cx="508000" cy="507999"/>
              </a:xfrm>
              <a:prstGeom prst="arc">
                <a:avLst/>
              </a:prstGeom>
              <a:noFill/>
              <a:ln>
                <a:solidFill>
                  <a:srgbClr val="FE8728"/>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88" name="Group 87"/>
          <p:cNvGrpSpPr/>
          <p:nvPr/>
        </p:nvGrpSpPr>
        <p:grpSpPr>
          <a:xfrm rot="6798827" flipH="1">
            <a:off x="1959961" y="2150864"/>
            <a:ext cx="249115" cy="845911"/>
            <a:chOff x="6960798" y="2196847"/>
            <a:chExt cx="220162" cy="1145538"/>
          </a:xfrm>
        </p:grpSpPr>
        <p:grpSp>
          <p:nvGrpSpPr>
            <p:cNvPr id="89" name="Group 88"/>
            <p:cNvGrpSpPr/>
            <p:nvPr/>
          </p:nvGrpSpPr>
          <p:grpSpPr>
            <a:xfrm rot="17584098" flipV="1">
              <a:off x="6682131" y="2561889"/>
              <a:ext cx="863872" cy="133787"/>
              <a:chOff x="342704" y="789457"/>
              <a:chExt cx="9445983" cy="1486175"/>
            </a:xfrm>
          </p:grpSpPr>
          <p:sp>
            <p:nvSpPr>
              <p:cNvPr id="91" name="Freeform 90"/>
              <p:cNvSpPr/>
              <p:nvPr/>
            </p:nvSpPr>
            <p:spPr>
              <a:xfrm>
                <a:off x="342704" y="837096"/>
                <a:ext cx="3168624" cy="1438536"/>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2" name="Freeform 91"/>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3" name="Freeform 92"/>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90" name="Straight Arrow Connector 89"/>
            <p:cNvCxnSpPr/>
            <p:nvPr/>
          </p:nvCxnSpPr>
          <p:spPr>
            <a:xfrm rot="6784098">
              <a:off x="6788814" y="3170401"/>
              <a:ext cx="343968" cy="0"/>
            </a:xfrm>
            <a:prstGeom prst="straightConnector1">
              <a:avLst/>
            </a:prstGeom>
            <a:ln w="28575" cmpd="sng">
              <a:solidFill>
                <a:srgbClr val="FF6600"/>
              </a:solidFill>
              <a:tailEnd type="arrow" w="lg" len="med"/>
            </a:ln>
            <a:effectLst/>
          </p:spPr>
          <p:style>
            <a:lnRef idx="2">
              <a:schemeClr val="accent1"/>
            </a:lnRef>
            <a:fillRef idx="0">
              <a:schemeClr val="accent1"/>
            </a:fillRef>
            <a:effectRef idx="1">
              <a:schemeClr val="accent1"/>
            </a:effectRef>
            <a:fontRef idx="minor">
              <a:schemeClr val="tx1"/>
            </a:fontRef>
          </p:style>
        </p:cxnSp>
      </p:grpSp>
      <p:sp>
        <p:nvSpPr>
          <p:cNvPr id="94" name="TextBox 93"/>
          <p:cNvSpPr txBox="1"/>
          <p:nvPr/>
        </p:nvSpPr>
        <p:spPr>
          <a:xfrm>
            <a:off x="2511423" y="2352226"/>
            <a:ext cx="1387177" cy="400110"/>
          </a:xfrm>
          <a:prstGeom prst="rect">
            <a:avLst/>
          </a:prstGeom>
          <a:noFill/>
        </p:spPr>
        <p:txBody>
          <a:bodyPr wrap="square" rtlCol="0">
            <a:spAutoFit/>
          </a:bodyPr>
          <a:lstStyle/>
          <a:p>
            <a:r>
              <a:rPr lang="en-US" sz="2000" dirty="0" smtClean="0">
                <a:solidFill>
                  <a:srgbClr val="EB7B22"/>
                </a:solidFill>
                <a:latin typeface="Seravek Light"/>
                <a:cs typeface="Seravek Light"/>
              </a:rPr>
              <a:t>Vibration</a:t>
            </a:r>
            <a:endParaRPr lang="en-US" sz="2000" dirty="0">
              <a:solidFill>
                <a:srgbClr val="EB7B22"/>
              </a:solidFill>
              <a:latin typeface="Seravek Light"/>
              <a:cs typeface="Seravek Light"/>
            </a:endParaRPr>
          </a:p>
        </p:txBody>
      </p:sp>
      <p:sp>
        <p:nvSpPr>
          <p:cNvPr id="95" name="TextBox 94"/>
          <p:cNvSpPr txBox="1"/>
          <p:nvPr/>
        </p:nvSpPr>
        <p:spPr>
          <a:xfrm>
            <a:off x="1600853" y="1397743"/>
            <a:ext cx="2530465" cy="523220"/>
          </a:xfrm>
          <a:prstGeom prst="rect">
            <a:avLst/>
          </a:prstGeom>
          <a:noFill/>
        </p:spPr>
        <p:txBody>
          <a:bodyPr wrap="square" rtlCol="0">
            <a:spAutoFit/>
          </a:bodyPr>
          <a:lstStyle/>
          <a:p>
            <a:r>
              <a:rPr lang="en-US" sz="2800" dirty="0" smtClean="0">
                <a:solidFill>
                  <a:srgbClr val="EB7B22"/>
                </a:solidFill>
                <a:latin typeface="Seravek"/>
                <a:cs typeface="Seravek"/>
              </a:rPr>
              <a:t>Accelerometer</a:t>
            </a:r>
            <a:endParaRPr lang="en-US" sz="2800" dirty="0">
              <a:solidFill>
                <a:srgbClr val="EB7B22"/>
              </a:solidFill>
              <a:latin typeface="Seravek"/>
              <a:cs typeface="Seravek"/>
            </a:endParaRPr>
          </a:p>
        </p:txBody>
      </p:sp>
    </p:spTree>
    <p:extLst>
      <p:ext uri="{BB962C8B-B14F-4D97-AF65-F5344CB8AC3E}">
        <p14:creationId xmlns:p14="http://schemas.microsoft.com/office/powerpoint/2010/main" val="2401525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84279" y="1381401"/>
            <a:ext cx="724350" cy="1279724"/>
            <a:chOff x="866777" y="888731"/>
            <a:chExt cx="724350" cy="1279724"/>
          </a:xfrm>
        </p:grpSpPr>
        <p:sp>
          <p:nvSpPr>
            <p:cNvPr id="22" name="Rectangle 3"/>
            <p:cNvSpPr/>
            <p:nvPr/>
          </p:nvSpPr>
          <p:spPr>
            <a:xfrm rot="5400000">
              <a:off x="723206" y="1032302"/>
              <a:ext cx="989079" cy="701937"/>
            </a:xfrm>
            <a:custGeom>
              <a:avLst/>
              <a:gdLst/>
              <a:ahLst/>
              <a:cxnLst/>
              <a:rect l="l" t="t" r="r" b="b"/>
              <a:pathLst>
                <a:path w="1087987" h="628265">
                  <a:moveTo>
                    <a:pt x="4150" y="0"/>
                  </a:moveTo>
                  <a:lnTo>
                    <a:pt x="1087987" y="0"/>
                  </a:lnTo>
                  <a:lnTo>
                    <a:pt x="1087987" y="130630"/>
                  </a:lnTo>
                  <a:lnTo>
                    <a:pt x="130633" y="130630"/>
                  </a:lnTo>
                  <a:lnTo>
                    <a:pt x="130633" y="497635"/>
                  </a:lnTo>
                  <a:lnTo>
                    <a:pt x="1087987" y="497635"/>
                  </a:lnTo>
                  <a:lnTo>
                    <a:pt x="1087987" y="628265"/>
                  </a:lnTo>
                  <a:lnTo>
                    <a:pt x="4150" y="628265"/>
                  </a:lnTo>
                  <a:lnTo>
                    <a:pt x="4150" y="615898"/>
                  </a:lnTo>
                  <a:lnTo>
                    <a:pt x="0" y="615898"/>
                  </a:lnTo>
                  <a:lnTo>
                    <a:pt x="0" y="4101"/>
                  </a:lnTo>
                  <a:lnTo>
                    <a:pt x="4150" y="4101"/>
                  </a:lnTo>
                  <a:close/>
                </a:path>
              </a:pathLst>
            </a:custGeom>
            <a:solidFill>
              <a:srgbClr val="2C83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6"/>
            <p:cNvSpPr/>
            <p:nvPr/>
          </p:nvSpPr>
          <p:spPr>
            <a:xfrm>
              <a:off x="889190" y="1465449"/>
              <a:ext cx="701937" cy="703006"/>
            </a:xfrm>
            <a:custGeom>
              <a:avLst/>
              <a:gdLst/>
              <a:ahLst/>
              <a:cxnLst/>
              <a:rect l="l" t="t" r="r" b="b"/>
              <a:pathLst>
                <a:path w="519229" h="703006">
                  <a:moveTo>
                    <a:pt x="210351" y="0"/>
                  </a:moveTo>
                  <a:lnTo>
                    <a:pt x="311951" y="0"/>
                  </a:lnTo>
                  <a:lnTo>
                    <a:pt x="311951" y="523015"/>
                  </a:lnTo>
                  <a:lnTo>
                    <a:pt x="519229" y="523015"/>
                  </a:lnTo>
                  <a:lnTo>
                    <a:pt x="519229" y="703006"/>
                  </a:lnTo>
                  <a:lnTo>
                    <a:pt x="0" y="703006"/>
                  </a:lnTo>
                  <a:lnTo>
                    <a:pt x="0" y="523015"/>
                  </a:lnTo>
                  <a:lnTo>
                    <a:pt x="210351" y="523015"/>
                  </a:lnTo>
                  <a:close/>
                </a:path>
              </a:pathLst>
            </a:custGeom>
            <a:solidFill>
              <a:srgbClr val="F39F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4" name="Group 23"/>
            <p:cNvGrpSpPr/>
            <p:nvPr/>
          </p:nvGrpSpPr>
          <p:grpSpPr>
            <a:xfrm rot="14532747">
              <a:off x="1062662" y="1311966"/>
              <a:ext cx="285529" cy="306963"/>
              <a:chOff x="2114097" y="454069"/>
              <a:chExt cx="673262" cy="658003"/>
            </a:xfrm>
          </p:grpSpPr>
          <p:sp>
            <p:nvSpPr>
              <p:cNvPr id="25" name="Arc 24"/>
              <p:cNvSpPr/>
              <p:nvPr/>
            </p:nvSpPr>
            <p:spPr>
              <a:xfrm>
                <a:off x="2114097" y="604072"/>
                <a:ext cx="508000" cy="508000"/>
              </a:xfrm>
              <a:prstGeom prst="arc">
                <a:avLst/>
              </a:prstGeom>
              <a:noFill/>
              <a:ln>
                <a:solidFill>
                  <a:srgbClr val="FE8728"/>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Arc 25"/>
              <p:cNvSpPr/>
              <p:nvPr/>
            </p:nvSpPr>
            <p:spPr>
              <a:xfrm>
                <a:off x="2202998" y="534222"/>
                <a:ext cx="508000" cy="508001"/>
              </a:xfrm>
              <a:prstGeom prst="arc">
                <a:avLst/>
              </a:prstGeom>
              <a:noFill/>
              <a:ln>
                <a:solidFill>
                  <a:srgbClr val="FE8728"/>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Arc 26"/>
              <p:cNvSpPr/>
              <p:nvPr/>
            </p:nvSpPr>
            <p:spPr>
              <a:xfrm>
                <a:off x="2279359" y="454069"/>
                <a:ext cx="508000" cy="507999"/>
              </a:xfrm>
              <a:prstGeom prst="arc">
                <a:avLst/>
              </a:prstGeom>
              <a:noFill/>
              <a:ln>
                <a:solidFill>
                  <a:srgbClr val="FE8728"/>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12" name="Group 11"/>
          <p:cNvGrpSpPr/>
          <p:nvPr/>
        </p:nvGrpSpPr>
        <p:grpSpPr>
          <a:xfrm rot="6798827" flipH="1">
            <a:off x="1959961" y="2150864"/>
            <a:ext cx="249115" cy="845911"/>
            <a:chOff x="6960798" y="2196847"/>
            <a:chExt cx="220162" cy="1145538"/>
          </a:xfrm>
        </p:grpSpPr>
        <p:grpSp>
          <p:nvGrpSpPr>
            <p:cNvPr id="17" name="Group 16"/>
            <p:cNvGrpSpPr/>
            <p:nvPr/>
          </p:nvGrpSpPr>
          <p:grpSpPr>
            <a:xfrm rot="17584098" flipV="1">
              <a:off x="6682131" y="2561889"/>
              <a:ext cx="863872" cy="133787"/>
              <a:chOff x="342704" y="789457"/>
              <a:chExt cx="9445983" cy="1486175"/>
            </a:xfrm>
          </p:grpSpPr>
          <p:sp>
            <p:nvSpPr>
              <p:cNvPr id="19" name="Freeform 18"/>
              <p:cNvSpPr/>
              <p:nvPr/>
            </p:nvSpPr>
            <p:spPr>
              <a:xfrm>
                <a:off x="342704" y="837096"/>
                <a:ext cx="3168624" cy="1438536"/>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8" name="Straight Arrow Connector 17"/>
            <p:cNvCxnSpPr/>
            <p:nvPr/>
          </p:nvCxnSpPr>
          <p:spPr>
            <a:xfrm rot="6784098">
              <a:off x="6788814" y="3170401"/>
              <a:ext cx="343968" cy="0"/>
            </a:xfrm>
            <a:prstGeom prst="straightConnector1">
              <a:avLst/>
            </a:prstGeom>
            <a:ln w="28575" cmpd="sng">
              <a:solidFill>
                <a:srgbClr val="FF6600"/>
              </a:solidFill>
              <a:tailEnd type="arrow" w="lg" len="med"/>
            </a:ln>
            <a:effectLst/>
          </p:spPr>
          <p:style>
            <a:lnRef idx="2">
              <a:schemeClr val="accent1"/>
            </a:lnRef>
            <a:fillRef idx="0">
              <a:schemeClr val="accent1"/>
            </a:fillRef>
            <a:effectRef idx="1">
              <a:schemeClr val="accent1"/>
            </a:effectRef>
            <a:fontRef idx="minor">
              <a:schemeClr val="tx1"/>
            </a:fontRef>
          </p:style>
        </p:cxnSp>
      </p:grpSp>
      <p:sp>
        <p:nvSpPr>
          <p:cNvPr id="13" name="TextBox 12"/>
          <p:cNvSpPr txBox="1"/>
          <p:nvPr/>
        </p:nvSpPr>
        <p:spPr>
          <a:xfrm>
            <a:off x="2511423" y="2352226"/>
            <a:ext cx="1387177" cy="400110"/>
          </a:xfrm>
          <a:prstGeom prst="rect">
            <a:avLst/>
          </a:prstGeom>
          <a:noFill/>
        </p:spPr>
        <p:txBody>
          <a:bodyPr wrap="square" rtlCol="0">
            <a:spAutoFit/>
          </a:bodyPr>
          <a:lstStyle/>
          <a:p>
            <a:r>
              <a:rPr lang="en-US" sz="2000" dirty="0" smtClean="0">
                <a:solidFill>
                  <a:srgbClr val="EB7B22"/>
                </a:solidFill>
                <a:latin typeface="Seravek Light"/>
                <a:cs typeface="Seravek Light"/>
              </a:rPr>
              <a:t>Vibration</a:t>
            </a:r>
            <a:endParaRPr lang="en-US" sz="2000" dirty="0">
              <a:solidFill>
                <a:srgbClr val="EB7B22"/>
              </a:solidFill>
              <a:latin typeface="Seravek Light"/>
              <a:cs typeface="Seravek Light"/>
            </a:endParaRPr>
          </a:p>
        </p:txBody>
      </p:sp>
      <p:sp>
        <p:nvSpPr>
          <p:cNvPr id="15" name="TextBox 14"/>
          <p:cNvSpPr txBox="1"/>
          <p:nvPr/>
        </p:nvSpPr>
        <p:spPr>
          <a:xfrm>
            <a:off x="1600853" y="1397743"/>
            <a:ext cx="2530465" cy="523220"/>
          </a:xfrm>
          <a:prstGeom prst="rect">
            <a:avLst/>
          </a:prstGeom>
          <a:noFill/>
        </p:spPr>
        <p:txBody>
          <a:bodyPr wrap="square" rtlCol="0">
            <a:spAutoFit/>
          </a:bodyPr>
          <a:lstStyle/>
          <a:p>
            <a:r>
              <a:rPr lang="en-US" sz="2800" dirty="0" smtClean="0">
                <a:solidFill>
                  <a:srgbClr val="EB7B22"/>
                </a:solidFill>
                <a:latin typeface="Seravek"/>
                <a:cs typeface="Seravek"/>
              </a:rPr>
              <a:t>Accelerometer</a:t>
            </a:r>
            <a:endParaRPr lang="en-US" sz="2800" dirty="0">
              <a:solidFill>
                <a:srgbClr val="EB7B22"/>
              </a:solidFill>
              <a:latin typeface="Seravek"/>
              <a:cs typeface="Seravek"/>
            </a:endParaRPr>
          </a:p>
        </p:txBody>
      </p:sp>
      <p:sp>
        <p:nvSpPr>
          <p:cNvPr id="46" name="TextBox 45"/>
          <p:cNvSpPr txBox="1"/>
          <p:nvPr/>
        </p:nvSpPr>
        <p:spPr>
          <a:xfrm>
            <a:off x="0" y="0"/>
            <a:ext cx="9144000" cy="769441"/>
          </a:xfrm>
          <a:prstGeom prst="rect">
            <a:avLst/>
          </a:prstGeom>
          <a:noFill/>
        </p:spPr>
        <p:txBody>
          <a:bodyPr wrap="square" rtlCol="0">
            <a:spAutoFit/>
          </a:bodyPr>
          <a:lstStyle/>
          <a:p>
            <a:r>
              <a:rPr lang="en-US" sz="4400" dirty="0" smtClean="0">
                <a:solidFill>
                  <a:schemeClr val="tx2">
                    <a:lumMod val="75000"/>
                  </a:schemeClr>
                </a:solidFill>
                <a:latin typeface="Helvetica Neue Thin"/>
                <a:cs typeface="Helvetica Neue Thin"/>
              </a:rPr>
              <a:t>A better sensor for physical vibration</a:t>
            </a:r>
            <a:endParaRPr lang="en-US" sz="4400" dirty="0">
              <a:solidFill>
                <a:schemeClr val="tx2">
                  <a:lumMod val="75000"/>
                </a:schemeClr>
              </a:solidFill>
              <a:latin typeface="Helvetica Neue Thin"/>
              <a:cs typeface="Helvetica Neue Thin"/>
            </a:endParaRPr>
          </a:p>
        </p:txBody>
      </p:sp>
      <p:sp>
        <p:nvSpPr>
          <p:cNvPr id="47" name="Trapezoid 46"/>
          <p:cNvSpPr/>
          <p:nvPr/>
        </p:nvSpPr>
        <p:spPr>
          <a:xfrm>
            <a:off x="4940434" y="1730686"/>
            <a:ext cx="344146" cy="997261"/>
          </a:xfrm>
          <a:prstGeom prst="trapezoid">
            <a:avLst>
              <a:gd name="adj" fmla="val 32565"/>
            </a:avLst>
          </a:prstGeom>
          <a:solidFill>
            <a:schemeClr val="accent1">
              <a:lumMod val="60000"/>
              <a:lumOff val="40000"/>
            </a:schemeClr>
          </a:solid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8" name="Straight Arrow Connector 47"/>
          <p:cNvCxnSpPr/>
          <p:nvPr/>
        </p:nvCxnSpPr>
        <p:spPr>
          <a:xfrm>
            <a:off x="4911156" y="2727948"/>
            <a:ext cx="3411026"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4911156" y="946361"/>
            <a:ext cx="0" cy="178404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rot="16200000">
            <a:off x="4079041" y="1586151"/>
            <a:ext cx="1295059" cy="369332"/>
          </a:xfrm>
          <a:prstGeom prst="rect">
            <a:avLst/>
          </a:prstGeom>
          <a:noFill/>
        </p:spPr>
        <p:txBody>
          <a:bodyPr wrap="square" rtlCol="0">
            <a:spAutoFit/>
          </a:bodyPr>
          <a:lstStyle/>
          <a:p>
            <a:pPr algn="ctr"/>
            <a:r>
              <a:rPr lang="en-US" dirty="0" smtClean="0">
                <a:latin typeface="Seravek"/>
                <a:cs typeface="Seravek"/>
              </a:rPr>
              <a:t>Amplitude</a:t>
            </a:r>
            <a:endParaRPr lang="en-US" dirty="0">
              <a:latin typeface="Seravek"/>
              <a:cs typeface="Seravek"/>
            </a:endParaRPr>
          </a:p>
        </p:txBody>
      </p:sp>
      <p:sp>
        <p:nvSpPr>
          <p:cNvPr id="52" name="TextBox 51"/>
          <p:cNvSpPr txBox="1"/>
          <p:nvPr/>
        </p:nvSpPr>
        <p:spPr>
          <a:xfrm>
            <a:off x="7853357" y="2335094"/>
            <a:ext cx="1295059" cy="369332"/>
          </a:xfrm>
          <a:prstGeom prst="rect">
            <a:avLst/>
          </a:prstGeom>
          <a:noFill/>
        </p:spPr>
        <p:txBody>
          <a:bodyPr wrap="square" rtlCol="0">
            <a:spAutoFit/>
          </a:bodyPr>
          <a:lstStyle/>
          <a:p>
            <a:pPr algn="ctr"/>
            <a:r>
              <a:rPr lang="en-US" dirty="0" smtClean="0">
                <a:latin typeface="Seravek"/>
                <a:cs typeface="Seravek"/>
              </a:rPr>
              <a:t>Frequency</a:t>
            </a:r>
            <a:endParaRPr lang="en-US" dirty="0">
              <a:latin typeface="Seravek"/>
              <a:cs typeface="Seravek"/>
            </a:endParaRPr>
          </a:p>
        </p:txBody>
      </p:sp>
      <p:sp>
        <p:nvSpPr>
          <p:cNvPr id="2" name="TextBox 1"/>
          <p:cNvSpPr txBox="1"/>
          <p:nvPr/>
        </p:nvSpPr>
        <p:spPr>
          <a:xfrm>
            <a:off x="5028021" y="2727948"/>
            <a:ext cx="592316" cy="379581"/>
          </a:xfrm>
          <a:prstGeom prst="rect">
            <a:avLst/>
          </a:prstGeom>
          <a:noFill/>
        </p:spPr>
        <p:txBody>
          <a:bodyPr wrap="square" rtlCol="0">
            <a:spAutoFit/>
          </a:bodyPr>
          <a:lstStyle/>
          <a:p>
            <a:r>
              <a:rPr lang="en-US" dirty="0" smtClean="0"/>
              <a:t>1K</a:t>
            </a:r>
            <a:endParaRPr lang="en-US" dirty="0"/>
          </a:p>
        </p:txBody>
      </p:sp>
      <p:sp>
        <p:nvSpPr>
          <p:cNvPr id="59" name="TextBox 58"/>
          <p:cNvSpPr txBox="1"/>
          <p:nvPr/>
        </p:nvSpPr>
        <p:spPr>
          <a:xfrm>
            <a:off x="6745626" y="2727948"/>
            <a:ext cx="592316" cy="379581"/>
          </a:xfrm>
          <a:prstGeom prst="rect">
            <a:avLst/>
          </a:prstGeom>
          <a:noFill/>
        </p:spPr>
        <p:txBody>
          <a:bodyPr wrap="square" rtlCol="0">
            <a:spAutoFit/>
          </a:bodyPr>
          <a:lstStyle/>
          <a:p>
            <a:r>
              <a:rPr lang="en-US" dirty="0" smtClean="0"/>
              <a:t>10K</a:t>
            </a:r>
            <a:endParaRPr lang="en-US" dirty="0"/>
          </a:p>
        </p:txBody>
      </p:sp>
      <p:sp>
        <p:nvSpPr>
          <p:cNvPr id="60" name="TextBox 59"/>
          <p:cNvSpPr txBox="1"/>
          <p:nvPr/>
        </p:nvSpPr>
        <p:spPr>
          <a:xfrm>
            <a:off x="7863757" y="2727948"/>
            <a:ext cx="592316" cy="379581"/>
          </a:xfrm>
          <a:prstGeom prst="rect">
            <a:avLst/>
          </a:prstGeom>
          <a:noFill/>
        </p:spPr>
        <p:txBody>
          <a:bodyPr wrap="square" rtlCol="0">
            <a:spAutoFit/>
          </a:bodyPr>
          <a:lstStyle/>
          <a:p>
            <a:r>
              <a:rPr lang="en-US" dirty="0" smtClean="0"/>
              <a:t>15K</a:t>
            </a:r>
            <a:endParaRPr lang="en-US" dirty="0"/>
          </a:p>
        </p:txBody>
      </p:sp>
      <p:sp>
        <p:nvSpPr>
          <p:cNvPr id="61" name="Trapezoid 60"/>
          <p:cNvSpPr/>
          <p:nvPr/>
        </p:nvSpPr>
        <p:spPr>
          <a:xfrm>
            <a:off x="5175238" y="4116733"/>
            <a:ext cx="2491191" cy="997261"/>
          </a:xfrm>
          <a:prstGeom prst="trapezoid">
            <a:avLst>
              <a:gd name="adj" fmla="val 32565"/>
            </a:avLst>
          </a:prstGeom>
          <a:solidFill>
            <a:schemeClr val="accent1">
              <a:lumMod val="60000"/>
              <a:lumOff val="40000"/>
            </a:schemeClr>
          </a:solid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3" name="Straight Arrow Connector 62"/>
          <p:cNvCxnSpPr/>
          <p:nvPr/>
        </p:nvCxnSpPr>
        <p:spPr>
          <a:xfrm flipV="1">
            <a:off x="4902978" y="3332408"/>
            <a:ext cx="0" cy="178404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rot="16200000">
            <a:off x="4070863" y="3972198"/>
            <a:ext cx="1295059" cy="369332"/>
          </a:xfrm>
          <a:prstGeom prst="rect">
            <a:avLst/>
          </a:prstGeom>
          <a:noFill/>
        </p:spPr>
        <p:txBody>
          <a:bodyPr wrap="square" rtlCol="0">
            <a:spAutoFit/>
          </a:bodyPr>
          <a:lstStyle/>
          <a:p>
            <a:pPr algn="ctr"/>
            <a:r>
              <a:rPr lang="en-US" dirty="0" smtClean="0">
                <a:latin typeface="Seravek"/>
                <a:cs typeface="Seravek"/>
              </a:rPr>
              <a:t>Amplitude</a:t>
            </a:r>
            <a:endParaRPr lang="en-US" dirty="0">
              <a:latin typeface="Seravek"/>
              <a:cs typeface="Seravek"/>
            </a:endParaRPr>
          </a:p>
        </p:txBody>
      </p:sp>
      <p:sp>
        <p:nvSpPr>
          <p:cNvPr id="65" name="TextBox 64"/>
          <p:cNvSpPr txBox="1"/>
          <p:nvPr/>
        </p:nvSpPr>
        <p:spPr>
          <a:xfrm>
            <a:off x="7845179" y="4721141"/>
            <a:ext cx="1295059" cy="369332"/>
          </a:xfrm>
          <a:prstGeom prst="rect">
            <a:avLst/>
          </a:prstGeom>
          <a:noFill/>
        </p:spPr>
        <p:txBody>
          <a:bodyPr wrap="square" rtlCol="0">
            <a:spAutoFit/>
          </a:bodyPr>
          <a:lstStyle/>
          <a:p>
            <a:pPr algn="ctr"/>
            <a:r>
              <a:rPr lang="en-US" dirty="0" smtClean="0">
                <a:latin typeface="Seravek"/>
                <a:cs typeface="Seravek"/>
              </a:rPr>
              <a:t>Frequency</a:t>
            </a:r>
            <a:endParaRPr lang="en-US" dirty="0">
              <a:latin typeface="Seravek"/>
              <a:cs typeface="Seravek"/>
            </a:endParaRPr>
          </a:p>
        </p:txBody>
      </p:sp>
      <p:sp>
        <p:nvSpPr>
          <p:cNvPr id="69" name="TextBox 68"/>
          <p:cNvSpPr txBox="1"/>
          <p:nvPr/>
        </p:nvSpPr>
        <p:spPr>
          <a:xfrm>
            <a:off x="5855609" y="2727948"/>
            <a:ext cx="592316" cy="379581"/>
          </a:xfrm>
          <a:prstGeom prst="rect">
            <a:avLst/>
          </a:prstGeom>
          <a:noFill/>
        </p:spPr>
        <p:txBody>
          <a:bodyPr wrap="square" rtlCol="0">
            <a:spAutoFit/>
          </a:bodyPr>
          <a:lstStyle/>
          <a:p>
            <a:r>
              <a:rPr lang="en-US" dirty="0" smtClean="0"/>
              <a:t>5K</a:t>
            </a:r>
            <a:endParaRPr lang="en-US" dirty="0"/>
          </a:p>
        </p:txBody>
      </p:sp>
      <p:cxnSp>
        <p:nvCxnSpPr>
          <p:cNvPr id="70" name="Straight Arrow Connector 69"/>
          <p:cNvCxnSpPr/>
          <p:nvPr/>
        </p:nvCxnSpPr>
        <p:spPr>
          <a:xfrm>
            <a:off x="4892578" y="5128647"/>
            <a:ext cx="3411026"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5009443" y="5128647"/>
            <a:ext cx="592316" cy="379581"/>
          </a:xfrm>
          <a:prstGeom prst="rect">
            <a:avLst/>
          </a:prstGeom>
          <a:noFill/>
        </p:spPr>
        <p:txBody>
          <a:bodyPr wrap="square" rtlCol="0">
            <a:spAutoFit/>
          </a:bodyPr>
          <a:lstStyle/>
          <a:p>
            <a:r>
              <a:rPr lang="en-US" dirty="0" smtClean="0"/>
              <a:t>1K</a:t>
            </a:r>
            <a:endParaRPr lang="en-US" dirty="0"/>
          </a:p>
        </p:txBody>
      </p:sp>
      <p:sp>
        <p:nvSpPr>
          <p:cNvPr id="72" name="TextBox 71"/>
          <p:cNvSpPr txBox="1"/>
          <p:nvPr/>
        </p:nvSpPr>
        <p:spPr>
          <a:xfrm>
            <a:off x="6727048" y="5128647"/>
            <a:ext cx="592316" cy="379581"/>
          </a:xfrm>
          <a:prstGeom prst="rect">
            <a:avLst/>
          </a:prstGeom>
          <a:noFill/>
        </p:spPr>
        <p:txBody>
          <a:bodyPr wrap="square" rtlCol="0">
            <a:spAutoFit/>
          </a:bodyPr>
          <a:lstStyle/>
          <a:p>
            <a:r>
              <a:rPr lang="en-US" dirty="0" smtClean="0"/>
              <a:t>10K</a:t>
            </a:r>
            <a:endParaRPr lang="en-US" dirty="0"/>
          </a:p>
        </p:txBody>
      </p:sp>
      <p:sp>
        <p:nvSpPr>
          <p:cNvPr id="73" name="TextBox 72"/>
          <p:cNvSpPr txBox="1"/>
          <p:nvPr/>
        </p:nvSpPr>
        <p:spPr>
          <a:xfrm>
            <a:off x="7845179" y="5128647"/>
            <a:ext cx="592316" cy="379581"/>
          </a:xfrm>
          <a:prstGeom prst="rect">
            <a:avLst/>
          </a:prstGeom>
          <a:noFill/>
        </p:spPr>
        <p:txBody>
          <a:bodyPr wrap="square" rtlCol="0">
            <a:spAutoFit/>
          </a:bodyPr>
          <a:lstStyle/>
          <a:p>
            <a:r>
              <a:rPr lang="en-US" dirty="0" smtClean="0"/>
              <a:t>15K</a:t>
            </a:r>
            <a:endParaRPr lang="en-US" dirty="0"/>
          </a:p>
        </p:txBody>
      </p:sp>
      <p:sp>
        <p:nvSpPr>
          <p:cNvPr id="74" name="TextBox 73"/>
          <p:cNvSpPr txBox="1"/>
          <p:nvPr/>
        </p:nvSpPr>
        <p:spPr>
          <a:xfrm>
            <a:off x="5837031" y="5128647"/>
            <a:ext cx="592316" cy="379581"/>
          </a:xfrm>
          <a:prstGeom prst="rect">
            <a:avLst/>
          </a:prstGeom>
          <a:noFill/>
        </p:spPr>
        <p:txBody>
          <a:bodyPr wrap="square" rtlCol="0">
            <a:spAutoFit/>
          </a:bodyPr>
          <a:lstStyle/>
          <a:p>
            <a:r>
              <a:rPr lang="en-US" dirty="0" smtClean="0"/>
              <a:t>5K</a:t>
            </a:r>
            <a:endParaRPr lang="en-US" dirty="0"/>
          </a:p>
        </p:txBody>
      </p:sp>
      <p:sp>
        <p:nvSpPr>
          <p:cNvPr id="75" name="TextBox 74"/>
          <p:cNvSpPr txBox="1"/>
          <p:nvPr/>
        </p:nvSpPr>
        <p:spPr>
          <a:xfrm>
            <a:off x="-8179" y="531974"/>
            <a:ext cx="3996891" cy="707886"/>
          </a:xfrm>
          <a:prstGeom prst="rect">
            <a:avLst/>
          </a:prstGeom>
          <a:noFill/>
        </p:spPr>
        <p:txBody>
          <a:bodyPr wrap="square" rtlCol="0">
            <a:spAutoFit/>
          </a:bodyPr>
          <a:lstStyle/>
          <a:p>
            <a:r>
              <a:rPr lang="en-US" sz="4000" dirty="0" smtClean="0">
                <a:solidFill>
                  <a:schemeClr val="tx2">
                    <a:lumMod val="75000"/>
                  </a:schemeClr>
                </a:solidFill>
                <a:latin typeface="Seravek"/>
                <a:cs typeface="Seravek"/>
              </a:rPr>
              <a:t>The receiver:</a:t>
            </a:r>
            <a:endParaRPr lang="en-US" sz="4000" dirty="0">
              <a:solidFill>
                <a:schemeClr val="tx2">
                  <a:lumMod val="75000"/>
                </a:schemeClr>
              </a:solidFill>
              <a:latin typeface="Seravek"/>
              <a:cs typeface="Seravek"/>
            </a:endParaRPr>
          </a:p>
        </p:txBody>
      </p:sp>
      <p:cxnSp>
        <p:nvCxnSpPr>
          <p:cNvPr id="109" name="Elbow Connector 108"/>
          <p:cNvCxnSpPr/>
          <p:nvPr/>
        </p:nvCxnSpPr>
        <p:spPr>
          <a:xfrm rot="10800000">
            <a:off x="161461" y="4563135"/>
            <a:ext cx="1352605" cy="364606"/>
          </a:xfrm>
          <a:prstGeom prst="bentConnector3">
            <a:avLst>
              <a:gd name="adj1" fmla="val 59942"/>
            </a:avLst>
          </a:prstGeom>
          <a:ln w="19050">
            <a:solidFill>
              <a:srgbClr val="F39F22"/>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110" name="Elbow Connector 109"/>
          <p:cNvCxnSpPr/>
          <p:nvPr/>
        </p:nvCxnSpPr>
        <p:spPr>
          <a:xfrm rot="10800000" flipV="1">
            <a:off x="161460" y="3822636"/>
            <a:ext cx="1046997" cy="364605"/>
          </a:xfrm>
          <a:prstGeom prst="bentConnector3">
            <a:avLst>
              <a:gd name="adj1" fmla="val 50000"/>
            </a:avLst>
          </a:prstGeom>
          <a:ln w="19050">
            <a:solidFill>
              <a:srgbClr val="2C838E"/>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grpSp>
        <p:nvGrpSpPr>
          <p:cNvPr id="111" name="Group 110"/>
          <p:cNvGrpSpPr/>
          <p:nvPr/>
        </p:nvGrpSpPr>
        <p:grpSpPr>
          <a:xfrm rot="6798827" flipH="1">
            <a:off x="2019086" y="4204378"/>
            <a:ext cx="249115" cy="845911"/>
            <a:chOff x="6960798" y="2196847"/>
            <a:chExt cx="220162" cy="1145538"/>
          </a:xfrm>
        </p:grpSpPr>
        <p:grpSp>
          <p:nvGrpSpPr>
            <p:cNvPr id="112" name="Group 111"/>
            <p:cNvGrpSpPr/>
            <p:nvPr/>
          </p:nvGrpSpPr>
          <p:grpSpPr>
            <a:xfrm rot="17584098" flipV="1">
              <a:off x="6682131" y="2561889"/>
              <a:ext cx="863872" cy="133787"/>
              <a:chOff x="342704" y="789457"/>
              <a:chExt cx="9445983" cy="1486175"/>
            </a:xfrm>
          </p:grpSpPr>
          <p:sp>
            <p:nvSpPr>
              <p:cNvPr id="114" name="Freeform 113"/>
              <p:cNvSpPr/>
              <p:nvPr/>
            </p:nvSpPr>
            <p:spPr>
              <a:xfrm>
                <a:off x="342704" y="837096"/>
                <a:ext cx="3168624" cy="1438536"/>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5" name="Freeform 114"/>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6" name="Freeform 115"/>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13" name="Straight Arrow Connector 112"/>
            <p:cNvCxnSpPr/>
            <p:nvPr/>
          </p:nvCxnSpPr>
          <p:spPr>
            <a:xfrm rot="6784098">
              <a:off x="6788814" y="3170401"/>
              <a:ext cx="343968" cy="0"/>
            </a:xfrm>
            <a:prstGeom prst="straightConnector1">
              <a:avLst/>
            </a:prstGeom>
            <a:ln w="28575" cmpd="sng">
              <a:solidFill>
                <a:srgbClr val="FF6600"/>
              </a:solidFill>
              <a:tailEnd type="arrow" w="lg" len="med"/>
            </a:ln>
            <a:effectLst/>
          </p:spPr>
          <p:style>
            <a:lnRef idx="2">
              <a:schemeClr val="accent1"/>
            </a:lnRef>
            <a:fillRef idx="0">
              <a:schemeClr val="accent1"/>
            </a:fillRef>
            <a:effectRef idx="1">
              <a:schemeClr val="accent1"/>
            </a:effectRef>
            <a:fontRef idx="minor">
              <a:schemeClr val="tx1"/>
            </a:fontRef>
          </p:style>
        </p:cxnSp>
      </p:grpSp>
      <p:sp>
        <p:nvSpPr>
          <p:cNvPr id="117" name="Rectangle 116"/>
          <p:cNvSpPr/>
          <p:nvPr/>
        </p:nvSpPr>
        <p:spPr>
          <a:xfrm rot="5400000">
            <a:off x="720930" y="4248906"/>
            <a:ext cx="963160" cy="89707"/>
          </a:xfrm>
          <a:prstGeom prst="rect">
            <a:avLst/>
          </a:prstGeom>
          <a:solidFill>
            <a:srgbClr val="2C83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Rectangle 117"/>
          <p:cNvSpPr/>
          <p:nvPr/>
        </p:nvSpPr>
        <p:spPr>
          <a:xfrm rot="5400000">
            <a:off x="987630" y="4408777"/>
            <a:ext cx="963160" cy="89707"/>
          </a:xfrm>
          <a:prstGeom prst="rect">
            <a:avLst/>
          </a:prstGeom>
          <a:solidFill>
            <a:srgbClr val="F39F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TextBox 118"/>
          <p:cNvSpPr txBox="1"/>
          <p:nvPr/>
        </p:nvSpPr>
        <p:spPr>
          <a:xfrm>
            <a:off x="59079" y="4051384"/>
            <a:ext cx="189821" cy="400110"/>
          </a:xfrm>
          <a:prstGeom prst="rect">
            <a:avLst/>
          </a:prstGeom>
          <a:noFill/>
        </p:spPr>
        <p:txBody>
          <a:bodyPr wrap="square" rtlCol="0">
            <a:spAutoFit/>
          </a:bodyPr>
          <a:lstStyle/>
          <a:p>
            <a:r>
              <a:rPr lang="en-US" sz="2000" dirty="0" smtClean="0">
                <a:solidFill>
                  <a:srgbClr val="2C838E"/>
                </a:solidFill>
              </a:rPr>
              <a:t>+</a:t>
            </a:r>
            <a:endParaRPr lang="en-US" sz="2000" dirty="0">
              <a:solidFill>
                <a:srgbClr val="2C838E"/>
              </a:solidFill>
            </a:endParaRPr>
          </a:p>
        </p:txBody>
      </p:sp>
      <p:sp>
        <p:nvSpPr>
          <p:cNvPr id="120" name="TextBox 119"/>
          <p:cNvSpPr txBox="1"/>
          <p:nvPr/>
        </p:nvSpPr>
        <p:spPr>
          <a:xfrm>
            <a:off x="75009" y="4231355"/>
            <a:ext cx="189821" cy="461665"/>
          </a:xfrm>
          <a:prstGeom prst="rect">
            <a:avLst/>
          </a:prstGeom>
          <a:noFill/>
        </p:spPr>
        <p:txBody>
          <a:bodyPr wrap="square" rtlCol="0">
            <a:spAutoFit/>
          </a:bodyPr>
          <a:lstStyle/>
          <a:p>
            <a:r>
              <a:rPr lang="en-US" sz="2400" dirty="0" smtClean="0">
                <a:solidFill>
                  <a:srgbClr val="F39F22"/>
                </a:solidFill>
              </a:rPr>
              <a:t>-</a:t>
            </a:r>
            <a:endParaRPr lang="en-US" sz="2400" dirty="0">
              <a:solidFill>
                <a:srgbClr val="F39F22"/>
              </a:solidFill>
            </a:endParaRPr>
          </a:p>
        </p:txBody>
      </p:sp>
      <p:grpSp>
        <p:nvGrpSpPr>
          <p:cNvPr id="121" name="Group 120"/>
          <p:cNvGrpSpPr/>
          <p:nvPr/>
        </p:nvGrpSpPr>
        <p:grpSpPr>
          <a:xfrm rot="14532747">
            <a:off x="1309091" y="3806538"/>
            <a:ext cx="285529" cy="306963"/>
            <a:chOff x="2114097" y="454069"/>
            <a:chExt cx="673262" cy="658003"/>
          </a:xfrm>
        </p:grpSpPr>
        <p:sp>
          <p:nvSpPr>
            <p:cNvPr id="122" name="Arc 121"/>
            <p:cNvSpPr/>
            <p:nvPr/>
          </p:nvSpPr>
          <p:spPr>
            <a:xfrm>
              <a:off x="2114097" y="604072"/>
              <a:ext cx="508000" cy="508000"/>
            </a:xfrm>
            <a:prstGeom prst="arc">
              <a:avLst/>
            </a:prstGeom>
            <a:noFill/>
            <a:ln>
              <a:solidFill>
                <a:srgbClr val="FE8728"/>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3" name="Arc 122"/>
            <p:cNvSpPr/>
            <p:nvPr/>
          </p:nvSpPr>
          <p:spPr>
            <a:xfrm>
              <a:off x="2202998" y="534222"/>
              <a:ext cx="508000" cy="508001"/>
            </a:xfrm>
            <a:prstGeom prst="arc">
              <a:avLst/>
            </a:prstGeom>
            <a:noFill/>
            <a:ln>
              <a:solidFill>
                <a:srgbClr val="FE8728"/>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4" name="Arc 123"/>
            <p:cNvSpPr/>
            <p:nvPr/>
          </p:nvSpPr>
          <p:spPr>
            <a:xfrm>
              <a:off x="2279359" y="454069"/>
              <a:ext cx="508000" cy="507999"/>
            </a:xfrm>
            <a:prstGeom prst="arc">
              <a:avLst/>
            </a:prstGeom>
            <a:noFill/>
            <a:ln>
              <a:solidFill>
                <a:srgbClr val="FE8728"/>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25" name="TextBox 124"/>
          <p:cNvSpPr txBox="1"/>
          <p:nvPr/>
        </p:nvSpPr>
        <p:spPr>
          <a:xfrm>
            <a:off x="2557054" y="4270104"/>
            <a:ext cx="1387177" cy="707886"/>
          </a:xfrm>
          <a:prstGeom prst="rect">
            <a:avLst/>
          </a:prstGeom>
          <a:noFill/>
        </p:spPr>
        <p:txBody>
          <a:bodyPr wrap="square" rtlCol="0">
            <a:spAutoFit/>
          </a:bodyPr>
          <a:lstStyle/>
          <a:p>
            <a:r>
              <a:rPr lang="en-US" sz="2000" dirty="0" smtClean="0">
                <a:solidFill>
                  <a:srgbClr val="EB7B22"/>
                </a:solidFill>
                <a:latin typeface="Seravek Light"/>
                <a:cs typeface="Seravek Light"/>
              </a:rPr>
              <a:t>Vibration</a:t>
            </a:r>
          </a:p>
          <a:p>
            <a:r>
              <a:rPr lang="en-US" sz="2000" dirty="0" smtClean="0">
                <a:solidFill>
                  <a:srgbClr val="EB7B22"/>
                </a:solidFill>
                <a:latin typeface="Seravek Light"/>
                <a:cs typeface="Seravek Light"/>
              </a:rPr>
              <a:t>+ Sound</a:t>
            </a:r>
            <a:endParaRPr lang="en-US" sz="2000" dirty="0">
              <a:solidFill>
                <a:srgbClr val="EB7B22"/>
              </a:solidFill>
              <a:latin typeface="Seravek Light"/>
              <a:cs typeface="Seravek Light"/>
            </a:endParaRPr>
          </a:p>
        </p:txBody>
      </p:sp>
      <p:sp>
        <p:nvSpPr>
          <p:cNvPr id="126" name="TextBox 125"/>
          <p:cNvSpPr txBox="1"/>
          <p:nvPr/>
        </p:nvSpPr>
        <p:spPr>
          <a:xfrm>
            <a:off x="1670158" y="3581816"/>
            <a:ext cx="2530465" cy="523220"/>
          </a:xfrm>
          <a:prstGeom prst="rect">
            <a:avLst/>
          </a:prstGeom>
          <a:noFill/>
        </p:spPr>
        <p:txBody>
          <a:bodyPr wrap="square" rtlCol="0">
            <a:spAutoFit/>
          </a:bodyPr>
          <a:lstStyle/>
          <a:p>
            <a:r>
              <a:rPr lang="en-US" sz="2800" dirty="0" smtClean="0">
                <a:solidFill>
                  <a:srgbClr val="EB7B22"/>
                </a:solidFill>
                <a:latin typeface="Seravek"/>
                <a:cs typeface="Seravek"/>
              </a:rPr>
              <a:t>Microphone</a:t>
            </a:r>
            <a:endParaRPr lang="en-US" sz="2800" dirty="0">
              <a:solidFill>
                <a:srgbClr val="EB7B22"/>
              </a:solidFill>
              <a:latin typeface="Seravek"/>
              <a:cs typeface="Seravek"/>
            </a:endParaRPr>
          </a:p>
        </p:txBody>
      </p:sp>
    </p:spTree>
    <p:extLst>
      <p:ext uri="{BB962C8B-B14F-4D97-AF65-F5344CB8AC3E}">
        <p14:creationId xmlns:p14="http://schemas.microsoft.com/office/powerpoint/2010/main" val="2879848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769441"/>
          </a:xfrm>
          <a:prstGeom prst="rect">
            <a:avLst/>
          </a:prstGeom>
          <a:noFill/>
        </p:spPr>
        <p:txBody>
          <a:bodyPr wrap="square" rtlCol="0">
            <a:spAutoFit/>
          </a:bodyPr>
          <a:lstStyle/>
          <a:p>
            <a:r>
              <a:rPr lang="en-US" sz="4400" dirty="0" smtClean="0">
                <a:solidFill>
                  <a:schemeClr val="tx2">
                    <a:lumMod val="75000"/>
                  </a:schemeClr>
                </a:solidFill>
                <a:latin typeface="Helvetica Neue Thin"/>
                <a:cs typeface="Helvetica Neue Thin"/>
              </a:rPr>
              <a:t>A better sensor for physical vibration</a:t>
            </a:r>
            <a:endParaRPr lang="en-US" sz="4400" dirty="0">
              <a:solidFill>
                <a:schemeClr val="tx2">
                  <a:lumMod val="75000"/>
                </a:schemeClr>
              </a:solidFill>
              <a:latin typeface="Helvetica Neue Thin"/>
              <a:cs typeface="Helvetica Neue Thin"/>
            </a:endParaRPr>
          </a:p>
        </p:txBody>
      </p:sp>
      <p:cxnSp>
        <p:nvCxnSpPr>
          <p:cNvPr id="13" name="Straight Arrow Connector 12"/>
          <p:cNvCxnSpPr/>
          <p:nvPr/>
        </p:nvCxnSpPr>
        <p:spPr>
          <a:xfrm flipV="1">
            <a:off x="4902978" y="3332408"/>
            <a:ext cx="0" cy="178404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rot="16200000">
            <a:off x="4070863" y="3972198"/>
            <a:ext cx="1295059" cy="369332"/>
          </a:xfrm>
          <a:prstGeom prst="rect">
            <a:avLst/>
          </a:prstGeom>
          <a:noFill/>
        </p:spPr>
        <p:txBody>
          <a:bodyPr wrap="square" rtlCol="0">
            <a:spAutoFit/>
          </a:bodyPr>
          <a:lstStyle/>
          <a:p>
            <a:pPr algn="ctr"/>
            <a:r>
              <a:rPr lang="en-US" dirty="0" smtClean="0">
                <a:latin typeface="Seravek"/>
                <a:cs typeface="Seravek"/>
              </a:rPr>
              <a:t>Amplitude</a:t>
            </a:r>
            <a:endParaRPr lang="en-US" dirty="0">
              <a:latin typeface="Seravek"/>
              <a:cs typeface="Seravek"/>
            </a:endParaRPr>
          </a:p>
        </p:txBody>
      </p:sp>
      <p:sp>
        <p:nvSpPr>
          <p:cNvPr id="15" name="TextBox 14"/>
          <p:cNvSpPr txBox="1"/>
          <p:nvPr/>
        </p:nvSpPr>
        <p:spPr>
          <a:xfrm>
            <a:off x="7845179" y="4721141"/>
            <a:ext cx="1295059" cy="369332"/>
          </a:xfrm>
          <a:prstGeom prst="rect">
            <a:avLst/>
          </a:prstGeom>
          <a:noFill/>
        </p:spPr>
        <p:txBody>
          <a:bodyPr wrap="square" rtlCol="0">
            <a:spAutoFit/>
          </a:bodyPr>
          <a:lstStyle/>
          <a:p>
            <a:pPr algn="ctr"/>
            <a:r>
              <a:rPr lang="en-US" dirty="0" smtClean="0">
                <a:latin typeface="Seravek"/>
                <a:cs typeface="Seravek"/>
              </a:rPr>
              <a:t>Frequency</a:t>
            </a:r>
            <a:endParaRPr lang="en-US" dirty="0">
              <a:latin typeface="Seravek"/>
              <a:cs typeface="Seravek"/>
            </a:endParaRPr>
          </a:p>
        </p:txBody>
      </p:sp>
      <p:cxnSp>
        <p:nvCxnSpPr>
          <p:cNvPr id="16" name="Straight Arrow Connector 15"/>
          <p:cNvCxnSpPr/>
          <p:nvPr/>
        </p:nvCxnSpPr>
        <p:spPr>
          <a:xfrm>
            <a:off x="4892578" y="5128647"/>
            <a:ext cx="3411026"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009443" y="5128647"/>
            <a:ext cx="592316" cy="379581"/>
          </a:xfrm>
          <a:prstGeom prst="rect">
            <a:avLst/>
          </a:prstGeom>
          <a:noFill/>
        </p:spPr>
        <p:txBody>
          <a:bodyPr wrap="square" rtlCol="0">
            <a:spAutoFit/>
          </a:bodyPr>
          <a:lstStyle/>
          <a:p>
            <a:r>
              <a:rPr lang="en-US" dirty="0" smtClean="0"/>
              <a:t>1K</a:t>
            </a:r>
            <a:endParaRPr lang="en-US" dirty="0"/>
          </a:p>
        </p:txBody>
      </p:sp>
      <p:sp>
        <p:nvSpPr>
          <p:cNvPr id="18" name="TextBox 17"/>
          <p:cNvSpPr txBox="1"/>
          <p:nvPr/>
        </p:nvSpPr>
        <p:spPr>
          <a:xfrm>
            <a:off x="6727048" y="5128647"/>
            <a:ext cx="592316" cy="379581"/>
          </a:xfrm>
          <a:prstGeom prst="rect">
            <a:avLst/>
          </a:prstGeom>
          <a:noFill/>
        </p:spPr>
        <p:txBody>
          <a:bodyPr wrap="square" rtlCol="0">
            <a:spAutoFit/>
          </a:bodyPr>
          <a:lstStyle/>
          <a:p>
            <a:r>
              <a:rPr lang="en-US" dirty="0" smtClean="0"/>
              <a:t>10K</a:t>
            </a:r>
            <a:endParaRPr lang="en-US" dirty="0"/>
          </a:p>
        </p:txBody>
      </p:sp>
      <p:sp>
        <p:nvSpPr>
          <p:cNvPr id="19" name="TextBox 18"/>
          <p:cNvSpPr txBox="1"/>
          <p:nvPr/>
        </p:nvSpPr>
        <p:spPr>
          <a:xfrm>
            <a:off x="7845179" y="5128647"/>
            <a:ext cx="592316" cy="379581"/>
          </a:xfrm>
          <a:prstGeom prst="rect">
            <a:avLst/>
          </a:prstGeom>
          <a:noFill/>
        </p:spPr>
        <p:txBody>
          <a:bodyPr wrap="square" rtlCol="0">
            <a:spAutoFit/>
          </a:bodyPr>
          <a:lstStyle/>
          <a:p>
            <a:r>
              <a:rPr lang="en-US" dirty="0" smtClean="0"/>
              <a:t>15K</a:t>
            </a:r>
            <a:endParaRPr lang="en-US" dirty="0"/>
          </a:p>
        </p:txBody>
      </p:sp>
      <p:sp>
        <p:nvSpPr>
          <p:cNvPr id="20" name="TextBox 19"/>
          <p:cNvSpPr txBox="1"/>
          <p:nvPr/>
        </p:nvSpPr>
        <p:spPr>
          <a:xfrm>
            <a:off x="5837031" y="5128647"/>
            <a:ext cx="592316" cy="379581"/>
          </a:xfrm>
          <a:prstGeom prst="rect">
            <a:avLst/>
          </a:prstGeom>
          <a:noFill/>
        </p:spPr>
        <p:txBody>
          <a:bodyPr wrap="square" rtlCol="0">
            <a:spAutoFit/>
          </a:bodyPr>
          <a:lstStyle/>
          <a:p>
            <a:r>
              <a:rPr lang="en-US" dirty="0" smtClean="0"/>
              <a:t>5K</a:t>
            </a:r>
            <a:endParaRPr lang="en-US" dirty="0"/>
          </a:p>
        </p:txBody>
      </p:sp>
      <p:sp>
        <p:nvSpPr>
          <p:cNvPr id="21" name="Trapezoid 20"/>
          <p:cNvSpPr/>
          <p:nvPr/>
        </p:nvSpPr>
        <p:spPr>
          <a:xfrm>
            <a:off x="5175238" y="4131332"/>
            <a:ext cx="2491191" cy="997261"/>
          </a:xfrm>
          <a:prstGeom prst="trapezoid">
            <a:avLst>
              <a:gd name="adj" fmla="val 32565"/>
            </a:avLst>
          </a:prstGeom>
          <a:solidFill>
            <a:schemeClr val="accent1">
              <a:lumMod val="60000"/>
              <a:lumOff val="40000"/>
            </a:schemeClr>
          </a:solid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5135964" y="3237823"/>
            <a:ext cx="2530465" cy="523220"/>
          </a:xfrm>
          <a:prstGeom prst="rect">
            <a:avLst/>
          </a:prstGeom>
          <a:noFill/>
        </p:spPr>
        <p:txBody>
          <a:bodyPr wrap="square" rtlCol="0">
            <a:spAutoFit/>
          </a:bodyPr>
          <a:lstStyle/>
          <a:p>
            <a:pPr algn="ctr"/>
            <a:r>
              <a:rPr lang="en-US" sz="2800" dirty="0" smtClean="0">
                <a:solidFill>
                  <a:srgbClr val="EB7B22"/>
                </a:solidFill>
                <a:latin typeface="Seravek"/>
                <a:cs typeface="Seravek"/>
              </a:rPr>
              <a:t>OFDM</a:t>
            </a:r>
            <a:endParaRPr lang="en-US" sz="2800" dirty="0">
              <a:solidFill>
                <a:srgbClr val="EB7B22"/>
              </a:solidFill>
              <a:latin typeface="Seravek"/>
              <a:cs typeface="Seravek"/>
            </a:endParaRPr>
          </a:p>
        </p:txBody>
      </p:sp>
      <p:sp>
        <p:nvSpPr>
          <p:cNvPr id="2" name="Freeform 1"/>
          <p:cNvSpPr/>
          <p:nvPr/>
        </p:nvSpPr>
        <p:spPr>
          <a:xfrm>
            <a:off x="5167134" y="4116990"/>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accent3">
              <a:lumMod val="75000"/>
              <a:alpha val="74000"/>
            </a:schemeClr>
          </a:solidFill>
          <a:ln w="19050" cmpd="sng">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 name="Freeform 47"/>
          <p:cNvSpPr/>
          <p:nvPr/>
        </p:nvSpPr>
        <p:spPr>
          <a:xfrm>
            <a:off x="5423261" y="4116990"/>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accent2">
              <a:lumMod val="75000"/>
              <a:alpha val="74000"/>
            </a:schemeClr>
          </a:solidFill>
          <a:ln w="19050" cmpd="sng">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Freeform 48"/>
          <p:cNvSpPr/>
          <p:nvPr/>
        </p:nvSpPr>
        <p:spPr>
          <a:xfrm>
            <a:off x="5679388" y="4116990"/>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accent4">
              <a:lumMod val="75000"/>
              <a:alpha val="74000"/>
            </a:schemeClr>
          </a:solidFill>
          <a:ln w="19050" cmpd="sng">
            <a:solidFill>
              <a:schemeClr val="accent4">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Freeform 49"/>
          <p:cNvSpPr/>
          <p:nvPr/>
        </p:nvSpPr>
        <p:spPr>
          <a:xfrm>
            <a:off x="5935515" y="4116990"/>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accent5">
              <a:lumMod val="75000"/>
              <a:alpha val="74000"/>
            </a:schemeClr>
          </a:solidFill>
          <a:ln w="19050" cmpd="sng">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Freeform 50"/>
          <p:cNvSpPr/>
          <p:nvPr/>
        </p:nvSpPr>
        <p:spPr>
          <a:xfrm>
            <a:off x="6191642" y="4116990"/>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accent6">
              <a:lumMod val="75000"/>
              <a:alpha val="74000"/>
            </a:schemeClr>
          </a:solidFill>
          <a:ln w="19050" cmpd="sng">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 name="Freeform 52"/>
          <p:cNvSpPr/>
          <p:nvPr/>
        </p:nvSpPr>
        <p:spPr>
          <a:xfrm>
            <a:off x="6472776" y="4123400"/>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accent3">
              <a:lumMod val="75000"/>
              <a:alpha val="74000"/>
            </a:schemeClr>
          </a:solidFill>
          <a:ln w="19050" cmpd="sng">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 name="Freeform 53"/>
          <p:cNvSpPr/>
          <p:nvPr/>
        </p:nvSpPr>
        <p:spPr>
          <a:xfrm>
            <a:off x="6728903" y="4123400"/>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accent2">
              <a:lumMod val="75000"/>
              <a:alpha val="74000"/>
            </a:schemeClr>
          </a:solidFill>
          <a:ln w="19050" cmpd="sng">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Freeform 54"/>
          <p:cNvSpPr/>
          <p:nvPr/>
        </p:nvSpPr>
        <p:spPr>
          <a:xfrm>
            <a:off x="6985030" y="4123400"/>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accent4">
              <a:lumMod val="75000"/>
              <a:alpha val="74000"/>
            </a:schemeClr>
          </a:solidFill>
          <a:ln w="19050" cmpd="sng">
            <a:solidFill>
              <a:schemeClr val="accent4">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Freeform 55"/>
          <p:cNvSpPr/>
          <p:nvPr/>
        </p:nvSpPr>
        <p:spPr>
          <a:xfrm>
            <a:off x="7241157" y="4123400"/>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accent5">
              <a:lumMod val="75000"/>
              <a:alpha val="74000"/>
            </a:schemeClr>
          </a:solidFill>
          <a:ln w="19050" cmpd="sng">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TextBox 57"/>
          <p:cNvSpPr txBox="1"/>
          <p:nvPr/>
        </p:nvSpPr>
        <p:spPr>
          <a:xfrm>
            <a:off x="-8179" y="531974"/>
            <a:ext cx="3996891" cy="707886"/>
          </a:xfrm>
          <a:prstGeom prst="rect">
            <a:avLst/>
          </a:prstGeom>
          <a:noFill/>
        </p:spPr>
        <p:txBody>
          <a:bodyPr wrap="square" rtlCol="0">
            <a:spAutoFit/>
          </a:bodyPr>
          <a:lstStyle/>
          <a:p>
            <a:r>
              <a:rPr lang="en-US" sz="4000" dirty="0" smtClean="0">
                <a:solidFill>
                  <a:schemeClr val="tx2">
                    <a:lumMod val="75000"/>
                  </a:schemeClr>
                </a:solidFill>
                <a:latin typeface="Seravek"/>
                <a:cs typeface="Seravek"/>
              </a:rPr>
              <a:t>The receiver:</a:t>
            </a:r>
            <a:endParaRPr lang="en-US" sz="4000" dirty="0">
              <a:solidFill>
                <a:schemeClr val="tx2">
                  <a:lumMod val="75000"/>
                </a:schemeClr>
              </a:solidFill>
              <a:latin typeface="Seravek"/>
              <a:cs typeface="Seravek"/>
            </a:endParaRPr>
          </a:p>
        </p:txBody>
      </p:sp>
      <p:cxnSp>
        <p:nvCxnSpPr>
          <p:cNvPr id="77" name="Elbow Connector 76"/>
          <p:cNvCxnSpPr/>
          <p:nvPr/>
        </p:nvCxnSpPr>
        <p:spPr>
          <a:xfrm rot="10800000">
            <a:off x="161461" y="4563135"/>
            <a:ext cx="1352605" cy="364606"/>
          </a:xfrm>
          <a:prstGeom prst="bentConnector3">
            <a:avLst>
              <a:gd name="adj1" fmla="val 59942"/>
            </a:avLst>
          </a:prstGeom>
          <a:ln w="19050">
            <a:solidFill>
              <a:srgbClr val="F39F22"/>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78" name="Elbow Connector 77"/>
          <p:cNvCxnSpPr/>
          <p:nvPr/>
        </p:nvCxnSpPr>
        <p:spPr>
          <a:xfrm rot="10800000" flipV="1">
            <a:off x="161460" y="3822636"/>
            <a:ext cx="1046997" cy="364605"/>
          </a:xfrm>
          <a:prstGeom prst="bentConnector3">
            <a:avLst>
              <a:gd name="adj1" fmla="val 50000"/>
            </a:avLst>
          </a:prstGeom>
          <a:ln w="19050">
            <a:solidFill>
              <a:srgbClr val="2C838E"/>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grpSp>
        <p:nvGrpSpPr>
          <p:cNvPr id="79" name="Group 78"/>
          <p:cNvGrpSpPr/>
          <p:nvPr/>
        </p:nvGrpSpPr>
        <p:grpSpPr>
          <a:xfrm rot="6798827" flipH="1">
            <a:off x="2019086" y="4204378"/>
            <a:ext cx="249115" cy="845911"/>
            <a:chOff x="6960798" y="2196847"/>
            <a:chExt cx="220162" cy="1145538"/>
          </a:xfrm>
        </p:grpSpPr>
        <p:grpSp>
          <p:nvGrpSpPr>
            <p:cNvPr id="80" name="Group 79"/>
            <p:cNvGrpSpPr/>
            <p:nvPr/>
          </p:nvGrpSpPr>
          <p:grpSpPr>
            <a:xfrm rot="17584098" flipV="1">
              <a:off x="6682131" y="2561889"/>
              <a:ext cx="863872" cy="133787"/>
              <a:chOff x="342704" y="789457"/>
              <a:chExt cx="9445983" cy="1486175"/>
            </a:xfrm>
          </p:grpSpPr>
          <p:sp>
            <p:nvSpPr>
              <p:cNvPr id="82" name="Freeform 81"/>
              <p:cNvSpPr/>
              <p:nvPr/>
            </p:nvSpPr>
            <p:spPr>
              <a:xfrm>
                <a:off x="342704" y="837096"/>
                <a:ext cx="3168624" cy="1438536"/>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3" name="Freeform 82"/>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4" name="Freeform 83"/>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81" name="Straight Arrow Connector 80"/>
            <p:cNvCxnSpPr/>
            <p:nvPr/>
          </p:nvCxnSpPr>
          <p:spPr>
            <a:xfrm rot="6784098">
              <a:off x="6788814" y="3170401"/>
              <a:ext cx="343968" cy="0"/>
            </a:xfrm>
            <a:prstGeom prst="straightConnector1">
              <a:avLst/>
            </a:prstGeom>
            <a:ln w="28575" cmpd="sng">
              <a:solidFill>
                <a:srgbClr val="FF6600"/>
              </a:solidFill>
              <a:tailEnd type="arrow" w="lg" len="med"/>
            </a:ln>
            <a:effectLst/>
          </p:spPr>
          <p:style>
            <a:lnRef idx="2">
              <a:schemeClr val="accent1"/>
            </a:lnRef>
            <a:fillRef idx="0">
              <a:schemeClr val="accent1"/>
            </a:fillRef>
            <a:effectRef idx="1">
              <a:schemeClr val="accent1"/>
            </a:effectRef>
            <a:fontRef idx="minor">
              <a:schemeClr val="tx1"/>
            </a:fontRef>
          </p:style>
        </p:cxnSp>
      </p:grpSp>
      <p:sp>
        <p:nvSpPr>
          <p:cNvPr id="85" name="Rectangle 84"/>
          <p:cNvSpPr/>
          <p:nvPr/>
        </p:nvSpPr>
        <p:spPr>
          <a:xfrm rot="5400000">
            <a:off x="720930" y="4248906"/>
            <a:ext cx="963160" cy="89707"/>
          </a:xfrm>
          <a:prstGeom prst="rect">
            <a:avLst/>
          </a:prstGeom>
          <a:solidFill>
            <a:srgbClr val="2C83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85"/>
          <p:cNvSpPr/>
          <p:nvPr/>
        </p:nvSpPr>
        <p:spPr>
          <a:xfrm rot="5400000">
            <a:off x="987630" y="4408777"/>
            <a:ext cx="963160" cy="89707"/>
          </a:xfrm>
          <a:prstGeom prst="rect">
            <a:avLst/>
          </a:prstGeom>
          <a:solidFill>
            <a:srgbClr val="F39F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TextBox 86"/>
          <p:cNvSpPr txBox="1"/>
          <p:nvPr/>
        </p:nvSpPr>
        <p:spPr>
          <a:xfrm>
            <a:off x="59079" y="4051384"/>
            <a:ext cx="189821" cy="400110"/>
          </a:xfrm>
          <a:prstGeom prst="rect">
            <a:avLst/>
          </a:prstGeom>
          <a:noFill/>
        </p:spPr>
        <p:txBody>
          <a:bodyPr wrap="square" rtlCol="0">
            <a:spAutoFit/>
          </a:bodyPr>
          <a:lstStyle/>
          <a:p>
            <a:r>
              <a:rPr lang="en-US" sz="2000" dirty="0" smtClean="0">
                <a:solidFill>
                  <a:srgbClr val="2C838E"/>
                </a:solidFill>
              </a:rPr>
              <a:t>+</a:t>
            </a:r>
            <a:endParaRPr lang="en-US" sz="2000" dirty="0">
              <a:solidFill>
                <a:srgbClr val="2C838E"/>
              </a:solidFill>
            </a:endParaRPr>
          </a:p>
        </p:txBody>
      </p:sp>
      <p:sp>
        <p:nvSpPr>
          <p:cNvPr id="88" name="TextBox 87"/>
          <p:cNvSpPr txBox="1"/>
          <p:nvPr/>
        </p:nvSpPr>
        <p:spPr>
          <a:xfrm>
            <a:off x="75009" y="4231355"/>
            <a:ext cx="189821" cy="461665"/>
          </a:xfrm>
          <a:prstGeom prst="rect">
            <a:avLst/>
          </a:prstGeom>
          <a:noFill/>
        </p:spPr>
        <p:txBody>
          <a:bodyPr wrap="square" rtlCol="0">
            <a:spAutoFit/>
          </a:bodyPr>
          <a:lstStyle/>
          <a:p>
            <a:r>
              <a:rPr lang="en-US" sz="2400" dirty="0" smtClean="0">
                <a:solidFill>
                  <a:srgbClr val="F39F22"/>
                </a:solidFill>
              </a:rPr>
              <a:t>-</a:t>
            </a:r>
            <a:endParaRPr lang="en-US" sz="2400" dirty="0">
              <a:solidFill>
                <a:srgbClr val="F39F22"/>
              </a:solidFill>
            </a:endParaRPr>
          </a:p>
        </p:txBody>
      </p:sp>
      <p:grpSp>
        <p:nvGrpSpPr>
          <p:cNvPr id="89" name="Group 88"/>
          <p:cNvGrpSpPr/>
          <p:nvPr/>
        </p:nvGrpSpPr>
        <p:grpSpPr>
          <a:xfrm rot="14532747">
            <a:off x="1309091" y="3806538"/>
            <a:ext cx="285529" cy="306963"/>
            <a:chOff x="2114097" y="454069"/>
            <a:chExt cx="673262" cy="658003"/>
          </a:xfrm>
        </p:grpSpPr>
        <p:sp>
          <p:nvSpPr>
            <p:cNvPr id="90" name="Arc 89"/>
            <p:cNvSpPr/>
            <p:nvPr/>
          </p:nvSpPr>
          <p:spPr>
            <a:xfrm>
              <a:off x="2114097" y="604072"/>
              <a:ext cx="508000" cy="508000"/>
            </a:xfrm>
            <a:prstGeom prst="arc">
              <a:avLst/>
            </a:prstGeom>
            <a:noFill/>
            <a:ln>
              <a:solidFill>
                <a:srgbClr val="FE8728"/>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1" name="Arc 90"/>
            <p:cNvSpPr/>
            <p:nvPr/>
          </p:nvSpPr>
          <p:spPr>
            <a:xfrm>
              <a:off x="2202998" y="534222"/>
              <a:ext cx="508000" cy="508001"/>
            </a:xfrm>
            <a:prstGeom prst="arc">
              <a:avLst/>
            </a:prstGeom>
            <a:noFill/>
            <a:ln>
              <a:solidFill>
                <a:srgbClr val="FE8728"/>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2" name="Arc 91"/>
            <p:cNvSpPr/>
            <p:nvPr/>
          </p:nvSpPr>
          <p:spPr>
            <a:xfrm>
              <a:off x="2279359" y="454069"/>
              <a:ext cx="508000" cy="507999"/>
            </a:xfrm>
            <a:prstGeom prst="arc">
              <a:avLst/>
            </a:prstGeom>
            <a:noFill/>
            <a:ln>
              <a:solidFill>
                <a:srgbClr val="FE8728"/>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93" name="TextBox 92"/>
          <p:cNvSpPr txBox="1"/>
          <p:nvPr/>
        </p:nvSpPr>
        <p:spPr>
          <a:xfrm>
            <a:off x="2557054" y="4270104"/>
            <a:ext cx="1387177" cy="707886"/>
          </a:xfrm>
          <a:prstGeom prst="rect">
            <a:avLst/>
          </a:prstGeom>
          <a:noFill/>
        </p:spPr>
        <p:txBody>
          <a:bodyPr wrap="square" rtlCol="0">
            <a:spAutoFit/>
          </a:bodyPr>
          <a:lstStyle/>
          <a:p>
            <a:r>
              <a:rPr lang="en-US" sz="2000" dirty="0" smtClean="0">
                <a:solidFill>
                  <a:srgbClr val="EB7B22"/>
                </a:solidFill>
                <a:latin typeface="Seravek Light"/>
                <a:cs typeface="Seravek Light"/>
              </a:rPr>
              <a:t>Vibration</a:t>
            </a:r>
          </a:p>
          <a:p>
            <a:r>
              <a:rPr lang="en-US" sz="2000" dirty="0" smtClean="0">
                <a:solidFill>
                  <a:srgbClr val="EB7B22"/>
                </a:solidFill>
                <a:latin typeface="Seravek Light"/>
                <a:cs typeface="Seravek Light"/>
              </a:rPr>
              <a:t>+ Sound</a:t>
            </a:r>
            <a:endParaRPr lang="en-US" sz="2000" dirty="0">
              <a:solidFill>
                <a:srgbClr val="EB7B22"/>
              </a:solidFill>
              <a:latin typeface="Seravek Light"/>
              <a:cs typeface="Seravek Light"/>
            </a:endParaRPr>
          </a:p>
        </p:txBody>
      </p:sp>
      <p:sp>
        <p:nvSpPr>
          <p:cNvPr id="94" name="TextBox 93"/>
          <p:cNvSpPr txBox="1"/>
          <p:nvPr/>
        </p:nvSpPr>
        <p:spPr>
          <a:xfrm>
            <a:off x="1670158" y="3581816"/>
            <a:ext cx="2530465" cy="523220"/>
          </a:xfrm>
          <a:prstGeom prst="rect">
            <a:avLst/>
          </a:prstGeom>
          <a:noFill/>
        </p:spPr>
        <p:txBody>
          <a:bodyPr wrap="square" rtlCol="0">
            <a:spAutoFit/>
          </a:bodyPr>
          <a:lstStyle/>
          <a:p>
            <a:r>
              <a:rPr lang="en-US" sz="2800" dirty="0" smtClean="0">
                <a:solidFill>
                  <a:srgbClr val="EB7B22"/>
                </a:solidFill>
                <a:latin typeface="Seravek"/>
                <a:cs typeface="Seravek"/>
              </a:rPr>
              <a:t>Microphone</a:t>
            </a:r>
            <a:endParaRPr lang="en-US" sz="2800" dirty="0">
              <a:solidFill>
                <a:srgbClr val="EB7B22"/>
              </a:solidFill>
              <a:latin typeface="Seravek"/>
              <a:cs typeface="Seravek"/>
            </a:endParaRPr>
          </a:p>
        </p:txBody>
      </p:sp>
      <p:grpSp>
        <p:nvGrpSpPr>
          <p:cNvPr id="42" name="Group 41"/>
          <p:cNvGrpSpPr/>
          <p:nvPr/>
        </p:nvGrpSpPr>
        <p:grpSpPr>
          <a:xfrm>
            <a:off x="684279" y="1381401"/>
            <a:ext cx="724350" cy="1279724"/>
            <a:chOff x="866777" y="888731"/>
            <a:chExt cx="724350" cy="1279724"/>
          </a:xfrm>
        </p:grpSpPr>
        <p:sp>
          <p:nvSpPr>
            <p:cNvPr id="43" name="Rectangle 3"/>
            <p:cNvSpPr/>
            <p:nvPr/>
          </p:nvSpPr>
          <p:spPr>
            <a:xfrm rot="5400000">
              <a:off x="723206" y="1032302"/>
              <a:ext cx="989079" cy="701937"/>
            </a:xfrm>
            <a:custGeom>
              <a:avLst/>
              <a:gdLst/>
              <a:ahLst/>
              <a:cxnLst/>
              <a:rect l="l" t="t" r="r" b="b"/>
              <a:pathLst>
                <a:path w="1087987" h="628265">
                  <a:moveTo>
                    <a:pt x="4150" y="0"/>
                  </a:moveTo>
                  <a:lnTo>
                    <a:pt x="1087987" y="0"/>
                  </a:lnTo>
                  <a:lnTo>
                    <a:pt x="1087987" y="130630"/>
                  </a:lnTo>
                  <a:lnTo>
                    <a:pt x="130633" y="130630"/>
                  </a:lnTo>
                  <a:lnTo>
                    <a:pt x="130633" y="497635"/>
                  </a:lnTo>
                  <a:lnTo>
                    <a:pt x="1087987" y="497635"/>
                  </a:lnTo>
                  <a:lnTo>
                    <a:pt x="1087987" y="628265"/>
                  </a:lnTo>
                  <a:lnTo>
                    <a:pt x="4150" y="628265"/>
                  </a:lnTo>
                  <a:lnTo>
                    <a:pt x="4150" y="615898"/>
                  </a:lnTo>
                  <a:lnTo>
                    <a:pt x="0" y="615898"/>
                  </a:lnTo>
                  <a:lnTo>
                    <a:pt x="0" y="4101"/>
                  </a:lnTo>
                  <a:lnTo>
                    <a:pt x="4150" y="4101"/>
                  </a:lnTo>
                  <a:close/>
                </a:path>
              </a:pathLst>
            </a:custGeom>
            <a:solidFill>
              <a:srgbClr val="2C83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6"/>
            <p:cNvSpPr/>
            <p:nvPr/>
          </p:nvSpPr>
          <p:spPr>
            <a:xfrm>
              <a:off x="889190" y="1465449"/>
              <a:ext cx="701937" cy="703006"/>
            </a:xfrm>
            <a:custGeom>
              <a:avLst/>
              <a:gdLst/>
              <a:ahLst/>
              <a:cxnLst/>
              <a:rect l="l" t="t" r="r" b="b"/>
              <a:pathLst>
                <a:path w="519229" h="703006">
                  <a:moveTo>
                    <a:pt x="210351" y="0"/>
                  </a:moveTo>
                  <a:lnTo>
                    <a:pt x="311951" y="0"/>
                  </a:lnTo>
                  <a:lnTo>
                    <a:pt x="311951" y="523015"/>
                  </a:lnTo>
                  <a:lnTo>
                    <a:pt x="519229" y="523015"/>
                  </a:lnTo>
                  <a:lnTo>
                    <a:pt x="519229" y="703006"/>
                  </a:lnTo>
                  <a:lnTo>
                    <a:pt x="0" y="703006"/>
                  </a:lnTo>
                  <a:lnTo>
                    <a:pt x="0" y="523015"/>
                  </a:lnTo>
                  <a:lnTo>
                    <a:pt x="210351" y="523015"/>
                  </a:lnTo>
                  <a:close/>
                </a:path>
              </a:pathLst>
            </a:custGeom>
            <a:solidFill>
              <a:srgbClr val="F39F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5" name="Group 44"/>
            <p:cNvGrpSpPr/>
            <p:nvPr/>
          </p:nvGrpSpPr>
          <p:grpSpPr>
            <a:xfrm rot="14532747">
              <a:off x="1062662" y="1311966"/>
              <a:ext cx="285529" cy="306963"/>
              <a:chOff x="2114097" y="454069"/>
              <a:chExt cx="673262" cy="658003"/>
            </a:xfrm>
          </p:grpSpPr>
          <p:sp>
            <p:nvSpPr>
              <p:cNvPr id="46" name="Arc 45"/>
              <p:cNvSpPr/>
              <p:nvPr/>
            </p:nvSpPr>
            <p:spPr>
              <a:xfrm>
                <a:off x="2114097" y="604072"/>
                <a:ext cx="508000" cy="508000"/>
              </a:xfrm>
              <a:prstGeom prst="arc">
                <a:avLst/>
              </a:prstGeom>
              <a:noFill/>
              <a:ln>
                <a:solidFill>
                  <a:srgbClr val="FE8728"/>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Arc 46"/>
              <p:cNvSpPr/>
              <p:nvPr/>
            </p:nvSpPr>
            <p:spPr>
              <a:xfrm>
                <a:off x="2202998" y="534222"/>
                <a:ext cx="508000" cy="508001"/>
              </a:xfrm>
              <a:prstGeom prst="arc">
                <a:avLst/>
              </a:prstGeom>
              <a:noFill/>
              <a:ln>
                <a:solidFill>
                  <a:srgbClr val="FE8728"/>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2" name="Arc 51"/>
              <p:cNvSpPr/>
              <p:nvPr/>
            </p:nvSpPr>
            <p:spPr>
              <a:xfrm>
                <a:off x="2279359" y="454069"/>
                <a:ext cx="508000" cy="507999"/>
              </a:xfrm>
              <a:prstGeom prst="arc">
                <a:avLst/>
              </a:prstGeom>
              <a:noFill/>
              <a:ln>
                <a:solidFill>
                  <a:srgbClr val="FE8728"/>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57" name="Group 56"/>
          <p:cNvGrpSpPr/>
          <p:nvPr/>
        </p:nvGrpSpPr>
        <p:grpSpPr>
          <a:xfrm rot="6798827" flipH="1">
            <a:off x="1959961" y="2150864"/>
            <a:ext cx="249115" cy="845911"/>
            <a:chOff x="6960798" y="2196847"/>
            <a:chExt cx="220162" cy="1145538"/>
          </a:xfrm>
        </p:grpSpPr>
        <p:grpSp>
          <p:nvGrpSpPr>
            <p:cNvPr id="59" name="Group 58"/>
            <p:cNvGrpSpPr/>
            <p:nvPr/>
          </p:nvGrpSpPr>
          <p:grpSpPr>
            <a:xfrm rot="17584098" flipV="1">
              <a:off x="6682131" y="2561889"/>
              <a:ext cx="863872" cy="133787"/>
              <a:chOff x="342704" y="789457"/>
              <a:chExt cx="9445983" cy="1486175"/>
            </a:xfrm>
          </p:grpSpPr>
          <p:sp>
            <p:nvSpPr>
              <p:cNvPr id="61" name="Freeform 60"/>
              <p:cNvSpPr/>
              <p:nvPr/>
            </p:nvSpPr>
            <p:spPr>
              <a:xfrm>
                <a:off x="342704" y="837096"/>
                <a:ext cx="3168624" cy="1438536"/>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Freeform 61"/>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3" name="Freeform 62"/>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60" name="Straight Arrow Connector 59"/>
            <p:cNvCxnSpPr/>
            <p:nvPr/>
          </p:nvCxnSpPr>
          <p:spPr>
            <a:xfrm rot="6784098">
              <a:off x="6788814" y="3170401"/>
              <a:ext cx="343968" cy="0"/>
            </a:xfrm>
            <a:prstGeom prst="straightConnector1">
              <a:avLst/>
            </a:prstGeom>
            <a:ln w="28575" cmpd="sng">
              <a:solidFill>
                <a:srgbClr val="FF6600"/>
              </a:solidFill>
              <a:tailEnd type="arrow" w="lg" len="med"/>
            </a:ln>
            <a:effectLst/>
          </p:spPr>
          <p:style>
            <a:lnRef idx="2">
              <a:schemeClr val="accent1"/>
            </a:lnRef>
            <a:fillRef idx="0">
              <a:schemeClr val="accent1"/>
            </a:fillRef>
            <a:effectRef idx="1">
              <a:schemeClr val="accent1"/>
            </a:effectRef>
            <a:fontRef idx="minor">
              <a:schemeClr val="tx1"/>
            </a:fontRef>
          </p:style>
        </p:cxnSp>
      </p:grpSp>
      <p:sp>
        <p:nvSpPr>
          <p:cNvPr id="64" name="TextBox 63"/>
          <p:cNvSpPr txBox="1"/>
          <p:nvPr/>
        </p:nvSpPr>
        <p:spPr>
          <a:xfrm>
            <a:off x="2511423" y="2352226"/>
            <a:ext cx="1387177" cy="400110"/>
          </a:xfrm>
          <a:prstGeom prst="rect">
            <a:avLst/>
          </a:prstGeom>
          <a:noFill/>
        </p:spPr>
        <p:txBody>
          <a:bodyPr wrap="square" rtlCol="0">
            <a:spAutoFit/>
          </a:bodyPr>
          <a:lstStyle/>
          <a:p>
            <a:r>
              <a:rPr lang="en-US" sz="2000" dirty="0" smtClean="0">
                <a:solidFill>
                  <a:srgbClr val="EB7B22"/>
                </a:solidFill>
                <a:latin typeface="Seravek Light"/>
                <a:cs typeface="Seravek Light"/>
              </a:rPr>
              <a:t>Vibration</a:t>
            </a:r>
            <a:endParaRPr lang="en-US" sz="2000" dirty="0">
              <a:solidFill>
                <a:srgbClr val="EB7B22"/>
              </a:solidFill>
              <a:latin typeface="Seravek Light"/>
              <a:cs typeface="Seravek Light"/>
            </a:endParaRPr>
          </a:p>
        </p:txBody>
      </p:sp>
      <p:sp>
        <p:nvSpPr>
          <p:cNvPr id="65" name="TextBox 64"/>
          <p:cNvSpPr txBox="1"/>
          <p:nvPr/>
        </p:nvSpPr>
        <p:spPr>
          <a:xfrm>
            <a:off x="1600853" y="1397743"/>
            <a:ext cx="2530465" cy="523220"/>
          </a:xfrm>
          <a:prstGeom prst="rect">
            <a:avLst/>
          </a:prstGeom>
          <a:noFill/>
        </p:spPr>
        <p:txBody>
          <a:bodyPr wrap="square" rtlCol="0">
            <a:spAutoFit/>
          </a:bodyPr>
          <a:lstStyle/>
          <a:p>
            <a:r>
              <a:rPr lang="en-US" sz="2800" dirty="0" smtClean="0">
                <a:solidFill>
                  <a:srgbClr val="EB7B22"/>
                </a:solidFill>
                <a:latin typeface="Seravek"/>
                <a:cs typeface="Seravek"/>
              </a:rPr>
              <a:t>Accelerometer</a:t>
            </a:r>
            <a:endParaRPr lang="en-US" sz="2800" dirty="0">
              <a:solidFill>
                <a:srgbClr val="EB7B22"/>
              </a:solidFill>
              <a:latin typeface="Seravek"/>
              <a:cs typeface="Seravek"/>
            </a:endParaRPr>
          </a:p>
        </p:txBody>
      </p:sp>
      <p:sp>
        <p:nvSpPr>
          <p:cNvPr id="66" name="Trapezoid 65"/>
          <p:cNvSpPr/>
          <p:nvPr/>
        </p:nvSpPr>
        <p:spPr>
          <a:xfrm>
            <a:off x="4940434" y="1730686"/>
            <a:ext cx="344146" cy="997261"/>
          </a:xfrm>
          <a:prstGeom prst="trapezoid">
            <a:avLst>
              <a:gd name="adj" fmla="val 32565"/>
            </a:avLst>
          </a:prstGeom>
          <a:solidFill>
            <a:schemeClr val="accent1">
              <a:lumMod val="60000"/>
              <a:lumOff val="40000"/>
            </a:schemeClr>
          </a:solid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7" name="Straight Arrow Connector 66"/>
          <p:cNvCxnSpPr/>
          <p:nvPr/>
        </p:nvCxnSpPr>
        <p:spPr>
          <a:xfrm>
            <a:off x="4911156" y="2727948"/>
            <a:ext cx="3411026"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4911156" y="946361"/>
            <a:ext cx="0" cy="178404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rot="16200000">
            <a:off x="4079041" y="1586151"/>
            <a:ext cx="1295059" cy="369332"/>
          </a:xfrm>
          <a:prstGeom prst="rect">
            <a:avLst/>
          </a:prstGeom>
          <a:noFill/>
        </p:spPr>
        <p:txBody>
          <a:bodyPr wrap="square" rtlCol="0">
            <a:spAutoFit/>
          </a:bodyPr>
          <a:lstStyle/>
          <a:p>
            <a:pPr algn="ctr"/>
            <a:r>
              <a:rPr lang="en-US" dirty="0" smtClean="0">
                <a:latin typeface="Seravek"/>
                <a:cs typeface="Seravek"/>
              </a:rPr>
              <a:t>Amplitude</a:t>
            </a:r>
            <a:endParaRPr lang="en-US" dirty="0">
              <a:latin typeface="Seravek"/>
              <a:cs typeface="Seravek"/>
            </a:endParaRPr>
          </a:p>
        </p:txBody>
      </p:sp>
      <p:sp>
        <p:nvSpPr>
          <p:cNvPr id="70" name="TextBox 69"/>
          <p:cNvSpPr txBox="1"/>
          <p:nvPr/>
        </p:nvSpPr>
        <p:spPr>
          <a:xfrm>
            <a:off x="7853357" y="2335094"/>
            <a:ext cx="1295059" cy="369332"/>
          </a:xfrm>
          <a:prstGeom prst="rect">
            <a:avLst/>
          </a:prstGeom>
          <a:noFill/>
        </p:spPr>
        <p:txBody>
          <a:bodyPr wrap="square" rtlCol="0">
            <a:spAutoFit/>
          </a:bodyPr>
          <a:lstStyle/>
          <a:p>
            <a:pPr algn="ctr"/>
            <a:r>
              <a:rPr lang="en-US" dirty="0" smtClean="0">
                <a:latin typeface="Seravek"/>
                <a:cs typeface="Seravek"/>
              </a:rPr>
              <a:t>Frequency</a:t>
            </a:r>
            <a:endParaRPr lang="en-US" dirty="0">
              <a:latin typeface="Seravek"/>
              <a:cs typeface="Seravek"/>
            </a:endParaRPr>
          </a:p>
        </p:txBody>
      </p:sp>
      <p:sp>
        <p:nvSpPr>
          <p:cNvPr id="71" name="TextBox 70"/>
          <p:cNvSpPr txBox="1"/>
          <p:nvPr/>
        </p:nvSpPr>
        <p:spPr>
          <a:xfrm>
            <a:off x="5028021" y="2727948"/>
            <a:ext cx="592316" cy="379581"/>
          </a:xfrm>
          <a:prstGeom prst="rect">
            <a:avLst/>
          </a:prstGeom>
          <a:noFill/>
        </p:spPr>
        <p:txBody>
          <a:bodyPr wrap="square" rtlCol="0">
            <a:spAutoFit/>
          </a:bodyPr>
          <a:lstStyle/>
          <a:p>
            <a:r>
              <a:rPr lang="en-US" dirty="0" smtClean="0"/>
              <a:t>1K</a:t>
            </a:r>
            <a:endParaRPr lang="en-US" dirty="0"/>
          </a:p>
        </p:txBody>
      </p:sp>
      <p:sp>
        <p:nvSpPr>
          <p:cNvPr id="72" name="TextBox 71"/>
          <p:cNvSpPr txBox="1"/>
          <p:nvPr/>
        </p:nvSpPr>
        <p:spPr>
          <a:xfrm>
            <a:off x="6745626" y="2727948"/>
            <a:ext cx="592316" cy="379581"/>
          </a:xfrm>
          <a:prstGeom prst="rect">
            <a:avLst/>
          </a:prstGeom>
          <a:noFill/>
        </p:spPr>
        <p:txBody>
          <a:bodyPr wrap="square" rtlCol="0">
            <a:spAutoFit/>
          </a:bodyPr>
          <a:lstStyle/>
          <a:p>
            <a:r>
              <a:rPr lang="en-US" dirty="0" smtClean="0"/>
              <a:t>10K</a:t>
            </a:r>
            <a:endParaRPr lang="en-US" dirty="0"/>
          </a:p>
        </p:txBody>
      </p:sp>
      <p:sp>
        <p:nvSpPr>
          <p:cNvPr id="73" name="TextBox 72"/>
          <p:cNvSpPr txBox="1"/>
          <p:nvPr/>
        </p:nvSpPr>
        <p:spPr>
          <a:xfrm>
            <a:off x="7863757" y="2727948"/>
            <a:ext cx="592316" cy="379581"/>
          </a:xfrm>
          <a:prstGeom prst="rect">
            <a:avLst/>
          </a:prstGeom>
          <a:noFill/>
        </p:spPr>
        <p:txBody>
          <a:bodyPr wrap="square" rtlCol="0">
            <a:spAutoFit/>
          </a:bodyPr>
          <a:lstStyle/>
          <a:p>
            <a:r>
              <a:rPr lang="en-US" dirty="0" smtClean="0"/>
              <a:t>15K</a:t>
            </a:r>
            <a:endParaRPr lang="en-US" dirty="0"/>
          </a:p>
        </p:txBody>
      </p:sp>
      <p:sp>
        <p:nvSpPr>
          <p:cNvPr id="74" name="TextBox 73"/>
          <p:cNvSpPr txBox="1"/>
          <p:nvPr/>
        </p:nvSpPr>
        <p:spPr>
          <a:xfrm>
            <a:off x="5855609" y="2727948"/>
            <a:ext cx="592316" cy="379581"/>
          </a:xfrm>
          <a:prstGeom prst="rect">
            <a:avLst/>
          </a:prstGeom>
          <a:noFill/>
        </p:spPr>
        <p:txBody>
          <a:bodyPr wrap="square" rtlCol="0">
            <a:spAutoFit/>
          </a:bodyPr>
          <a:lstStyle/>
          <a:p>
            <a:r>
              <a:rPr lang="en-US" dirty="0" smtClean="0"/>
              <a:t>5K</a:t>
            </a:r>
            <a:endParaRPr lang="en-US" dirty="0"/>
          </a:p>
        </p:txBody>
      </p:sp>
    </p:spTree>
    <p:extLst>
      <p:ext uri="{BB962C8B-B14F-4D97-AF65-F5344CB8AC3E}">
        <p14:creationId xmlns:p14="http://schemas.microsoft.com/office/powerpoint/2010/main" val="40755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769441"/>
          </a:xfrm>
          <a:prstGeom prst="rect">
            <a:avLst/>
          </a:prstGeom>
          <a:noFill/>
        </p:spPr>
        <p:txBody>
          <a:bodyPr wrap="square" rtlCol="0">
            <a:spAutoFit/>
          </a:bodyPr>
          <a:lstStyle/>
          <a:p>
            <a:r>
              <a:rPr lang="en-US" sz="4400" dirty="0" smtClean="0">
                <a:solidFill>
                  <a:schemeClr val="tx2">
                    <a:lumMod val="75000"/>
                  </a:schemeClr>
                </a:solidFill>
                <a:latin typeface="Helvetica Neue Thin"/>
                <a:cs typeface="Helvetica Neue Thin"/>
              </a:rPr>
              <a:t>A better sensor for physical vibration</a:t>
            </a:r>
            <a:endParaRPr lang="en-US" sz="4400" dirty="0">
              <a:solidFill>
                <a:schemeClr val="tx2">
                  <a:lumMod val="75000"/>
                </a:schemeClr>
              </a:solidFill>
              <a:latin typeface="Helvetica Neue Thin"/>
              <a:cs typeface="Helvetica Neue Thin"/>
            </a:endParaRPr>
          </a:p>
        </p:txBody>
      </p:sp>
      <p:cxnSp>
        <p:nvCxnSpPr>
          <p:cNvPr id="13" name="Straight Arrow Connector 12"/>
          <p:cNvCxnSpPr/>
          <p:nvPr/>
        </p:nvCxnSpPr>
        <p:spPr>
          <a:xfrm flipV="1">
            <a:off x="4902978" y="3332408"/>
            <a:ext cx="0" cy="178404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rot="16200000">
            <a:off x="4070863" y="3972198"/>
            <a:ext cx="1295059" cy="369332"/>
          </a:xfrm>
          <a:prstGeom prst="rect">
            <a:avLst/>
          </a:prstGeom>
          <a:noFill/>
        </p:spPr>
        <p:txBody>
          <a:bodyPr wrap="square" rtlCol="0">
            <a:spAutoFit/>
          </a:bodyPr>
          <a:lstStyle/>
          <a:p>
            <a:pPr algn="ctr"/>
            <a:r>
              <a:rPr lang="en-US" dirty="0" smtClean="0">
                <a:latin typeface="Seravek"/>
                <a:cs typeface="Seravek"/>
              </a:rPr>
              <a:t>Amplitude</a:t>
            </a:r>
            <a:endParaRPr lang="en-US" dirty="0">
              <a:latin typeface="Seravek"/>
              <a:cs typeface="Seravek"/>
            </a:endParaRPr>
          </a:p>
        </p:txBody>
      </p:sp>
      <p:sp>
        <p:nvSpPr>
          <p:cNvPr id="15" name="TextBox 14"/>
          <p:cNvSpPr txBox="1"/>
          <p:nvPr/>
        </p:nvSpPr>
        <p:spPr>
          <a:xfrm>
            <a:off x="7845179" y="4721141"/>
            <a:ext cx="1295059" cy="369332"/>
          </a:xfrm>
          <a:prstGeom prst="rect">
            <a:avLst/>
          </a:prstGeom>
          <a:noFill/>
        </p:spPr>
        <p:txBody>
          <a:bodyPr wrap="square" rtlCol="0">
            <a:spAutoFit/>
          </a:bodyPr>
          <a:lstStyle/>
          <a:p>
            <a:pPr algn="ctr"/>
            <a:r>
              <a:rPr lang="en-US" dirty="0" smtClean="0">
                <a:latin typeface="Seravek"/>
                <a:cs typeface="Seravek"/>
              </a:rPr>
              <a:t>Frequency</a:t>
            </a:r>
            <a:endParaRPr lang="en-US" dirty="0">
              <a:latin typeface="Seravek"/>
              <a:cs typeface="Seravek"/>
            </a:endParaRPr>
          </a:p>
        </p:txBody>
      </p:sp>
      <p:cxnSp>
        <p:nvCxnSpPr>
          <p:cNvPr id="16" name="Straight Arrow Connector 15"/>
          <p:cNvCxnSpPr/>
          <p:nvPr/>
        </p:nvCxnSpPr>
        <p:spPr>
          <a:xfrm>
            <a:off x="4892578" y="5128647"/>
            <a:ext cx="3411026"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009443" y="5128647"/>
            <a:ext cx="592316" cy="379581"/>
          </a:xfrm>
          <a:prstGeom prst="rect">
            <a:avLst/>
          </a:prstGeom>
          <a:noFill/>
        </p:spPr>
        <p:txBody>
          <a:bodyPr wrap="square" rtlCol="0">
            <a:spAutoFit/>
          </a:bodyPr>
          <a:lstStyle/>
          <a:p>
            <a:r>
              <a:rPr lang="en-US" dirty="0" smtClean="0"/>
              <a:t>1K</a:t>
            </a:r>
            <a:endParaRPr lang="en-US" dirty="0"/>
          </a:p>
        </p:txBody>
      </p:sp>
      <p:sp>
        <p:nvSpPr>
          <p:cNvPr id="18" name="TextBox 17"/>
          <p:cNvSpPr txBox="1"/>
          <p:nvPr/>
        </p:nvSpPr>
        <p:spPr>
          <a:xfrm>
            <a:off x="6727048" y="5128647"/>
            <a:ext cx="592316" cy="379581"/>
          </a:xfrm>
          <a:prstGeom prst="rect">
            <a:avLst/>
          </a:prstGeom>
          <a:noFill/>
        </p:spPr>
        <p:txBody>
          <a:bodyPr wrap="square" rtlCol="0">
            <a:spAutoFit/>
          </a:bodyPr>
          <a:lstStyle/>
          <a:p>
            <a:r>
              <a:rPr lang="en-US" dirty="0" smtClean="0"/>
              <a:t>10K</a:t>
            </a:r>
            <a:endParaRPr lang="en-US" dirty="0"/>
          </a:p>
        </p:txBody>
      </p:sp>
      <p:sp>
        <p:nvSpPr>
          <p:cNvPr id="19" name="TextBox 18"/>
          <p:cNvSpPr txBox="1"/>
          <p:nvPr/>
        </p:nvSpPr>
        <p:spPr>
          <a:xfrm>
            <a:off x="7845179" y="5128647"/>
            <a:ext cx="592316" cy="379581"/>
          </a:xfrm>
          <a:prstGeom prst="rect">
            <a:avLst/>
          </a:prstGeom>
          <a:noFill/>
        </p:spPr>
        <p:txBody>
          <a:bodyPr wrap="square" rtlCol="0">
            <a:spAutoFit/>
          </a:bodyPr>
          <a:lstStyle/>
          <a:p>
            <a:r>
              <a:rPr lang="en-US" dirty="0" smtClean="0"/>
              <a:t>15K</a:t>
            </a:r>
            <a:endParaRPr lang="en-US" dirty="0"/>
          </a:p>
        </p:txBody>
      </p:sp>
      <p:sp>
        <p:nvSpPr>
          <p:cNvPr id="20" name="TextBox 19"/>
          <p:cNvSpPr txBox="1"/>
          <p:nvPr/>
        </p:nvSpPr>
        <p:spPr>
          <a:xfrm>
            <a:off x="5837031" y="5128647"/>
            <a:ext cx="592316" cy="379581"/>
          </a:xfrm>
          <a:prstGeom prst="rect">
            <a:avLst/>
          </a:prstGeom>
          <a:noFill/>
        </p:spPr>
        <p:txBody>
          <a:bodyPr wrap="square" rtlCol="0">
            <a:spAutoFit/>
          </a:bodyPr>
          <a:lstStyle/>
          <a:p>
            <a:r>
              <a:rPr lang="en-US" dirty="0" smtClean="0"/>
              <a:t>5K</a:t>
            </a:r>
            <a:endParaRPr lang="en-US" dirty="0"/>
          </a:p>
        </p:txBody>
      </p:sp>
      <p:sp>
        <p:nvSpPr>
          <p:cNvPr id="21" name="Trapezoid 20"/>
          <p:cNvSpPr/>
          <p:nvPr/>
        </p:nvSpPr>
        <p:spPr>
          <a:xfrm>
            <a:off x="5175238" y="4131332"/>
            <a:ext cx="2491191" cy="997261"/>
          </a:xfrm>
          <a:prstGeom prst="trapezoid">
            <a:avLst>
              <a:gd name="adj" fmla="val 32565"/>
            </a:avLst>
          </a:prstGeom>
          <a:solidFill>
            <a:schemeClr val="accent1">
              <a:lumMod val="60000"/>
              <a:lumOff val="40000"/>
            </a:schemeClr>
          </a:solid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Elbow Connector 21"/>
          <p:cNvCxnSpPr/>
          <p:nvPr/>
        </p:nvCxnSpPr>
        <p:spPr>
          <a:xfrm rot="10800000">
            <a:off x="161461" y="4563135"/>
            <a:ext cx="1352605" cy="364606"/>
          </a:xfrm>
          <a:prstGeom prst="bentConnector3">
            <a:avLst>
              <a:gd name="adj1" fmla="val 59942"/>
            </a:avLst>
          </a:prstGeom>
          <a:ln w="19050">
            <a:solidFill>
              <a:srgbClr val="F39F22"/>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23" name="Elbow Connector 22"/>
          <p:cNvCxnSpPr/>
          <p:nvPr/>
        </p:nvCxnSpPr>
        <p:spPr>
          <a:xfrm rot="10800000" flipV="1">
            <a:off x="161460" y="3822636"/>
            <a:ext cx="1046997" cy="364605"/>
          </a:xfrm>
          <a:prstGeom prst="bentConnector3">
            <a:avLst>
              <a:gd name="adj1" fmla="val 50000"/>
            </a:avLst>
          </a:prstGeom>
          <a:ln w="19050">
            <a:solidFill>
              <a:srgbClr val="2C838E"/>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rot="6798827" flipH="1">
            <a:off x="2019086" y="4204378"/>
            <a:ext cx="249115" cy="845911"/>
            <a:chOff x="6960798" y="2196847"/>
            <a:chExt cx="220162" cy="1145538"/>
          </a:xfrm>
        </p:grpSpPr>
        <p:grpSp>
          <p:nvGrpSpPr>
            <p:cNvPr id="25" name="Group 24"/>
            <p:cNvGrpSpPr/>
            <p:nvPr/>
          </p:nvGrpSpPr>
          <p:grpSpPr>
            <a:xfrm rot="17584098" flipV="1">
              <a:off x="6682131" y="2561889"/>
              <a:ext cx="863872" cy="133787"/>
              <a:chOff x="342704" y="789457"/>
              <a:chExt cx="9445983" cy="1486175"/>
            </a:xfrm>
          </p:grpSpPr>
          <p:sp>
            <p:nvSpPr>
              <p:cNvPr id="27" name="Freeform 26"/>
              <p:cNvSpPr/>
              <p:nvPr/>
            </p:nvSpPr>
            <p:spPr>
              <a:xfrm>
                <a:off x="342704" y="837096"/>
                <a:ext cx="3168624" cy="1438536"/>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Freeform 28"/>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26" name="Straight Arrow Connector 25"/>
            <p:cNvCxnSpPr/>
            <p:nvPr/>
          </p:nvCxnSpPr>
          <p:spPr>
            <a:xfrm rot="6784098">
              <a:off x="6788814" y="3170401"/>
              <a:ext cx="343968" cy="0"/>
            </a:xfrm>
            <a:prstGeom prst="straightConnector1">
              <a:avLst/>
            </a:prstGeom>
            <a:ln w="28575" cmpd="sng">
              <a:solidFill>
                <a:srgbClr val="FF6600"/>
              </a:solidFill>
              <a:tailEnd type="arrow" w="lg" len="med"/>
            </a:ln>
            <a:effectLst/>
          </p:spPr>
          <p:style>
            <a:lnRef idx="2">
              <a:schemeClr val="accent1"/>
            </a:lnRef>
            <a:fillRef idx="0">
              <a:schemeClr val="accent1"/>
            </a:fillRef>
            <a:effectRef idx="1">
              <a:schemeClr val="accent1"/>
            </a:effectRef>
            <a:fontRef idx="minor">
              <a:schemeClr val="tx1"/>
            </a:fontRef>
          </p:style>
        </p:cxnSp>
      </p:grpSp>
      <p:sp>
        <p:nvSpPr>
          <p:cNvPr id="30" name="Rectangle 29"/>
          <p:cNvSpPr/>
          <p:nvPr/>
        </p:nvSpPr>
        <p:spPr>
          <a:xfrm rot="5400000">
            <a:off x="720930" y="4248906"/>
            <a:ext cx="963160" cy="89707"/>
          </a:xfrm>
          <a:prstGeom prst="rect">
            <a:avLst/>
          </a:prstGeom>
          <a:solidFill>
            <a:srgbClr val="2C83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rot="5400000">
            <a:off x="987630" y="4408777"/>
            <a:ext cx="963160" cy="89707"/>
          </a:xfrm>
          <a:prstGeom prst="rect">
            <a:avLst/>
          </a:prstGeom>
          <a:solidFill>
            <a:srgbClr val="F39F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59079" y="4051384"/>
            <a:ext cx="189821" cy="400110"/>
          </a:xfrm>
          <a:prstGeom prst="rect">
            <a:avLst/>
          </a:prstGeom>
          <a:noFill/>
        </p:spPr>
        <p:txBody>
          <a:bodyPr wrap="square" rtlCol="0">
            <a:spAutoFit/>
          </a:bodyPr>
          <a:lstStyle/>
          <a:p>
            <a:r>
              <a:rPr lang="en-US" sz="2000" dirty="0" smtClean="0">
                <a:solidFill>
                  <a:srgbClr val="2C838E"/>
                </a:solidFill>
              </a:rPr>
              <a:t>+</a:t>
            </a:r>
            <a:endParaRPr lang="en-US" sz="2000" dirty="0">
              <a:solidFill>
                <a:srgbClr val="2C838E"/>
              </a:solidFill>
            </a:endParaRPr>
          </a:p>
        </p:txBody>
      </p:sp>
      <p:sp>
        <p:nvSpPr>
          <p:cNvPr id="33" name="TextBox 32"/>
          <p:cNvSpPr txBox="1"/>
          <p:nvPr/>
        </p:nvSpPr>
        <p:spPr>
          <a:xfrm>
            <a:off x="75009" y="4231355"/>
            <a:ext cx="189821" cy="461665"/>
          </a:xfrm>
          <a:prstGeom prst="rect">
            <a:avLst/>
          </a:prstGeom>
          <a:noFill/>
        </p:spPr>
        <p:txBody>
          <a:bodyPr wrap="square" rtlCol="0">
            <a:spAutoFit/>
          </a:bodyPr>
          <a:lstStyle/>
          <a:p>
            <a:r>
              <a:rPr lang="en-US" sz="2400" dirty="0" smtClean="0">
                <a:solidFill>
                  <a:srgbClr val="F39F22"/>
                </a:solidFill>
              </a:rPr>
              <a:t>-</a:t>
            </a:r>
            <a:endParaRPr lang="en-US" sz="2400" dirty="0">
              <a:solidFill>
                <a:srgbClr val="F39F22"/>
              </a:solidFill>
            </a:endParaRPr>
          </a:p>
        </p:txBody>
      </p:sp>
      <p:grpSp>
        <p:nvGrpSpPr>
          <p:cNvPr id="34" name="Group 33"/>
          <p:cNvGrpSpPr/>
          <p:nvPr/>
        </p:nvGrpSpPr>
        <p:grpSpPr>
          <a:xfrm rot="14532747">
            <a:off x="1309091" y="3806538"/>
            <a:ext cx="285529" cy="306963"/>
            <a:chOff x="2114097" y="454069"/>
            <a:chExt cx="673262" cy="658003"/>
          </a:xfrm>
        </p:grpSpPr>
        <p:sp>
          <p:nvSpPr>
            <p:cNvPr id="35" name="Arc 34"/>
            <p:cNvSpPr/>
            <p:nvPr/>
          </p:nvSpPr>
          <p:spPr>
            <a:xfrm>
              <a:off x="2114097" y="604072"/>
              <a:ext cx="508000" cy="508000"/>
            </a:xfrm>
            <a:prstGeom prst="arc">
              <a:avLst/>
            </a:prstGeom>
            <a:noFill/>
            <a:ln>
              <a:solidFill>
                <a:srgbClr val="FE8728"/>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Arc 36"/>
            <p:cNvSpPr/>
            <p:nvPr/>
          </p:nvSpPr>
          <p:spPr>
            <a:xfrm>
              <a:off x="2202998" y="534222"/>
              <a:ext cx="508000" cy="508001"/>
            </a:xfrm>
            <a:prstGeom prst="arc">
              <a:avLst/>
            </a:prstGeom>
            <a:noFill/>
            <a:ln>
              <a:solidFill>
                <a:srgbClr val="FE8728"/>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Arc 37"/>
            <p:cNvSpPr/>
            <p:nvPr/>
          </p:nvSpPr>
          <p:spPr>
            <a:xfrm>
              <a:off x="2279359" y="454069"/>
              <a:ext cx="508000" cy="507999"/>
            </a:xfrm>
            <a:prstGeom prst="arc">
              <a:avLst/>
            </a:prstGeom>
            <a:noFill/>
            <a:ln>
              <a:solidFill>
                <a:srgbClr val="FE8728"/>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9" name="TextBox 38"/>
          <p:cNvSpPr txBox="1"/>
          <p:nvPr/>
        </p:nvSpPr>
        <p:spPr>
          <a:xfrm>
            <a:off x="2557054" y="4270104"/>
            <a:ext cx="1387177" cy="707886"/>
          </a:xfrm>
          <a:prstGeom prst="rect">
            <a:avLst/>
          </a:prstGeom>
          <a:noFill/>
        </p:spPr>
        <p:txBody>
          <a:bodyPr wrap="square" rtlCol="0">
            <a:spAutoFit/>
          </a:bodyPr>
          <a:lstStyle/>
          <a:p>
            <a:r>
              <a:rPr lang="en-US" sz="2000" dirty="0" smtClean="0">
                <a:solidFill>
                  <a:srgbClr val="EB7B22"/>
                </a:solidFill>
                <a:latin typeface="Seravek Light"/>
                <a:cs typeface="Seravek Light"/>
              </a:rPr>
              <a:t>Vibration</a:t>
            </a:r>
          </a:p>
          <a:p>
            <a:r>
              <a:rPr lang="en-US" sz="2000" dirty="0" smtClean="0">
                <a:solidFill>
                  <a:srgbClr val="EB7B22"/>
                </a:solidFill>
                <a:latin typeface="Seravek Light"/>
                <a:cs typeface="Seravek Light"/>
              </a:rPr>
              <a:t>+ Sound</a:t>
            </a:r>
            <a:endParaRPr lang="en-US" sz="2000" dirty="0">
              <a:solidFill>
                <a:srgbClr val="EB7B22"/>
              </a:solidFill>
              <a:latin typeface="Seravek Light"/>
              <a:cs typeface="Seravek Light"/>
            </a:endParaRPr>
          </a:p>
        </p:txBody>
      </p:sp>
      <p:sp>
        <p:nvSpPr>
          <p:cNvPr id="40" name="TextBox 39"/>
          <p:cNvSpPr txBox="1"/>
          <p:nvPr/>
        </p:nvSpPr>
        <p:spPr>
          <a:xfrm>
            <a:off x="1670158" y="3581816"/>
            <a:ext cx="2530465" cy="523220"/>
          </a:xfrm>
          <a:prstGeom prst="rect">
            <a:avLst/>
          </a:prstGeom>
          <a:noFill/>
        </p:spPr>
        <p:txBody>
          <a:bodyPr wrap="square" rtlCol="0">
            <a:spAutoFit/>
          </a:bodyPr>
          <a:lstStyle/>
          <a:p>
            <a:r>
              <a:rPr lang="en-US" sz="2800" dirty="0" smtClean="0">
                <a:solidFill>
                  <a:srgbClr val="EB7B22"/>
                </a:solidFill>
                <a:latin typeface="Seravek"/>
                <a:cs typeface="Seravek"/>
              </a:rPr>
              <a:t>Microphone</a:t>
            </a:r>
            <a:endParaRPr lang="en-US" sz="2800" dirty="0">
              <a:solidFill>
                <a:srgbClr val="EB7B22"/>
              </a:solidFill>
              <a:latin typeface="Seravek"/>
              <a:cs typeface="Seravek"/>
            </a:endParaRPr>
          </a:p>
        </p:txBody>
      </p:sp>
      <p:sp>
        <p:nvSpPr>
          <p:cNvPr id="41" name="TextBox 40"/>
          <p:cNvSpPr txBox="1"/>
          <p:nvPr/>
        </p:nvSpPr>
        <p:spPr>
          <a:xfrm>
            <a:off x="5135964" y="3237823"/>
            <a:ext cx="2530465" cy="523220"/>
          </a:xfrm>
          <a:prstGeom prst="rect">
            <a:avLst/>
          </a:prstGeom>
          <a:noFill/>
        </p:spPr>
        <p:txBody>
          <a:bodyPr wrap="square" rtlCol="0">
            <a:spAutoFit/>
          </a:bodyPr>
          <a:lstStyle/>
          <a:p>
            <a:pPr algn="ctr"/>
            <a:r>
              <a:rPr lang="en-US" sz="2800" dirty="0" smtClean="0">
                <a:solidFill>
                  <a:srgbClr val="EB7B22"/>
                </a:solidFill>
                <a:latin typeface="Seravek"/>
                <a:cs typeface="Seravek"/>
              </a:rPr>
              <a:t>OFDM</a:t>
            </a:r>
            <a:endParaRPr lang="en-US" sz="2800" dirty="0">
              <a:solidFill>
                <a:srgbClr val="EB7B22"/>
              </a:solidFill>
              <a:latin typeface="Seravek"/>
              <a:cs typeface="Seravek"/>
            </a:endParaRPr>
          </a:p>
        </p:txBody>
      </p:sp>
      <p:sp>
        <p:nvSpPr>
          <p:cNvPr id="2" name="Freeform 1"/>
          <p:cNvSpPr/>
          <p:nvPr/>
        </p:nvSpPr>
        <p:spPr>
          <a:xfrm>
            <a:off x="5167134" y="4116990"/>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accent3">
              <a:lumMod val="75000"/>
              <a:alpha val="74000"/>
            </a:schemeClr>
          </a:solidFill>
          <a:ln w="19050" cmpd="sng">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 name="Freeform 47"/>
          <p:cNvSpPr/>
          <p:nvPr/>
        </p:nvSpPr>
        <p:spPr>
          <a:xfrm>
            <a:off x="5423261" y="4116990"/>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accent2">
              <a:lumMod val="75000"/>
              <a:alpha val="74000"/>
            </a:schemeClr>
          </a:solidFill>
          <a:ln w="19050" cmpd="sng">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Freeform 48"/>
          <p:cNvSpPr/>
          <p:nvPr/>
        </p:nvSpPr>
        <p:spPr>
          <a:xfrm>
            <a:off x="5679388" y="4116990"/>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accent4">
              <a:lumMod val="75000"/>
              <a:alpha val="74000"/>
            </a:schemeClr>
          </a:solidFill>
          <a:ln w="19050" cmpd="sng">
            <a:solidFill>
              <a:schemeClr val="accent4">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Freeform 49"/>
          <p:cNvSpPr/>
          <p:nvPr/>
        </p:nvSpPr>
        <p:spPr>
          <a:xfrm>
            <a:off x="5935515" y="4116990"/>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accent5">
              <a:lumMod val="75000"/>
              <a:alpha val="74000"/>
            </a:schemeClr>
          </a:solidFill>
          <a:ln w="19050" cmpd="sng">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Freeform 50"/>
          <p:cNvSpPr/>
          <p:nvPr/>
        </p:nvSpPr>
        <p:spPr>
          <a:xfrm>
            <a:off x="6191642" y="4116990"/>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accent6">
              <a:lumMod val="75000"/>
              <a:alpha val="74000"/>
            </a:schemeClr>
          </a:solidFill>
          <a:ln w="19050" cmpd="sng">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 name="Freeform 52"/>
          <p:cNvSpPr/>
          <p:nvPr/>
        </p:nvSpPr>
        <p:spPr>
          <a:xfrm>
            <a:off x="6472776" y="4123400"/>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accent3">
              <a:lumMod val="75000"/>
              <a:alpha val="74000"/>
            </a:schemeClr>
          </a:solidFill>
          <a:ln w="19050" cmpd="sng">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 name="Freeform 53"/>
          <p:cNvSpPr/>
          <p:nvPr/>
        </p:nvSpPr>
        <p:spPr>
          <a:xfrm>
            <a:off x="6728903" y="4123400"/>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accent2">
              <a:lumMod val="75000"/>
              <a:alpha val="74000"/>
            </a:schemeClr>
          </a:solidFill>
          <a:ln w="19050" cmpd="sng">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Freeform 54"/>
          <p:cNvSpPr/>
          <p:nvPr/>
        </p:nvSpPr>
        <p:spPr>
          <a:xfrm>
            <a:off x="6985030" y="4123400"/>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accent4">
              <a:lumMod val="75000"/>
              <a:alpha val="74000"/>
            </a:schemeClr>
          </a:solidFill>
          <a:ln w="19050" cmpd="sng">
            <a:solidFill>
              <a:schemeClr val="accent4">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Freeform 55"/>
          <p:cNvSpPr/>
          <p:nvPr/>
        </p:nvSpPr>
        <p:spPr>
          <a:xfrm>
            <a:off x="7241157" y="4123400"/>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accent5">
              <a:lumMod val="75000"/>
              <a:alpha val="74000"/>
            </a:schemeClr>
          </a:solidFill>
          <a:ln w="19050" cmpd="sng">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Rectangle 41"/>
          <p:cNvSpPr/>
          <p:nvPr/>
        </p:nvSpPr>
        <p:spPr>
          <a:xfrm>
            <a:off x="0" y="2798544"/>
            <a:ext cx="9144000" cy="1673609"/>
          </a:xfrm>
          <a:prstGeom prst="rect">
            <a:avLst/>
          </a:prstGeom>
          <a:solidFill>
            <a:schemeClr val="tx2">
              <a:lumMod val="60000"/>
              <a:lumOff val="40000"/>
              <a:alpha val="9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0" y="3278960"/>
            <a:ext cx="9144000" cy="707886"/>
          </a:xfrm>
          <a:prstGeom prst="rect">
            <a:avLst/>
          </a:prstGeom>
          <a:noFill/>
        </p:spPr>
        <p:txBody>
          <a:bodyPr wrap="square" rtlCol="0">
            <a:spAutoFit/>
          </a:bodyPr>
          <a:lstStyle/>
          <a:p>
            <a:pPr algn="ctr"/>
            <a:r>
              <a:rPr lang="en-US" sz="4000" i="1" dirty="0" smtClean="0">
                <a:solidFill>
                  <a:schemeClr val="accent2">
                    <a:lumMod val="75000"/>
                  </a:schemeClr>
                </a:solidFill>
                <a:latin typeface="Seravek"/>
                <a:cs typeface="Seravek"/>
              </a:rPr>
              <a:t>But wait</a:t>
            </a:r>
            <a:r>
              <a:rPr lang="is-IS" sz="4000" i="1" dirty="0" smtClean="0">
                <a:solidFill>
                  <a:schemeClr val="accent2">
                    <a:lumMod val="75000"/>
                  </a:schemeClr>
                </a:solidFill>
                <a:latin typeface="Seravek"/>
                <a:cs typeface="Seravek"/>
              </a:rPr>
              <a:t>…</a:t>
            </a:r>
            <a:endParaRPr lang="en-US" sz="4000" dirty="0" smtClean="0">
              <a:solidFill>
                <a:schemeClr val="accent2">
                  <a:lumMod val="75000"/>
                </a:schemeClr>
              </a:solidFill>
              <a:latin typeface="Seravek"/>
              <a:cs typeface="Seravek"/>
            </a:endParaRPr>
          </a:p>
        </p:txBody>
      </p:sp>
      <p:sp>
        <p:nvSpPr>
          <p:cNvPr id="44" name="TextBox 43"/>
          <p:cNvSpPr txBox="1"/>
          <p:nvPr/>
        </p:nvSpPr>
        <p:spPr>
          <a:xfrm>
            <a:off x="-8179" y="531974"/>
            <a:ext cx="3996891" cy="707886"/>
          </a:xfrm>
          <a:prstGeom prst="rect">
            <a:avLst/>
          </a:prstGeom>
          <a:noFill/>
        </p:spPr>
        <p:txBody>
          <a:bodyPr wrap="square" rtlCol="0">
            <a:spAutoFit/>
          </a:bodyPr>
          <a:lstStyle/>
          <a:p>
            <a:r>
              <a:rPr lang="en-US" sz="4000" dirty="0" smtClean="0">
                <a:solidFill>
                  <a:schemeClr val="tx2">
                    <a:lumMod val="75000"/>
                  </a:schemeClr>
                </a:solidFill>
                <a:latin typeface="Seravek"/>
                <a:cs typeface="Seravek"/>
              </a:rPr>
              <a:t>The receiver:</a:t>
            </a:r>
            <a:endParaRPr lang="en-US" sz="4000" dirty="0">
              <a:solidFill>
                <a:schemeClr val="tx2">
                  <a:lumMod val="75000"/>
                </a:schemeClr>
              </a:solidFill>
              <a:latin typeface="Seravek"/>
              <a:cs typeface="Seravek"/>
            </a:endParaRPr>
          </a:p>
        </p:txBody>
      </p:sp>
    </p:spTree>
    <p:extLst>
      <p:ext uri="{BB962C8B-B14F-4D97-AF65-F5344CB8AC3E}">
        <p14:creationId xmlns:p14="http://schemas.microsoft.com/office/powerpoint/2010/main" val="1224184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769441"/>
          </a:xfrm>
          <a:prstGeom prst="rect">
            <a:avLst/>
          </a:prstGeom>
          <a:noFill/>
        </p:spPr>
        <p:txBody>
          <a:bodyPr wrap="square" rtlCol="0">
            <a:spAutoFit/>
          </a:bodyPr>
          <a:lstStyle/>
          <a:p>
            <a:r>
              <a:rPr lang="en-US" sz="4400" dirty="0" smtClean="0">
                <a:solidFill>
                  <a:schemeClr val="tx2">
                    <a:lumMod val="75000"/>
                  </a:schemeClr>
                </a:solidFill>
                <a:latin typeface="Helvetica Neue Thin"/>
                <a:cs typeface="Helvetica Neue Thin"/>
              </a:rPr>
              <a:t>A better sensor for physical vibration</a:t>
            </a:r>
            <a:endParaRPr lang="en-US" sz="4400" dirty="0">
              <a:solidFill>
                <a:schemeClr val="tx2">
                  <a:lumMod val="75000"/>
                </a:schemeClr>
              </a:solidFill>
              <a:latin typeface="Helvetica Neue Thin"/>
              <a:cs typeface="Helvetica Neue Thin"/>
            </a:endParaRPr>
          </a:p>
        </p:txBody>
      </p:sp>
      <p:cxnSp>
        <p:nvCxnSpPr>
          <p:cNvPr id="13" name="Straight Arrow Connector 12"/>
          <p:cNvCxnSpPr/>
          <p:nvPr/>
        </p:nvCxnSpPr>
        <p:spPr>
          <a:xfrm flipV="1">
            <a:off x="4902978" y="3332408"/>
            <a:ext cx="0" cy="178404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rot="16200000">
            <a:off x="4070863" y="3972198"/>
            <a:ext cx="1295059" cy="369332"/>
          </a:xfrm>
          <a:prstGeom prst="rect">
            <a:avLst/>
          </a:prstGeom>
          <a:noFill/>
        </p:spPr>
        <p:txBody>
          <a:bodyPr wrap="square" rtlCol="0">
            <a:spAutoFit/>
          </a:bodyPr>
          <a:lstStyle/>
          <a:p>
            <a:pPr algn="ctr"/>
            <a:r>
              <a:rPr lang="en-US" dirty="0" smtClean="0">
                <a:latin typeface="Seravek"/>
                <a:cs typeface="Seravek"/>
              </a:rPr>
              <a:t>Amplitude</a:t>
            </a:r>
            <a:endParaRPr lang="en-US" dirty="0">
              <a:latin typeface="Seravek"/>
              <a:cs typeface="Seravek"/>
            </a:endParaRPr>
          </a:p>
        </p:txBody>
      </p:sp>
      <p:sp>
        <p:nvSpPr>
          <p:cNvPr id="15" name="TextBox 14"/>
          <p:cNvSpPr txBox="1"/>
          <p:nvPr/>
        </p:nvSpPr>
        <p:spPr>
          <a:xfrm>
            <a:off x="7845179" y="4721141"/>
            <a:ext cx="1295059" cy="369332"/>
          </a:xfrm>
          <a:prstGeom prst="rect">
            <a:avLst/>
          </a:prstGeom>
          <a:noFill/>
        </p:spPr>
        <p:txBody>
          <a:bodyPr wrap="square" rtlCol="0">
            <a:spAutoFit/>
          </a:bodyPr>
          <a:lstStyle/>
          <a:p>
            <a:pPr algn="ctr"/>
            <a:r>
              <a:rPr lang="en-US" dirty="0" smtClean="0">
                <a:latin typeface="Seravek"/>
                <a:cs typeface="Seravek"/>
              </a:rPr>
              <a:t>Frequency</a:t>
            </a:r>
            <a:endParaRPr lang="en-US" dirty="0">
              <a:latin typeface="Seravek"/>
              <a:cs typeface="Seravek"/>
            </a:endParaRPr>
          </a:p>
        </p:txBody>
      </p:sp>
      <p:cxnSp>
        <p:nvCxnSpPr>
          <p:cNvPr id="16" name="Straight Arrow Connector 15"/>
          <p:cNvCxnSpPr/>
          <p:nvPr/>
        </p:nvCxnSpPr>
        <p:spPr>
          <a:xfrm>
            <a:off x="4892578" y="5128647"/>
            <a:ext cx="3411026"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009443" y="5128647"/>
            <a:ext cx="592316" cy="379581"/>
          </a:xfrm>
          <a:prstGeom prst="rect">
            <a:avLst/>
          </a:prstGeom>
          <a:noFill/>
        </p:spPr>
        <p:txBody>
          <a:bodyPr wrap="square" rtlCol="0">
            <a:spAutoFit/>
          </a:bodyPr>
          <a:lstStyle/>
          <a:p>
            <a:r>
              <a:rPr lang="en-US" dirty="0" smtClean="0"/>
              <a:t>1K</a:t>
            </a:r>
            <a:endParaRPr lang="en-US" dirty="0"/>
          </a:p>
        </p:txBody>
      </p:sp>
      <p:sp>
        <p:nvSpPr>
          <p:cNvPr id="18" name="TextBox 17"/>
          <p:cNvSpPr txBox="1"/>
          <p:nvPr/>
        </p:nvSpPr>
        <p:spPr>
          <a:xfrm>
            <a:off x="6727048" y="5128647"/>
            <a:ext cx="592316" cy="379581"/>
          </a:xfrm>
          <a:prstGeom prst="rect">
            <a:avLst/>
          </a:prstGeom>
          <a:noFill/>
        </p:spPr>
        <p:txBody>
          <a:bodyPr wrap="square" rtlCol="0">
            <a:spAutoFit/>
          </a:bodyPr>
          <a:lstStyle/>
          <a:p>
            <a:r>
              <a:rPr lang="en-US" dirty="0" smtClean="0"/>
              <a:t>10K</a:t>
            </a:r>
            <a:endParaRPr lang="en-US" dirty="0"/>
          </a:p>
        </p:txBody>
      </p:sp>
      <p:sp>
        <p:nvSpPr>
          <p:cNvPr id="19" name="TextBox 18"/>
          <p:cNvSpPr txBox="1"/>
          <p:nvPr/>
        </p:nvSpPr>
        <p:spPr>
          <a:xfrm>
            <a:off x="7845179" y="5128647"/>
            <a:ext cx="592316" cy="379581"/>
          </a:xfrm>
          <a:prstGeom prst="rect">
            <a:avLst/>
          </a:prstGeom>
          <a:noFill/>
        </p:spPr>
        <p:txBody>
          <a:bodyPr wrap="square" rtlCol="0">
            <a:spAutoFit/>
          </a:bodyPr>
          <a:lstStyle/>
          <a:p>
            <a:r>
              <a:rPr lang="en-US" dirty="0" smtClean="0"/>
              <a:t>15K</a:t>
            </a:r>
            <a:endParaRPr lang="en-US" dirty="0"/>
          </a:p>
        </p:txBody>
      </p:sp>
      <p:sp>
        <p:nvSpPr>
          <p:cNvPr id="20" name="TextBox 19"/>
          <p:cNvSpPr txBox="1"/>
          <p:nvPr/>
        </p:nvSpPr>
        <p:spPr>
          <a:xfrm>
            <a:off x="5837031" y="5128647"/>
            <a:ext cx="592316" cy="379581"/>
          </a:xfrm>
          <a:prstGeom prst="rect">
            <a:avLst/>
          </a:prstGeom>
          <a:noFill/>
        </p:spPr>
        <p:txBody>
          <a:bodyPr wrap="square" rtlCol="0">
            <a:spAutoFit/>
          </a:bodyPr>
          <a:lstStyle/>
          <a:p>
            <a:r>
              <a:rPr lang="en-US" dirty="0" smtClean="0"/>
              <a:t>5K</a:t>
            </a:r>
            <a:endParaRPr lang="en-US" dirty="0"/>
          </a:p>
        </p:txBody>
      </p:sp>
      <p:sp>
        <p:nvSpPr>
          <p:cNvPr id="21" name="Trapezoid 20"/>
          <p:cNvSpPr/>
          <p:nvPr/>
        </p:nvSpPr>
        <p:spPr>
          <a:xfrm>
            <a:off x="5175238" y="4131332"/>
            <a:ext cx="2491191" cy="997261"/>
          </a:xfrm>
          <a:prstGeom prst="trapezoid">
            <a:avLst>
              <a:gd name="adj" fmla="val 32565"/>
            </a:avLst>
          </a:prstGeom>
          <a:solidFill>
            <a:schemeClr val="accent1">
              <a:lumMod val="60000"/>
              <a:lumOff val="40000"/>
            </a:schemeClr>
          </a:solidFill>
          <a:ln w="28575"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Elbow Connector 21"/>
          <p:cNvCxnSpPr/>
          <p:nvPr/>
        </p:nvCxnSpPr>
        <p:spPr>
          <a:xfrm rot="10800000">
            <a:off x="161461" y="4563135"/>
            <a:ext cx="1352605" cy="364606"/>
          </a:xfrm>
          <a:prstGeom prst="bentConnector3">
            <a:avLst>
              <a:gd name="adj1" fmla="val 59942"/>
            </a:avLst>
          </a:prstGeom>
          <a:ln w="19050">
            <a:solidFill>
              <a:srgbClr val="F39F22"/>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23" name="Elbow Connector 22"/>
          <p:cNvCxnSpPr/>
          <p:nvPr/>
        </p:nvCxnSpPr>
        <p:spPr>
          <a:xfrm rot="10800000" flipV="1">
            <a:off x="161460" y="3822636"/>
            <a:ext cx="1046997" cy="364605"/>
          </a:xfrm>
          <a:prstGeom prst="bentConnector3">
            <a:avLst>
              <a:gd name="adj1" fmla="val 50000"/>
            </a:avLst>
          </a:prstGeom>
          <a:ln w="19050">
            <a:solidFill>
              <a:srgbClr val="2C838E"/>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rot="6798827" flipH="1">
            <a:off x="2019086" y="4204378"/>
            <a:ext cx="249115" cy="845911"/>
            <a:chOff x="6960798" y="2196847"/>
            <a:chExt cx="220162" cy="1145538"/>
          </a:xfrm>
        </p:grpSpPr>
        <p:grpSp>
          <p:nvGrpSpPr>
            <p:cNvPr id="25" name="Group 24"/>
            <p:cNvGrpSpPr/>
            <p:nvPr/>
          </p:nvGrpSpPr>
          <p:grpSpPr>
            <a:xfrm rot="17584098" flipV="1">
              <a:off x="6682131" y="2561889"/>
              <a:ext cx="863872" cy="133787"/>
              <a:chOff x="342704" y="789457"/>
              <a:chExt cx="9445983" cy="1486175"/>
            </a:xfrm>
          </p:grpSpPr>
          <p:sp>
            <p:nvSpPr>
              <p:cNvPr id="27" name="Freeform 26"/>
              <p:cNvSpPr/>
              <p:nvPr/>
            </p:nvSpPr>
            <p:spPr>
              <a:xfrm>
                <a:off x="342704" y="837096"/>
                <a:ext cx="3168624" cy="1438536"/>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Freeform 28"/>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26" name="Straight Arrow Connector 25"/>
            <p:cNvCxnSpPr/>
            <p:nvPr/>
          </p:nvCxnSpPr>
          <p:spPr>
            <a:xfrm rot="6784098">
              <a:off x="6788814" y="3170401"/>
              <a:ext cx="343968" cy="0"/>
            </a:xfrm>
            <a:prstGeom prst="straightConnector1">
              <a:avLst/>
            </a:prstGeom>
            <a:ln w="28575" cmpd="sng">
              <a:solidFill>
                <a:srgbClr val="FF6600"/>
              </a:solidFill>
              <a:tailEnd type="arrow" w="lg" len="med"/>
            </a:ln>
            <a:effectLst/>
          </p:spPr>
          <p:style>
            <a:lnRef idx="2">
              <a:schemeClr val="accent1"/>
            </a:lnRef>
            <a:fillRef idx="0">
              <a:schemeClr val="accent1"/>
            </a:fillRef>
            <a:effectRef idx="1">
              <a:schemeClr val="accent1"/>
            </a:effectRef>
            <a:fontRef idx="minor">
              <a:schemeClr val="tx1"/>
            </a:fontRef>
          </p:style>
        </p:cxnSp>
      </p:grpSp>
      <p:sp>
        <p:nvSpPr>
          <p:cNvPr id="30" name="Rectangle 29"/>
          <p:cNvSpPr/>
          <p:nvPr/>
        </p:nvSpPr>
        <p:spPr>
          <a:xfrm rot="5400000">
            <a:off x="720930" y="4248906"/>
            <a:ext cx="963160" cy="89707"/>
          </a:xfrm>
          <a:prstGeom prst="rect">
            <a:avLst/>
          </a:prstGeom>
          <a:solidFill>
            <a:srgbClr val="2C838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rot="5400000">
            <a:off x="987630" y="4408777"/>
            <a:ext cx="963160" cy="89707"/>
          </a:xfrm>
          <a:prstGeom prst="rect">
            <a:avLst/>
          </a:prstGeom>
          <a:solidFill>
            <a:srgbClr val="F39F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59079" y="4051384"/>
            <a:ext cx="189821" cy="400110"/>
          </a:xfrm>
          <a:prstGeom prst="rect">
            <a:avLst/>
          </a:prstGeom>
          <a:noFill/>
        </p:spPr>
        <p:txBody>
          <a:bodyPr wrap="square" rtlCol="0">
            <a:spAutoFit/>
          </a:bodyPr>
          <a:lstStyle/>
          <a:p>
            <a:r>
              <a:rPr lang="en-US" sz="2000" dirty="0" smtClean="0">
                <a:solidFill>
                  <a:srgbClr val="2C838E"/>
                </a:solidFill>
              </a:rPr>
              <a:t>+</a:t>
            </a:r>
            <a:endParaRPr lang="en-US" sz="2000" dirty="0">
              <a:solidFill>
                <a:srgbClr val="2C838E"/>
              </a:solidFill>
            </a:endParaRPr>
          </a:p>
        </p:txBody>
      </p:sp>
      <p:sp>
        <p:nvSpPr>
          <p:cNvPr id="33" name="TextBox 32"/>
          <p:cNvSpPr txBox="1"/>
          <p:nvPr/>
        </p:nvSpPr>
        <p:spPr>
          <a:xfrm>
            <a:off x="75009" y="4231355"/>
            <a:ext cx="189821" cy="461665"/>
          </a:xfrm>
          <a:prstGeom prst="rect">
            <a:avLst/>
          </a:prstGeom>
          <a:noFill/>
        </p:spPr>
        <p:txBody>
          <a:bodyPr wrap="square" rtlCol="0">
            <a:spAutoFit/>
          </a:bodyPr>
          <a:lstStyle/>
          <a:p>
            <a:r>
              <a:rPr lang="en-US" sz="2400" dirty="0" smtClean="0">
                <a:solidFill>
                  <a:srgbClr val="F39F22"/>
                </a:solidFill>
              </a:rPr>
              <a:t>-</a:t>
            </a:r>
            <a:endParaRPr lang="en-US" sz="2400" dirty="0">
              <a:solidFill>
                <a:srgbClr val="F39F22"/>
              </a:solidFill>
            </a:endParaRPr>
          </a:p>
        </p:txBody>
      </p:sp>
      <p:grpSp>
        <p:nvGrpSpPr>
          <p:cNvPr id="34" name="Group 33"/>
          <p:cNvGrpSpPr/>
          <p:nvPr/>
        </p:nvGrpSpPr>
        <p:grpSpPr>
          <a:xfrm rot="14532747">
            <a:off x="1309091" y="3806538"/>
            <a:ext cx="285529" cy="306963"/>
            <a:chOff x="2114097" y="454069"/>
            <a:chExt cx="673262" cy="658003"/>
          </a:xfrm>
        </p:grpSpPr>
        <p:sp>
          <p:nvSpPr>
            <p:cNvPr id="35" name="Arc 34"/>
            <p:cNvSpPr/>
            <p:nvPr/>
          </p:nvSpPr>
          <p:spPr>
            <a:xfrm>
              <a:off x="2114097" y="604072"/>
              <a:ext cx="508000" cy="508000"/>
            </a:xfrm>
            <a:prstGeom prst="arc">
              <a:avLst/>
            </a:prstGeom>
            <a:noFill/>
            <a:ln>
              <a:solidFill>
                <a:srgbClr val="FE8728"/>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Arc 36"/>
            <p:cNvSpPr/>
            <p:nvPr/>
          </p:nvSpPr>
          <p:spPr>
            <a:xfrm>
              <a:off x="2202998" y="534222"/>
              <a:ext cx="508000" cy="508001"/>
            </a:xfrm>
            <a:prstGeom prst="arc">
              <a:avLst/>
            </a:prstGeom>
            <a:noFill/>
            <a:ln>
              <a:solidFill>
                <a:srgbClr val="FE8728"/>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8" name="Arc 37"/>
            <p:cNvSpPr/>
            <p:nvPr/>
          </p:nvSpPr>
          <p:spPr>
            <a:xfrm>
              <a:off x="2279359" y="454069"/>
              <a:ext cx="508000" cy="507999"/>
            </a:xfrm>
            <a:prstGeom prst="arc">
              <a:avLst/>
            </a:prstGeom>
            <a:noFill/>
            <a:ln>
              <a:solidFill>
                <a:srgbClr val="FE8728"/>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9" name="TextBox 38"/>
          <p:cNvSpPr txBox="1"/>
          <p:nvPr/>
        </p:nvSpPr>
        <p:spPr>
          <a:xfrm>
            <a:off x="2557054" y="4270104"/>
            <a:ext cx="1387177" cy="707886"/>
          </a:xfrm>
          <a:prstGeom prst="rect">
            <a:avLst/>
          </a:prstGeom>
          <a:noFill/>
        </p:spPr>
        <p:txBody>
          <a:bodyPr wrap="square" rtlCol="0">
            <a:spAutoFit/>
          </a:bodyPr>
          <a:lstStyle/>
          <a:p>
            <a:r>
              <a:rPr lang="en-US" sz="2000" dirty="0" smtClean="0">
                <a:solidFill>
                  <a:srgbClr val="EB7B22"/>
                </a:solidFill>
                <a:latin typeface="Seravek Light"/>
                <a:cs typeface="Seravek Light"/>
              </a:rPr>
              <a:t>Vibration</a:t>
            </a:r>
          </a:p>
          <a:p>
            <a:r>
              <a:rPr lang="en-US" sz="2000" dirty="0" smtClean="0">
                <a:solidFill>
                  <a:srgbClr val="EB7B22"/>
                </a:solidFill>
                <a:latin typeface="Seravek Light"/>
                <a:cs typeface="Seravek Light"/>
              </a:rPr>
              <a:t>+ Sound</a:t>
            </a:r>
            <a:endParaRPr lang="en-US" sz="2000" dirty="0">
              <a:solidFill>
                <a:srgbClr val="EB7B22"/>
              </a:solidFill>
              <a:latin typeface="Seravek Light"/>
              <a:cs typeface="Seravek Light"/>
            </a:endParaRPr>
          </a:p>
        </p:txBody>
      </p:sp>
      <p:sp>
        <p:nvSpPr>
          <p:cNvPr id="40" name="TextBox 39"/>
          <p:cNvSpPr txBox="1"/>
          <p:nvPr/>
        </p:nvSpPr>
        <p:spPr>
          <a:xfrm>
            <a:off x="1670158" y="3581816"/>
            <a:ext cx="2530465" cy="523220"/>
          </a:xfrm>
          <a:prstGeom prst="rect">
            <a:avLst/>
          </a:prstGeom>
          <a:noFill/>
        </p:spPr>
        <p:txBody>
          <a:bodyPr wrap="square" rtlCol="0">
            <a:spAutoFit/>
          </a:bodyPr>
          <a:lstStyle/>
          <a:p>
            <a:r>
              <a:rPr lang="en-US" sz="2800" dirty="0" smtClean="0">
                <a:solidFill>
                  <a:srgbClr val="EB7B22"/>
                </a:solidFill>
                <a:latin typeface="Seravek"/>
                <a:cs typeface="Seravek"/>
              </a:rPr>
              <a:t>Microphone</a:t>
            </a:r>
            <a:endParaRPr lang="en-US" sz="2800" dirty="0">
              <a:solidFill>
                <a:srgbClr val="EB7B22"/>
              </a:solidFill>
              <a:latin typeface="Seravek"/>
              <a:cs typeface="Seravek"/>
            </a:endParaRPr>
          </a:p>
        </p:txBody>
      </p:sp>
      <p:sp>
        <p:nvSpPr>
          <p:cNvPr id="41" name="TextBox 40"/>
          <p:cNvSpPr txBox="1"/>
          <p:nvPr/>
        </p:nvSpPr>
        <p:spPr>
          <a:xfrm>
            <a:off x="5135964" y="3237823"/>
            <a:ext cx="2530465" cy="523220"/>
          </a:xfrm>
          <a:prstGeom prst="rect">
            <a:avLst/>
          </a:prstGeom>
          <a:noFill/>
        </p:spPr>
        <p:txBody>
          <a:bodyPr wrap="square" rtlCol="0">
            <a:spAutoFit/>
          </a:bodyPr>
          <a:lstStyle/>
          <a:p>
            <a:pPr algn="ctr"/>
            <a:r>
              <a:rPr lang="en-US" sz="2800" dirty="0" smtClean="0">
                <a:solidFill>
                  <a:srgbClr val="EB7B22"/>
                </a:solidFill>
                <a:latin typeface="Seravek"/>
                <a:cs typeface="Seravek"/>
              </a:rPr>
              <a:t>OFDM</a:t>
            </a:r>
            <a:endParaRPr lang="en-US" sz="2800" dirty="0">
              <a:solidFill>
                <a:srgbClr val="EB7B22"/>
              </a:solidFill>
              <a:latin typeface="Seravek"/>
              <a:cs typeface="Seravek"/>
            </a:endParaRPr>
          </a:p>
        </p:txBody>
      </p:sp>
      <p:sp>
        <p:nvSpPr>
          <p:cNvPr id="2" name="Freeform 1"/>
          <p:cNvSpPr/>
          <p:nvPr/>
        </p:nvSpPr>
        <p:spPr>
          <a:xfrm>
            <a:off x="5167134" y="4116990"/>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accent3">
              <a:lumMod val="75000"/>
              <a:alpha val="74000"/>
            </a:schemeClr>
          </a:solidFill>
          <a:ln w="19050" cmpd="sng">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 name="Freeform 47"/>
          <p:cNvSpPr/>
          <p:nvPr/>
        </p:nvSpPr>
        <p:spPr>
          <a:xfrm>
            <a:off x="5423261" y="4116990"/>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accent2">
              <a:lumMod val="75000"/>
              <a:alpha val="74000"/>
            </a:schemeClr>
          </a:solidFill>
          <a:ln w="19050" cmpd="sng">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Freeform 48"/>
          <p:cNvSpPr/>
          <p:nvPr/>
        </p:nvSpPr>
        <p:spPr>
          <a:xfrm>
            <a:off x="5679388" y="4116990"/>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accent4">
              <a:lumMod val="75000"/>
              <a:alpha val="74000"/>
            </a:schemeClr>
          </a:solidFill>
          <a:ln w="19050" cmpd="sng">
            <a:solidFill>
              <a:schemeClr val="accent4">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Freeform 49"/>
          <p:cNvSpPr/>
          <p:nvPr/>
        </p:nvSpPr>
        <p:spPr>
          <a:xfrm>
            <a:off x="5935515" y="4116990"/>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accent5">
              <a:lumMod val="75000"/>
              <a:alpha val="74000"/>
            </a:schemeClr>
          </a:solidFill>
          <a:ln w="19050" cmpd="sng">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Freeform 50"/>
          <p:cNvSpPr/>
          <p:nvPr/>
        </p:nvSpPr>
        <p:spPr>
          <a:xfrm>
            <a:off x="6191642" y="4116990"/>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accent6">
              <a:lumMod val="75000"/>
              <a:alpha val="74000"/>
            </a:schemeClr>
          </a:solidFill>
          <a:ln w="19050" cmpd="sng">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 name="Freeform 52"/>
          <p:cNvSpPr/>
          <p:nvPr/>
        </p:nvSpPr>
        <p:spPr>
          <a:xfrm>
            <a:off x="6472776" y="4123400"/>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accent3">
              <a:lumMod val="75000"/>
              <a:alpha val="74000"/>
            </a:schemeClr>
          </a:solidFill>
          <a:ln w="19050" cmpd="sng">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 name="Freeform 53"/>
          <p:cNvSpPr/>
          <p:nvPr/>
        </p:nvSpPr>
        <p:spPr>
          <a:xfrm>
            <a:off x="6728903" y="4123400"/>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accent2">
              <a:lumMod val="75000"/>
              <a:alpha val="74000"/>
            </a:schemeClr>
          </a:solidFill>
          <a:ln w="19050" cmpd="sng">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5" name="Freeform 54"/>
          <p:cNvSpPr/>
          <p:nvPr/>
        </p:nvSpPr>
        <p:spPr>
          <a:xfrm>
            <a:off x="6985030" y="4123400"/>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accent4">
              <a:lumMod val="75000"/>
              <a:alpha val="74000"/>
            </a:schemeClr>
          </a:solidFill>
          <a:ln w="19050" cmpd="sng">
            <a:solidFill>
              <a:schemeClr val="accent4">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Freeform 55"/>
          <p:cNvSpPr/>
          <p:nvPr/>
        </p:nvSpPr>
        <p:spPr>
          <a:xfrm>
            <a:off x="7241157" y="4123400"/>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accent5">
              <a:lumMod val="75000"/>
              <a:alpha val="74000"/>
            </a:schemeClr>
          </a:solidFill>
          <a:ln w="19050" cmpd="sng">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42" name="Picture 41" descr="megapho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5222">
            <a:off x="1853989" y="1901986"/>
            <a:ext cx="832775" cy="784474"/>
          </a:xfrm>
          <a:prstGeom prst="rect">
            <a:avLst/>
          </a:prstGeom>
        </p:spPr>
      </p:pic>
      <p:grpSp>
        <p:nvGrpSpPr>
          <p:cNvPr id="43" name="Group 42"/>
          <p:cNvGrpSpPr/>
          <p:nvPr/>
        </p:nvGrpSpPr>
        <p:grpSpPr>
          <a:xfrm rot="4264662">
            <a:off x="2395995" y="2154282"/>
            <a:ext cx="614680" cy="614680"/>
            <a:chOff x="3717675" y="2533809"/>
            <a:chExt cx="614680" cy="614680"/>
          </a:xfrm>
        </p:grpSpPr>
        <p:sp>
          <p:nvSpPr>
            <p:cNvPr id="44" name="Arc 43"/>
            <p:cNvSpPr/>
            <p:nvPr/>
          </p:nvSpPr>
          <p:spPr>
            <a:xfrm>
              <a:off x="3717675" y="2533809"/>
              <a:ext cx="614680" cy="614680"/>
            </a:xfrm>
            <a:prstGeom prst="arc">
              <a:avLst/>
            </a:prstGeom>
            <a:noFill/>
            <a:ln>
              <a:solidFill>
                <a:srgbClr val="EB7B2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Arc 44"/>
            <p:cNvSpPr/>
            <p:nvPr/>
          </p:nvSpPr>
          <p:spPr>
            <a:xfrm>
              <a:off x="3723138" y="2637949"/>
              <a:ext cx="508000" cy="508000"/>
            </a:xfrm>
            <a:prstGeom prst="arc">
              <a:avLst/>
            </a:prstGeom>
            <a:noFill/>
            <a:ln>
              <a:solidFill>
                <a:srgbClr val="EB7B2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6" name="Arc 45"/>
            <p:cNvSpPr/>
            <p:nvPr/>
          </p:nvSpPr>
          <p:spPr>
            <a:xfrm>
              <a:off x="3762630" y="2756564"/>
              <a:ext cx="346971" cy="346971"/>
            </a:xfrm>
            <a:prstGeom prst="arc">
              <a:avLst/>
            </a:prstGeom>
            <a:noFill/>
            <a:ln>
              <a:solidFill>
                <a:srgbClr val="EB7B2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47" name="Freeform 46"/>
          <p:cNvSpPr/>
          <p:nvPr/>
        </p:nvSpPr>
        <p:spPr>
          <a:xfrm>
            <a:off x="4921774" y="2876053"/>
            <a:ext cx="3411026" cy="2269294"/>
          </a:xfrm>
          <a:custGeom>
            <a:avLst/>
            <a:gdLst>
              <a:gd name="connsiteX0" fmla="*/ 11396 w 3355919"/>
              <a:gd name="connsiteY0" fmla="*/ 1978280 h 1978280"/>
              <a:gd name="connsiteX1" fmla="*/ 23970 w 3355919"/>
              <a:gd name="connsiteY1" fmla="*/ 4031 h 1978280"/>
              <a:gd name="connsiteX2" fmla="*/ 225144 w 3355919"/>
              <a:gd name="connsiteY2" fmla="*/ 1450137 h 1978280"/>
              <a:gd name="connsiteX3" fmla="*/ 388598 w 3355919"/>
              <a:gd name="connsiteY3" fmla="*/ 921994 h 1978280"/>
              <a:gd name="connsiteX4" fmla="*/ 602346 w 3355919"/>
              <a:gd name="connsiteY4" fmla="*/ 1739358 h 1978280"/>
              <a:gd name="connsiteX5" fmla="*/ 966974 w 3355919"/>
              <a:gd name="connsiteY5" fmla="*/ 1563311 h 1978280"/>
              <a:gd name="connsiteX6" fmla="*/ 1193295 w 3355919"/>
              <a:gd name="connsiteY6" fmla="*/ 1865107 h 1978280"/>
              <a:gd name="connsiteX7" fmla="*/ 1495057 w 3355919"/>
              <a:gd name="connsiteY7" fmla="*/ 1789658 h 1978280"/>
              <a:gd name="connsiteX8" fmla="*/ 1922552 w 3355919"/>
              <a:gd name="connsiteY8" fmla="*/ 1915406 h 1978280"/>
              <a:gd name="connsiteX9" fmla="*/ 3355919 w 3355919"/>
              <a:gd name="connsiteY9" fmla="*/ 1965705 h 19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55919" h="1978280">
                <a:moveTo>
                  <a:pt x="11396" y="1978280"/>
                </a:moveTo>
                <a:cubicBezTo>
                  <a:pt x="-130" y="1035167"/>
                  <a:pt x="-11655" y="92055"/>
                  <a:pt x="23970" y="4031"/>
                </a:cubicBezTo>
                <a:cubicBezTo>
                  <a:pt x="59595" y="-83993"/>
                  <a:pt x="164373" y="1297143"/>
                  <a:pt x="225144" y="1450137"/>
                </a:cubicBezTo>
                <a:cubicBezTo>
                  <a:pt x="285915" y="1603131"/>
                  <a:pt x="325731" y="873791"/>
                  <a:pt x="388598" y="921994"/>
                </a:cubicBezTo>
                <a:cubicBezTo>
                  <a:pt x="451465" y="970197"/>
                  <a:pt x="505950" y="1632472"/>
                  <a:pt x="602346" y="1739358"/>
                </a:cubicBezTo>
                <a:cubicBezTo>
                  <a:pt x="698742" y="1846244"/>
                  <a:pt x="868483" y="1542353"/>
                  <a:pt x="966974" y="1563311"/>
                </a:cubicBezTo>
                <a:cubicBezTo>
                  <a:pt x="1065465" y="1584269"/>
                  <a:pt x="1105281" y="1827383"/>
                  <a:pt x="1193295" y="1865107"/>
                </a:cubicBezTo>
                <a:cubicBezTo>
                  <a:pt x="1281309" y="1902831"/>
                  <a:pt x="1373514" y="1781275"/>
                  <a:pt x="1495057" y="1789658"/>
                </a:cubicBezTo>
                <a:cubicBezTo>
                  <a:pt x="1616600" y="1798041"/>
                  <a:pt x="1612408" y="1886065"/>
                  <a:pt x="1922552" y="1915406"/>
                </a:cubicBezTo>
                <a:cubicBezTo>
                  <a:pt x="2232696" y="1944747"/>
                  <a:pt x="3355919" y="1965705"/>
                  <a:pt x="3355919" y="1965705"/>
                </a:cubicBezTo>
              </a:path>
            </a:pathLst>
          </a:custGeom>
          <a:solidFill>
            <a:schemeClr val="tx1">
              <a:lumMod val="95000"/>
              <a:lumOff val="5000"/>
            </a:schemeClr>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2" name="Straight Connector 51"/>
          <p:cNvCxnSpPr/>
          <p:nvPr/>
        </p:nvCxnSpPr>
        <p:spPr>
          <a:xfrm>
            <a:off x="3086334" y="2626725"/>
            <a:ext cx="1249356" cy="611098"/>
          </a:xfrm>
          <a:prstGeom prst="line">
            <a:avLst/>
          </a:prstGeom>
          <a:ln w="57150" cmpd="sng">
            <a:solidFill>
              <a:schemeClr val="accent2">
                <a:lumMod val="75000"/>
              </a:schemeClr>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174389" y="1474041"/>
            <a:ext cx="2530465" cy="523220"/>
          </a:xfrm>
          <a:prstGeom prst="rect">
            <a:avLst/>
          </a:prstGeom>
          <a:noFill/>
        </p:spPr>
        <p:txBody>
          <a:bodyPr wrap="square" rtlCol="0">
            <a:spAutoFit/>
          </a:bodyPr>
          <a:lstStyle/>
          <a:p>
            <a:pPr algn="ctr"/>
            <a:r>
              <a:rPr lang="en-US" sz="2800" dirty="0" smtClean="0">
                <a:solidFill>
                  <a:srgbClr val="EB7B22"/>
                </a:solidFill>
                <a:latin typeface="Seravek"/>
                <a:cs typeface="Seravek"/>
              </a:rPr>
              <a:t>Ambient sound</a:t>
            </a:r>
            <a:endParaRPr lang="en-US" sz="2800" dirty="0">
              <a:solidFill>
                <a:srgbClr val="EB7B22"/>
              </a:solidFill>
              <a:latin typeface="Seravek"/>
              <a:cs typeface="Seravek"/>
            </a:endParaRPr>
          </a:p>
        </p:txBody>
      </p:sp>
      <p:sp>
        <p:nvSpPr>
          <p:cNvPr id="58" name="TextBox 57"/>
          <p:cNvSpPr txBox="1"/>
          <p:nvPr/>
        </p:nvSpPr>
        <p:spPr>
          <a:xfrm>
            <a:off x="-8179" y="531974"/>
            <a:ext cx="3996891" cy="707886"/>
          </a:xfrm>
          <a:prstGeom prst="rect">
            <a:avLst/>
          </a:prstGeom>
          <a:noFill/>
        </p:spPr>
        <p:txBody>
          <a:bodyPr wrap="square" rtlCol="0">
            <a:spAutoFit/>
          </a:bodyPr>
          <a:lstStyle/>
          <a:p>
            <a:r>
              <a:rPr lang="en-US" sz="4000" dirty="0" smtClean="0">
                <a:solidFill>
                  <a:schemeClr val="tx2">
                    <a:lumMod val="75000"/>
                  </a:schemeClr>
                </a:solidFill>
                <a:latin typeface="Seravek"/>
                <a:cs typeface="Seravek"/>
              </a:rPr>
              <a:t>The receiver:</a:t>
            </a:r>
            <a:endParaRPr lang="en-US" sz="4000" dirty="0">
              <a:solidFill>
                <a:schemeClr val="tx2">
                  <a:lumMod val="75000"/>
                </a:schemeClr>
              </a:solidFill>
              <a:latin typeface="Seravek"/>
              <a:cs typeface="Seravek"/>
            </a:endParaRPr>
          </a:p>
        </p:txBody>
      </p:sp>
    </p:spTree>
    <p:extLst>
      <p:ext uri="{BB962C8B-B14F-4D97-AF65-F5344CB8AC3E}">
        <p14:creationId xmlns:p14="http://schemas.microsoft.com/office/powerpoint/2010/main" val="100751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0283532-8428-F14D-911C-98C43BF6B529}" type="slidenum">
              <a:rPr lang="en-US" smtClean="0"/>
              <a:t>49</a:t>
            </a:fld>
            <a:endParaRPr lang="en-US"/>
          </a:p>
        </p:txBody>
      </p:sp>
      <p:sp>
        <p:nvSpPr>
          <p:cNvPr id="3" name="TextBox 2"/>
          <p:cNvSpPr txBox="1"/>
          <p:nvPr/>
        </p:nvSpPr>
        <p:spPr>
          <a:xfrm>
            <a:off x="3884508" y="3323959"/>
            <a:ext cx="3536921" cy="646331"/>
          </a:xfrm>
          <a:prstGeom prst="rect">
            <a:avLst/>
          </a:prstGeom>
          <a:noFill/>
        </p:spPr>
        <p:txBody>
          <a:bodyPr wrap="none" rtlCol="0">
            <a:spAutoFit/>
          </a:bodyPr>
          <a:lstStyle/>
          <a:p>
            <a:r>
              <a:rPr lang="en-US" sz="3600" dirty="0" smtClean="0"/>
              <a:t>Receiver recovery</a:t>
            </a:r>
            <a:endParaRPr lang="en-US" sz="3600" dirty="0"/>
          </a:p>
        </p:txBody>
      </p:sp>
    </p:spTree>
    <p:extLst>
      <p:ext uri="{BB962C8B-B14F-4D97-AF65-F5344CB8AC3E}">
        <p14:creationId xmlns:p14="http://schemas.microsoft.com/office/powerpoint/2010/main" val="4157438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680C"/>
        </a:solidFill>
        <a:effectLst/>
      </p:bgPr>
    </p:bg>
    <p:spTree>
      <p:nvGrpSpPr>
        <p:cNvPr id="1" name=""/>
        <p:cNvGrpSpPr/>
        <p:nvPr/>
      </p:nvGrpSpPr>
      <p:grpSpPr>
        <a:xfrm>
          <a:off x="0" y="0"/>
          <a:ext cx="0" cy="0"/>
          <a:chOff x="0" y="0"/>
          <a:chExt cx="0" cy="0"/>
        </a:xfrm>
      </p:grpSpPr>
      <p:pic>
        <p:nvPicPr>
          <p:cNvPr id="3" name="Picture 2" descr="samrtphon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2275" y="135479"/>
            <a:ext cx="2167719" cy="2505349"/>
          </a:xfrm>
          <a:prstGeom prst="rect">
            <a:avLst/>
          </a:prstGeom>
        </p:spPr>
      </p:pic>
      <p:pic>
        <p:nvPicPr>
          <p:cNvPr id="4" name="Picture 3" descr="samrtphon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642479" y="135482"/>
            <a:ext cx="2167719" cy="2505349"/>
          </a:xfrm>
          <a:prstGeom prst="rect">
            <a:avLst/>
          </a:prstGeom>
        </p:spPr>
      </p:pic>
      <p:sp>
        <p:nvSpPr>
          <p:cNvPr id="66" name="TextBox 65"/>
          <p:cNvSpPr txBox="1"/>
          <p:nvPr/>
        </p:nvSpPr>
        <p:spPr>
          <a:xfrm>
            <a:off x="258367" y="5972088"/>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Vibration Motor</a:t>
            </a:r>
            <a:endParaRPr lang="en-US" sz="2000" dirty="0">
              <a:solidFill>
                <a:schemeClr val="bg1"/>
              </a:solidFill>
              <a:latin typeface="Helvetica Neue Thin"/>
              <a:cs typeface="Helvetica Neue Thin"/>
            </a:endParaRPr>
          </a:p>
        </p:txBody>
      </p:sp>
      <p:sp>
        <p:nvSpPr>
          <p:cNvPr id="67" name="TextBox 66"/>
          <p:cNvSpPr txBox="1"/>
          <p:nvPr/>
        </p:nvSpPr>
        <p:spPr>
          <a:xfrm>
            <a:off x="7412870" y="5686725"/>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Accelerometer</a:t>
            </a:r>
            <a:endParaRPr lang="en-US" sz="2000" dirty="0">
              <a:solidFill>
                <a:schemeClr val="bg1"/>
              </a:solidFill>
              <a:latin typeface="Helvetica Neue Thin"/>
              <a:cs typeface="Helvetica Neue Thin"/>
            </a:endParaRPr>
          </a:p>
        </p:txBody>
      </p:sp>
      <p:sp>
        <p:nvSpPr>
          <p:cNvPr id="69" name="Slide Number Placeholder 68"/>
          <p:cNvSpPr>
            <a:spLocks noGrp="1"/>
          </p:cNvSpPr>
          <p:nvPr>
            <p:ph type="sldNum" sz="quarter" idx="12"/>
          </p:nvPr>
        </p:nvSpPr>
        <p:spPr/>
        <p:txBody>
          <a:bodyPr/>
          <a:lstStyle/>
          <a:p>
            <a:fld id="{10283532-8428-F14D-911C-98C43BF6B529}" type="slidenum">
              <a:rPr lang="en-US" smtClean="0"/>
              <a:t>5</a:t>
            </a:fld>
            <a:endParaRPr lang="en-US"/>
          </a:p>
        </p:txBody>
      </p:sp>
      <p:pic>
        <p:nvPicPr>
          <p:cNvPr id="2" name="Picture 1" descr="morse_code_machine.jpg"/>
          <p:cNvPicPr>
            <a:picLocks noChangeAspect="1"/>
          </p:cNvPicPr>
          <p:nvPr/>
        </p:nvPicPr>
        <p:blipFill rotWithShape="1">
          <a:blip r:embed="rId4">
            <a:extLst>
              <a:ext uri="{28A0092B-C50C-407E-A947-70E740481C1C}">
                <a14:useLocalDpi xmlns:a14="http://schemas.microsoft.com/office/drawing/2010/main" val="0"/>
              </a:ext>
            </a:extLst>
          </a:blip>
          <a:srcRect t="34927" b="4302"/>
          <a:stretch/>
        </p:blipFill>
        <p:spPr>
          <a:xfrm flipH="1">
            <a:off x="0" y="795"/>
            <a:ext cx="9144000" cy="3125768"/>
          </a:xfrm>
          <a:prstGeom prst="rect">
            <a:avLst/>
          </a:prstGeom>
        </p:spPr>
      </p:pic>
      <p:grpSp>
        <p:nvGrpSpPr>
          <p:cNvPr id="22" name="Group 21"/>
          <p:cNvGrpSpPr/>
          <p:nvPr/>
        </p:nvGrpSpPr>
        <p:grpSpPr>
          <a:xfrm>
            <a:off x="2993693" y="4153101"/>
            <a:ext cx="3614259" cy="1291147"/>
            <a:chOff x="1288228" y="1621701"/>
            <a:chExt cx="4810578" cy="1891840"/>
          </a:xfrm>
        </p:grpSpPr>
        <p:pic>
          <p:nvPicPr>
            <p:cNvPr id="23" name="Picture 22" descr="vibration.gif"/>
            <p:cNvPicPr>
              <a:picLocks noChangeAspect="1"/>
            </p:cNvPicPr>
            <p:nvPr/>
          </p:nvPicPr>
          <p:blipFill rotWithShape="1">
            <a:blip r:embed="rId5">
              <a:alphaModFix/>
              <a:biLevel thresh="75000"/>
              <a:extLst>
                <a:ext uri="{28A0092B-C50C-407E-A947-70E740481C1C}">
                  <a14:useLocalDpi xmlns:a14="http://schemas.microsoft.com/office/drawing/2010/main" val="0"/>
                </a:ext>
              </a:extLst>
            </a:blip>
            <a:srcRect l="13516" t="5056" r="4780" b="25800"/>
            <a:stretch/>
          </p:blipFill>
          <p:spPr>
            <a:xfrm>
              <a:off x="1288228" y="1679791"/>
              <a:ext cx="1833750" cy="1833750"/>
            </a:xfrm>
            <a:prstGeom prst="rect">
              <a:avLst/>
            </a:prstGeom>
          </p:spPr>
        </p:pic>
        <p:pic>
          <p:nvPicPr>
            <p:cNvPr id="24" name="Picture 23" descr="vibration.gif"/>
            <p:cNvPicPr>
              <a:picLocks noChangeAspect="1"/>
            </p:cNvPicPr>
            <p:nvPr/>
          </p:nvPicPr>
          <p:blipFill rotWithShape="1">
            <a:blip r:embed="rId5">
              <a:alphaModFix/>
              <a:biLevel thresh="75000"/>
              <a:extLst>
                <a:ext uri="{28A0092B-C50C-407E-A947-70E740481C1C}">
                  <a14:useLocalDpi xmlns:a14="http://schemas.microsoft.com/office/drawing/2010/main" val="0"/>
                </a:ext>
              </a:extLst>
            </a:blip>
            <a:srcRect l="13516" t="5056" r="4780" b="25800"/>
            <a:stretch/>
          </p:blipFill>
          <p:spPr>
            <a:xfrm>
              <a:off x="2463256" y="1650746"/>
              <a:ext cx="1833750" cy="1833750"/>
            </a:xfrm>
            <a:prstGeom prst="rect">
              <a:avLst/>
            </a:prstGeom>
          </p:spPr>
        </p:pic>
        <p:pic>
          <p:nvPicPr>
            <p:cNvPr id="25" name="Picture 24" descr="vibration.gif"/>
            <p:cNvPicPr>
              <a:picLocks noChangeAspect="1"/>
            </p:cNvPicPr>
            <p:nvPr/>
          </p:nvPicPr>
          <p:blipFill rotWithShape="1">
            <a:blip r:embed="rId5">
              <a:alphaModFix/>
              <a:biLevel thresh="75000"/>
              <a:extLst>
                <a:ext uri="{28A0092B-C50C-407E-A947-70E740481C1C}">
                  <a14:useLocalDpi xmlns:a14="http://schemas.microsoft.com/office/drawing/2010/main" val="0"/>
                </a:ext>
              </a:extLst>
            </a:blip>
            <a:srcRect l="13516" t="5056" r="4780" b="25800"/>
            <a:stretch/>
          </p:blipFill>
          <p:spPr>
            <a:xfrm>
              <a:off x="4265056" y="1621701"/>
              <a:ext cx="1833750" cy="1833750"/>
            </a:xfrm>
            <a:prstGeom prst="rect">
              <a:avLst/>
            </a:prstGeom>
          </p:spPr>
        </p:pic>
      </p:grpSp>
      <p:grpSp>
        <p:nvGrpSpPr>
          <p:cNvPr id="26" name="Group 25"/>
          <p:cNvGrpSpPr/>
          <p:nvPr/>
        </p:nvGrpSpPr>
        <p:grpSpPr>
          <a:xfrm>
            <a:off x="2972680" y="3050246"/>
            <a:ext cx="3681495" cy="1092127"/>
            <a:chOff x="2262731" y="1534018"/>
            <a:chExt cx="4900069" cy="1092127"/>
          </a:xfrm>
        </p:grpSpPr>
        <p:grpSp>
          <p:nvGrpSpPr>
            <p:cNvPr id="27" name="Group 26"/>
            <p:cNvGrpSpPr/>
            <p:nvPr/>
          </p:nvGrpSpPr>
          <p:grpSpPr>
            <a:xfrm>
              <a:off x="2262731" y="1938226"/>
              <a:ext cx="4900069" cy="687919"/>
              <a:chOff x="2262731" y="1938226"/>
              <a:chExt cx="4900069" cy="687919"/>
            </a:xfrm>
          </p:grpSpPr>
          <p:sp>
            <p:nvSpPr>
              <p:cNvPr id="32" name="Rectangle 42"/>
              <p:cNvSpPr/>
              <p:nvPr/>
            </p:nvSpPr>
            <p:spPr>
              <a:xfrm>
                <a:off x="5549848" y="1938226"/>
                <a:ext cx="789187" cy="670980"/>
              </a:xfrm>
              <a:custGeom>
                <a:avLst/>
                <a:gdLst>
                  <a:gd name="connsiteX0" fmla="*/ 0 w 1074246"/>
                  <a:gd name="connsiteY0" fmla="*/ 0 h 670980"/>
                  <a:gd name="connsiteX1" fmla="*/ 1074246 w 1074246"/>
                  <a:gd name="connsiteY1" fmla="*/ 0 h 670980"/>
                  <a:gd name="connsiteX2" fmla="*/ 1074246 w 1074246"/>
                  <a:gd name="connsiteY2" fmla="*/ 670980 h 670980"/>
                  <a:gd name="connsiteX3" fmla="*/ 0 w 1074246"/>
                  <a:gd name="connsiteY3" fmla="*/ 670980 h 670980"/>
                  <a:gd name="connsiteX4" fmla="*/ 0 w 1074246"/>
                  <a:gd name="connsiteY4" fmla="*/ 0 h 670980"/>
                  <a:gd name="connsiteX0" fmla="*/ 0 w 1165686"/>
                  <a:gd name="connsiteY0" fmla="*/ 670980 h 762420"/>
                  <a:gd name="connsiteX1" fmla="*/ 0 w 1165686"/>
                  <a:gd name="connsiteY1" fmla="*/ 0 h 762420"/>
                  <a:gd name="connsiteX2" fmla="*/ 1074246 w 1165686"/>
                  <a:gd name="connsiteY2" fmla="*/ 0 h 762420"/>
                  <a:gd name="connsiteX3" fmla="*/ 1165686 w 1165686"/>
                  <a:gd name="connsiteY3" fmla="*/ 762420 h 762420"/>
                  <a:gd name="connsiteX0" fmla="*/ 0 w 1074246"/>
                  <a:gd name="connsiteY0" fmla="*/ 670980 h 670980"/>
                  <a:gd name="connsiteX1" fmla="*/ 0 w 1074246"/>
                  <a:gd name="connsiteY1" fmla="*/ 0 h 670980"/>
                  <a:gd name="connsiteX2" fmla="*/ 1074246 w 1074246"/>
                  <a:gd name="connsiteY2" fmla="*/ 0 h 670980"/>
                  <a:gd name="connsiteX3" fmla="*/ 1072624 w 1074246"/>
                  <a:gd name="connsiteY3" fmla="*/ 669356 h 670980"/>
                </a:gdLst>
                <a:ahLst/>
                <a:cxnLst>
                  <a:cxn ang="0">
                    <a:pos x="connsiteX0" y="connsiteY0"/>
                  </a:cxn>
                  <a:cxn ang="0">
                    <a:pos x="connsiteX1" y="connsiteY1"/>
                  </a:cxn>
                  <a:cxn ang="0">
                    <a:pos x="connsiteX2" y="connsiteY2"/>
                  </a:cxn>
                  <a:cxn ang="0">
                    <a:pos x="connsiteX3" y="connsiteY3"/>
                  </a:cxn>
                </a:cxnLst>
                <a:rect l="l" t="t" r="r" b="b"/>
                <a:pathLst>
                  <a:path w="1074246" h="670980">
                    <a:moveTo>
                      <a:pt x="0" y="670980"/>
                    </a:moveTo>
                    <a:lnTo>
                      <a:pt x="0" y="0"/>
                    </a:lnTo>
                    <a:lnTo>
                      <a:pt x="1074246" y="0"/>
                    </a:lnTo>
                    <a:cubicBezTo>
                      <a:pt x="1074246" y="223660"/>
                      <a:pt x="1072624" y="669356"/>
                      <a:pt x="1072624" y="669356"/>
                    </a:cubicBezTo>
                  </a:path>
                </a:pathLst>
              </a:cu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42"/>
              <p:cNvSpPr/>
              <p:nvPr/>
            </p:nvSpPr>
            <p:spPr>
              <a:xfrm>
                <a:off x="3704154" y="1955162"/>
                <a:ext cx="789187" cy="670980"/>
              </a:xfrm>
              <a:custGeom>
                <a:avLst/>
                <a:gdLst>
                  <a:gd name="connsiteX0" fmla="*/ 0 w 1074246"/>
                  <a:gd name="connsiteY0" fmla="*/ 0 h 670980"/>
                  <a:gd name="connsiteX1" fmla="*/ 1074246 w 1074246"/>
                  <a:gd name="connsiteY1" fmla="*/ 0 h 670980"/>
                  <a:gd name="connsiteX2" fmla="*/ 1074246 w 1074246"/>
                  <a:gd name="connsiteY2" fmla="*/ 670980 h 670980"/>
                  <a:gd name="connsiteX3" fmla="*/ 0 w 1074246"/>
                  <a:gd name="connsiteY3" fmla="*/ 670980 h 670980"/>
                  <a:gd name="connsiteX4" fmla="*/ 0 w 1074246"/>
                  <a:gd name="connsiteY4" fmla="*/ 0 h 670980"/>
                  <a:gd name="connsiteX0" fmla="*/ 0 w 1165686"/>
                  <a:gd name="connsiteY0" fmla="*/ 670980 h 762420"/>
                  <a:gd name="connsiteX1" fmla="*/ 0 w 1165686"/>
                  <a:gd name="connsiteY1" fmla="*/ 0 h 762420"/>
                  <a:gd name="connsiteX2" fmla="*/ 1074246 w 1165686"/>
                  <a:gd name="connsiteY2" fmla="*/ 0 h 762420"/>
                  <a:gd name="connsiteX3" fmla="*/ 1165686 w 1165686"/>
                  <a:gd name="connsiteY3" fmla="*/ 762420 h 762420"/>
                  <a:gd name="connsiteX0" fmla="*/ 0 w 1074246"/>
                  <a:gd name="connsiteY0" fmla="*/ 670980 h 670980"/>
                  <a:gd name="connsiteX1" fmla="*/ 0 w 1074246"/>
                  <a:gd name="connsiteY1" fmla="*/ 0 h 670980"/>
                  <a:gd name="connsiteX2" fmla="*/ 1074246 w 1074246"/>
                  <a:gd name="connsiteY2" fmla="*/ 0 h 670980"/>
                  <a:gd name="connsiteX3" fmla="*/ 1072624 w 1074246"/>
                  <a:gd name="connsiteY3" fmla="*/ 669356 h 670980"/>
                </a:gdLst>
                <a:ahLst/>
                <a:cxnLst>
                  <a:cxn ang="0">
                    <a:pos x="connsiteX0" y="connsiteY0"/>
                  </a:cxn>
                  <a:cxn ang="0">
                    <a:pos x="connsiteX1" y="connsiteY1"/>
                  </a:cxn>
                  <a:cxn ang="0">
                    <a:pos x="connsiteX2" y="connsiteY2"/>
                  </a:cxn>
                  <a:cxn ang="0">
                    <a:pos x="connsiteX3" y="connsiteY3"/>
                  </a:cxn>
                </a:cxnLst>
                <a:rect l="l" t="t" r="r" b="b"/>
                <a:pathLst>
                  <a:path w="1074246" h="670980">
                    <a:moveTo>
                      <a:pt x="0" y="670980"/>
                    </a:moveTo>
                    <a:lnTo>
                      <a:pt x="0" y="0"/>
                    </a:lnTo>
                    <a:lnTo>
                      <a:pt x="1074246" y="0"/>
                    </a:lnTo>
                    <a:cubicBezTo>
                      <a:pt x="1074246" y="223660"/>
                      <a:pt x="1072624" y="669356"/>
                      <a:pt x="1072624" y="669356"/>
                    </a:cubicBezTo>
                  </a:path>
                </a:pathLst>
              </a:cu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42"/>
              <p:cNvSpPr/>
              <p:nvPr/>
            </p:nvSpPr>
            <p:spPr>
              <a:xfrm>
                <a:off x="2552713" y="1955165"/>
                <a:ext cx="789187" cy="670980"/>
              </a:xfrm>
              <a:custGeom>
                <a:avLst/>
                <a:gdLst>
                  <a:gd name="connsiteX0" fmla="*/ 0 w 1074246"/>
                  <a:gd name="connsiteY0" fmla="*/ 0 h 670980"/>
                  <a:gd name="connsiteX1" fmla="*/ 1074246 w 1074246"/>
                  <a:gd name="connsiteY1" fmla="*/ 0 h 670980"/>
                  <a:gd name="connsiteX2" fmla="*/ 1074246 w 1074246"/>
                  <a:gd name="connsiteY2" fmla="*/ 670980 h 670980"/>
                  <a:gd name="connsiteX3" fmla="*/ 0 w 1074246"/>
                  <a:gd name="connsiteY3" fmla="*/ 670980 h 670980"/>
                  <a:gd name="connsiteX4" fmla="*/ 0 w 1074246"/>
                  <a:gd name="connsiteY4" fmla="*/ 0 h 670980"/>
                  <a:gd name="connsiteX0" fmla="*/ 0 w 1165686"/>
                  <a:gd name="connsiteY0" fmla="*/ 670980 h 762420"/>
                  <a:gd name="connsiteX1" fmla="*/ 0 w 1165686"/>
                  <a:gd name="connsiteY1" fmla="*/ 0 h 762420"/>
                  <a:gd name="connsiteX2" fmla="*/ 1074246 w 1165686"/>
                  <a:gd name="connsiteY2" fmla="*/ 0 h 762420"/>
                  <a:gd name="connsiteX3" fmla="*/ 1165686 w 1165686"/>
                  <a:gd name="connsiteY3" fmla="*/ 762420 h 762420"/>
                  <a:gd name="connsiteX0" fmla="*/ 0 w 1074246"/>
                  <a:gd name="connsiteY0" fmla="*/ 670980 h 670980"/>
                  <a:gd name="connsiteX1" fmla="*/ 0 w 1074246"/>
                  <a:gd name="connsiteY1" fmla="*/ 0 h 670980"/>
                  <a:gd name="connsiteX2" fmla="*/ 1074246 w 1074246"/>
                  <a:gd name="connsiteY2" fmla="*/ 0 h 670980"/>
                  <a:gd name="connsiteX3" fmla="*/ 1072624 w 1074246"/>
                  <a:gd name="connsiteY3" fmla="*/ 669356 h 670980"/>
                </a:gdLst>
                <a:ahLst/>
                <a:cxnLst>
                  <a:cxn ang="0">
                    <a:pos x="connsiteX0" y="connsiteY0"/>
                  </a:cxn>
                  <a:cxn ang="0">
                    <a:pos x="connsiteX1" y="connsiteY1"/>
                  </a:cxn>
                  <a:cxn ang="0">
                    <a:pos x="connsiteX2" y="connsiteY2"/>
                  </a:cxn>
                  <a:cxn ang="0">
                    <a:pos x="connsiteX3" y="connsiteY3"/>
                  </a:cxn>
                </a:cxnLst>
                <a:rect l="l" t="t" r="r" b="b"/>
                <a:pathLst>
                  <a:path w="1074246" h="670980">
                    <a:moveTo>
                      <a:pt x="0" y="670980"/>
                    </a:moveTo>
                    <a:lnTo>
                      <a:pt x="0" y="0"/>
                    </a:lnTo>
                    <a:lnTo>
                      <a:pt x="1074246" y="0"/>
                    </a:lnTo>
                    <a:cubicBezTo>
                      <a:pt x="1074246" y="223660"/>
                      <a:pt x="1072624" y="669356"/>
                      <a:pt x="1072624" y="669356"/>
                    </a:cubicBezTo>
                  </a:path>
                </a:pathLst>
              </a:cu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p:nvPr/>
            </p:nvCxnSpPr>
            <p:spPr>
              <a:xfrm flipV="1">
                <a:off x="6328451" y="2590800"/>
                <a:ext cx="834349" cy="13114"/>
              </a:xfrm>
              <a:prstGeom prst="lin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36" name="Straight Connector 35"/>
              <p:cNvCxnSpPr/>
              <p:nvPr/>
            </p:nvCxnSpPr>
            <p:spPr>
              <a:xfrm flipV="1">
                <a:off x="4480831" y="2609206"/>
                <a:ext cx="1069017" cy="7560"/>
              </a:xfrm>
              <a:prstGeom prst="lin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37" name="Straight Connector 36"/>
              <p:cNvCxnSpPr/>
              <p:nvPr/>
            </p:nvCxnSpPr>
            <p:spPr>
              <a:xfrm>
                <a:off x="2262731" y="2626145"/>
                <a:ext cx="300335" cy="0"/>
              </a:xfrm>
              <a:prstGeom prst="lin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cxnSp>
          <p:cxnSp>
            <p:nvCxnSpPr>
              <p:cNvPr id="38" name="Straight Connector 37"/>
              <p:cNvCxnSpPr>
                <a:endCxn id="33" idx="0"/>
              </p:cNvCxnSpPr>
              <p:nvPr/>
            </p:nvCxnSpPr>
            <p:spPr>
              <a:xfrm>
                <a:off x="3335563" y="2626142"/>
                <a:ext cx="368591" cy="0"/>
              </a:xfrm>
              <a:prstGeom prst="line">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cxnSp>
        </p:grpSp>
        <p:sp>
          <p:nvSpPr>
            <p:cNvPr id="28" name="TextBox 27"/>
            <p:cNvSpPr txBox="1"/>
            <p:nvPr/>
          </p:nvSpPr>
          <p:spPr>
            <a:xfrm>
              <a:off x="2495121" y="1538116"/>
              <a:ext cx="896543" cy="400110"/>
            </a:xfrm>
            <a:prstGeom prst="rect">
              <a:avLst/>
            </a:prstGeom>
            <a:noFill/>
            <a:ln w="28575" cmpd="sng">
              <a:noFill/>
            </a:ln>
          </p:spPr>
          <p:txBody>
            <a:bodyPr wrap="square" rtlCol="0">
              <a:spAutoFit/>
            </a:bodyPr>
            <a:lstStyle/>
            <a:p>
              <a:pPr algn="ctr"/>
              <a:r>
                <a:rPr lang="en-US" sz="2000" b="1" dirty="0" smtClean="0">
                  <a:latin typeface="Helvetica Neue Thin"/>
                  <a:cs typeface="Helvetica Neue Thin"/>
                </a:rPr>
                <a:t>On</a:t>
              </a:r>
              <a:endParaRPr lang="en-US" sz="2000" b="1" dirty="0">
                <a:latin typeface="Helvetica Neue Thin"/>
                <a:cs typeface="Helvetica Neue Thin"/>
              </a:endParaRPr>
            </a:p>
          </p:txBody>
        </p:sp>
        <p:sp>
          <p:nvSpPr>
            <p:cNvPr id="29" name="TextBox 28"/>
            <p:cNvSpPr txBox="1"/>
            <p:nvPr/>
          </p:nvSpPr>
          <p:spPr>
            <a:xfrm>
              <a:off x="4607568" y="2223680"/>
              <a:ext cx="836375" cy="400110"/>
            </a:xfrm>
            <a:prstGeom prst="rect">
              <a:avLst/>
            </a:prstGeom>
            <a:noFill/>
            <a:ln w="28575" cmpd="sng">
              <a:noFill/>
            </a:ln>
          </p:spPr>
          <p:txBody>
            <a:bodyPr wrap="square" rtlCol="0">
              <a:spAutoFit/>
            </a:bodyPr>
            <a:lstStyle/>
            <a:p>
              <a:pPr algn="ctr"/>
              <a:r>
                <a:rPr lang="en-US" sz="2000" b="1" dirty="0" smtClean="0">
                  <a:latin typeface="Helvetica Neue Thin"/>
                  <a:cs typeface="Helvetica Neue Thin"/>
                </a:rPr>
                <a:t>Off</a:t>
              </a:r>
              <a:endParaRPr lang="en-US" sz="2000" b="1" dirty="0">
                <a:latin typeface="Helvetica Neue Thin"/>
                <a:cs typeface="Helvetica Neue Thin"/>
              </a:endParaRPr>
            </a:p>
          </p:txBody>
        </p:sp>
        <p:sp>
          <p:nvSpPr>
            <p:cNvPr id="30" name="TextBox 29"/>
            <p:cNvSpPr txBox="1"/>
            <p:nvPr/>
          </p:nvSpPr>
          <p:spPr>
            <a:xfrm>
              <a:off x="3657467" y="1536067"/>
              <a:ext cx="896543" cy="400110"/>
            </a:xfrm>
            <a:prstGeom prst="rect">
              <a:avLst/>
            </a:prstGeom>
            <a:noFill/>
            <a:ln w="28575" cmpd="sng">
              <a:noFill/>
            </a:ln>
          </p:spPr>
          <p:txBody>
            <a:bodyPr wrap="square" rtlCol="0">
              <a:spAutoFit/>
            </a:bodyPr>
            <a:lstStyle/>
            <a:p>
              <a:pPr algn="ctr"/>
              <a:r>
                <a:rPr lang="en-US" sz="2000" b="1" dirty="0" smtClean="0">
                  <a:latin typeface="Helvetica Neue Thin"/>
                  <a:cs typeface="Helvetica Neue Thin"/>
                </a:rPr>
                <a:t>On</a:t>
              </a:r>
              <a:endParaRPr lang="en-US" sz="2000" b="1" dirty="0">
                <a:latin typeface="Helvetica Neue Thin"/>
                <a:cs typeface="Helvetica Neue Thin"/>
              </a:endParaRPr>
            </a:p>
          </p:txBody>
        </p:sp>
        <p:sp>
          <p:nvSpPr>
            <p:cNvPr id="31" name="TextBox 30"/>
            <p:cNvSpPr txBox="1"/>
            <p:nvPr/>
          </p:nvSpPr>
          <p:spPr>
            <a:xfrm>
              <a:off x="5482326" y="1534018"/>
              <a:ext cx="896543" cy="400110"/>
            </a:xfrm>
            <a:prstGeom prst="rect">
              <a:avLst/>
            </a:prstGeom>
            <a:noFill/>
            <a:ln w="28575" cmpd="sng">
              <a:noFill/>
            </a:ln>
          </p:spPr>
          <p:txBody>
            <a:bodyPr wrap="square" rtlCol="0">
              <a:spAutoFit/>
            </a:bodyPr>
            <a:lstStyle/>
            <a:p>
              <a:pPr algn="ctr"/>
              <a:r>
                <a:rPr lang="en-US" sz="2000" b="1" dirty="0" smtClean="0">
                  <a:latin typeface="Helvetica Neue Thin"/>
                  <a:cs typeface="Helvetica Neue Thin"/>
                </a:rPr>
                <a:t>On</a:t>
              </a:r>
              <a:endParaRPr lang="en-US" sz="2000" b="1" dirty="0">
                <a:latin typeface="Helvetica Neue Thin"/>
                <a:cs typeface="Helvetica Neue Thin"/>
              </a:endParaRPr>
            </a:p>
          </p:txBody>
        </p:sp>
      </p:grpSp>
      <p:grpSp>
        <p:nvGrpSpPr>
          <p:cNvPr id="62" name="Group 61"/>
          <p:cNvGrpSpPr/>
          <p:nvPr/>
        </p:nvGrpSpPr>
        <p:grpSpPr>
          <a:xfrm>
            <a:off x="258367" y="3418481"/>
            <a:ext cx="2535836" cy="2453919"/>
            <a:chOff x="505777" y="3418481"/>
            <a:chExt cx="2535836" cy="2453919"/>
          </a:xfrm>
        </p:grpSpPr>
        <p:pic>
          <p:nvPicPr>
            <p:cNvPr id="59" name="Picture 58" descr="vib_motor.gif"/>
            <p:cNvPicPr>
              <a:picLocks noChangeAspect="1"/>
            </p:cNvPicPr>
            <p:nvPr/>
          </p:nvPicPr>
          <p:blipFill rotWithShape="1">
            <a:blip r:embed="rId6">
              <a:extLst>
                <a:ext uri="{28A0092B-C50C-407E-A947-70E740481C1C}">
                  <a14:useLocalDpi xmlns:a14="http://schemas.microsoft.com/office/drawing/2010/main" val="0"/>
                </a:ext>
              </a:extLst>
            </a:blip>
            <a:srcRect l="39710" t="25782" b="22551"/>
            <a:stretch/>
          </p:blipFill>
          <p:spPr>
            <a:xfrm>
              <a:off x="652053" y="3929826"/>
              <a:ext cx="2389560" cy="1378471"/>
            </a:xfrm>
            <a:prstGeom prst="rect">
              <a:avLst/>
            </a:prstGeom>
          </p:spPr>
        </p:pic>
        <p:sp>
          <p:nvSpPr>
            <p:cNvPr id="60" name="Oval 59"/>
            <p:cNvSpPr/>
            <p:nvPr/>
          </p:nvSpPr>
          <p:spPr>
            <a:xfrm>
              <a:off x="505777" y="3418481"/>
              <a:ext cx="2453366" cy="2453919"/>
            </a:xfrm>
            <a:prstGeom prst="ellipse">
              <a:avLst/>
            </a:prstGeom>
            <a:noFill/>
            <a:ln w="28575" cmpd="sng">
              <a:solidFill>
                <a:schemeClr val="bg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6777528" y="3538938"/>
            <a:ext cx="2116745" cy="2132250"/>
            <a:chOff x="6051792" y="3225533"/>
            <a:chExt cx="2116745" cy="2132250"/>
          </a:xfrm>
        </p:grpSpPr>
        <p:pic>
          <p:nvPicPr>
            <p:cNvPr id="53" name="Picture 52" descr="red_accl.jpg"/>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168388" y="3253531"/>
              <a:ext cx="1934173" cy="1934173"/>
            </a:xfrm>
            <a:prstGeom prst="rect">
              <a:avLst/>
            </a:prstGeom>
          </p:spPr>
        </p:pic>
        <p:sp>
          <p:nvSpPr>
            <p:cNvPr id="61" name="Oval 60"/>
            <p:cNvSpPr/>
            <p:nvPr/>
          </p:nvSpPr>
          <p:spPr>
            <a:xfrm>
              <a:off x="6051792" y="3225533"/>
              <a:ext cx="2116745" cy="2132250"/>
            </a:xfrm>
            <a:prstGeom prst="ellipse">
              <a:avLst/>
            </a:prstGeom>
            <a:noFill/>
            <a:ln w="28575" cmpd="sng">
              <a:solidFill>
                <a:schemeClr val="bg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3030219" y="4480260"/>
            <a:ext cx="3522981" cy="954869"/>
            <a:chOff x="3214972" y="5451597"/>
            <a:chExt cx="4448027" cy="954869"/>
          </a:xfrm>
        </p:grpSpPr>
        <p:grpSp>
          <p:nvGrpSpPr>
            <p:cNvPr id="39" name="Group 38"/>
            <p:cNvGrpSpPr/>
            <p:nvPr/>
          </p:nvGrpSpPr>
          <p:grpSpPr>
            <a:xfrm>
              <a:off x="3214972" y="5451597"/>
              <a:ext cx="2227368" cy="954842"/>
              <a:chOff x="300795" y="776467"/>
              <a:chExt cx="9487892" cy="1451529"/>
            </a:xfrm>
          </p:grpSpPr>
          <p:sp>
            <p:nvSpPr>
              <p:cNvPr id="40" name="Freeform 39"/>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accent2">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Freeform 40"/>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accent2">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 name="Freeform 41"/>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accent2">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7" name="Group 46"/>
            <p:cNvGrpSpPr/>
            <p:nvPr/>
          </p:nvGrpSpPr>
          <p:grpSpPr>
            <a:xfrm>
              <a:off x="5435631" y="5451624"/>
              <a:ext cx="2227368" cy="954842"/>
              <a:chOff x="300795" y="776467"/>
              <a:chExt cx="9487892" cy="1451529"/>
            </a:xfrm>
          </p:grpSpPr>
          <p:sp>
            <p:nvSpPr>
              <p:cNvPr id="48" name="Freeform 47"/>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accent2">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Freeform 48"/>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accent2">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Freeform 49"/>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accent2">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52" name="Group 51"/>
          <p:cNvGrpSpPr/>
          <p:nvPr/>
        </p:nvGrpSpPr>
        <p:grpSpPr>
          <a:xfrm>
            <a:off x="3034177" y="4736985"/>
            <a:ext cx="3519023" cy="449398"/>
            <a:chOff x="3214972" y="5451597"/>
            <a:chExt cx="5186558" cy="963328"/>
          </a:xfrm>
        </p:grpSpPr>
        <p:grpSp>
          <p:nvGrpSpPr>
            <p:cNvPr id="58" name="Group 57"/>
            <p:cNvGrpSpPr/>
            <p:nvPr/>
          </p:nvGrpSpPr>
          <p:grpSpPr>
            <a:xfrm>
              <a:off x="3214972" y="5451597"/>
              <a:ext cx="2227368" cy="954842"/>
              <a:chOff x="300795" y="776467"/>
              <a:chExt cx="9487892" cy="1451529"/>
            </a:xfrm>
          </p:grpSpPr>
          <p:sp>
            <p:nvSpPr>
              <p:cNvPr id="73" name="Freeform 72"/>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accent3">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4" name="Freeform 73"/>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accent3">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5" name="Freeform 74"/>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accent3">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68" name="Group 67"/>
            <p:cNvGrpSpPr/>
            <p:nvPr/>
          </p:nvGrpSpPr>
          <p:grpSpPr>
            <a:xfrm>
              <a:off x="5435631" y="5451624"/>
              <a:ext cx="2965899" cy="963301"/>
              <a:chOff x="300795" y="776467"/>
              <a:chExt cx="12633796" cy="1464384"/>
            </a:xfrm>
          </p:grpSpPr>
          <p:sp>
            <p:nvSpPr>
              <p:cNvPr id="70" name="Freeform 69"/>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accent3">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1" name="Freeform 70"/>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accent3">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2" name="Freeform 71"/>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accent3">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6" name="Freeform 75"/>
              <p:cNvSpPr/>
              <p:nvPr/>
            </p:nvSpPr>
            <p:spPr>
              <a:xfrm>
                <a:off x="9765974" y="802311"/>
                <a:ext cx="3168617" cy="1438540"/>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50800">
                <a:solidFill>
                  <a:schemeClr val="accent3">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77" name="TextBox 76"/>
          <p:cNvSpPr txBox="1"/>
          <p:nvPr/>
        </p:nvSpPr>
        <p:spPr>
          <a:xfrm>
            <a:off x="5045573" y="1990814"/>
            <a:ext cx="2716364" cy="461665"/>
          </a:xfrm>
          <a:prstGeom prst="rect">
            <a:avLst/>
          </a:prstGeom>
          <a:noFill/>
        </p:spPr>
        <p:txBody>
          <a:bodyPr wrap="square" rtlCol="0">
            <a:spAutoFit/>
          </a:bodyPr>
          <a:lstStyle/>
          <a:p>
            <a:pPr algn="ctr"/>
            <a:r>
              <a:rPr lang="en-US" sz="2400" dirty="0" smtClean="0">
                <a:solidFill>
                  <a:srgbClr val="000000"/>
                </a:solidFill>
                <a:latin typeface="Helvetica Neue Thin"/>
                <a:cs typeface="Helvetica Neue Thin"/>
              </a:rPr>
              <a:t>Morse Code Key</a:t>
            </a:r>
            <a:endParaRPr lang="en-US" sz="2400" dirty="0">
              <a:solidFill>
                <a:srgbClr val="000000"/>
              </a:solidFill>
              <a:latin typeface="Helvetica Neue Thin"/>
              <a:cs typeface="Helvetica Neue Thin"/>
            </a:endParaRPr>
          </a:p>
        </p:txBody>
      </p:sp>
      <p:sp>
        <p:nvSpPr>
          <p:cNvPr id="78" name="TextBox 77"/>
          <p:cNvSpPr txBox="1"/>
          <p:nvPr/>
        </p:nvSpPr>
        <p:spPr>
          <a:xfrm>
            <a:off x="3746257" y="5523879"/>
            <a:ext cx="232443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Modulated vibration</a:t>
            </a:r>
            <a:endParaRPr lang="en-US" sz="2000" dirty="0">
              <a:solidFill>
                <a:schemeClr val="bg1"/>
              </a:solidFill>
              <a:latin typeface="Helvetica Neue Thin"/>
              <a:cs typeface="Helvetica Neue Thin"/>
            </a:endParaRPr>
          </a:p>
        </p:txBody>
      </p:sp>
    </p:spTree>
    <p:extLst>
      <p:ext uri="{BB962C8B-B14F-4D97-AF65-F5344CB8AC3E}">
        <p14:creationId xmlns:p14="http://schemas.microsoft.com/office/powerpoint/2010/main" val="13289867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22" presetClass="entr" presetSubtype="8"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1" presetClass="exit" presetSubtype="0" fill="hold" nodeType="withEffect">
                                  <p:stCondLst>
                                    <p:cond delay="0"/>
                                  </p:stCondLst>
                                  <p:childTnLst>
                                    <p:set>
                                      <p:cBhvr>
                                        <p:cTn id="17" dur="1" fill="hold">
                                          <p:stCondLst>
                                            <p:cond delay="0"/>
                                          </p:stCondLst>
                                        </p:cTn>
                                        <p:tgtEl>
                                          <p:spTgt spid="22"/>
                                        </p:tgtEl>
                                        <p:attrNameLst>
                                          <p:attrName>style.visibility</p:attrName>
                                        </p:attrNameLst>
                                      </p:cBhvr>
                                      <p:to>
                                        <p:strVal val="hidden"/>
                                      </p:to>
                                    </p:set>
                                  </p:childTnLst>
                                </p:cTn>
                              </p:par>
                              <p:par>
                                <p:cTn id="18" presetID="22" presetClass="entr" presetSubtype="8" fill="hold" nodeType="with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wipe(left)">
                                      <p:cBhvr>
                                        <p:cTn id="20" dur="700"/>
                                        <p:tgtEl>
                                          <p:spTgt spid="5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78"/>
                                        </p:tgtEl>
                                        <p:attrNameLst>
                                          <p:attrName>style.visibility</p:attrName>
                                        </p:attrNameLst>
                                      </p:cBhvr>
                                      <p:to>
                                        <p:strVal val="visible"/>
                                      </p:to>
                                    </p:set>
                                    <p:animEffect transition="in" filter="wipe(left)">
                                      <p:cBhvr>
                                        <p:cTn id="23"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pho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4796">
            <a:off x="151716" y="2223031"/>
            <a:ext cx="842477" cy="842477"/>
          </a:xfrm>
          <a:prstGeom prst="rect">
            <a:avLst/>
          </a:prstGeom>
        </p:spPr>
      </p:pic>
      <p:pic>
        <p:nvPicPr>
          <p:cNvPr id="5" name="Picture 4" descr="Microphone-ic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5588" y="2241819"/>
            <a:ext cx="862167" cy="862167"/>
          </a:xfrm>
          <a:prstGeom prst="rect">
            <a:avLst/>
          </a:prstGeom>
        </p:spPr>
      </p:pic>
      <p:grpSp>
        <p:nvGrpSpPr>
          <p:cNvPr id="7" name="Group 6"/>
          <p:cNvGrpSpPr/>
          <p:nvPr/>
        </p:nvGrpSpPr>
        <p:grpSpPr>
          <a:xfrm rot="14027423">
            <a:off x="540424" y="2513514"/>
            <a:ext cx="645191" cy="88128"/>
            <a:chOff x="300795" y="776467"/>
            <a:chExt cx="9487892" cy="1451529"/>
          </a:xfrm>
        </p:grpSpPr>
        <p:sp>
          <p:nvSpPr>
            <p:cNvPr id="63" name="Freeform 62"/>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Freeform 63"/>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Freeform 64"/>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8" name="Group 7"/>
          <p:cNvGrpSpPr/>
          <p:nvPr/>
        </p:nvGrpSpPr>
        <p:grpSpPr>
          <a:xfrm rot="14027423">
            <a:off x="594001" y="2462579"/>
            <a:ext cx="645191" cy="88128"/>
            <a:chOff x="300795" y="776467"/>
            <a:chExt cx="9487892" cy="1451529"/>
          </a:xfrm>
        </p:grpSpPr>
        <p:sp>
          <p:nvSpPr>
            <p:cNvPr id="60" name="Freeform 59"/>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Freeform 60"/>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Freeform 61"/>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0" name="Straight Connector 9"/>
          <p:cNvCxnSpPr/>
          <p:nvPr/>
        </p:nvCxnSpPr>
        <p:spPr>
          <a:xfrm>
            <a:off x="1118108" y="2600424"/>
            <a:ext cx="753986"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1634662" y="1820212"/>
            <a:ext cx="1961555" cy="400110"/>
          </a:xfrm>
          <a:prstGeom prst="rect">
            <a:avLst/>
          </a:prstGeom>
          <a:noFill/>
        </p:spPr>
        <p:txBody>
          <a:bodyPr wrap="square" rtlCol="0">
            <a:spAutoFit/>
          </a:bodyPr>
          <a:lstStyle/>
          <a:p>
            <a:r>
              <a:rPr lang="en-US" sz="2000" dirty="0" smtClean="0">
                <a:solidFill>
                  <a:srgbClr val="EB7B22"/>
                </a:solidFill>
                <a:latin typeface="Seravek Light"/>
                <a:cs typeface="Seravek Light"/>
              </a:rPr>
              <a:t>Primary </a:t>
            </a:r>
            <a:r>
              <a:rPr lang="en-US" sz="2000" dirty="0" err="1" smtClean="0">
                <a:solidFill>
                  <a:srgbClr val="EB7B22"/>
                </a:solidFill>
                <a:latin typeface="Seravek Light"/>
                <a:cs typeface="Seravek Light"/>
              </a:rPr>
              <a:t>mic.</a:t>
            </a:r>
            <a:endParaRPr lang="en-US" sz="2000" dirty="0">
              <a:solidFill>
                <a:srgbClr val="EB7B22"/>
              </a:solidFill>
              <a:latin typeface="Seravek Light"/>
              <a:cs typeface="Seravek Light"/>
            </a:endParaRPr>
          </a:p>
        </p:txBody>
      </p:sp>
      <p:sp>
        <p:nvSpPr>
          <p:cNvPr id="47" name="TextBox 46"/>
          <p:cNvSpPr txBox="1"/>
          <p:nvPr/>
        </p:nvSpPr>
        <p:spPr>
          <a:xfrm>
            <a:off x="-9662" y="1820212"/>
            <a:ext cx="1273659" cy="400110"/>
          </a:xfrm>
          <a:prstGeom prst="rect">
            <a:avLst/>
          </a:prstGeom>
          <a:noFill/>
        </p:spPr>
        <p:txBody>
          <a:bodyPr wrap="square" rtlCol="0">
            <a:spAutoFit/>
          </a:bodyPr>
          <a:lstStyle/>
          <a:p>
            <a:r>
              <a:rPr lang="en-US" sz="2000" dirty="0" smtClean="0">
                <a:solidFill>
                  <a:srgbClr val="EB7B22"/>
                </a:solidFill>
                <a:latin typeface="Seravek Light"/>
                <a:cs typeface="Seravek Light"/>
              </a:rPr>
              <a:t>Vibration</a:t>
            </a:r>
            <a:endParaRPr lang="en-US" sz="2000" dirty="0">
              <a:solidFill>
                <a:srgbClr val="EB7B22"/>
              </a:solidFill>
              <a:latin typeface="Seravek Light"/>
              <a:cs typeface="Seravek Light"/>
            </a:endParaRPr>
          </a:p>
        </p:txBody>
      </p:sp>
      <p:sp>
        <p:nvSpPr>
          <p:cNvPr id="66" name="TextBox 65"/>
          <p:cNvSpPr txBox="1"/>
          <p:nvPr/>
        </p:nvSpPr>
        <p:spPr>
          <a:xfrm>
            <a:off x="1282298" y="2246796"/>
            <a:ext cx="486654" cy="400110"/>
          </a:xfrm>
          <a:prstGeom prst="rect">
            <a:avLst/>
          </a:prstGeom>
          <a:noFill/>
        </p:spPr>
        <p:txBody>
          <a:bodyPr wrap="square" rtlCol="0">
            <a:spAutoFit/>
          </a:bodyPr>
          <a:lstStyle/>
          <a:p>
            <a:r>
              <a:rPr lang="en-US" sz="2000" dirty="0" smtClean="0">
                <a:latin typeface="Helvetica"/>
                <a:cs typeface="Helvetica"/>
              </a:rPr>
              <a:t>V</a:t>
            </a:r>
            <a:endParaRPr lang="en-US" sz="2000" dirty="0">
              <a:latin typeface="Helvetica"/>
              <a:cs typeface="Helvetica"/>
            </a:endParaRPr>
          </a:p>
        </p:txBody>
      </p:sp>
      <p:sp>
        <p:nvSpPr>
          <p:cNvPr id="26" name="TextBox 25"/>
          <p:cNvSpPr txBox="1"/>
          <p:nvPr/>
        </p:nvSpPr>
        <p:spPr>
          <a:xfrm>
            <a:off x="2824719" y="2239962"/>
            <a:ext cx="486654" cy="400110"/>
          </a:xfrm>
          <a:prstGeom prst="rect">
            <a:avLst/>
          </a:prstGeom>
          <a:noFill/>
        </p:spPr>
        <p:txBody>
          <a:bodyPr wrap="square" rtlCol="0">
            <a:spAutoFit/>
          </a:bodyPr>
          <a:lstStyle/>
          <a:p>
            <a:r>
              <a:rPr lang="en-US" sz="2000" dirty="0" smtClean="0">
                <a:latin typeface="Helvetica"/>
                <a:cs typeface="Helvetica"/>
              </a:rPr>
              <a:t>V</a:t>
            </a:r>
            <a:endParaRPr lang="en-US" sz="2000" dirty="0">
              <a:latin typeface="Helvetica"/>
              <a:cs typeface="Helvetica"/>
            </a:endParaRPr>
          </a:p>
        </p:txBody>
      </p:sp>
      <p:cxnSp>
        <p:nvCxnSpPr>
          <p:cNvPr id="27" name="Straight Connector 26"/>
          <p:cNvCxnSpPr/>
          <p:nvPr/>
        </p:nvCxnSpPr>
        <p:spPr>
          <a:xfrm>
            <a:off x="2590488" y="2600424"/>
            <a:ext cx="1103912"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0" y="0"/>
            <a:ext cx="9144000" cy="769441"/>
          </a:xfrm>
          <a:prstGeom prst="rect">
            <a:avLst/>
          </a:prstGeom>
          <a:noFill/>
        </p:spPr>
        <p:txBody>
          <a:bodyPr wrap="square" rtlCol="0">
            <a:spAutoFit/>
          </a:bodyPr>
          <a:lstStyle/>
          <a:p>
            <a:r>
              <a:rPr lang="en-US" sz="4400" dirty="0" smtClean="0">
                <a:solidFill>
                  <a:schemeClr val="tx2">
                    <a:lumMod val="75000"/>
                  </a:schemeClr>
                </a:solidFill>
                <a:latin typeface="Helvetica Neue Thin"/>
                <a:cs typeface="Helvetica Neue Thin"/>
              </a:rPr>
              <a:t>Vibration recovery at receiver</a:t>
            </a:r>
            <a:endParaRPr lang="en-US" sz="4400" dirty="0">
              <a:solidFill>
                <a:schemeClr val="tx2">
                  <a:lumMod val="75000"/>
                </a:schemeClr>
              </a:solidFill>
              <a:latin typeface="Helvetica Neue Thin"/>
              <a:cs typeface="Helvetica Neue Thin"/>
            </a:endParaRPr>
          </a:p>
        </p:txBody>
      </p:sp>
    </p:spTree>
    <p:extLst>
      <p:ext uri="{BB962C8B-B14F-4D97-AF65-F5344CB8AC3E}">
        <p14:creationId xmlns:p14="http://schemas.microsoft.com/office/powerpoint/2010/main" val="1042815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pho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4796">
            <a:off x="151716" y="2223031"/>
            <a:ext cx="842477" cy="842477"/>
          </a:xfrm>
          <a:prstGeom prst="rect">
            <a:avLst/>
          </a:prstGeom>
        </p:spPr>
      </p:pic>
      <p:pic>
        <p:nvPicPr>
          <p:cNvPr id="4" name="Picture 3" descr="megapho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912154">
            <a:off x="108511" y="4330429"/>
            <a:ext cx="832775" cy="784474"/>
          </a:xfrm>
          <a:prstGeom prst="rect">
            <a:avLst/>
          </a:prstGeom>
        </p:spPr>
      </p:pic>
      <p:pic>
        <p:nvPicPr>
          <p:cNvPr id="5" name="Picture 4" descr="Microphone-ic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5588" y="2241819"/>
            <a:ext cx="862167" cy="862167"/>
          </a:xfrm>
          <a:prstGeom prst="rect">
            <a:avLst/>
          </a:prstGeom>
        </p:spPr>
      </p:pic>
      <p:grpSp>
        <p:nvGrpSpPr>
          <p:cNvPr id="7" name="Group 6"/>
          <p:cNvGrpSpPr/>
          <p:nvPr/>
        </p:nvGrpSpPr>
        <p:grpSpPr>
          <a:xfrm rot="14027423">
            <a:off x="540424" y="2513514"/>
            <a:ext cx="645191" cy="88128"/>
            <a:chOff x="300795" y="776467"/>
            <a:chExt cx="9487892" cy="1451529"/>
          </a:xfrm>
        </p:grpSpPr>
        <p:sp>
          <p:nvSpPr>
            <p:cNvPr id="63" name="Freeform 62"/>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Freeform 63"/>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Freeform 64"/>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8" name="Group 7"/>
          <p:cNvGrpSpPr/>
          <p:nvPr/>
        </p:nvGrpSpPr>
        <p:grpSpPr>
          <a:xfrm rot="14027423">
            <a:off x="594001" y="2462579"/>
            <a:ext cx="645191" cy="88128"/>
            <a:chOff x="300795" y="776467"/>
            <a:chExt cx="9487892" cy="1451529"/>
          </a:xfrm>
        </p:grpSpPr>
        <p:sp>
          <p:nvSpPr>
            <p:cNvPr id="60" name="Freeform 59"/>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Freeform 60"/>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Freeform 61"/>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 name="Group 8"/>
          <p:cNvGrpSpPr/>
          <p:nvPr/>
        </p:nvGrpSpPr>
        <p:grpSpPr>
          <a:xfrm rot="754385">
            <a:off x="530207" y="4148925"/>
            <a:ext cx="614680" cy="614680"/>
            <a:chOff x="3717675" y="2533809"/>
            <a:chExt cx="614680" cy="614680"/>
          </a:xfrm>
        </p:grpSpPr>
        <p:sp>
          <p:nvSpPr>
            <p:cNvPr id="57" name="Arc 56"/>
            <p:cNvSpPr/>
            <p:nvPr/>
          </p:nvSpPr>
          <p:spPr>
            <a:xfrm>
              <a:off x="3717675" y="2533809"/>
              <a:ext cx="614680" cy="614680"/>
            </a:xfrm>
            <a:prstGeom prst="arc">
              <a:avLst/>
            </a:prstGeom>
            <a:noFill/>
            <a:ln>
              <a:solidFill>
                <a:srgbClr val="EB7B2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Arc 57"/>
            <p:cNvSpPr/>
            <p:nvPr/>
          </p:nvSpPr>
          <p:spPr>
            <a:xfrm>
              <a:off x="3723138" y="2637949"/>
              <a:ext cx="508000" cy="508000"/>
            </a:xfrm>
            <a:prstGeom prst="arc">
              <a:avLst/>
            </a:prstGeom>
            <a:noFill/>
            <a:ln>
              <a:solidFill>
                <a:srgbClr val="EB7B2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Arc 58"/>
            <p:cNvSpPr/>
            <p:nvPr/>
          </p:nvSpPr>
          <p:spPr>
            <a:xfrm>
              <a:off x="3762630" y="2756564"/>
              <a:ext cx="346971" cy="346971"/>
            </a:xfrm>
            <a:prstGeom prst="arc">
              <a:avLst/>
            </a:prstGeom>
            <a:noFill/>
            <a:ln>
              <a:solidFill>
                <a:srgbClr val="EB7B2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3" name="Straight Connector 12"/>
          <p:cNvCxnSpPr/>
          <p:nvPr/>
        </p:nvCxnSpPr>
        <p:spPr>
          <a:xfrm flipV="1">
            <a:off x="1129254" y="2915567"/>
            <a:ext cx="902128" cy="1252044"/>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1634662" y="1820212"/>
            <a:ext cx="1961555" cy="400110"/>
          </a:xfrm>
          <a:prstGeom prst="rect">
            <a:avLst/>
          </a:prstGeom>
          <a:noFill/>
        </p:spPr>
        <p:txBody>
          <a:bodyPr wrap="square" rtlCol="0">
            <a:spAutoFit/>
          </a:bodyPr>
          <a:lstStyle/>
          <a:p>
            <a:r>
              <a:rPr lang="en-US" sz="2000" dirty="0" smtClean="0">
                <a:solidFill>
                  <a:srgbClr val="EB7B22"/>
                </a:solidFill>
                <a:latin typeface="Seravek Light"/>
                <a:cs typeface="Seravek Light"/>
              </a:rPr>
              <a:t>Primary </a:t>
            </a:r>
            <a:r>
              <a:rPr lang="en-US" sz="2000" dirty="0" err="1" smtClean="0">
                <a:solidFill>
                  <a:srgbClr val="EB7B22"/>
                </a:solidFill>
                <a:latin typeface="Seravek Light"/>
                <a:cs typeface="Seravek Light"/>
              </a:rPr>
              <a:t>mic.</a:t>
            </a:r>
            <a:endParaRPr lang="en-US" sz="2000" dirty="0">
              <a:solidFill>
                <a:srgbClr val="EB7B22"/>
              </a:solidFill>
              <a:latin typeface="Seravek Light"/>
              <a:cs typeface="Seravek Light"/>
            </a:endParaRPr>
          </a:p>
        </p:txBody>
      </p:sp>
      <p:sp>
        <p:nvSpPr>
          <p:cNvPr id="47" name="TextBox 46"/>
          <p:cNvSpPr txBox="1"/>
          <p:nvPr/>
        </p:nvSpPr>
        <p:spPr>
          <a:xfrm>
            <a:off x="-9662" y="1820212"/>
            <a:ext cx="1273659" cy="400110"/>
          </a:xfrm>
          <a:prstGeom prst="rect">
            <a:avLst/>
          </a:prstGeom>
          <a:noFill/>
        </p:spPr>
        <p:txBody>
          <a:bodyPr wrap="square" rtlCol="0">
            <a:spAutoFit/>
          </a:bodyPr>
          <a:lstStyle/>
          <a:p>
            <a:r>
              <a:rPr lang="en-US" sz="2000" dirty="0" smtClean="0">
                <a:solidFill>
                  <a:srgbClr val="EB7B22"/>
                </a:solidFill>
                <a:latin typeface="Seravek Light"/>
                <a:cs typeface="Seravek Light"/>
              </a:rPr>
              <a:t>Vibration</a:t>
            </a:r>
            <a:endParaRPr lang="en-US" sz="2000" dirty="0">
              <a:solidFill>
                <a:srgbClr val="EB7B22"/>
              </a:solidFill>
              <a:latin typeface="Seravek Light"/>
              <a:cs typeface="Seravek Light"/>
            </a:endParaRPr>
          </a:p>
        </p:txBody>
      </p:sp>
      <p:sp>
        <p:nvSpPr>
          <p:cNvPr id="48" name="TextBox 47"/>
          <p:cNvSpPr txBox="1"/>
          <p:nvPr/>
        </p:nvSpPr>
        <p:spPr>
          <a:xfrm>
            <a:off x="26974" y="5040698"/>
            <a:ext cx="977262" cy="400110"/>
          </a:xfrm>
          <a:prstGeom prst="rect">
            <a:avLst/>
          </a:prstGeom>
          <a:noFill/>
        </p:spPr>
        <p:txBody>
          <a:bodyPr wrap="square" rtlCol="0">
            <a:spAutoFit/>
          </a:bodyPr>
          <a:lstStyle/>
          <a:p>
            <a:r>
              <a:rPr lang="en-US" sz="2000" dirty="0" smtClean="0">
                <a:solidFill>
                  <a:srgbClr val="EB7B22"/>
                </a:solidFill>
                <a:latin typeface="Seravek Light"/>
                <a:cs typeface="Seravek Light"/>
              </a:rPr>
              <a:t>Sound</a:t>
            </a:r>
            <a:endParaRPr lang="en-US" sz="2000" dirty="0">
              <a:solidFill>
                <a:srgbClr val="EB7B22"/>
              </a:solidFill>
              <a:latin typeface="Seravek Light"/>
              <a:cs typeface="Seravek Light"/>
            </a:endParaRPr>
          </a:p>
        </p:txBody>
      </p:sp>
      <p:cxnSp>
        <p:nvCxnSpPr>
          <p:cNvPr id="68" name="Straight Connector 67"/>
          <p:cNvCxnSpPr/>
          <p:nvPr/>
        </p:nvCxnSpPr>
        <p:spPr>
          <a:xfrm>
            <a:off x="2590488" y="2600424"/>
            <a:ext cx="1103912"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2824718" y="2239962"/>
            <a:ext cx="771499" cy="400110"/>
          </a:xfrm>
          <a:prstGeom prst="rect">
            <a:avLst/>
          </a:prstGeom>
          <a:noFill/>
        </p:spPr>
        <p:txBody>
          <a:bodyPr wrap="square" rtlCol="0">
            <a:spAutoFit/>
          </a:bodyPr>
          <a:lstStyle/>
          <a:p>
            <a:r>
              <a:rPr lang="en-US" sz="2000" dirty="0" smtClean="0">
                <a:latin typeface="Helvetica"/>
                <a:cs typeface="Helvetica"/>
              </a:rPr>
              <a:t>V+S</a:t>
            </a:r>
            <a:endParaRPr lang="en-US" sz="2000" dirty="0">
              <a:latin typeface="Helvetica"/>
              <a:cs typeface="Helvetica"/>
            </a:endParaRPr>
          </a:p>
        </p:txBody>
      </p:sp>
      <p:cxnSp>
        <p:nvCxnSpPr>
          <p:cNvPr id="70" name="Straight Connector 69"/>
          <p:cNvCxnSpPr/>
          <p:nvPr/>
        </p:nvCxnSpPr>
        <p:spPr>
          <a:xfrm>
            <a:off x="1118108" y="2600424"/>
            <a:ext cx="753986"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1282298" y="2246796"/>
            <a:ext cx="486654" cy="400110"/>
          </a:xfrm>
          <a:prstGeom prst="rect">
            <a:avLst/>
          </a:prstGeom>
          <a:noFill/>
        </p:spPr>
        <p:txBody>
          <a:bodyPr wrap="square" rtlCol="0">
            <a:spAutoFit/>
          </a:bodyPr>
          <a:lstStyle/>
          <a:p>
            <a:r>
              <a:rPr lang="en-US" sz="2000" dirty="0" smtClean="0">
                <a:latin typeface="Helvetica"/>
                <a:cs typeface="Helvetica"/>
              </a:rPr>
              <a:t>V</a:t>
            </a:r>
            <a:endParaRPr lang="en-US" sz="2000" dirty="0">
              <a:latin typeface="Helvetica"/>
              <a:cs typeface="Helvetica"/>
            </a:endParaRPr>
          </a:p>
        </p:txBody>
      </p:sp>
      <p:sp>
        <p:nvSpPr>
          <p:cNvPr id="72" name="TextBox 71"/>
          <p:cNvSpPr txBox="1"/>
          <p:nvPr/>
        </p:nvSpPr>
        <p:spPr>
          <a:xfrm>
            <a:off x="1226950" y="3332608"/>
            <a:ext cx="486654" cy="400110"/>
          </a:xfrm>
          <a:prstGeom prst="rect">
            <a:avLst/>
          </a:prstGeom>
          <a:noFill/>
        </p:spPr>
        <p:txBody>
          <a:bodyPr wrap="square" rtlCol="0">
            <a:spAutoFit/>
          </a:bodyPr>
          <a:lstStyle/>
          <a:p>
            <a:r>
              <a:rPr lang="en-US" sz="2000" dirty="0">
                <a:latin typeface="Helvetica"/>
                <a:cs typeface="Helvetica"/>
              </a:rPr>
              <a:t>S</a:t>
            </a:r>
          </a:p>
        </p:txBody>
      </p:sp>
      <p:sp>
        <p:nvSpPr>
          <p:cNvPr id="26" name="TextBox 25"/>
          <p:cNvSpPr txBox="1"/>
          <p:nvPr/>
        </p:nvSpPr>
        <p:spPr>
          <a:xfrm>
            <a:off x="0" y="0"/>
            <a:ext cx="9144000" cy="769441"/>
          </a:xfrm>
          <a:prstGeom prst="rect">
            <a:avLst/>
          </a:prstGeom>
          <a:noFill/>
        </p:spPr>
        <p:txBody>
          <a:bodyPr wrap="square" rtlCol="0">
            <a:spAutoFit/>
          </a:bodyPr>
          <a:lstStyle/>
          <a:p>
            <a:r>
              <a:rPr lang="en-US" sz="4400" dirty="0" smtClean="0">
                <a:solidFill>
                  <a:schemeClr val="tx2">
                    <a:lumMod val="75000"/>
                  </a:schemeClr>
                </a:solidFill>
                <a:latin typeface="Helvetica Neue Thin"/>
                <a:cs typeface="Helvetica Neue Thin"/>
              </a:rPr>
              <a:t>Vibration recovery </a:t>
            </a:r>
            <a:r>
              <a:rPr lang="en-US" sz="4400" smtClean="0">
                <a:solidFill>
                  <a:schemeClr val="tx2">
                    <a:lumMod val="75000"/>
                  </a:schemeClr>
                </a:solidFill>
                <a:latin typeface="Helvetica Neue Thin"/>
                <a:cs typeface="Helvetica Neue Thin"/>
              </a:rPr>
              <a:t>at receiver</a:t>
            </a:r>
            <a:endParaRPr lang="en-US" sz="4400" dirty="0">
              <a:solidFill>
                <a:schemeClr val="tx2">
                  <a:lumMod val="75000"/>
                </a:schemeClr>
              </a:solidFill>
              <a:latin typeface="Helvetica Neue Thin"/>
              <a:cs typeface="Helvetica Neue Thin"/>
            </a:endParaRPr>
          </a:p>
        </p:txBody>
      </p:sp>
    </p:spTree>
    <p:extLst>
      <p:ext uri="{BB962C8B-B14F-4D97-AF65-F5344CB8AC3E}">
        <p14:creationId xmlns:p14="http://schemas.microsoft.com/office/powerpoint/2010/main" val="3988634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pho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4796">
            <a:off x="151716" y="2223031"/>
            <a:ext cx="842477" cy="842477"/>
          </a:xfrm>
          <a:prstGeom prst="rect">
            <a:avLst/>
          </a:prstGeom>
        </p:spPr>
      </p:pic>
      <p:pic>
        <p:nvPicPr>
          <p:cNvPr id="4" name="Picture 3" descr="megapho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912154">
            <a:off x="108511" y="4330429"/>
            <a:ext cx="832775" cy="784474"/>
          </a:xfrm>
          <a:prstGeom prst="rect">
            <a:avLst/>
          </a:prstGeom>
        </p:spPr>
      </p:pic>
      <p:pic>
        <p:nvPicPr>
          <p:cNvPr id="5" name="Picture 4" descr="Microphone-ic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5588" y="2241819"/>
            <a:ext cx="862167" cy="862167"/>
          </a:xfrm>
          <a:prstGeom prst="rect">
            <a:avLst/>
          </a:prstGeom>
        </p:spPr>
      </p:pic>
      <p:grpSp>
        <p:nvGrpSpPr>
          <p:cNvPr id="7" name="Group 6"/>
          <p:cNvGrpSpPr/>
          <p:nvPr/>
        </p:nvGrpSpPr>
        <p:grpSpPr>
          <a:xfrm rot="14027423">
            <a:off x="540424" y="2513514"/>
            <a:ext cx="645191" cy="88128"/>
            <a:chOff x="300795" y="776467"/>
            <a:chExt cx="9487892" cy="1451529"/>
          </a:xfrm>
        </p:grpSpPr>
        <p:sp>
          <p:nvSpPr>
            <p:cNvPr id="63" name="Freeform 62"/>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Freeform 63"/>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Freeform 64"/>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8" name="Group 7"/>
          <p:cNvGrpSpPr/>
          <p:nvPr/>
        </p:nvGrpSpPr>
        <p:grpSpPr>
          <a:xfrm rot="14027423">
            <a:off x="594001" y="2462579"/>
            <a:ext cx="645191" cy="88128"/>
            <a:chOff x="300795" y="776467"/>
            <a:chExt cx="9487892" cy="1451529"/>
          </a:xfrm>
        </p:grpSpPr>
        <p:sp>
          <p:nvSpPr>
            <p:cNvPr id="60" name="Freeform 59"/>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Freeform 60"/>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Freeform 61"/>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 name="Group 8"/>
          <p:cNvGrpSpPr/>
          <p:nvPr/>
        </p:nvGrpSpPr>
        <p:grpSpPr>
          <a:xfrm rot="754385">
            <a:off x="530207" y="4148925"/>
            <a:ext cx="614680" cy="614680"/>
            <a:chOff x="3717675" y="2533809"/>
            <a:chExt cx="614680" cy="614680"/>
          </a:xfrm>
        </p:grpSpPr>
        <p:sp>
          <p:nvSpPr>
            <p:cNvPr id="57" name="Arc 56"/>
            <p:cNvSpPr/>
            <p:nvPr/>
          </p:nvSpPr>
          <p:spPr>
            <a:xfrm>
              <a:off x="3717675" y="2533809"/>
              <a:ext cx="614680" cy="614680"/>
            </a:xfrm>
            <a:prstGeom prst="arc">
              <a:avLst/>
            </a:prstGeom>
            <a:noFill/>
            <a:ln>
              <a:solidFill>
                <a:srgbClr val="EB7B2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Arc 57"/>
            <p:cNvSpPr/>
            <p:nvPr/>
          </p:nvSpPr>
          <p:spPr>
            <a:xfrm>
              <a:off x="3723138" y="2637949"/>
              <a:ext cx="508000" cy="508000"/>
            </a:xfrm>
            <a:prstGeom prst="arc">
              <a:avLst/>
            </a:prstGeom>
            <a:noFill/>
            <a:ln>
              <a:solidFill>
                <a:srgbClr val="EB7B2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Arc 58"/>
            <p:cNvSpPr/>
            <p:nvPr/>
          </p:nvSpPr>
          <p:spPr>
            <a:xfrm>
              <a:off x="3762630" y="2756564"/>
              <a:ext cx="346971" cy="346971"/>
            </a:xfrm>
            <a:prstGeom prst="arc">
              <a:avLst/>
            </a:prstGeom>
            <a:noFill/>
            <a:ln>
              <a:solidFill>
                <a:srgbClr val="EB7B2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3" name="Straight Connector 12"/>
          <p:cNvCxnSpPr/>
          <p:nvPr/>
        </p:nvCxnSpPr>
        <p:spPr>
          <a:xfrm flipV="1">
            <a:off x="1129254" y="2915567"/>
            <a:ext cx="902128" cy="1252044"/>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1634662" y="1820212"/>
            <a:ext cx="1961555" cy="400110"/>
          </a:xfrm>
          <a:prstGeom prst="rect">
            <a:avLst/>
          </a:prstGeom>
          <a:noFill/>
        </p:spPr>
        <p:txBody>
          <a:bodyPr wrap="square" rtlCol="0">
            <a:spAutoFit/>
          </a:bodyPr>
          <a:lstStyle/>
          <a:p>
            <a:r>
              <a:rPr lang="en-US" sz="2000" dirty="0" smtClean="0">
                <a:solidFill>
                  <a:srgbClr val="EB7B22"/>
                </a:solidFill>
                <a:latin typeface="Seravek Light"/>
                <a:cs typeface="Seravek Light"/>
              </a:rPr>
              <a:t>Primary </a:t>
            </a:r>
            <a:r>
              <a:rPr lang="en-US" sz="2000" dirty="0" err="1" smtClean="0">
                <a:solidFill>
                  <a:srgbClr val="EB7B22"/>
                </a:solidFill>
                <a:latin typeface="Seravek Light"/>
                <a:cs typeface="Seravek Light"/>
              </a:rPr>
              <a:t>mic.</a:t>
            </a:r>
            <a:endParaRPr lang="en-US" sz="2000" dirty="0">
              <a:solidFill>
                <a:srgbClr val="EB7B22"/>
              </a:solidFill>
              <a:latin typeface="Seravek Light"/>
              <a:cs typeface="Seravek Light"/>
            </a:endParaRPr>
          </a:p>
        </p:txBody>
      </p:sp>
      <p:sp>
        <p:nvSpPr>
          <p:cNvPr id="47" name="TextBox 46"/>
          <p:cNvSpPr txBox="1"/>
          <p:nvPr/>
        </p:nvSpPr>
        <p:spPr>
          <a:xfrm>
            <a:off x="-9662" y="1820212"/>
            <a:ext cx="1273659" cy="400110"/>
          </a:xfrm>
          <a:prstGeom prst="rect">
            <a:avLst/>
          </a:prstGeom>
          <a:noFill/>
        </p:spPr>
        <p:txBody>
          <a:bodyPr wrap="square" rtlCol="0">
            <a:spAutoFit/>
          </a:bodyPr>
          <a:lstStyle/>
          <a:p>
            <a:r>
              <a:rPr lang="en-US" sz="2000" dirty="0" smtClean="0">
                <a:solidFill>
                  <a:srgbClr val="EB7B22"/>
                </a:solidFill>
                <a:latin typeface="Seravek Light"/>
                <a:cs typeface="Seravek Light"/>
              </a:rPr>
              <a:t>Vibration</a:t>
            </a:r>
            <a:endParaRPr lang="en-US" sz="2000" dirty="0">
              <a:solidFill>
                <a:srgbClr val="EB7B22"/>
              </a:solidFill>
              <a:latin typeface="Seravek Light"/>
              <a:cs typeface="Seravek Light"/>
            </a:endParaRPr>
          </a:p>
        </p:txBody>
      </p:sp>
      <p:sp>
        <p:nvSpPr>
          <p:cNvPr id="48" name="TextBox 47"/>
          <p:cNvSpPr txBox="1"/>
          <p:nvPr/>
        </p:nvSpPr>
        <p:spPr>
          <a:xfrm>
            <a:off x="26974" y="5040698"/>
            <a:ext cx="977262" cy="400110"/>
          </a:xfrm>
          <a:prstGeom prst="rect">
            <a:avLst/>
          </a:prstGeom>
          <a:noFill/>
        </p:spPr>
        <p:txBody>
          <a:bodyPr wrap="square" rtlCol="0">
            <a:spAutoFit/>
          </a:bodyPr>
          <a:lstStyle/>
          <a:p>
            <a:r>
              <a:rPr lang="en-US" sz="2000" dirty="0" smtClean="0">
                <a:solidFill>
                  <a:srgbClr val="EB7B22"/>
                </a:solidFill>
                <a:latin typeface="Seravek Light"/>
                <a:cs typeface="Seravek Light"/>
              </a:rPr>
              <a:t>Sound</a:t>
            </a:r>
            <a:endParaRPr lang="en-US" sz="2000" dirty="0">
              <a:solidFill>
                <a:srgbClr val="EB7B22"/>
              </a:solidFill>
              <a:latin typeface="Seravek Light"/>
              <a:cs typeface="Seravek Light"/>
            </a:endParaRPr>
          </a:p>
        </p:txBody>
      </p:sp>
      <p:cxnSp>
        <p:nvCxnSpPr>
          <p:cNvPr id="68" name="Straight Connector 67"/>
          <p:cNvCxnSpPr/>
          <p:nvPr/>
        </p:nvCxnSpPr>
        <p:spPr>
          <a:xfrm>
            <a:off x="2590488" y="2600424"/>
            <a:ext cx="1103912"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2824718" y="2239962"/>
            <a:ext cx="771499" cy="400110"/>
          </a:xfrm>
          <a:prstGeom prst="rect">
            <a:avLst/>
          </a:prstGeom>
          <a:noFill/>
        </p:spPr>
        <p:txBody>
          <a:bodyPr wrap="square" rtlCol="0">
            <a:spAutoFit/>
          </a:bodyPr>
          <a:lstStyle/>
          <a:p>
            <a:r>
              <a:rPr lang="en-US" sz="2000" dirty="0" smtClean="0">
                <a:latin typeface="Helvetica"/>
                <a:cs typeface="Helvetica"/>
              </a:rPr>
              <a:t>V+S</a:t>
            </a:r>
            <a:endParaRPr lang="en-US" sz="2000" dirty="0">
              <a:latin typeface="Helvetica"/>
              <a:cs typeface="Helvetica"/>
            </a:endParaRPr>
          </a:p>
        </p:txBody>
      </p:sp>
      <p:cxnSp>
        <p:nvCxnSpPr>
          <p:cNvPr id="70" name="Straight Connector 69"/>
          <p:cNvCxnSpPr/>
          <p:nvPr/>
        </p:nvCxnSpPr>
        <p:spPr>
          <a:xfrm>
            <a:off x="1118108" y="2600424"/>
            <a:ext cx="753986"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1282298" y="2246796"/>
            <a:ext cx="486654" cy="400110"/>
          </a:xfrm>
          <a:prstGeom prst="rect">
            <a:avLst/>
          </a:prstGeom>
          <a:noFill/>
        </p:spPr>
        <p:txBody>
          <a:bodyPr wrap="square" rtlCol="0">
            <a:spAutoFit/>
          </a:bodyPr>
          <a:lstStyle/>
          <a:p>
            <a:r>
              <a:rPr lang="en-US" sz="2000" dirty="0" smtClean="0">
                <a:latin typeface="Helvetica"/>
                <a:cs typeface="Helvetica"/>
              </a:rPr>
              <a:t>V</a:t>
            </a:r>
            <a:endParaRPr lang="en-US" sz="2000" dirty="0">
              <a:latin typeface="Helvetica"/>
              <a:cs typeface="Helvetica"/>
            </a:endParaRPr>
          </a:p>
        </p:txBody>
      </p:sp>
      <p:sp>
        <p:nvSpPr>
          <p:cNvPr id="72" name="TextBox 71"/>
          <p:cNvSpPr txBox="1"/>
          <p:nvPr/>
        </p:nvSpPr>
        <p:spPr>
          <a:xfrm>
            <a:off x="1226950" y="3332608"/>
            <a:ext cx="486654" cy="400110"/>
          </a:xfrm>
          <a:prstGeom prst="rect">
            <a:avLst/>
          </a:prstGeom>
          <a:noFill/>
        </p:spPr>
        <p:txBody>
          <a:bodyPr wrap="square" rtlCol="0">
            <a:spAutoFit/>
          </a:bodyPr>
          <a:lstStyle/>
          <a:p>
            <a:r>
              <a:rPr lang="en-US" sz="2000" dirty="0">
                <a:latin typeface="Helvetica"/>
                <a:cs typeface="Helvetica"/>
              </a:rPr>
              <a:t>S</a:t>
            </a:r>
          </a:p>
        </p:txBody>
      </p:sp>
      <p:pic>
        <p:nvPicPr>
          <p:cNvPr id="26" name="Picture 25" descr="Microphone-ic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5588" y="4180441"/>
            <a:ext cx="862167" cy="862167"/>
          </a:xfrm>
          <a:prstGeom prst="rect">
            <a:avLst/>
          </a:prstGeom>
        </p:spPr>
      </p:pic>
      <p:cxnSp>
        <p:nvCxnSpPr>
          <p:cNvPr id="27" name="Straight Connector 26"/>
          <p:cNvCxnSpPr/>
          <p:nvPr/>
        </p:nvCxnSpPr>
        <p:spPr>
          <a:xfrm>
            <a:off x="1118108" y="4727523"/>
            <a:ext cx="753986"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634662" y="5040698"/>
            <a:ext cx="1961555" cy="400110"/>
          </a:xfrm>
          <a:prstGeom prst="rect">
            <a:avLst/>
          </a:prstGeom>
          <a:noFill/>
        </p:spPr>
        <p:txBody>
          <a:bodyPr wrap="square" rtlCol="0">
            <a:spAutoFit/>
          </a:bodyPr>
          <a:lstStyle/>
          <a:p>
            <a:r>
              <a:rPr lang="en-US" sz="2000" dirty="0" smtClean="0">
                <a:solidFill>
                  <a:srgbClr val="EB7B22"/>
                </a:solidFill>
                <a:latin typeface="Seravek Light"/>
                <a:cs typeface="Seravek Light"/>
              </a:rPr>
              <a:t>Secondary </a:t>
            </a:r>
            <a:r>
              <a:rPr lang="en-US" sz="2000" dirty="0" err="1" smtClean="0">
                <a:solidFill>
                  <a:srgbClr val="EB7B22"/>
                </a:solidFill>
                <a:latin typeface="Seravek Light"/>
                <a:cs typeface="Seravek Light"/>
              </a:rPr>
              <a:t>mic.</a:t>
            </a:r>
            <a:endParaRPr lang="en-US" sz="2000" dirty="0">
              <a:solidFill>
                <a:srgbClr val="EB7B22"/>
              </a:solidFill>
              <a:latin typeface="Seravek Light"/>
              <a:cs typeface="Seravek Light"/>
            </a:endParaRPr>
          </a:p>
        </p:txBody>
      </p:sp>
      <p:sp>
        <p:nvSpPr>
          <p:cNvPr id="29" name="TextBox 28"/>
          <p:cNvSpPr txBox="1"/>
          <p:nvPr/>
        </p:nvSpPr>
        <p:spPr>
          <a:xfrm>
            <a:off x="1276209" y="4318613"/>
            <a:ext cx="486654" cy="400110"/>
          </a:xfrm>
          <a:prstGeom prst="rect">
            <a:avLst/>
          </a:prstGeom>
          <a:noFill/>
        </p:spPr>
        <p:txBody>
          <a:bodyPr wrap="square" rtlCol="0">
            <a:spAutoFit/>
          </a:bodyPr>
          <a:lstStyle/>
          <a:p>
            <a:r>
              <a:rPr lang="en-US" sz="2000" dirty="0">
                <a:latin typeface="Helvetica"/>
                <a:cs typeface="Helvetica"/>
              </a:rPr>
              <a:t>S</a:t>
            </a:r>
          </a:p>
        </p:txBody>
      </p:sp>
      <p:cxnSp>
        <p:nvCxnSpPr>
          <p:cNvPr id="30" name="Straight Connector 29"/>
          <p:cNvCxnSpPr/>
          <p:nvPr/>
        </p:nvCxnSpPr>
        <p:spPr>
          <a:xfrm>
            <a:off x="2590488" y="4682403"/>
            <a:ext cx="1103912"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3154443" y="4321941"/>
            <a:ext cx="338282" cy="400110"/>
          </a:xfrm>
          <a:prstGeom prst="rect">
            <a:avLst/>
          </a:prstGeom>
          <a:noFill/>
        </p:spPr>
        <p:txBody>
          <a:bodyPr wrap="square" rtlCol="0">
            <a:spAutoFit/>
          </a:bodyPr>
          <a:lstStyle/>
          <a:p>
            <a:r>
              <a:rPr lang="en-US" sz="2000" dirty="0" smtClean="0">
                <a:latin typeface="Helvetica"/>
                <a:cs typeface="Helvetica"/>
              </a:rPr>
              <a:t>S</a:t>
            </a:r>
            <a:endParaRPr lang="en-US" sz="2000" dirty="0">
              <a:latin typeface="Helvetica"/>
              <a:cs typeface="Helvetica"/>
            </a:endParaRPr>
          </a:p>
        </p:txBody>
      </p:sp>
      <p:sp>
        <p:nvSpPr>
          <p:cNvPr id="32" name="TextBox 31"/>
          <p:cNvSpPr txBox="1"/>
          <p:nvPr/>
        </p:nvSpPr>
        <p:spPr>
          <a:xfrm>
            <a:off x="0" y="0"/>
            <a:ext cx="9144000" cy="769441"/>
          </a:xfrm>
          <a:prstGeom prst="rect">
            <a:avLst/>
          </a:prstGeom>
          <a:noFill/>
        </p:spPr>
        <p:txBody>
          <a:bodyPr wrap="square" rtlCol="0">
            <a:spAutoFit/>
          </a:bodyPr>
          <a:lstStyle/>
          <a:p>
            <a:r>
              <a:rPr lang="en-US" sz="4400" dirty="0" smtClean="0">
                <a:solidFill>
                  <a:schemeClr val="tx2">
                    <a:lumMod val="75000"/>
                  </a:schemeClr>
                </a:solidFill>
                <a:latin typeface="Helvetica Neue Thin"/>
                <a:cs typeface="Helvetica Neue Thin"/>
              </a:rPr>
              <a:t>Vibration recovery at receiver</a:t>
            </a:r>
            <a:endParaRPr lang="en-US" sz="4400" dirty="0">
              <a:solidFill>
                <a:schemeClr val="tx2">
                  <a:lumMod val="75000"/>
                </a:schemeClr>
              </a:solidFill>
              <a:latin typeface="Helvetica Neue Thin"/>
              <a:cs typeface="Helvetica Neue Thin"/>
            </a:endParaRPr>
          </a:p>
        </p:txBody>
      </p:sp>
    </p:spTree>
    <p:extLst>
      <p:ext uri="{BB962C8B-B14F-4D97-AF65-F5344CB8AC3E}">
        <p14:creationId xmlns:p14="http://schemas.microsoft.com/office/powerpoint/2010/main" val="3731870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pho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4796">
            <a:off x="151716" y="2223031"/>
            <a:ext cx="842477" cy="842477"/>
          </a:xfrm>
          <a:prstGeom prst="rect">
            <a:avLst/>
          </a:prstGeom>
        </p:spPr>
      </p:pic>
      <p:pic>
        <p:nvPicPr>
          <p:cNvPr id="4" name="Picture 3" descr="megapho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912154">
            <a:off x="108511" y="4330429"/>
            <a:ext cx="832775" cy="784474"/>
          </a:xfrm>
          <a:prstGeom prst="rect">
            <a:avLst/>
          </a:prstGeom>
        </p:spPr>
      </p:pic>
      <p:pic>
        <p:nvPicPr>
          <p:cNvPr id="5" name="Picture 4" descr="Microphone-ic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5588" y="2241819"/>
            <a:ext cx="862167" cy="862167"/>
          </a:xfrm>
          <a:prstGeom prst="rect">
            <a:avLst/>
          </a:prstGeom>
        </p:spPr>
      </p:pic>
      <p:grpSp>
        <p:nvGrpSpPr>
          <p:cNvPr id="7" name="Group 6"/>
          <p:cNvGrpSpPr/>
          <p:nvPr/>
        </p:nvGrpSpPr>
        <p:grpSpPr>
          <a:xfrm rot="14027423">
            <a:off x="540424" y="2513514"/>
            <a:ext cx="645191" cy="88128"/>
            <a:chOff x="300795" y="776467"/>
            <a:chExt cx="9487892" cy="1451529"/>
          </a:xfrm>
        </p:grpSpPr>
        <p:sp>
          <p:nvSpPr>
            <p:cNvPr id="63" name="Freeform 62"/>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Freeform 63"/>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Freeform 64"/>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8" name="Group 7"/>
          <p:cNvGrpSpPr/>
          <p:nvPr/>
        </p:nvGrpSpPr>
        <p:grpSpPr>
          <a:xfrm rot="14027423">
            <a:off x="594001" y="2462579"/>
            <a:ext cx="645191" cy="88128"/>
            <a:chOff x="300795" y="776467"/>
            <a:chExt cx="9487892" cy="1451529"/>
          </a:xfrm>
        </p:grpSpPr>
        <p:sp>
          <p:nvSpPr>
            <p:cNvPr id="60" name="Freeform 59"/>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Freeform 60"/>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Freeform 61"/>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 name="Group 8"/>
          <p:cNvGrpSpPr/>
          <p:nvPr/>
        </p:nvGrpSpPr>
        <p:grpSpPr>
          <a:xfrm rot="754385">
            <a:off x="530207" y="4148925"/>
            <a:ext cx="614680" cy="614680"/>
            <a:chOff x="3717675" y="2533809"/>
            <a:chExt cx="614680" cy="614680"/>
          </a:xfrm>
        </p:grpSpPr>
        <p:sp>
          <p:nvSpPr>
            <p:cNvPr id="57" name="Arc 56"/>
            <p:cNvSpPr/>
            <p:nvPr/>
          </p:nvSpPr>
          <p:spPr>
            <a:xfrm>
              <a:off x="3717675" y="2533809"/>
              <a:ext cx="614680" cy="614680"/>
            </a:xfrm>
            <a:prstGeom prst="arc">
              <a:avLst/>
            </a:prstGeom>
            <a:noFill/>
            <a:ln>
              <a:solidFill>
                <a:srgbClr val="EB7B2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Arc 57"/>
            <p:cNvSpPr/>
            <p:nvPr/>
          </p:nvSpPr>
          <p:spPr>
            <a:xfrm>
              <a:off x="3723138" y="2637949"/>
              <a:ext cx="508000" cy="508000"/>
            </a:xfrm>
            <a:prstGeom prst="arc">
              <a:avLst/>
            </a:prstGeom>
            <a:noFill/>
            <a:ln>
              <a:solidFill>
                <a:srgbClr val="EB7B2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Arc 58"/>
            <p:cNvSpPr/>
            <p:nvPr/>
          </p:nvSpPr>
          <p:spPr>
            <a:xfrm>
              <a:off x="3762630" y="2756564"/>
              <a:ext cx="346971" cy="346971"/>
            </a:xfrm>
            <a:prstGeom prst="arc">
              <a:avLst/>
            </a:prstGeom>
            <a:noFill/>
            <a:ln>
              <a:solidFill>
                <a:srgbClr val="EB7B2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3" name="Straight Connector 12"/>
          <p:cNvCxnSpPr/>
          <p:nvPr/>
        </p:nvCxnSpPr>
        <p:spPr>
          <a:xfrm flipV="1">
            <a:off x="1129254" y="2915567"/>
            <a:ext cx="902128" cy="1252044"/>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1634662" y="1820212"/>
            <a:ext cx="1961555" cy="400110"/>
          </a:xfrm>
          <a:prstGeom prst="rect">
            <a:avLst/>
          </a:prstGeom>
          <a:noFill/>
        </p:spPr>
        <p:txBody>
          <a:bodyPr wrap="square" rtlCol="0">
            <a:spAutoFit/>
          </a:bodyPr>
          <a:lstStyle/>
          <a:p>
            <a:r>
              <a:rPr lang="en-US" sz="2000" dirty="0" smtClean="0">
                <a:solidFill>
                  <a:srgbClr val="EB7B22"/>
                </a:solidFill>
                <a:latin typeface="Seravek Light"/>
                <a:cs typeface="Seravek Light"/>
              </a:rPr>
              <a:t>Primary </a:t>
            </a:r>
            <a:r>
              <a:rPr lang="en-US" sz="2000" dirty="0" err="1" smtClean="0">
                <a:solidFill>
                  <a:srgbClr val="EB7B22"/>
                </a:solidFill>
                <a:latin typeface="Seravek Light"/>
                <a:cs typeface="Seravek Light"/>
              </a:rPr>
              <a:t>mic.</a:t>
            </a:r>
            <a:endParaRPr lang="en-US" sz="2000" dirty="0">
              <a:solidFill>
                <a:srgbClr val="EB7B22"/>
              </a:solidFill>
              <a:latin typeface="Seravek Light"/>
              <a:cs typeface="Seravek Light"/>
            </a:endParaRPr>
          </a:p>
        </p:txBody>
      </p:sp>
      <p:sp>
        <p:nvSpPr>
          <p:cNvPr id="47" name="TextBox 46"/>
          <p:cNvSpPr txBox="1"/>
          <p:nvPr/>
        </p:nvSpPr>
        <p:spPr>
          <a:xfrm>
            <a:off x="-9662" y="1820212"/>
            <a:ext cx="1273659" cy="400110"/>
          </a:xfrm>
          <a:prstGeom prst="rect">
            <a:avLst/>
          </a:prstGeom>
          <a:noFill/>
        </p:spPr>
        <p:txBody>
          <a:bodyPr wrap="square" rtlCol="0">
            <a:spAutoFit/>
          </a:bodyPr>
          <a:lstStyle/>
          <a:p>
            <a:r>
              <a:rPr lang="en-US" sz="2000" dirty="0" smtClean="0">
                <a:solidFill>
                  <a:srgbClr val="EB7B22"/>
                </a:solidFill>
                <a:latin typeface="Seravek Light"/>
                <a:cs typeface="Seravek Light"/>
              </a:rPr>
              <a:t>Vibration</a:t>
            </a:r>
            <a:endParaRPr lang="en-US" sz="2000" dirty="0">
              <a:solidFill>
                <a:srgbClr val="EB7B22"/>
              </a:solidFill>
              <a:latin typeface="Seravek Light"/>
              <a:cs typeface="Seravek Light"/>
            </a:endParaRPr>
          </a:p>
        </p:txBody>
      </p:sp>
      <p:sp>
        <p:nvSpPr>
          <p:cNvPr id="48" name="TextBox 47"/>
          <p:cNvSpPr txBox="1"/>
          <p:nvPr/>
        </p:nvSpPr>
        <p:spPr>
          <a:xfrm>
            <a:off x="26974" y="5040698"/>
            <a:ext cx="977262" cy="400110"/>
          </a:xfrm>
          <a:prstGeom prst="rect">
            <a:avLst/>
          </a:prstGeom>
          <a:noFill/>
        </p:spPr>
        <p:txBody>
          <a:bodyPr wrap="square" rtlCol="0">
            <a:spAutoFit/>
          </a:bodyPr>
          <a:lstStyle/>
          <a:p>
            <a:r>
              <a:rPr lang="en-US" sz="2000" dirty="0" smtClean="0">
                <a:solidFill>
                  <a:srgbClr val="EB7B22"/>
                </a:solidFill>
                <a:latin typeface="Seravek Light"/>
                <a:cs typeface="Seravek Light"/>
              </a:rPr>
              <a:t>Sound</a:t>
            </a:r>
            <a:endParaRPr lang="en-US" sz="2000" dirty="0">
              <a:solidFill>
                <a:srgbClr val="EB7B22"/>
              </a:solidFill>
              <a:latin typeface="Seravek Light"/>
              <a:cs typeface="Seravek Light"/>
            </a:endParaRPr>
          </a:p>
        </p:txBody>
      </p:sp>
      <p:cxnSp>
        <p:nvCxnSpPr>
          <p:cNvPr id="68" name="Straight Connector 67"/>
          <p:cNvCxnSpPr/>
          <p:nvPr/>
        </p:nvCxnSpPr>
        <p:spPr>
          <a:xfrm>
            <a:off x="2590488" y="2600424"/>
            <a:ext cx="1103912"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2824718" y="2239962"/>
            <a:ext cx="771499" cy="400110"/>
          </a:xfrm>
          <a:prstGeom prst="rect">
            <a:avLst/>
          </a:prstGeom>
          <a:noFill/>
        </p:spPr>
        <p:txBody>
          <a:bodyPr wrap="square" rtlCol="0">
            <a:spAutoFit/>
          </a:bodyPr>
          <a:lstStyle/>
          <a:p>
            <a:r>
              <a:rPr lang="en-US" sz="2000" dirty="0" smtClean="0">
                <a:latin typeface="Helvetica"/>
                <a:cs typeface="Helvetica"/>
              </a:rPr>
              <a:t>V+S</a:t>
            </a:r>
            <a:endParaRPr lang="en-US" sz="2000" dirty="0">
              <a:latin typeface="Helvetica"/>
              <a:cs typeface="Helvetica"/>
            </a:endParaRPr>
          </a:p>
        </p:txBody>
      </p:sp>
      <p:cxnSp>
        <p:nvCxnSpPr>
          <p:cNvPr id="70" name="Straight Connector 69"/>
          <p:cNvCxnSpPr/>
          <p:nvPr/>
        </p:nvCxnSpPr>
        <p:spPr>
          <a:xfrm>
            <a:off x="1118108" y="2600424"/>
            <a:ext cx="753986"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1282298" y="2246796"/>
            <a:ext cx="486654" cy="400110"/>
          </a:xfrm>
          <a:prstGeom prst="rect">
            <a:avLst/>
          </a:prstGeom>
          <a:noFill/>
        </p:spPr>
        <p:txBody>
          <a:bodyPr wrap="square" rtlCol="0">
            <a:spAutoFit/>
          </a:bodyPr>
          <a:lstStyle/>
          <a:p>
            <a:r>
              <a:rPr lang="en-US" sz="2000" dirty="0" smtClean="0">
                <a:latin typeface="Helvetica"/>
                <a:cs typeface="Helvetica"/>
              </a:rPr>
              <a:t>V</a:t>
            </a:r>
            <a:endParaRPr lang="en-US" sz="2000" dirty="0">
              <a:latin typeface="Helvetica"/>
              <a:cs typeface="Helvetica"/>
            </a:endParaRPr>
          </a:p>
        </p:txBody>
      </p:sp>
      <p:sp>
        <p:nvSpPr>
          <p:cNvPr id="72" name="TextBox 71"/>
          <p:cNvSpPr txBox="1"/>
          <p:nvPr/>
        </p:nvSpPr>
        <p:spPr>
          <a:xfrm>
            <a:off x="1226950" y="3332608"/>
            <a:ext cx="486654" cy="400110"/>
          </a:xfrm>
          <a:prstGeom prst="rect">
            <a:avLst/>
          </a:prstGeom>
          <a:noFill/>
        </p:spPr>
        <p:txBody>
          <a:bodyPr wrap="square" rtlCol="0">
            <a:spAutoFit/>
          </a:bodyPr>
          <a:lstStyle/>
          <a:p>
            <a:r>
              <a:rPr lang="en-US" sz="2000" dirty="0">
                <a:latin typeface="Helvetica"/>
                <a:cs typeface="Helvetica"/>
              </a:rPr>
              <a:t>S</a:t>
            </a:r>
          </a:p>
        </p:txBody>
      </p:sp>
      <p:pic>
        <p:nvPicPr>
          <p:cNvPr id="26" name="Picture 25" descr="Microphone-ic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5588" y="4180441"/>
            <a:ext cx="862167" cy="862167"/>
          </a:xfrm>
          <a:prstGeom prst="rect">
            <a:avLst/>
          </a:prstGeom>
        </p:spPr>
      </p:pic>
      <p:cxnSp>
        <p:nvCxnSpPr>
          <p:cNvPr id="27" name="Straight Connector 26"/>
          <p:cNvCxnSpPr/>
          <p:nvPr/>
        </p:nvCxnSpPr>
        <p:spPr>
          <a:xfrm>
            <a:off x="1118108" y="4727523"/>
            <a:ext cx="753986"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634662" y="5040698"/>
            <a:ext cx="1961555" cy="400110"/>
          </a:xfrm>
          <a:prstGeom prst="rect">
            <a:avLst/>
          </a:prstGeom>
          <a:noFill/>
        </p:spPr>
        <p:txBody>
          <a:bodyPr wrap="square" rtlCol="0">
            <a:spAutoFit/>
          </a:bodyPr>
          <a:lstStyle/>
          <a:p>
            <a:r>
              <a:rPr lang="en-US" sz="2000" dirty="0" smtClean="0">
                <a:solidFill>
                  <a:srgbClr val="EB7B22"/>
                </a:solidFill>
                <a:latin typeface="Seravek Light"/>
                <a:cs typeface="Seravek Light"/>
              </a:rPr>
              <a:t>Secondary </a:t>
            </a:r>
            <a:r>
              <a:rPr lang="en-US" sz="2000" dirty="0" err="1" smtClean="0">
                <a:solidFill>
                  <a:srgbClr val="EB7B22"/>
                </a:solidFill>
                <a:latin typeface="Seravek Light"/>
                <a:cs typeface="Seravek Light"/>
              </a:rPr>
              <a:t>mic.</a:t>
            </a:r>
            <a:endParaRPr lang="en-US" sz="2000" dirty="0">
              <a:solidFill>
                <a:srgbClr val="EB7B22"/>
              </a:solidFill>
              <a:latin typeface="Seravek Light"/>
              <a:cs typeface="Seravek Light"/>
            </a:endParaRPr>
          </a:p>
        </p:txBody>
      </p:sp>
      <p:sp>
        <p:nvSpPr>
          <p:cNvPr id="29" name="TextBox 28"/>
          <p:cNvSpPr txBox="1"/>
          <p:nvPr/>
        </p:nvSpPr>
        <p:spPr>
          <a:xfrm>
            <a:off x="1276209" y="4318613"/>
            <a:ext cx="486654" cy="400110"/>
          </a:xfrm>
          <a:prstGeom prst="rect">
            <a:avLst/>
          </a:prstGeom>
          <a:noFill/>
        </p:spPr>
        <p:txBody>
          <a:bodyPr wrap="square" rtlCol="0">
            <a:spAutoFit/>
          </a:bodyPr>
          <a:lstStyle/>
          <a:p>
            <a:r>
              <a:rPr lang="en-US" sz="2000" dirty="0">
                <a:latin typeface="Helvetica"/>
                <a:cs typeface="Helvetica"/>
              </a:rPr>
              <a:t>S</a:t>
            </a:r>
          </a:p>
        </p:txBody>
      </p:sp>
      <p:cxnSp>
        <p:nvCxnSpPr>
          <p:cNvPr id="30" name="Straight Connector 29"/>
          <p:cNvCxnSpPr/>
          <p:nvPr/>
        </p:nvCxnSpPr>
        <p:spPr>
          <a:xfrm>
            <a:off x="2590488" y="4682403"/>
            <a:ext cx="1103912"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3154443" y="4321941"/>
            <a:ext cx="338282" cy="400110"/>
          </a:xfrm>
          <a:prstGeom prst="rect">
            <a:avLst/>
          </a:prstGeom>
          <a:noFill/>
        </p:spPr>
        <p:txBody>
          <a:bodyPr wrap="square" rtlCol="0">
            <a:spAutoFit/>
          </a:bodyPr>
          <a:lstStyle/>
          <a:p>
            <a:r>
              <a:rPr lang="en-US" sz="2000" dirty="0" smtClean="0">
                <a:latin typeface="Helvetica"/>
                <a:cs typeface="Helvetica"/>
              </a:rPr>
              <a:t>S</a:t>
            </a:r>
            <a:endParaRPr lang="en-US" sz="2000" dirty="0">
              <a:latin typeface="Helvetica"/>
              <a:cs typeface="Helvetica"/>
            </a:endParaRPr>
          </a:p>
        </p:txBody>
      </p:sp>
      <p:cxnSp>
        <p:nvCxnSpPr>
          <p:cNvPr id="32" name="Elbow Connector 31"/>
          <p:cNvCxnSpPr>
            <a:endCxn id="12" idx="0"/>
          </p:cNvCxnSpPr>
          <p:nvPr/>
        </p:nvCxnSpPr>
        <p:spPr>
          <a:xfrm>
            <a:off x="3694402" y="2600424"/>
            <a:ext cx="842490" cy="732184"/>
          </a:xfrm>
          <a:prstGeom prst="bentConnector2">
            <a:avLst/>
          </a:prstGeom>
          <a:ln w="19050">
            <a:solidFill>
              <a:schemeClr val="tx1">
                <a:lumMod val="95000"/>
                <a:lumOff val="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33" name="Elbow Connector 32"/>
          <p:cNvCxnSpPr>
            <a:endCxn id="12" idx="4"/>
          </p:cNvCxnSpPr>
          <p:nvPr/>
        </p:nvCxnSpPr>
        <p:spPr>
          <a:xfrm flipV="1">
            <a:off x="3694402" y="3895307"/>
            <a:ext cx="842490" cy="787096"/>
          </a:xfrm>
          <a:prstGeom prst="bentConnector2">
            <a:avLst/>
          </a:prstGeom>
          <a:ln w="19050">
            <a:solidFill>
              <a:schemeClr val="tx1">
                <a:lumMod val="95000"/>
                <a:lumOff val="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4262114" y="3332608"/>
            <a:ext cx="549556" cy="562699"/>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4350655" y="3060788"/>
            <a:ext cx="372474" cy="923330"/>
          </a:xfrm>
          <a:prstGeom prst="rect">
            <a:avLst/>
          </a:prstGeom>
          <a:noFill/>
        </p:spPr>
        <p:txBody>
          <a:bodyPr wrap="square" rtlCol="0">
            <a:spAutoFit/>
          </a:bodyPr>
          <a:lstStyle/>
          <a:p>
            <a:r>
              <a:rPr lang="en-US" sz="5400" dirty="0"/>
              <a:t>-</a:t>
            </a:r>
          </a:p>
        </p:txBody>
      </p:sp>
      <p:cxnSp>
        <p:nvCxnSpPr>
          <p:cNvPr id="50" name="Straight Connector 49"/>
          <p:cNvCxnSpPr/>
          <p:nvPr/>
        </p:nvCxnSpPr>
        <p:spPr>
          <a:xfrm>
            <a:off x="4817397" y="3601492"/>
            <a:ext cx="965523"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5819822" y="3389226"/>
            <a:ext cx="486654" cy="400110"/>
          </a:xfrm>
          <a:prstGeom prst="rect">
            <a:avLst/>
          </a:prstGeom>
          <a:noFill/>
        </p:spPr>
        <p:txBody>
          <a:bodyPr wrap="square" rtlCol="0">
            <a:spAutoFit/>
          </a:bodyPr>
          <a:lstStyle/>
          <a:p>
            <a:r>
              <a:rPr lang="en-US" sz="2000" dirty="0" smtClean="0">
                <a:latin typeface="Helvetica"/>
                <a:cs typeface="Helvetica"/>
              </a:rPr>
              <a:t>V</a:t>
            </a:r>
            <a:endParaRPr lang="en-US" sz="2000" dirty="0">
              <a:latin typeface="Helvetica"/>
              <a:cs typeface="Helvetica"/>
            </a:endParaRPr>
          </a:p>
        </p:txBody>
      </p:sp>
      <p:sp>
        <p:nvSpPr>
          <p:cNvPr id="38" name="TextBox 37"/>
          <p:cNvSpPr txBox="1"/>
          <p:nvPr/>
        </p:nvSpPr>
        <p:spPr>
          <a:xfrm>
            <a:off x="0" y="0"/>
            <a:ext cx="9144000" cy="769441"/>
          </a:xfrm>
          <a:prstGeom prst="rect">
            <a:avLst/>
          </a:prstGeom>
          <a:noFill/>
        </p:spPr>
        <p:txBody>
          <a:bodyPr wrap="square" rtlCol="0">
            <a:spAutoFit/>
          </a:bodyPr>
          <a:lstStyle/>
          <a:p>
            <a:r>
              <a:rPr lang="en-US" sz="4400" dirty="0" smtClean="0">
                <a:solidFill>
                  <a:schemeClr val="tx2">
                    <a:lumMod val="75000"/>
                  </a:schemeClr>
                </a:solidFill>
                <a:latin typeface="Helvetica Neue Thin"/>
                <a:cs typeface="Helvetica Neue Thin"/>
              </a:rPr>
              <a:t>Vibration recovery at receiver</a:t>
            </a:r>
            <a:endParaRPr lang="en-US" sz="4400" dirty="0">
              <a:solidFill>
                <a:schemeClr val="tx2">
                  <a:lumMod val="75000"/>
                </a:schemeClr>
              </a:solidFill>
              <a:latin typeface="Helvetica Neue Thin"/>
              <a:cs typeface="Helvetica Neue Thin"/>
            </a:endParaRPr>
          </a:p>
        </p:txBody>
      </p:sp>
    </p:spTree>
    <p:extLst>
      <p:ext uri="{BB962C8B-B14F-4D97-AF65-F5344CB8AC3E}">
        <p14:creationId xmlns:p14="http://schemas.microsoft.com/office/powerpoint/2010/main" val="92668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5" name="Straight Connector 74"/>
          <p:cNvCxnSpPr/>
          <p:nvPr/>
        </p:nvCxnSpPr>
        <p:spPr>
          <a:xfrm>
            <a:off x="4817397" y="3601492"/>
            <a:ext cx="965523"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a:off x="5819822" y="3389226"/>
            <a:ext cx="486654" cy="400110"/>
          </a:xfrm>
          <a:prstGeom prst="rect">
            <a:avLst/>
          </a:prstGeom>
          <a:noFill/>
        </p:spPr>
        <p:txBody>
          <a:bodyPr wrap="square" rtlCol="0">
            <a:spAutoFit/>
          </a:bodyPr>
          <a:lstStyle/>
          <a:p>
            <a:r>
              <a:rPr lang="en-US" sz="2000" dirty="0" smtClean="0">
                <a:latin typeface="Helvetica"/>
                <a:cs typeface="Helvetica"/>
              </a:rPr>
              <a:t>V</a:t>
            </a:r>
            <a:endParaRPr lang="en-US" sz="2000" dirty="0">
              <a:latin typeface="Helvetica"/>
              <a:cs typeface="Helvetica"/>
            </a:endParaRPr>
          </a:p>
        </p:txBody>
      </p:sp>
      <p:pic>
        <p:nvPicPr>
          <p:cNvPr id="3" name="Picture 2" descr="ipho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4796">
            <a:off x="151716" y="2223031"/>
            <a:ext cx="842477" cy="842477"/>
          </a:xfrm>
          <a:prstGeom prst="rect">
            <a:avLst/>
          </a:prstGeom>
        </p:spPr>
      </p:pic>
      <p:pic>
        <p:nvPicPr>
          <p:cNvPr id="4" name="Picture 3" descr="megapho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912154">
            <a:off x="108511" y="4330429"/>
            <a:ext cx="832775" cy="784474"/>
          </a:xfrm>
          <a:prstGeom prst="rect">
            <a:avLst/>
          </a:prstGeom>
        </p:spPr>
      </p:pic>
      <p:pic>
        <p:nvPicPr>
          <p:cNvPr id="5" name="Picture 4" descr="Microphone-ic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5588" y="2241819"/>
            <a:ext cx="862167" cy="862167"/>
          </a:xfrm>
          <a:prstGeom prst="rect">
            <a:avLst/>
          </a:prstGeom>
        </p:spPr>
      </p:pic>
      <p:grpSp>
        <p:nvGrpSpPr>
          <p:cNvPr id="7" name="Group 6"/>
          <p:cNvGrpSpPr/>
          <p:nvPr/>
        </p:nvGrpSpPr>
        <p:grpSpPr>
          <a:xfrm rot="14027423">
            <a:off x="540424" y="2513514"/>
            <a:ext cx="645191" cy="88128"/>
            <a:chOff x="300795" y="776467"/>
            <a:chExt cx="9487892" cy="1451529"/>
          </a:xfrm>
        </p:grpSpPr>
        <p:sp>
          <p:nvSpPr>
            <p:cNvPr id="63" name="Freeform 62"/>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Freeform 63"/>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Freeform 64"/>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8" name="Group 7"/>
          <p:cNvGrpSpPr/>
          <p:nvPr/>
        </p:nvGrpSpPr>
        <p:grpSpPr>
          <a:xfrm rot="14027423">
            <a:off x="594001" y="2462579"/>
            <a:ext cx="645191" cy="88128"/>
            <a:chOff x="300795" y="776467"/>
            <a:chExt cx="9487892" cy="1451529"/>
          </a:xfrm>
        </p:grpSpPr>
        <p:sp>
          <p:nvSpPr>
            <p:cNvPr id="60" name="Freeform 59"/>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Freeform 60"/>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Freeform 61"/>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 name="Group 8"/>
          <p:cNvGrpSpPr/>
          <p:nvPr/>
        </p:nvGrpSpPr>
        <p:grpSpPr>
          <a:xfrm rot="754385">
            <a:off x="530207" y="4148925"/>
            <a:ext cx="614680" cy="614680"/>
            <a:chOff x="3717675" y="2533809"/>
            <a:chExt cx="614680" cy="614680"/>
          </a:xfrm>
        </p:grpSpPr>
        <p:sp>
          <p:nvSpPr>
            <p:cNvPr id="57" name="Arc 56"/>
            <p:cNvSpPr/>
            <p:nvPr/>
          </p:nvSpPr>
          <p:spPr>
            <a:xfrm>
              <a:off x="3717675" y="2533809"/>
              <a:ext cx="614680" cy="614680"/>
            </a:xfrm>
            <a:prstGeom prst="arc">
              <a:avLst/>
            </a:prstGeom>
            <a:noFill/>
            <a:ln>
              <a:solidFill>
                <a:srgbClr val="EB7B2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Arc 57"/>
            <p:cNvSpPr/>
            <p:nvPr/>
          </p:nvSpPr>
          <p:spPr>
            <a:xfrm>
              <a:off x="3723138" y="2637949"/>
              <a:ext cx="508000" cy="508000"/>
            </a:xfrm>
            <a:prstGeom prst="arc">
              <a:avLst/>
            </a:prstGeom>
            <a:noFill/>
            <a:ln>
              <a:solidFill>
                <a:srgbClr val="EB7B2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Arc 58"/>
            <p:cNvSpPr/>
            <p:nvPr/>
          </p:nvSpPr>
          <p:spPr>
            <a:xfrm>
              <a:off x="3762630" y="2756564"/>
              <a:ext cx="346971" cy="346971"/>
            </a:xfrm>
            <a:prstGeom prst="arc">
              <a:avLst/>
            </a:prstGeom>
            <a:noFill/>
            <a:ln>
              <a:solidFill>
                <a:srgbClr val="EB7B2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3" name="Straight Connector 12"/>
          <p:cNvCxnSpPr/>
          <p:nvPr/>
        </p:nvCxnSpPr>
        <p:spPr>
          <a:xfrm flipV="1">
            <a:off x="1129254" y="2915567"/>
            <a:ext cx="902128" cy="1252044"/>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1634662" y="1820212"/>
            <a:ext cx="1961555" cy="400110"/>
          </a:xfrm>
          <a:prstGeom prst="rect">
            <a:avLst/>
          </a:prstGeom>
          <a:noFill/>
        </p:spPr>
        <p:txBody>
          <a:bodyPr wrap="square" rtlCol="0">
            <a:spAutoFit/>
          </a:bodyPr>
          <a:lstStyle/>
          <a:p>
            <a:r>
              <a:rPr lang="en-US" sz="2000" dirty="0" smtClean="0">
                <a:solidFill>
                  <a:srgbClr val="EB7B22"/>
                </a:solidFill>
                <a:latin typeface="Seravek Light"/>
                <a:cs typeface="Seravek Light"/>
              </a:rPr>
              <a:t>Primary </a:t>
            </a:r>
            <a:r>
              <a:rPr lang="en-US" sz="2000" dirty="0" err="1" smtClean="0">
                <a:solidFill>
                  <a:srgbClr val="EB7B22"/>
                </a:solidFill>
                <a:latin typeface="Seravek Light"/>
                <a:cs typeface="Seravek Light"/>
              </a:rPr>
              <a:t>mic.</a:t>
            </a:r>
            <a:endParaRPr lang="en-US" sz="2000" dirty="0">
              <a:solidFill>
                <a:srgbClr val="EB7B22"/>
              </a:solidFill>
              <a:latin typeface="Seravek Light"/>
              <a:cs typeface="Seravek Light"/>
            </a:endParaRPr>
          </a:p>
        </p:txBody>
      </p:sp>
      <p:sp>
        <p:nvSpPr>
          <p:cNvPr id="47" name="TextBox 46"/>
          <p:cNvSpPr txBox="1"/>
          <p:nvPr/>
        </p:nvSpPr>
        <p:spPr>
          <a:xfrm>
            <a:off x="-9662" y="1820212"/>
            <a:ext cx="1273659" cy="400110"/>
          </a:xfrm>
          <a:prstGeom prst="rect">
            <a:avLst/>
          </a:prstGeom>
          <a:noFill/>
        </p:spPr>
        <p:txBody>
          <a:bodyPr wrap="square" rtlCol="0">
            <a:spAutoFit/>
          </a:bodyPr>
          <a:lstStyle/>
          <a:p>
            <a:r>
              <a:rPr lang="en-US" sz="2000" dirty="0" smtClean="0">
                <a:solidFill>
                  <a:srgbClr val="EB7B22"/>
                </a:solidFill>
                <a:latin typeface="Seravek Light"/>
                <a:cs typeface="Seravek Light"/>
              </a:rPr>
              <a:t>Vibration</a:t>
            </a:r>
            <a:endParaRPr lang="en-US" sz="2000" dirty="0">
              <a:solidFill>
                <a:srgbClr val="EB7B22"/>
              </a:solidFill>
              <a:latin typeface="Seravek Light"/>
              <a:cs typeface="Seravek Light"/>
            </a:endParaRPr>
          </a:p>
        </p:txBody>
      </p:sp>
      <p:sp>
        <p:nvSpPr>
          <p:cNvPr id="48" name="TextBox 47"/>
          <p:cNvSpPr txBox="1"/>
          <p:nvPr/>
        </p:nvSpPr>
        <p:spPr>
          <a:xfrm>
            <a:off x="26974" y="5040698"/>
            <a:ext cx="977262" cy="400110"/>
          </a:xfrm>
          <a:prstGeom prst="rect">
            <a:avLst/>
          </a:prstGeom>
          <a:noFill/>
        </p:spPr>
        <p:txBody>
          <a:bodyPr wrap="square" rtlCol="0">
            <a:spAutoFit/>
          </a:bodyPr>
          <a:lstStyle/>
          <a:p>
            <a:r>
              <a:rPr lang="en-US" sz="2000" dirty="0" smtClean="0">
                <a:solidFill>
                  <a:srgbClr val="EB7B22"/>
                </a:solidFill>
                <a:latin typeface="Seravek Light"/>
                <a:cs typeface="Seravek Light"/>
              </a:rPr>
              <a:t>Sound</a:t>
            </a:r>
            <a:endParaRPr lang="en-US" sz="2000" dirty="0">
              <a:solidFill>
                <a:srgbClr val="EB7B22"/>
              </a:solidFill>
              <a:latin typeface="Seravek Light"/>
              <a:cs typeface="Seravek Light"/>
            </a:endParaRPr>
          </a:p>
        </p:txBody>
      </p:sp>
      <p:sp>
        <p:nvSpPr>
          <p:cNvPr id="69" name="TextBox 68"/>
          <p:cNvSpPr txBox="1"/>
          <p:nvPr/>
        </p:nvSpPr>
        <p:spPr>
          <a:xfrm>
            <a:off x="2824718" y="2239962"/>
            <a:ext cx="771499" cy="400110"/>
          </a:xfrm>
          <a:prstGeom prst="rect">
            <a:avLst/>
          </a:prstGeom>
          <a:noFill/>
        </p:spPr>
        <p:txBody>
          <a:bodyPr wrap="square" rtlCol="0">
            <a:spAutoFit/>
          </a:bodyPr>
          <a:lstStyle/>
          <a:p>
            <a:r>
              <a:rPr lang="en-US" sz="2000" dirty="0" smtClean="0">
                <a:latin typeface="Helvetica"/>
                <a:cs typeface="Helvetica"/>
              </a:rPr>
              <a:t>V+S</a:t>
            </a:r>
            <a:endParaRPr lang="en-US" sz="2000" dirty="0">
              <a:latin typeface="Helvetica"/>
              <a:cs typeface="Helvetica"/>
            </a:endParaRPr>
          </a:p>
        </p:txBody>
      </p:sp>
      <p:cxnSp>
        <p:nvCxnSpPr>
          <p:cNvPr id="70" name="Straight Connector 69"/>
          <p:cNvCxnSpPr/>
          <p:nvPr/>
        </p:nvCxnSpPr>
        <p:spPr>
          <a:xfrm>
            <a:off x="1118108" y="2600424"/>
            <a:ext cx="753986"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1282298" y="2246796"/>
            <a:ext cx="486654" cy="400110"/>
          </a:xfrm>
          <a:prstGeom prst="rect">
            <a:avLst/>
          </a:prstGeom>
          <a:noFill/>
        </p:spPr>
        <p:txBody>
          <a:bodyPr wrap="square" rtlCol="0">
            <a:spAutoFit/>
          </a:bodyPr>
          <a:lstStyle/>
          <a:p>
            <a:r>
              <a:rPr lang="en-US" sz="2000" dirty="0" smtClean="0">
                <a:latin typeface="Helvetica"/>
                <a:cs typeface="Helvetica"/>
              </a:rPr>
              <a:t>V</a:t>
            </a:r>
            <a:endParaRPr lang="en-US" sz="2000" dirty="0">
              <a:latin typeface="Helvetica"/>
              <a:cs typeface="Helvetica"/>
            </a:endParaRPr>
          </a:p>
        </p:txBody>
      </p:sp>
      <p:sp>
        <p:nvSpPr>
          <p:cNvPr id="72" name="TextBox 71"/>
          <p:cNvSpPr txBox="1"/>
          <p:nvPr/>
        </p:nvSpPr>
        <p:spPr>
          <a:xfrm>
            <a:off x="1226950" y="3332608"/>
            <a:ext cx="486654" cy="400110"/>
          </a:xfrm>
          <a:prstGeom prst="rect">
            <a:avLst/>
          </a:prstGeom>
          <a:noFill/>
        </p:spPr>
        <p:txBody>
          <a:bodyPr wrap="square" rtlCol="0">
            <a:spAutoFit/>
          </a:bodyPr>
          <a:lstStyle/>
          <a:p>
            <a:r>
              <a:rPr lang="en-US" sz="2000" dirty="0">
                <a:latin typeface="Helvetica"/>
                <a:cs typeface="Helvetica"/>
              </a:rPr>
              <a:t>S</a:t>
            </a:r>
          </a:p>
        </p:txBody>
      </p:sp>
      <p:pic>
        <p:nvPicPr>
          <p:cNvPr id="26" name="Picture 25" descr="Microphone-ic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5588" y="4180441"/>
            <a:ext cx="862167" cy="862167"/>
          </a:xfrm>
          <a:prstGeom prst="rect">
            <a:avLst/>
          </a:prstGeom>
        </p:spPr>
      </p:pic>
      <p:cxnSp>
        <p:nvCxnSpPr>
          <p:cNvPr id="27" name="Straight Connector 26"/>
          <p:cNvCxnSpPr/>
          <p:nvPr/>
        </p:nvCxnSpPr>
        <p:spPr>
          <a:xfrm>
            <a:off x="1118108" y="4727523"/>
            <a:ext cx="753986"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634662" y="5040698"/>
            <a:ext cx="1961555" cy="400110"/>
          </a:xfrm>
          <a:prstGeom prst="rect">
            <a:avLst/>
          </a:prstGeom>
          <a:noFill/>
        </p:spPr>
        <p:txBody>
          <a:bodyPr wrap="square" rtlCol="0">
            <a:spAutoFit/>
          </a:bodyPr>
          <a:lstStyle/>
          <a:p>
            <a:r>
              <a:rPr lang="en-US" sz="2000" dirty="0" smtClean="0">
                <a:solidFill>
                  <a:srgbClr val="EB7B22"/>
                </a:solidFill>
                <a:latin typeface="Seravek Light"/>
                <a:cs typeface="Seravek Light"/>
              </a:rPr>
              <a:t>Secondary </a:t>
            </a:r>
            <a:r>
              <a:rPr lang="en-US" sz="2000" dirty="0" err="1" smtClean="0">
                <a:solidFill>
                  <a:srgbClr val="EB7B22"/>
                </a:solidFill>
                <a:latin typeface="Seravek Light"/>
                <a:cs typeface="Seravek Light"/>
              </a:rPr>
              <a:t>mic.</a:t>
            </a:r>
            <a:endParaRPr lang="en-US" sz="2000" dirty="0">
              <a:solidFill>
                <a:srgbClr val="EB7B22"/>
              </a:solidFill>
              <a:latin typeface="Seravek Light"/>
              <a:cs typeface="Seravek Light"/>
            </a:endParaRPr>
          </a:p>
        </p:txBody>
      </p:sp>
      <p:sp>
        <p:nvSpPr>
          <p:cNvPr id="29" name="TextBox 28"/>
          <p:cNvSpPr txBox="1"/>
          <p:nvPr/>
        </p:nvSpPr>
        <p:spPr>
          <a:xfrm>
            <a:off x="1276209" y="4318613"/>
            <a:ext cx="486654" cy="400110"/>
          </a:xfrm>
          <a:prstGeom prst="rect">
            <a:avLst/>
          </a:prstGeom>
          <a:noFill/>
        </p:spPr>
        <p:txBody>
          <a:bodyPr wrap="square" rtlCol="0">
            <a:spAutoFit/>
          </a:bodyPr>
          <a:lstStyle/>
          <a:p>
            <a:r>
              <a:rPr lang="en-US" sz="2000" dirty="0" smtClean="0">
                <a:latin typeface="Helvetica"/>
                <a:cs typeface="Helvetica"/>
              </a:rPr>
              <a:t>S”</a:t>
            </a:r>
            <a:endParaRPr lang="en-US" sz="2000" dirty="0">
              <a:latin typeface="Helvetica"/>
              <a:cs typeface="Helvetica"/>
            </a:endParaRPr>
          </a:p>
        </p:txBody>
      </p:sp>
      <p:sp>
        <p:nvSpPr>
          <p:cNvPr id="31" name="TextBox 30"/>
          <p:cNvSpPr txBox="1"/>
          <p:nvPr/>
        </p:nvSpPr>
        <p:spPr>
          <a:xfrm>
            <a:off x="3154443" y="4321941"/>
            <a:ext cx="441776" cy="400110"/>
          </a:xfrm>
          <a:prstGeom prst="rect">
            <a:avLst/>
          </a:prstGeom>
          <a:noFill/>
        </p:spPr>
        <p:txBody>
          <a:bodyPr wrap="square" rtlCol="0">
            <a:spAutoFit/>
          </a:bodyPr>
          <a:lstStyle/>
          <a:p>
            <a:r>
              <a:rPr lang="en-US" sz="2000" dirty="0" smtClean="0">
                <a:latin typeface="Helvetica"/>
                <a:cs typeface="Helvetica"/>
              </a:rPr>
              <a:t>S”</a:t>
            </a:r>
            <a:endParaRPr lang="en-US" sz="2000" dirty="0">
              <a:latin typeface="Helvetica"/>
              <a:cs typeface="Helvetica"/>
            </a:endParaRPr>
          </a:p>
        </p:txBody>
      </p:sp>
      <p:sp>
        <p:nvSpPr>
          <p:cNvPr id="40" name="Rectangle 39"/>
          <p:cNvSpPr/>
          <p:nvPr/>
        </p:nvSpPr>
        <p:spPr>
          <a:xfrm>
            <a:off x="3852713" y="3072130"/>
            <a:ext cx="1484126" cy="910925"/>
          </a:xfrm>
          <a:prstGeom prst="rect">
            <a:avLst/>
          </a:prstGeom>
          <a:solidFill>
            <a:srgbClr val="565A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4046036" y="3187671"/>
            <a:ext cx="1057119" cy="646331"/>
          </a:xfrm>
          <a:prstGeom prst="rect">
            <a:avLst/>
          </a:prstGeom>
          <a:noFill/>
        </p:spPr>
        <p:txBody>
          <a:bodyPr wrap="square" rtlCol="0">
            <a:spAutoFit/>
          </a:bodyPr>
          <a:lstStyle/>
          <a:p>
            <a:pPr algn="ctr"/>
            <a:r>
              <a:rPr lang="en-US" sz="1800" dirty="0" smtClean="0">
                <a:solidFill>
                  <a:schemeClr val="bg1"/>
                </a:solidFill>
                <a:latin typeface="Seravek Light"/>
                <a:cs typeface="Seravek Light"/>
              </a:rPr>
              <a:t>Adaptive</a:t>
            </a:r>
          </a:p>
          <a:p>
            <a:pPr algn="ctr"/>
            <a:r>
              <a:rPr lang="en-US" sz="1800" dirty="0" smtClean="0">
                <a:solidFill>
                  <a:schemeClr val="bg1"/>
                </a:solidFill>
                <a:latin typeface="Seravek Light"/>
                <a:cs typeface="Seravek Light"/>
              </a:rPr>
              <a:t>Filter</a:t>
            </a:r>
            <a:endParaRPr lang="en-US" sz="1800" dirty="0">
              <a:solidFill>
                <a:schemeClr val="bg1"/>
              </a:solidFill>
              <a:latin typeface="Seravek Light"/>
              <a:cs typeface="Seravek Light"/>
            </a:endParaRPr>
          </a:p>
        </p:txBody>
      </p:sp>
      <p:cxnSp>
        <p:nvCxnSpPr>
          <p:cNvPr id="42" name="Straight Connector 41"/>
          <p:cNvCxnSpPr/>
          <p:nvPr/>
        </p:nvCxnSpPr>
        <p:spPr>
          <a:xfrm>
            <a:off x="3596217" y="3425139"/>
            <a:ext cx="243796"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3596217" y="3700080"/>
            <a:ext cx="243796"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5" name="Elbow Connector 44"/>
          <p:cNvCxnSpPr/>
          <p:nvPr/>
        </p:nvCxnSpPr>
        <p:spPr>
          <a:xfrm>
            <a:off x="2590490" y="2600425"/>
            <a:ext cx="1005727" cy="830405"/>
          </a:xfrm>
          <a:prstGeom prst="bentConnector3">
            <a:avLst>
              <a:gd name="adj1" fmla="val 100397"/>
            </a:avLst>
          </a:prstGeom>
          <a:ln w="19050">
            <a:solidFill>
              <a:schemeClr val="tx1">
                <a:lumMod val="95000"/>
                <a:lumOff val="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50" name="Elbow Connector 49"/>
          <p:cNvCxnSpPr/>
          <p:nvPr/>
        </p:nvCxnSpPr>
        <p:spPr>
          <a:xfrm flipV="1">
            <a:off x="2590487" y="3699997"/>
            <a:ext cx="1005732" cy="982407"/>
          </a:xfrm>
          <a:prstGeom prst="bentConnector3">
            <a:avLst>
              <a:gd name="adj1" fmla="val 100963"/>
            </a:avLst>
          </a:prstGeom>
          <a:ln w="19050">
            <a:solidFill>
              <a:schemeClr val="tx1">
                <a:lumMod val="95000"/>
                <a:lumOff val="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0" y="0"/>
            <a:ext cx="9144000" cy="769441"/>
          </a:xfrm>
          <a:prstGeom prst="rect">
            <a:avLst/>
          </a:prstGeom>
          <a:noFill/>
        </p:spPr>
        <p:txBody>
          <a:bodyPr wrap="square" rtlCol="0">
            <a:spAutoFit/>
          </a:bodyPr>
          <a:lstStyle/>
          <a:p>
            <a:r>
              <a:rPr lang="en-US" sz="4400" dirty="0" smtClean="0">
                <a:solidFill>
                  <a:schemeClr val="tx2">
                    <a:lumMod val="75000"/>
                  </a:schemeClr>
                </a:solidFill>
                <a:latin typeface="Helvetica Neue Thin"/>
                <a:cs typeface="Helvetica Neue Thin"/>
              </a:rPr>
              <a:t>Vibration recovery at receiver</a:t>
            </a:r>
            <a:endParaRPr lang="en-US" sz="4400" dirty="0">
              <a:solidFill>
                <a:schemeClr val="tx2">
                  <a:lumMod val="75000"/>
                </a:schemeClr>
              </a:solidFill>
              <a:latin typeface="Helvetica Neue Thin"/>
              <a:cs typeface="Helvetica Neue Thin"/>
            </a:endParaRPr>
          </a:p>
        </p:txBody>
      </p:sp>
    </p:spTree>
    <p:extLst>
      <p:ext uri="{BB962C8B-B14F-4D97-AF65-F5344CB8AC3E}">
        <p14:creationId xmlns:p14="http://schemas.microsoft.com/office/powerpoint/2010/main" val="2360145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Oval 51"/>
          <p:cNvSpPr/>
          <p:nvPr/>
        </p:nvSpPr>
        <p:spPr>
          <a:xfrm>
            <a:off x="2193818" y="3282802"/>
            <a:ext cx="618167" cy="550331"/>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5" name="Straight Connector 74"/>
          <p:cNvCxnSpPr/>
          <p:nvPr/>
        </p:nvCxnSpPr>
        <p:spPr>
          <a:xfrm>
            <a:off x="4817397" y="3601492"/>
            <a:ext cx="965523"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a:off x="5819822" y="3389226"/>
            <a:ext cx="486654" cy="400110"/>
          </a:xfrm>
          <a:prstGeom prst="rect">
            <a:avLst/>
          </a:prstGeom>
          <a:noFill/>
        </p:spPr>
        <p:txBody>
          <a:bodyPr wrap="square" rtlCol="0">
            <a:spAutoFit/>
          </a:bodyPr>
          <a:lstStyle/>
          <a:p>
            <a:r>
              <a:rPr lang="en-US" sz="2000" dirty="0" smtClean="0">
                <a:latin typeface="Helvetica"/>
                <a:cs typeface="Helvetica"/>
              </a:rPr>
              <a:t>V</a:t>
            </a:r>
            <a:endParaRPr lang="en-US" sz="2000" dirty="0">
              <a:latin typeface="Helvetica"/>
              <a:cs typeface="Helvetica"/>
            </a:endParaRPr>
          </a:p>
        </p:txBody>
      </p:sp>
      <p:pic>
        <p:nvPicPr>
          <p:cNvPr id="3" name="Picture 2" descr="ipho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4796">
            <a:off x="151716" y="2223031"/>
            <a:ext cx="842477" cy="842477"/>
          </a:xfrm>
          <a:prstGeom prst="rect">
            <a:avLst/>
          </a:prstGeom>
        </p:spPr>
      </p:pic>
      <p:pic>
        <p:nvPicPr>
          <p:cNvPr id="4" name="Picture 3" descr="megapho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912154">
            <a:off x="108511" y="4330429"/>
            <a:ext cx="832775" cy="784474"/>
          </a:xfrm>
          <a:prstGeom prst="rect">
            <a:avLst/>
          </a:prstGeom>
        </p:spPr>
      </p:pic>
      <p:pic>
        <p:nvPicPr>
          <p:cNvPr id="5" name="Picture 4" descr="Microphone-ic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5588" y="2241819"/>
            <a:ext cx="862167" cy="862167"/>
          </a:xfrm>
          <a:prstGeom prst="rect">
            <a:avLst/>
          </a:prstGeom>
        </p:spPr>
      </p:pic>
      <p:grpSp>
        <p:nvGrpSpPr>
          <p:cNvPr id="7" name="Group 6"/>
          <p:cNvGrpSpPr/>
          <p:nvPr/>
        </p:nvGrpSpPr>
        <p:grpSpPr>
          <a:xfrm rot="14027423">
            <a:off x="540424" y="2513514"/>
            <a:ext cx="645191" cy="88128"/>
            <a:chOff x="300795" y="776467"/>
            <a:chExt cx="9487892" cy="1451529"/>
          </a:xfrm>
        </p:grpSpPr>
        <p:sp>
          <p:nvSpPr>
            <p:cNvPr id="63" name="Freeform 62"/>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Freeform 63"/>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Freeform 64"/>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8" name="Group 7"/>
          <p:cNvGrpSpPr/>
          <p:nvPr/>
        </p:nvGrpSpPr>
        <p:grpSpPr>
          <a:xfrm rot="14027423">
            <a:off x="594001" y="2462579"/>
            <a:ext cx="645191" cy="88128"/>
            <a:chOff x="300795" y="776467"/>
            <a:chExt cx="9487892" cy="1451529"/>
          </a:xfrm>
        </p:grpSpPr>
        <p:sp>
          <p:nvSpPr>
            <p:cNvPr id="60" name="Freeform 59"/>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Freeform 60"/>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Freeform 61"/>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 name="Group 8"/>
          <p:cNvGrpSpPr/>
          <p:nvPr/>
        </p:nvGrpSpPr>
        <p:grpSpPr>
          <a:xfrm rot="754385">
            <a:off x="530207" y="4148925"/>
            <a:ext cx="614680" cy="614680"/>
            <a:chOff x="3717675" y="2533809"/>
            <a:chExt cx="614680" cy="614680"/>
          </a:xfrm>
        </p:grpSpPr>
        <p:sp>
          <p:nvSpPr>
            <p:cNvPr id="57" name="Arc 56"/>
            <p:cNvSpPr/>
            <p:nvPr/>
          </p:nvSpPr>
          <p:spPr>
            <a:xfrm>
              <a:off x="3717675" y="2533809"/>
              <a:ext cx="614680" cy="614680"/>
            </a:xfrm>
            <a:prstGeom prst="arc">
              <a:avLst/>
            </a:prstGeom>
            <a:noFill/>
            <a:ln>
              <a:solidFill>
                <a:srgbClr val="EB7B2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Arc 57"/>
            <p:cNvSpPr/>
            <p:nvPr/>
          </p:nvSpPr>
          <p:spPr>
            <a:xfrm>
              <a:off x="3723138" y="2637949"/>
              <a:ext cx="508000" cy="508000"/>
            </a:xfrm>
            <a:prstGeom prst="arc">
              <a:avLst/>
            </a:prstGeom>
            <a:noFill/>
            <a:ln>
              <a:solidFill>
                <a:srgbClr val="EB7B2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Arc 58"/>
            <p:cNvSpPr/>
            <p:nvPr/>
          </p:nvSpPr>
          <p:spPr>
            <a:xfrm>
              <a:off x="3762630" y="2756564"/>
              <a:ext cx="346971" cy="346971"/>
            </a:xfrm>
            <a:prstGeom prst="arc">
              <a:avLst/>
            </a:prstGeom>
            <a:noFill/>
            <a:ln>
              <a:solidFill>
                <a:srgbClr val="EB7B2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3" name="Straight Connector 12"/>
          <p:cNvCxnSpPr/>
          <p:nvPr/>
        </p:nvCxnSpPr>
        <p:spPr>
          <a:xfrm flipV="1">
            <a:off x="1129254" y="2915567"/>
            <a:ext cx="902128" cy="1252044"/>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1634662" y="1820212"/>
            <a:ext cx="1961555" cy="400110"/>
          </a:xfrm>
          <a:prstGeom prst="rect">
            <a:avLst/>
          </a:prstGeom>
          <a:noFill/>
        </p:spPr>
        <p:txBody>
          <a:bodyPr wrap="square" rtlCol="0">
            <a:spAutoFit/>
          </a:bodyPr>
          <a:lstStyle/>
          <a:p>
            <a:r>
              <a:rPr lang="en-US" sz="2000" dirty="0" smtClean="0">
                <a:solidFill>
                  <a:srgbClr val="EB7B22"/>
                </a:solidFill>
                <a:latin typeface="Seravek Light"/>
                <a:cs typeface="Seravek Light"/>
              </a:rPr>
              <a:t>Primary </a:t>
            </a:r>
            <a:r>
              <a:rPr lang="en-US" sz="2000" dirty="0" err="1" smtClean="0">
                <a:solidFill>
                  <a:srgbClr val="EB7B22"/>
                </a:solidFill>
                <a:latin typeface="Seravek Light"/>
                <a:cs typeface="Seravek Light"/>
              </a:rPr>
              <a:t>mic.</a:t>
            </a:r>
            <a:endParaRPr lang="en-US" sz="2000" dirty="0">
              <a:solidFill>
                <a:srgbClr val="EB7B22"/>
              </a:solidFill>
              <a:latin typeface="Seravek Light"/>
              <a:cs typeface="Seravek Light"/>
            </a:endParaRPr>
          </a:p>
        </p:txBody>
      </p:sp>
      <p:sp>
        <p:nvSpPr>
          <p:cNvPr id="47" name="TextBox 46"/>
          <p:cNvSpPr txBox="1"/>
          <p:nvPr/>
        </p:nvSpPr>
        <p:spPr>
          <a:xfrm>
            <a:off x="-9662" y="1820212"/>
            <a:ext cx="1273659" cy="400110"/>
          </a:xfrm>
          <a:prstGeom prst="rect">
            <a:avLst/>
          </a:prstGeom>
          <a:noFill/>
        </p:spPr>
        <p:txBody>
          <a:bodyPr wrap="square" rtlCol="0">
            <a:spAutoFit/>
          </a:bodyPr>
          <a:lstStyle/>
          <a:p>
            <a:r>
              <a:rPr lang="en-US" sz="2000" dirty="0" smtClean="0">
                <a:solidFill>
                  <a:srgbClr val="EB7B22"/>
                </a:solidFill>
                <a:latin typeface="Seravek Light"/>
                <a:cs typeface="Seravek Light"/>
              </a:rPr>
              <a:t>Vibration</a:t>
            </a:r>
            <a:endParaRPr lang="en-US" sz="2000" dirty="0">
              <a:solidFill>
                <a:srgbClr val="EB7B22"/>
              </a:solidFill>
              <a:latin typeface="Seravek Light"/>
              <a:cs typeface="Seravek Light"/>
            </a:endParaRPr>
          </a:p>
        </p:txBody>
      </p:sp>
      <p:sp>
        <p:nvSpPr>
          <p:cNvPr id="48" name="TextBox 47"/>
          <p:cNvSpPr txBox="1"/>
          <p:nvPr/>
        </p:nvSpPr>
        <p:spPr>
          <a:xfrm>
            <a:off x="26974" y="5040698"/>
            <a:ext cx="977262" cy="400110"/>
          </a:xfrm>
          <a:prstGeom prst="rect">
            <a:avLst/>
          </a:prstGeom>
          <a:noFill/>
        </p:spPr>
        <p:txBody>
          <a:bodyPr wrap="square" rtlCol="0">
            <a:spAutoFit/>
          </a:bodyPr>
          <a:lstStyle/>
          <a:p>
            <a:r>
              <a:rPr lang="en-US" sz="2000" dirty="0" smtClean="0">
                <a:solidFill>
                  <a:srgbClr val="EB7B22"/>
                </a:solidFill>
                <a:latin typeface="Seravek Light"/>
                <a:cs typeface="Seravek Light"/>
              </a:rPr>
              <a:t>Sound</a:t>
            </a:r>
            <a:endParaRPr lang="en-US" sz="2000" dirty="0">
              <a:solidFill>
                <a:srgbClr val="EB7B22"/>
              </a:solidFill>
              <a:latin typeface="Seravek Light"/>
              <a:cs typeface="Seravek Light"/>
            </a:endParaRPr>
          </a:p>
        </p:txBody>
      </p:sp>
      <p:sp>
        <p:nvSpPr>
          <p:cNvPr id="69" name="TextBox 68"/>
          <p:cNvSpPr txBox="1"/>
          <p:nvPr/>
        </p:nvSpPr>
        <p:spPr>
          <a:xfrm>
            <a:off x="2824718" y="2239962"/>
            <a:ext cx="771499" cy="400110"/>
          </a:xfrm>
          <a:prstGeom prst="rect">
            <a:avLst/>
          </a:prstGeom>
          <a:noFill/>
        </p:spPr>
        <p:txBody>
          <a:bodyPr wrap="square" rtlCol="0">
            <a:spAutoFit/>
          </a:bodyPr>
          <a:lstStyle/>
          <a:p>
            <a:r>
              <a:rPr lang="en-US" sz="2000" dirty="0" smtClean="0">
                <a:latin typeface="Helvetica"/>
                <a:cs typeface="Helvetica"/>
              </a:rPr>
              <a:t>V+S</a:t>
            </a:r>
            <a:endParaRPr lang="en-US" sz="2000" dirty="0">
              <a:latin typeface="Helvetica"/>
              <a:cs typeface="Helvetica"/>
            </a:endParaRPr>
          </a:p>
        </p:txBody>
      </p:sp>
      <p:cxnSp>
        <p:nvCxnSpPr>
          <p:cNvPr id="70" name="Straight Connector 69"/>
          <p:cNvCxnSpPr/>
          <p:nvPr/>
        </p:nvCxnSpPr>
        <p:spPr>
          <a:xfrm>
            <a:off x="1118108" y="2600424"/>
            <a:ext cx="753986"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1282298" y="2246796"/>
            <a:ext cx="486654" cy="400110"/>
          </a:xfrm>
          <a:prstGeom prst="rect">
            <a:avLst/>
          </a:prstGeom>
          <a:noFill/>
        </p:spPr>
        <p:txBody>
          <a:bodyPr wrap="square" rtlCol="0">
            <a:spAutoFit/>
          </a:bodyPr>
          <a:lstStyle/>
          <a:p>
            <a:r>
              <a:rPr lang="en-US" sz="2000" dirty="0" smtClean="0">
                <a:latin typeface="Helvetica"/>
                <a:cs typeface="Helvetica"/>
              </a:rPr>
              <a:t>V</a:t>
            </a:r>
            <a:endParaRPr lang="en-US" sz="2000" dirty="0">
              <a:latin typeface="Helvetica"/>
              <a:cs typeface="Helvetica"/>
            </a:endParaRPr>
          </a:p>
        </p:txBody>
      </p:sp>
      <p:sp>
        <p:nvSpPr>
          <p:cNvPr id="72" name="TextBox 71"/>
          <p:cNvSpPr txBox="1"/>
          <p:nvPr/>
        </p:nvSpPr>
        <p:spPr>
          <a:xfrm>
            <a:off x="1226950" y="3332608"/>
            <a:ext cx="486654" cy="400110"/>
          </a:xfrm>
          <a:prstGeom prst="rect">
            <a:avLst/>
          </a:prstGeom>
          <a:noFill/>
        </p:spPr>
        <p:txBody>
          <a:bodyPr wrap="square" rtlCol="0">
            <a:spAutoFit/>
          </a:bodyPr>
          <a:lstStyle/>
          <a:p>
            <a:r>
              <a:rPr lang="en-US" sz="2000" dirty="0">
                <a:latin typeface="Helvetica"/>
                <a:cs typeface="Helvetica"/>
              </a:rPr>
              <a:t>S</a:t>
            </a:r>
          </a:p>
        </p:txBody>
      </p:sp>
      <p:pic>
        <p:nvPicPr>
          <p:cNvPr id="26" name="Picture 25" descr="Microphone-ic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5588" y="4180441"/>
            <a:ext cx="862167" cy="862167"/>
          </a:xfrm>
          <a:prstGeom prst="rect">
            <a:avLst/>
          </a:prstGeom>
        </p:spPr>
      </p:pic>
      <p:cxnSp>
        <p:nvCxnSpPr>
          <p:cNvPr id="27" name="Straight Connector 26"/>
          <p:cNvCxnSpPr/>
          <p:nvPr/>
        </p:nvCxnSpPr>
        <p:spPr>
          <a:xfrm>
            <a:off x="1118108" y="4727523"/>
            <a:ext cx="753986"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634662" y="5040698"/>
            <a:ext cx="1961555" cy="400110"/>
          </a:xfrm>
          <a:prstGeom prst="rect">
            <a:avLst/>
          </a:prstGeom>
          <a:noFill/>
        </p:spPr>
        <p:txBody>
          <a:bodyPr wrap="square" rtlCol="0">
            <a:spAutoFit/>
          </a:bodyPr>
          <a:lstStyle/>
          <a:p>
            <a:r>
              <a:rPr lang="en-US" sz="2000" dirty="0" smtClean="0">
                <a:solidFill>
                  <a:srgbClr val="EB7B22"/>
                </a:solidFill>
                <a:latin typeface="Seravek Light"/>
                <a:cs typeface="Seravek Light"/>
              </a:rPr>
              <a:t>Secondary </a:t>
            </a:r>
            <a:r>
              <a:rPr lang="en-US" sz="2000" dirty="0" err="1" smtClean="0">
                <a:solidFill>
                  <a:srgbClr val="EB7B22"/>
                </a:solidFill>
                <a:latin typeface="Seravek Light"/>
                <a:cs typeface="Seravek Light"/>
              </a:rPr>
              <a:t>mic.</a:t>
            </a:r>
            <a:endParaRPr lang="en-US" sz="2000" dirty="0">
              <a:solidFill>
                <a:srgbClr val="EB7B22"/>
              </a:solidFill>
              <a:latin typeface="Seravek Light"/>
              <a:cs typeface="Seravek Light"/>
            </a:endParaRPr>
          </a:p>
        </p:txBody>
      </p:sp>
      <p:sp>
        <p:nvSpPr>
          <p:cNvPr id="29" name="TextBox 28"/>
          <p:cNvSpPr txBox="1"/>
          <p:nvPr/>
        </p:nvSpPr>
        <p:spPr>
          <a:xfrm>
            <a:off x="1276209" y="4318613"/>
            <a:ext cx="486654" cy="400110"/>
          </a:xfrm>
          <a:prstGeom prst="rect">
            <a:avLst/>
          </a:prstGeom>
          <a:noFill/>
        </p:spPr>
        <p:txBody>
          <a:bodyPr wrap="square" rtlCol="0">
            <a:spAutoFit/>
          </a:bodyPr>
          <a:lstStyle/>
          <a:p>
            <a:r>
              <a:rPr lang="en-US" sz="2000" dirty="0" smtClean="0">
                <a:latin typeface="Helvetica"/>
                <a:cs typeface="Helvetica"/>
              </a:rPr>
              <a:t>S”</a:t>
            </a:r>
            <a:endParaRPr lang="en-US" sz="2000" dirty="0">
              <a:latin typeface="Helvetica"/>
              <a:cs typeface="Helvetica"/>
            </a:endParaRPr>
          </a:p>
        </p:txBody>
      </p:sp>
      <p:sp>
        <p:nvSpPr>
          <p:cNvPr id="31" name="TextBox 30"/>
          <p:cNvSpPr txBox="1"/>
          <p:nvPr/>
        </p:nvSpPr>
        <p:spPr>
          <a:xfrm>
            <a:off x="3154443" y="4321941"/>
            <a:ext cx="441776" cy="400110"/>
          </a:xfrm>
          <a:prstGeom prst="rect">
            <a:avLst/>
          </a:prstGeom>
          <a:noFill/>
        </p:spPr>
        <p:txBody>
          <a:bodyPr wrap="square" rtlCol="0">
            <a:spAutoFit/>
          </a:bodyPr>
          <a:lstStyle/>
          <a:p>
            <a:r>
              <a:rPr lang="en-US" sz="2000" dirty="0" smtClean="0">
                <a:latin typeface="Helvetica"/>
                <a:cs typeface="Helvetica"/>
              </a:rPr>
              <a:t>S”</a:t>
            </a:r>
            <a:endParaRPr lang="en-US" sz="2000" dirty="0">
              <a:latin typeface="Helvetica"/>
              <a:cs typeface="Helvetica"/>
            </a:endParaRPr>
          </a:p>
        </p:txBody>
      </p:sp>
      <p:sp>
        <p:nvSpPr>
          <p:cNvPr id="40" name="Rectangle 39"/>
          <p:cNvSpPr/>
          <p:nvPr/>
        </p:nvSpPr>
        <p:spPr>
          <a:xfrm>
            <a:off x="3852713" y="3072130"/>
            <a:ext cx="1484126" cy="910925"/>
          </a:xfrm>
          <a:prstGeom prst="rect">
            <a:avLst/>
          </a:prstGeom>
          <a:solidFill>
            <a:srgbClr val="565A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4046036" y="3187671"/>
            <a:ext cx="1057119" cy="646331"/>
          </a:xfrm>
          <a:prstGeom prst="rect">
            <a:avLst/>
          </a:prstGeom>
          <a:noFill/>
        </p:spPr>
        <p:txBody>
          <a:bodyPr wrap="square" rtlCol="0">
            <a:spAutoFit/>
          </a:bodyPr>
          <a:lstStyle/>
          <a:p>
            <a:pPr algn="ctr"/>
            <a:r>
              <a:rPr lang="en-US" sz="1800" dirty="0" smtClean="0">
                <a:solidFill>
                  <a:schemeClr val="bg1"/>
                </a:solidFill>
                <a:latin typeface="Seravek Light"/>
                <a:cs typeface="Seravek Light"/>
              </a:rPr>
              <a:t>Adaptive</a:t>
            </a:r>
          </a:p>
          <a:p>
            <a:pPr algn="ctr"/>
            <a:r>
              <a:rPr lang="en-US" sz="1800" dirty="0" smtClean="0">
                <a:solidFill>
                  <a:schemeClr val="bg1"/>
                </a:solidFill>
                <a:latin typeface="Seravek Light"/>
                <a:cs typeface="Seravek Light"/>
              </a:rPr>
              <a:t>Filter</a:t>
            </a:r>
            <a:endParaRPr lang="en-US" sz="1800" dirty="0">
              <a:solidFill>
                <a:schemeClr val="bg1"/>
              </a:solidFill>
              <a:latin typeface="Seravek Light"/>
              <a:cs typeface="Seravek Light"/>
            </a:endParaRPr>
          </a:p>
        </p:txBody>
      </p:sp>
      <p:cxnSp>
        <p:nvCxnSpPr>
          <p:cNvPr id="42" name="Straight Connector 41"/>
          <p:cNvCxnSpPr/>
          <p:nvPr/>
        </p:nvCxnSpPr>
        <p:spPr>
          <a:xfrm>
            <a:off x="3596217" y="3425139"/>
            <a:ext cx="243796"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3596217" y="3700080"/>
            <a:ext cx="243796"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5" name="Elbow Connector 44"/>
          <p:cNvCxnSpPr/>
          <p:nvPr/>
        </p:nvCxnSpPr>
        <p:spPr>
          <a:xfrm>
            <a:off x="2590490" y="2600425"/>
            <a:ext cx="1005727" cy="830405"/>
          </a:xfrm>
          <a:prstGeom prst="bentConnector3">
            <a:avLst>
              <a:gd name="adj1" fmla="val 100397"/>
            </a:avLst>
          </a:prstGeom>
          <a:ln w="19050">
            <a:solidFill>
              <a:schemeClr val="tx1">
                <a:lumMod val="95000"/>
                <a:lumOff val="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50" name="Elbow Connector 49"/>
          <p:cNvCxnSpPr/>
          <p:nvPr/>
        </p:nvCxnSpPr>
        <p:spPr>
          <a:xfrm flipV="1">
            <a:off x="2590487" y="3699997"/>
            <a:ext cx="1005732" cy="982407"/>
          </a:xfrm>
          <a:prstGeom prst="bentConnector3">
            <a:avLst>
              <a:gd name="adj1" fmla="val 100963"/>
            </a:avLst>
          </a:prstGeom>
          <a:ln w="19050">
            <a:solidFill>
              <a:schemeClr val="tx1">
                <a:lumMod val="95000"/>
                <a:lumOff val="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252315" y="3163314"/>
            <a:ext cx="0" cy="926078"/>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2667755" y="4306716"/>
            <a:ext cx="705591" cy="400110"/>
          </a:xfrm>
          <a:prstGeom prst="rect">
            <a:avLst/>
          </a:prstGeom>
          <a:noFill/>
        </p:spPr>
        <p:txBody>
          <a:bodyPr wrap="square" rtlCol="0">
            <a:spAutoFit/>
          </a:bodyPr>
          <a:lstStyle/>
          <a:p>
            <a:r>
              <a:rPr lang="en-US" sz="2000" dirty="0" smtClean="0">
                <a:latin typeface="Helvetica"/>
                <a:cs typeface="Helvetica"/>
              </a:rPr>
              <a:t>V”+</a:t>
            </a:r>
            <a:endParaRPr lang="en-US" sz="2000" dirty="0">
              <a:latin typeface="Helvetica"/>
              <a:cs typeface="Helvetica"/>
            </a:endParaRPr>
          </a:p>
        </p:txBody>
      </p:sp>
      <p:sp>
        <p:nvSpPr>
          <p:cNvPr id="46" name="TextBox 45"/>
          <p:cNvSpPr txBox="1"/>
          <p:nvPr/>
        </p:nvSpPr>
        <p:spPr>
          <a:xfrm>
            <a:off x="2314959" y="3344069"/>
            <a:ext cx="509759" cy="400110"/>
          </a:xfrm>
          <a:prstGeom prst="rect">
            <a:avLst/>
          </a:prstGeom>
          <a:noFill/>
        </p:spPr>
        <p:txBody>
          <a:bodyPr wrap="square" rtlCol="0">
            <a:spAutoFit/>
          </a:bodyPr>
          <a:lstStyle/>
          <a:p>
            <a:r>
              <a:rPr lang="en-US" sz="2000" dirty="0" smtClean="0">
                <a:latin typeface="Helvetica"/>
                <a:cs typeface="Helvetica"/>
              </a:rPr>
              <a:t>V”</a:t>
            </a:r>
            <a:endParaRPr lang="en-US" sz="2000" dirty="0">
              <a:latin typeface="Helvetica"/>
              <a:cs typeface="Helvetica"/>
            </a:endParaRPr>
          </a:p>
        </p:txBody>
      </p:sp>
      <p:sp>
        <p:nvSpPr>
          <p:cNvPr id="49" name="TextBox 48"/>
          <p:cNvSpPr txBox="1"/>
          <p:nvPr/>
        </p:nvSpPr>
        <p:spPr>
          <a:xfrm>
            <a:off x="0" y="0"/>
            <a:ext cx="9144000" cy="769441"/>
          </a:xfrm>
          <a:prstGeom prst="rect">
            <a:avLst/>
          </a:prstGeom>
          <a:noFill/>
        </p:spPr>
        <p:txBody>
          <a:bodyPr wrap="square" rtlCol="0">
            <a:spAutoFit/>
          </a:bodyPr>
          <a:lstStyle/>
          <a:p>
            <a:r>
              <a:rPr lang="en-US" sz="4400" dirty="0" smtClean="0">
                <a:solidFill>
                  <a:schemeClr val="tx2">
                    <a:lumMod val="75000"/>
                  </a:schemeClr>
                </a:solidFill>
                <a:latin typeface="Helvetica Neue Thin"/>
                <a:cs typeface="Helvetica Neue Thin"/>
              </a:rPr>
              <a:t>Vibration recovery at receiver</a:t>
            </a:r>
            <a:endParaRPr lang="en-US" sz="4400" dirty="0">
              <a:solidFill>
                <a:schemeClr val="tx2">
                  <a:lumMod val="75000"/>
                </a:schemeClr>
              </a:solidFill>
              <a:latin typeface="Helvetica Neue Thin"/>
              <a:cs typeface="Helvetica Neue Thin"/>
            </a:endParaRPr>
          </a:p>
        </p:txBody>
      </p:sp>
      <p:sp>
        <p:nvSpPr>
          <p:cNvPr id="51" name="Oval 50"/>
          <p:cNvSpPr/>
          <p:nvPr/>
        </p:nvSpPr>
        <p:spPr>
          <a:xfrm>
            <a:off x="2569306" y="4253436"/>
            <a:ext cx="618167" cy="550331"/>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6187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5" name="Straight Connector 74"/>
          <p:cNvCxnSpPr/>
          <p:nvPr/>
        </p:nvCxnSpPr>
        <p:spPr>
          <a:xfrm>
            <a:off x="4817397" y="3601492"/>
            <a:ext cx="965523"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a:off x="5819822" y="3389226"/>
            <a:ext cx="486654" cy="400110"/>
          </a:xfrm>
          <a:prstGeom prst="rect">
            <a:avLst/>
          </a:prstGeom>
          <a:noFill/>
        </p:spPr>
        <p:txBody>
          <a:bodyPr wrap="square" rtlCol="0">
            <a:spAutoFit/>
          </a:bodyPr>
          <a:lstStyle/>
          <a:p>
            <a:r>
              <a:rPr lang="en-US" sz="2000" dirty="0" smtClean="0">
                <a:latin typeface="Helvetica"/>
                <a:cs typeface="Helvetica"/>
              </a:rPr>
              <a:t>V</a:t>
            </a:r>
            <a:endParaRPr lang="en-US" sz="2000" dirty="0">
              <a:latin typeface="Helvetica"/>
              <a:cs typeface="Helvetica"/>
            </a:endParaRPr>
          </a:p>
        </p:txBody>
      </p:sp>
      <p:pic>
        <p:nvPicPr>
          <p:cNvPr id="3" name="Picture 2" descr="ipho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4796">
            <a:off x="151716" y="2223031"/>
            <a:ext cx="842477" cy="842477"/>
          </a:xfrm>
          <a:prstGeom prst="rect">
            <a:avLst/>
          </a:prstGeom>
        </p:spPr>
      </p:pic>
      <p:pic>
        <p:nvPicPr>
          <p:cNvPr id="4" name="Picture 3" descr="megapho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912154">
            <a:off x="108511" y="4330429"/>
            <a:ext cx="832775" cy="784474"/>
          </a:xfrm>
          <a:prstGeom prst="rect">
            <a:avLst/>
          </a:prstGeom>
        </p:spPr>
      </p:pic>
      <p:pic>
        <p:nvPicPr>
          <p:cNvPr id="5" name="Picture 4" descr="Microphone-ic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5588" y="2241819"/>
            <a:ext cx="862167" cy="862167"/>
          </a:xfrm>
          <a:prstGeom prst="rect">
            <a:avLst/>
          </a:prstGeom>
        </p:spPr>
      </p:pic>
      <p:grpSp>
        <p:nvGrpSpPr>
          <p:cNvPr id="7" name="Group 6"/>
          <p:cNvGrpSpPr/>
          <p:nvPr/>
        </p:nvGrpSpPr>
        <p:grpSpPr>
          <a:xfrm rot="14027423">
            <a:off x="540424" y="2513514"/>
            <a:ext cx="645191" cy="88128"/>
            <a:chOff x="300795" y="776467"/>
            <a:chExt cx="9487892" cy="1451529"/>
          </a:xfrm>
        </p:grpSpPr>
        <p:sp>
          <p:nvSpPr>
            <p:cNvPr id="63" name="Freeform 62"/>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Freeform 63"/>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Freeform 64"/>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8" name="Group 7"/>
          <p:cNvGrpSpPr/>
          <p:nvPr/>
        </p:nvGrpSpPr>
        <p:grpSpPr>
          <a:xfrm rot="14027423">
            <a:off x="594001" y="2462579"/>
            <a:ext cx="645191" cy="88128"/>
            <a:chOff x="300795" y="776467"/>
            <a:chExt cx="9487892" cy="1451529"/>
          </a:xfrm>
        </p:grpSpPr>
        <p:sp>
          <p:nvSpPr>
            <p:cNvPr id="60" name="Freeform 59"/>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Freeform 60"/>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Freeform 61"/>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 name="Group 8"/>
          <p:cNvGrpSpPr/>
          <p:nvPr/>
        </p:nvGrpSpPr>
        <p:grpSpPr>
          <a:xfrm rot="754385">
            <a:off x="530207" y="4148925"/>
            <a:ext cx="614680" cy="614680"/>
            <a:chOff x="3717675" y="2533809"/>
            <a:chExt cx="614680" cy="614680"/>
          </a:xfrm>
        </p:grpSpPr>
        <p:sp>
          <p:nvSpPr>
            <p:cNvPr id="57" name="Arc 56"/>
            <p:cNvSpPr/>
            <p:nvPr/>
          </p:nvSpPr>
          <p:spPr>
            <a:xfrm>
              <a:off x="3717675" y="2533809"/>
              <a:ext cx="614680" cy="614680"/>
            </a:xfrm>
            <a:prstGeom prst="arc">
              <a:avLst/>
            </a:prstGeom>
            <a:noFill/>
            <a:ln>
              <a:solidFill>
                <a:srgbClr val="EB7B2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Arc 57"/>
            <p:cNvSpPr/>
            <p:nvPr/>
          </p:nvSpPr>
          <p:spPr>
            <a:xfrm>
              <a:off x="3723138" y="2637949"/>
              <a:ext cx="508000" cy="508000"/>
            </a:xfrm>
            <a:prstGeom prst="arc">
              <a:avLst/>
            </a:prstGeom>
            <a:noFill/>
            <a:ln>
              <a:solidFill>
                <a:srgbClr val="EB7B2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Arc 58"/>
            <p:cNvSpPr/>
            <p:nvPr/>
          </p:nvSpPr>
          <p:spPr>
            <a:xfrm>
              <a:off x="3762630" y="2756564"/>
              <a:ext cx="346971" cy="346971"/>
            </a:xfrm>
            <a:prstGeom prst="arc">
              <a:avLst/>
            </a:prstGeom>
            <a:noFill/>
            <a:ln>
              <a:solidFill>
                <a:srgbClr val="EB7B2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3" name="Straight Connector 12"/>
          <p:cNvCxnSpPr/>
          <p:nvPr/>
        </p:nvCxnSpPr>
        <p:spPr>
          <a:xfrm flipV="1">
            <a:off x="1129254" y="2915567"/>
            <a:ext cx="902128" cy="1252044"/>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1634662" y="1820212"/>
            <a:ext cx="1961555" cy="400110"/>
          </a:xfrm>
          <a:prstGeom prst="rect">
            <a:avLst/>
          </a:prstGeom>
          <a:noFill/>
        </p:spPr>
        <p:txBody>
          <a:bodyPr wrap="square" rtlCol="0">
            <a:spAutoFit/>
          </a:bodyPr>
          <a:lstStyle/>
          <a:p>
            <a:r>
              <a:rPr lang="en-US" sz="2000" dirty="0" smtClean="0">
                <a:solidFill>
                  <a:srgbClr val="EB7B22"/>
                </a:solidFill>
                <a:latin typeface="Seravek Light"/>
                <a:cs typeface="Seravek Light"/>
              </a:rPr>
              <a:t>Primary </a:t>
            </a:r>
            <a:r>
              <a:rPr lang="en-US" sz="2000" dirty="0" err="1" smtClean="0">
                <a:solidFill>
                  <a:srgbClr val="EB7B22"/>
                </a:solidFill>
                <a:latin typeface="Seravek Light"/>
                <a:cs typeface="Seravek Light"/>
              </a:rPr>
              <a:t>mic.</a:t>
            </a:r>
            <a:endParaRPr lang="en-US" sz="2000" dirty="0">
              <a:solidFill>
                <a:srgbClr val="EB7B22"/>
              </a:solidFill>
              <a:latin typeface="Seravek Light"/>
              <a:cs typeface="Seravek Light"/>
            </a:endParaRPr>
          </a:p>
        </p:txBody>
      </p:sp>
      <p:sp>
        <p:nvSpPr>
          <p:cNvPr id="47" name="TextBox 46"/>
          <p:cNvSpPr txBox="1"/>
          <p:nvPr/>
        </p:nvSpPr>
        <p:spPr>
          <a:xfrm>
            <a:off x="-9662" y="1820212"/>
            <a:ext cx="1273659" cy="400110"/>
          </a:xfrm>
          <a:prstGeom prst="rect">
            <a:avLst/>
          </a:prstGeom>
          <a:noFill/>
        </p:spPr>
        <p:txBody>
          <a:bodyPr wrap="square" rtlCol="0">
            <a:spAutoFit/>
          </a:bodyPr>
          <a:lstStyle/>
          <a:p>
            <a:r>
              <a:rPr lang="en-US" sz="2000" dirty="0" smtClean="0">
                <a:solidFill>
                  <a:srgbClr val="EB7B22"/>
                </a:solidFill>
                <a:latin typeface="Seravek Light"/>
                <a:cs typeface="Seravek Light"/>
              </a:rPr>
              <a:t>Vibration</a:t>
            </a:r>
            <a:endParaRPr lang="en-US" sz="2000" dirty="0">
              <a:solidFill>
                <a:srgbClr val="EB7B22"/>
              </a:solidFill>
              <a:latin typeface="Seravek Light"/>
              <a:cs typeface="Seravek Light"/>
            </a:endParaRPr>
          </a:p>
        </p:txBody>
      </p:sp>
      <p:sp>
        <p:nvSpPr>
          <p:cNvPr id="48" name="TextBox 47"/>
          <p:cNvSpPr txBox="1"/>
          <p:nvPr/>
        </p:nvSpPr>
        <p:spPr>
          <a:xfrm>
            <a:off x="26974" y="5040698"/>
            <a:ext cx="977262" cy="400110"/>
          </a:xfrm>
          <a:prstGeom prst="rect">
            <a:avLst/>
          </a:prstGeom>
          <a:noFill/>
        </p:spPr>
        <p:txBody>
          <a:bodyPr wrap="square" rtlCol="0">
            <a:spAutoFit/>
          </a:bodyPr>
          <a:lstStyle/>
          <a:p>
            <a:r>
              <a:rPr lang="en-US" sz="2000" dirty="0" smtClean="0">
                <a:solidFill>
                  <a:srgbClr val="EB7B22"/>
                </a:solidFill>
                <a:latin typeface="Seravek Light"/>
                <a:cs typeface="Seravek Light"/>
              </a:rPr>
              <a:t>Sound</a:t>
            </a:r>
            <a:endParaRPr lang="en-US" sz="2000" dirty="0">
              <a:solidFill>
                <a:srgbClr val="EB7B22"/>
              </a:solidFill>
              <a:latin typeface="Seravek Light"/>
              <a:cs typeface="Seravek Light"/>
            </a:endParaRPr>
          </a:p>
        </p:txBody>
      </p:sp>
      <p:sp>
        <p:nvSpPr>
          <p:cNvPr id="69" name="TextBox 68"/>
          <p:cNvSpPr txBox="1"/>
          <p:nvPr/>
        </p:nvSpPr>
        <p:spPr>
          <a:xfrm>
            <a:off x="2824718" y="2239962"/>
            <a:ext cx="771499" cy="400110"/>
          </a:xfrm>
          <a:prstGeom prst="rect">
            <a:avLst/>
          </a:prstGeom>
          <a:noFill/>
        </p:spPr>
        <p:txBody>
          <a:bodyPr wrap="square" rtlCol="0">
            <a:spAutoFit/>
          </a:bodyPr>
          <a:lstStyle/>
          <a:p>
            <a:r>
              <a:rPr lang="en-US" sz="2000" dirty="0" smtClean="0">
                <a:latin typeface="Helvetica"/>
                <a:cs typeface="Helvetica"/>
              </a:rPr>
              <a:t>V+S</a:t>
            </a:r>
            <a:endParaRPr lang="en-US" sz="2000" dirty="0">
              <a:latin typeface="Helvetica"/>
              <a:cs typeface="Helvetica"/>
            </a:endParaRPr>
          </a:p>
        </p:txBody>
      </p:sp>
      <p:cxnSp>
        <p:nvCxnSpPr>
          <p:cNvPr id="70" name="Straight Connector 69"/>
          <p:cNvCxnSpPr/>
          <p:nvPr/>
        </p:nvCxnSpPr>
        <p:spPr>
          <a:xfrm>
            <a:off x="1118108" y="2600424"/>
            <a:ext cx="753986"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1282298" y="2246796"/>
            <a:ext cx="486654" cy="400110"/>
          </a:xfrm>
          <a:prstGeom prst="rect">
            <a:avLst/>
          </a:prstGeom>
          <a:noFill/>
        </p:spPr>
        <p:txBody>
          <a:bodyPr wrap="square" rtlCol="0">
            <a:spAutoFit/>
          </a:bodyPr>
          <a:lstStyle/>
          <a:p>
            <a:r>
              <a:rPr lang="en-US" sz="2000" dirty="0" smtClean="0">
                <a:latin typeface="Helvetica"/>
                <a:cs typeface="Helvetica"/>
              </a:rPr>
              <a:t>V</a:t>
            </a:r>
            <a:endParaRPr lang="en-US" sz="2000" dirty="0">
              <a:latin typeface="Helvetica"/>
              <a:cs typeface="Helvetica"/>
            </a:endParaRPr>
          </a:p>
        </p:txBody>
      </p:sp>
      <p:sp>
        <p:nvSpPr>
          <p:cNvPr id="72" name="TextBox 71"/>
          <p:cNvSpPr txBox="1"/>
          <p:nvPr/>
        </p:nvSpPr>
        <p:spPr>
          <a:xfrm>
            <a:off x="1226950" y="3332608"/>
            <a:ext cx="486654" cy="400110"/>
          </a:xfrm>
          <a:prstGeom prst="rect">
            <a:avLst/>
          </a:prstGeom>
          <a:noFill/>
        </p:spPr>
        <p:txBody>
          <a:bodyPr wrap="square" rtlCol="0">
            <a:spAutoFit/>
          </a:bodyPr>
          <a:lstStyle/>
          <a:p>
            <a:r>
              <a:rPr lang="en-US" sz="2000" dirty="0">
                <a:latin typeface="Helvetica"/>
                <a:cs typeface="Helvetica"/>
              </a:rPr>
              <a:t>S</a:t>
            </a:r>
          </a:p>
        </p:txBody>
      </p:sp>
      <p:pic>
        <p:nvPicPr>
          <p:cNvPr id="26" name="Picture 25" descr="Microphone-ic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5588" y="4180441"/>
            <a:ext cx="862167" cy="862167"/>
          </a:xfrm>
          <a:prstGeom prst="rect">
            <a:avLst/>
          </a:prstGeom>
        </p:spPr>
      </p:pic>
      <p:cxnSp>
        <p:nvCxnSpPr>
          <p:cNvPr id="27" name="Straight Connector 26"/>
          <p:cNvCxnSpPr/>
          <p:nvPr/>
        </p:nvCxnSpPr>
        <p:spPr>
          <a:xfrm>
            <a:off x="1118108" y="4727523"/>
            <a:ext cx="753986"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634662" y="5040698"/>
            <a:ext cx="1961555" cy="400110"/>
          </a:xfrm>
          <a:prstGeom prst="rect">
            <a:avLst/>
          </a:prstGeom>
          <a:noFill/>
        </p:spPr>
        <p:txBody>
          <a:bodyPr wrap="square" rtlCol="0">
            <a:spAutoFit/>
          </a:bodyPr>
          <a:lstStyle/>
          <a:p>
            <a:r>
              <a:rPr lang="en-US" sz="2000" dirty="0" smtClean="0">
                <a:solidFill>
                  <a:srgbClr val="EB7B22"/>
                </a:solidFill>
                <a:latin typeface="Seravek Light"/>
                <a:cs typeface="Seravek Light"/>
              </a:rPr>
              <a:t>Secondary </a:t>
            </a:r>
            <a:r>
              <a:rPr lang="en-US" sz="2000" dirty="0" err="1" smtClean="0">
                <a:solidFill>
                  <a:srgbClr val="EB7B22"/>
                </a:solidFill>
                <a:latin typeface="Seravek Light"/>
                <a:cs typeface="Seravek Light"/>
              </a:rPr>
              <a:t>mic.</a:t>
            </a:r>
            <a:endParaRPr lang="en-US" sz="2000" dirty="0">
              <a:solidFill>
                <a:srgbClr val="EB7B22"/>
              </a:solidFill>
              <a:latin typeface="Seravek Light"/>
              <a:cs typeface="Seravek Light"/>
            </a:endParaRPr>
          </a:p>
        </p:txBody>
      </p:sp>
      <p:sp>
        <p:nvSpPr>
          <p:cNvPr id="29" name="TextBox 28"/>
          <p:cNvSpPr txBox="1"/>
          <p:nvPr/>
        </p:nvSpPr>
        <p:spPr>
          <a:xfrm>
            <a:off x="1276209" y="4318613"/>
            <a:ext cx="486654" cy="400110"/>
          </a:xfrm>
          <a:prstGeom prst="rect">
            <a:avLst/>
          </a:prstGeom>
          <a:noFill/>
        </p:spPr>
        <p:txBody>
          <a:bodyPr wrap="square" rtlCol="0">
            <a:spAutoFit/>
          </a:bodyPr>
          <a:lstStyle/>
          <a:p>
            <a:r>
              <a:rPr lang="en-US" sz="2000" dirty="0" smtClean="0">
                <a:latin typeface="Helvetica"/>
                <a:cs typeface="Helvetica"/>
              </a:rPr>
              <a:t>S”</a:t>
            </a:r>
            <a:endParaRPr lang="en-US" sz="2000" dirty="0">
              <a:latin typeface="Helvetica"/>
              <a:cs typeface="Helvetica"/>
            </a:endParaRPr>
          </a:p>
        </p:txBody>
      </p:sp>
      <p:sp>
        <p:nvSpPr>
          <p:cNvPr id="31" name="TextBox 30"/>
          <p:cNvSpPr txBox="1"/>
          <p:nvPr/>
        </p:nvSpPr>
        <p:spPr>
          <a:xfrm>
            <a:off x="3154443" y="4321941"/>
            <a:ext cx="441776" cy="400110"/>
          </a:xfrm>
          <a:prstGeom prst="rect">
            <a:avLst/>
          </a:prstGeom>
          <a:noFill/>
        </p:spPr>
        <p:txBody>
          <a:bodyPr wrap="square" rtlCol="0">
            <a:spAutoFit/>
          </a:bodyPr>
          <a:lstStyle/>
          <a:p>
            <a:r>
              <a:rPr lang="en-US" sz="2000" dirty="0" smtClean="0">
                <a:latin typeface="Helvetica"/>
                <a:cs typeface="Helvetica"/>
              </a:rPr>
              <a:t>S”</a:t>
            </a:r>
            <a:endParaRPr lang="en-US" sz="2000" dirty="0">
              <a:latin typeface="Helvetica"/>
              <a:cs typeface="Helvetica"/>
            </a:endParaRPr>
          </a:p>
        </p:txBody>
      </p:sp>
      <p:sp>
        <p:nvSpPr>
          <p:cNvPr id="40" name="Rectangle 39"/>
          <p:cNvSpPr/>
          <p:nvPr/>
        </p:nvSpPr>
        <p:spPr>
          <a:xfrm>
            <a:off x="3852713" y="3072130"/>
            <a:ext cx="1484126" cy="910925"/>
          </a:xfrm>
          <a:prstGeom prst="rect">
            <a:avLst/>
          </a:prstGeom>
          <a:solidFill>
            <a:srgbClr val="565A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4046036" y="3187671"/>
            <a:ext cx="1057119" cy="646331"/>
          </a:xfrm>
          <a:prstGeom prst="rect">
            <a:avLst/>
          </a:prstGeom>
          <a:noFill/>
        </p:spPr>
        <p:txBody>
          <a:bodyPr wrap="square" rtlCol="0">
            <a:spAutoFit/>
          </a:bodyPr>
          <a:lstStyle/>
          <a:p>
            <a:pPr algn="ctr"/>
            <a:r>
              <a:rPr lang="en-US" sz="1800" dirty="0" smtClean="0">
                <a:solidFill>
                  <a:schemeClr val="bg1"/>
                </a:solidFill>
                <a:latin typeface="Seravek Light"/>
                <a:cs typeface="Seravek Light"/>
              </a:rPr>
              <a:t>Adaptive</a:t>
            </a:r>
          </a:p>
          <a:p>
            <a:pPr algn="ctr"/>
            <a:r>
              <a:rPr lang="en-US" sz="1800" dirty="0" smtClean="0">
                <a:solidFill>
                  <a:schemeClr val="bg1"/>
                </a:solidFill>
                <a:latin typeface="Seravek Light"/>
                <a:cs typeface="Seravek Light"/>
              </a:rPr>
              <a:t>Filter</a:t>
            </a:r>
            <a:endParaRPr lang="en-US" sz="1800" dirty="0">
              <a:solidFill>
                <a:schemeClr val="bg1"/>
              </a:solidFill>
              <a:latin typeface="Seravek Light"/>
              <a:cs typeface="Seravek Light"/>
            </a:endParaRPr>
          </a:p>
        </p:txBody>
      </p:sp>
      <p:cxnSp>
        <p:nvCxnSpPr>
          <p:cNvPr id="42" name="Straight Connector 41"/>
          <p:cNvCxnSpPr/>
          <p:nvPr/>
        </p:nvCxnSpPr>
        <p:spPr>
          <a:xfrm>
            <a:off x="3596217" y="3425139"/>
            <a:ext cx="243796"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3596217" y="3700080"/>
            <a:ext cx="243796"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5" name="Elbow Connector 44"/>
          <p:cNvCxnSpPr/>
          <p:nvPr/>
        </p:nvCxnSpPr>
        <p:spPr>
          <a:xfrm>
            <a:off x="2590490" y="2600425"/>
            <a:ext cx="1005727" cy="830405"/>
          </a:xfrm>
          <a:prstGeom prst="bentConnector3">
            <a:avLst>
              <a:gd name="adj1" fmla="val 100397"/>
            </a:avLst>
          </a:prstGeom>
          <a:ln w="19050">
            <a:solidFill>
              <a:schemeClr val="tx1">
                <a:lumMod val="95000"/>
                <a:lumOff val="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50" name="Elbow Connector 49"/>
          <p:cNvCxnSpPr/>
          <p:nvPr/>
        </p:nvCxnSpPr>
        <p:spPr>
          <a:xfrm flipV="1">
            <a:off x="2590487" y="3699997"/>
            <a:ext cx="1005732" cy="982407"/>
          </a:xfrm>
          <a:prstGeom prst="bentConnector3">
            <a:avLst>
              <a:gd name="adj1" fmla="val 100963"/>
            </a:avLst>
          </a:prstGeom>
          <a:ln w="19050">
            <a:solidFill>
              <a:schemeClr val="tx1">
                <a:lumMod val="95000"/>
                <a:lumOff val="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252315" y="3163314"/>
            <a:ext cx="0" cy="926078"/>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2667755" y="4306716"/>
            <a:ext cx="705591" cy="400110"/>
          </a:xfrm>
          <a:prstGeom prst="rect">
            <a:avLst/>
          </a:prstGeom>
          <a:noFill/>
        </p:spPr>
        <p:txBody>
          <a:bodyPr wrap="square" rtlCol="0">
            <a:spAutoFit/>
          </a:bodyPr>
          <a:lstStyle/>
          <a:p>
            <a:r>
              <a:rPr lang="en-US" sz="2000" dirty="0" smtClean="0">
                <a:latin typeface="Helvetica"/>
                <a:cs typeface="Helvetica"/>
              </a:rPr>
              <a:t>V”+</a:t>
            </a:r>
            <a:endParaRPr lang="en-US" sz="2000" dirty="0">
              <a:latin typeface="Helvetica"/>
              <a:cs typeface="Helvetica"/>
            </a:endParaRPr>
          </a:p>
        </p:txBody>
      </p:sp>
      <p:sp>
        <p:nvSpPr>
          <p:cNvPr id="46" name="TextBox 45"/>
          <p:cNvSpPr txBox="1"/>
          <p:nvPr/>
        </p:nvSpPr>
        <p:spPr>
          <a:xfrm>
            <a:off x="2314959" y="3344069"/>
            <a:ext cx="509759" cy="400110"/>
          </a:xfrm>
          <a:prstGeom prst="rect">
            <a:avLst/>
          </a:prstGeom>
          <a:noFill/>
        </p:spPr>
        <p:txBody>
          <a:bodyPr wrap="square" rtlCol="0">
            <a:spAutoFit/>
          </a:bodyPr>
          <a:lstStyle/>
          <a:p>
            <a:r>
              <a:rPr lang="en-US" sz="2000" dirty="0" smtClean="0">
                <a:latin typeface="Helvetica"/>
                <a:cs typeface="Helvetica"/>
              </a:rPr>
              <a:t>V”</a:t>
            </a:r>
            <a:endParaRPr lang="en-US" sz="2000" dirty="0">
              <a:latin typeface="Helvetica"/>
              <a:cs typeface="Helvetica"/>
            </a:endParaRPr>
          </a:p>
        </p:txBody>
      </p:sp>
      <p:sp>
        <p:nvSpPr>
          <p:cNvPr id="49" name="Oval 48"/>
          <p:cNvSpPr/>
          <p:nvPr/>
        </p:nvSpPr>
        <p:spPr>
          <a:xfrm>
            <a:off x="5781761" y="3356760"/>
            <a:ext cx="454178" cy="465041"/>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a:stCxn id="49" idx="7"/>
            <a:endCxn id="49" idx="3"/>
          </p:cNvCxnSpPr>
          <p:nvPr/>
        </p:nvCxnSpPr>
        <p:spPr>
          <a:xfrm flipH="1">
            <a:off x="5848274" y="3424864"/>
            <a:ext cx="321152" cy="32883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0" y="0"/>
            <a:ext cx="9144000" cy="769441"/>
          </a:xfrm>
          <a:prstGeom prst="rect">
            <a:avLst/>
          </a:prstGeom>
          <a:noFill/>
        </p:spPr>
        <p:txBody>
          <a:bodyPr wrap="square" rtlCol="0">
            <a:spAutoFit/>
          </a:bodyPr>
          <a:lstStyle/>
          <a:p>
            <a:r>
              <a:rPr lang="en-US" sz="4400" dirty="0" smtClean="0">
                <a:solidFill>
                  <a:schemeClr val="tx2">
                    <a:lumMod val="75000"/>
                  </a:schemeClr>
                </a:solidFill>
                <a:latin typeface="Helvetica Neue Thin"/>
                <a:cs typeface="Helvetica Neue Thin"/>
              </a:rPr>
              <a:t>Vibration recovery at receiver</a:t>
            </a:r>
            <a:endParaRPr lang="en-US" sz="4400" dirty="0">
              <a:solidFill>
                <a:schemeClr val="tx2">
                  <a:lumMod val="75000"/>
                </a:schemeClr>
              </a:solidFill>
              <a:latin typeface="Helvetica Neue Thin"/>
              <a:cs typeface="Helvetica Neue Thin"/>
            </a:endParaRPr>
          </a:p>
        </p:txBody>
      </p:sp>
      <p:sp>
        <p:nvSpPr>
          <p:cNvPr id="52" name="TextBox 51"/>
          <p:cNvSpPr txBox="1"/>
          <p:nvPr/>
        </p:nvSpPr>
        <p:spPr>
          <a:xfrm>
            <a:off x="2052435" y="5833952"/>
            <a:ext cx="5081632" cy="523220"/>
          </a:xfrm>
          <a:prstGeom prst="rect">
            <a:avLst/>
          </a:prstGeom>
          <a:noFill/>
        </p:spPr>
        <p:txBody>
          <a:bodyPr wrap="square" rtlCol="0">
            <a:spAutoFit/>
          </a:bodyPr>
          <a:lstStyle/>
          <a:p>
            <a:pPr algn="ctr"/>
            <a:r>
              <a:rPr lang="en-US" sz="2800" dirty="0" smtClean="0">
                <a:solidFill>
                  <a:schemeClr val="accent2">
                    <a:lumMod val="75000"/>
                  </a:schemeClr>
                </a:solidFill>
                <a:latin typeface="Seravek"/>
                <a:cs typeface="Seravek"/>
              </a:rPr>
              <a:t>Signal sources are correlated</a:t>
            </a:r>
            <a:endParaRPr lang="en-US" sz="2800" dirty="0">
              <a:solidFill>
                <a:schemeClr val="accent2">
                  <a:lumMod val="75000"/>
                </a:schemeClr>
              </a:solidFill>
              <a:latin typeface="Seravek"/>
              <a:cs typeface="Seravek"/>
            </a:endParaRPr>
          </a:p>
        </p:txBody>
      </p:sp>
    </p:spTree>
    <p:extLst>
      <p:ext uri="{BB962C8B-B14F-4D97-AF65-F5344CB8AC3E}">
        <p14:creationId xmlns:p14="http://schemas.microsoft.com/office/powerpoint/2010/main" val="501627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5" name="Straight Connector 74"/>
          <p:cNvCxnSpPr/>
          <p:nvPr/>
        </p:nvCxnSpPr>
        <p:spPr>
          <a:xfrm>
            <a:off x="4817397" y="3601492"/>
            <a:ext cx="965523"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a:off x="5819822" y="3389226"/>
            <a:ext cx="486654" cy="400110"/>
          </a:xfrm>
          <a:prstGeom prst="rect">
            <a:avLst/>
          </a:prstGeom>
          <a:noFill/>
        </p:spPr>
        <p:txBody>
          <a:bodyPr wrap="square" rtlCol="0">
            <a:spAutoFit/>
          </a:bodyPr>
          <a:lstStyle/>
          <a:p>
            <a:r>
              <a:rPr lang="en-US" sz="2000" dirty="0" smtClean="0">
                <a:latin typeface="Helvetica"/>
                <a:cs typeface="Helvetica"/>
              </a:rPr>
              <a:t>V</a:t>
            </a:r>
            <a:endParaRPr lang="en-US" sz="2000" dirty="0">
              <a:latin typeface="Helvetica"/>
              <a:cs typeface="Helvetica"/>
            </a:endParaRPr>
          </a:p>
        </p:txBody>
      </p:sp>
      <p:pic>
        <p:nvPicPr>
          <p:cNvPr id="3" name="Picture 2" descr="ipho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4796">
            <a:off x="151716" y="2223031"/>
            <a:ext cx="842477" cy="842477"/>
          </a:xfrm>
          <a:prstGeom prst="rect">
            <a:avLst/>
          </a:prstGeom>
        </p:spPr>
      </p:pic>
      <p:pic>
        <p:nvPicPr>
          <p:cNvPr id="4" name="Picture 3" descr="megaphon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912154">
            <a:off x="108511" y="4330429"/>
            <a:ext cx="832775" cy="784474"/>
          </a:xfrm>
          <a:prstGeom prst="rect">
            <a:avLst/>
          </a:prstGeom>
        </p:spPr>
      </p:pic>
      <p:pic>
        <p:nvPicPr>
          <p:cNvPr id="5" name="Picture 4" descr="Microphone-ic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5588" y="2241819"/>
            <a:ext cx="862167" cy="862167"/>
          </a:xfrm>
          <a:prstGeom prst="rect">
            <a:avLst/>
          </a:prstGeom>
        </p:spPr>
      </p:pic>
      <p:grpSp>
        <p:nvGrpSpPr>
          <p:cNvPr id="7" name="Group 6"/>
          <p:cNvGrpSpPr/>
          <p:nvPr/>
        </p:nvGrpSpPr>
        <p:grpSpPr>
          <a:xfrm rot="14027423">
            <a:off x="540424" y="2513514"/>
            <a:ext cx="645191" cy="88128"/>
            <a:chOff x="300795" y="776467"/>
            <a:chExt cx="9487892" cy="1451529"/>
          </a:xfrm>
        </p:grpSpPr>
        <p:sp>
          <p:nvSpPr>
            <p:cNvPr id="63" name="Freeform 62"/>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4" name="Freeform 63"/>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Freeform 64"/>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8" name="Group 7"/>
          <p:cNvGrpSpPr/>
          <p:nvPr/>
        </p:nvGrpSpPr>
        <p:grpSpPr>
          <a:xfrm rot="14027423">
            <a:off x="594001" y="2462579"/>
            <a:ext cx="645191" cy="88128"/>
            <a:chOff x="300795" y="776467"/>
            <a:chExt cx="9487892" cy="1451529"/>
          </a:xfrm>
        </p:grpSpPr>
        <p:sp>
          <p:nvSpPr>
            <p:cNvPr id="60" name="Freeform 59"/>
            <p:cNvSpPr/>
            <p:nvPr/>
          </p:nvSpPr>
          <p:spPr>
            <a:xfrm>
              <a:off x="300795" y="77646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1" name="Freeform 60"/>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2" name="Freeform 61"/>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19050" cmpd="sng">
              <a:solidFill>
                <a:schemeClr val="tx2">
                  <a:lumMod val="7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9" name="Group 8"/>
          <p:cNvGrpSpPr/>
          <p:nvPr/>
        </p:nvGrpSpPr>
        <p:grpSpPr>
          <a:xfrm rot="754385">
            <a:off x="530207" y="4148925"/>
            <a:ext cx="614680" cy="614680"/>
            <a:chOff x="3717675" y="2533809"/>
            <a:chExt cx="614680" cy="614680"/>
          </a:xfrm>
        </p:grpSpPr>
        <p:sp>
          <p:nvSpPr>
            <p:cNvPr id="57" name="Arc 56"/>
            <p:cNvSpPr/>
            <p:nvPr/>
          </p:nvSpPr>
          <p:spPr>
            <a:xfrm>
              <a:off x="3717675" y="2533809"/>
              <a:ext cx="614680" cy="614680"/>
            </a:xfrm>
            <a:prstGeom prst="arc">
              <a:avLst/>
            </a:prstGeom>
            <a:noFill/>
            <a:ln>
              <a:solidFill>
                <a:srgbClr val="EB7B2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8" name="Arc 57"/>
            <p:cNvSpPr/>
            <p:nvPr/>
          </p:nvSpPr>
          <p:spPr>
            <a:xfrm>
              <a:off x="3723138" y="2637949"/>
              <a:ext cx="508000" cy="508000"/>
            </a:xfrm>
            <a:prstGeom prst="arc">
              <a:avLst/>
            </a:prstGeom>
            <a:noFill/>
            <a:ln>
              <a:solidFill>
                <a:srgbClr val="EB7B2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9" name="Arc 58"/>
            <p:cNvSpPr/>
            <p:nvPr/>
          </p:nvSpPr>
          <p:spPr>
            <a:xfrm>
              <a:off x="3762630" y="2756564"/>
              <a:ext cx="346971" cy="346971"/>
            </a:xfrm>
            <a:prstGeom prst="arc">
              <a:avLst/>
            </a:prstGeom>
            <a:noFill/>
            <a:ln>
              <a:solidFill>
                <a:srgbClr val="EB7B2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3" name="Straight Connector 12"/>
          <p:cNvCxnSpPr/>
          <p:nvPr/>
        </p:nvCxnSpPr>
        <p:spPr>
          <a:xfrm flipV="1">
            <a:off x="1129254" y="2915567"/>
            <a:ext cx="902128" cy="1252044"/>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1634662" y="1820212"/>
            <a:ext cx="1961555" cy="400110"/>
          </a:xfrm>
          <a:prstGeom prst="rect">
            <a:avLst/>
          </a:prstGeom>
          <a:noFill/>
        </p:spPr>
        <p:txBody>
          <a:bodyPr wrap="square" rtlCol="0">
            <a:spAutoFit/>
          </a:bodyPr>
          <a:lstStyle/>
          <a:p>
            <a:r>
              <a:rPr lang="en-US" sz="2000" dirty="0" smtClean="0">
                <a:solidFill>
                  <a:srgbClr val="EB7B22"/>
                </a:solidFill>
                <a:latin typeface="Seravek Light"/>
                <a:cs typeface="Seravek Light"/>
              </a:rPr>
              <a:t>Primary </a:t>
            </a:r>
            <a:r>
              <a:rPr lang="en-US" sz="2000" dirty="0" err="1" smtClean="0">
                <a:solidFill>
                  <a:srgbClr val="EB7B22"/>
                </a:solidFill>
                <a:latin typeface="Seravek Light"/>
                <a:cs typeface="Seravek Light"/>
              </a:rPr>
              <a:t>mic.</a:t>
            </a:r>
            <a:endParaRPr lang="en-US" sz="2000" dirty="0">
              <a:solidFill>
                <a:srgbClr val="EB7B22"/>
              </a:solidFill>
              <a:latin typeface="Seravek Light"/>
              <a:cs typeface="Seravek Light"/>
            </a:endParaRPr>
          </a:p>
        </p:txBody>
      </p:sp>
      <p:sp>
        <p:nvSpPr>
          <p:cNvPr id="47" name="TextBox 46"/>
          <p:cNvSpPr txBox="1"/>
          <p:nvPr/>
        </p:nvSpPr>
        <p:spPr>
          <a:xfrm>
            <a:off x="-9662" y="1820212"/>
            <a:ext cx="1273659" cy="400110"/>
          </a:xfrm>
          <a:prstGeom prst="rect">
            <a:avLst/>
          </a:prstGeom>
          <a:noFill/>
        </p:spPr>
        <p:txBody>
          <a:bodyPr wrap="square" rtlCol="0">
            <a:spAutoFit/>
          </a:bodyPr>
          <a:lstStyle/>
          <a:p>
            <a:r>
              <a:rPr lang="en-US" sz="2000" dirty="0" smtClean="0">
                <a:solidFill>
                  <a:srgbClr val="EB7B22"/>
                </a:solidFill>
                <a:latin typeface="Seravek Light"/>
                <a:cs typeface="Seravek Light"/>
              </a:rPr>
              <a:t>Vibration</a:t>
            </a:r>
            <a:endParaRPr lang="en-US" sz="2000" dirty="0">
              <a:solidFill>
                <a:srgbClr val="EB7B22"/>
              </a:solidFill>
              <a:latin typeface="Seravek Light"/>
              <a:cs typeface="Seravek Light"/>
            </a:endParaRPr>
          </a:p>
        </p:txBody>
      </p:sp>
      <p:sp>
        <p:nvSpPr>
          <p:cNvPr id="48" name="TextBox 47"/>
          <p:cNvSpPr txBox="1"/>
          <p:nvPr/>
        </p:nvSpPr>
        <p:spPr>
          <a:xfrm>
            <a:off x="26974" y="5040698"/>
            <a:ext cx="977262" cy="400110"/>
          </a:xfrm>
          <a:prstGeom prst="rect">
            <a:avLst/>
          </a:prstGeom>
          <a:noFill/>
        </p:spPr>
        <p:txBody>
          <a:bodyPr wrap="square" rtlCol="0">
            <a:spAutoFit/>
          </a:bodyPr>
          <a:lstStyle/>
          <a:p>
            <a:r>
              <a:rPr lang="en-US" sz="2000" dirty="0" smtClean="0">
                <a:solidFill>
                  <a:srgbClr val="EB7B22"/>
                </a:solidFill>
                <a:latin typeface="Seravek Light"/>
                <a:cs typeface="Seravek Light"/>
              </a:rPr>
              <a:t>Sound</a:t>
            </a:r>
            <a:endParaRPr lang="en-US" sz="2000" dirty="0">
              <a:solidFill>
                <a:srgbClr val="EB7B22"/>
              </a:solidFill>
              <a:latin typeface="Seravek Light"/>
              <a:cs typeface="Seravek Light"/>
            </a:endParaRPr>
          </a:p>
        </p:txBody>
      </p:sp>
      <p:sp>
        <p:nvSpPr>
          <p:cNvPr id="69" name="TextBox 68"/>
          <p:cNvSpPr txBox="1"/>
          <p:nvPr/>
        </p:nvSpPr>
        <p:spPr>
          <a:xfrm>
            <a:off x="2824718" y="2239962"/>
            <a:ext cx="771499" cy="400110"/>
          </a:xfrm>
          <a:prstGeom prst="rect">
            <a:avLst/>
          </a:prstGeom>
          <a:noFill/>
        </p:spPr>
        <p:txBody>
          <a:bodyPr wrap="square" rtlCol="0">
            <a:spAutoFit/>
          </a:bodyPr>
          <a:lstStyle/>
          <a:p>
            <a:r>
              <a:rPr lang="en-US" sz="2000" dirty="0" smtClean="0">
                <a:latin typeface="Helvetica"/>
                <a:cs typeface="Helvetica"/>
              </a:rPr>
              <a:t>V+S</a:t>
            </a:r>
            <a:endParaRPr lang="en-US" sz="2000" dirty="0">
              <a:latin typeface="Helvetica"/>
              <a:cs typeface="Helvetica"/>
            </a:endParaRPr>
          </a:p>
        </p:txBody>
      </p:sp>
      <p:cxnSp>
        <p:nvCxnSpPr>
          <p:cNvPr id="70" name="Straight Connector 69"/>
          <p:cNvCxnSpPr/>
          <p:nvPr/>
        </p:nvCxnSpPr>
        <p:spPr>
          <a:xfrm>
            <a:off x="1118108" y="2600424"/>
            <a:ext cx="753986"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1282298" y="2246796"/>
            <a:ext cx="486654" cy="400110"/>
          </a:xfrm>
          <a:prstGeom prst="rect">
            <a:avLst/>
          </a:prstGeom>
          <a:noFill/>
        </p:spPr>
        <p:txBody>
          <a:bodyPr wrap="square" rtlCol="0">
            <a:spAutoFit/>
          </a:bodyPr>
          <a:lstStyle/>
          <a:p>
            <a:r>
              <a:rPr lang="en-US" sz="2000" dirty="0" smtClean="0">
                <a:latin typeface="Helvetica"/>
                <a:cs typeface="Helvetica"/>
              </a:rPr>
              <a:t>V</a:t>
            </a:r>
            <a:endParaRPr lang="en-US" sz="2000" dirty="0">
              <a:latin typeface="Helvetica"/>
              <a:cs typeface="Helvetica"/>
            </a:endParaRPr>
          </a:p>
        </p:txBody>
      </p:sp>
      <p:sp>
        <p:nvSpPr>
          <p:cNvPr id="72" name="TextBox 71"/>
          <p:cNvSpPr txBox="1"/>
          <p:nvPr/>
        </p:nvSpPr>
        <p:spPr>
          <a:xfrm>
            <a:off x="1226950" y="3332608"/>
            <a:ext cx="486654" cy="400110"/>
          </a:xfrm>
          <a:prstGeom prst="rect">
            <a:avLst/>
          </a:prstGeom>
          <a:noFill/>
        </p:spPr>
        <p:txBody>
          <a:bodyPr wrap="square" rtlCol="0">
            <a:spAutoFit/>
          </a:bodyPr>
          <a:lstStyle/>
          <a:p>
            <a:r>
              <a:rPr lang="en-US" sz="2000" dirty="0">
                <a:latin typeface="Helvetica"/>
                <a:cs typeface="Helvetica"/>
              </a:rPr>
              <a:t>S</a:t>
            </a:r>
          </a:p>
        </p:txBody>
      </p:sp>
      <p:pic>
        <p:nvPicPr>
          <p:cNvPr id="26" name="Picture 25" descr="Microphone-ic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5588" y="4180441"/>
            <a:ext cx="862167" cy="862167"/>
          </a:xfrm>
          <a:prstGeom prst="rect">
            <a:avLst/>
          </a:prstGeom>
        </p:spPr>
      </p:pic>
      <p:cxnSp>
        <p:nvCxnSpPr>
          <p:cNvPr id="27" name="Straight Connector 26"/>
          <p:cNvCxnSpPr/>
          <p:nvPr/>
        </p:nvCxnSpPr>
        <p:spPr>
          <a:xfrm>
            <a:off x="1118108" y="4727523"/>
            <a:ext cx="753986"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634662" y="5040698"/>
            <a:ext cx="1961555" cy="400110"/>
          </a:xfrm>
          <a:prstGeom prst="rect">
            <a:avLst/>
          </a:prstGeom>
          <a:noFill/>
        </p:spPr>
        <p:txBody>
          <a:bodyPr wrap="square" rtlCol="0">
            <a:spAutoFit/>
          </a:bodyPr>
          <a:lstStyle/>
          <a:p>
            <a:r>
              <a:rPr lang="en-US" sz="2000" dirty="0" smtClean="0">
                <a:solidFill>
                  <a:srgbClr val="EB7B22"/>
                </a:solidFill>
                <a:latin typeface="Seravek Light"/>
                <a:cs typeface="Seravek Light"/>
              </a:rPr>
              <a:t>Secondary </a:t>
            </a:r>
            <a:r>
              <a:rPr lang="en-US" sz="2000" dirty="0" err="1" smtClean="0">
                <a:solidFill>
                  <a:srgbClr val="EB7B22"/>
                </a:solidFill>
                <a:latin typeface="Seravek Light"/>
                <a:cs typeface="Seravek Light"/>
              </a:rPr>
              <a:t>mic.</a:t>
            </a:r>
            <a:endParaRPr lang="en-US" sz="2000" dirty="0">
              <a:solidFill>
                <a:srgbClr val="EB7B22"/>
              </a:solidFill>
              <a:latin typeface="Seravek Light"/>
              <a:cs typeface="Seravek Light"/>
            </a:endParaRPr>
          </a:p>
        </p:txBody>
      </p:sp>
      <p:sp>
        <p:nvSpPr>
          <p:cNvPr id="29" name="TextBox 28"/>
          <p:cNvSpPr txBox="1"/>
          <p:nvPr/>
        </p:nvSpPr>
        <p:spPr>
          <a:xfrm>
            <a:off x="1276209" y="4318613"/>
            <a:ext cx="486654" cy="400110"/>
          </a:xfrm>
          <a:prstGeom prst="rect">
            <a:avLst/>
          </a:prstGeom>
          <a:noFill/>
        </p:spPr>
        <p:txBody>
          <a:bodyPr wrap="square" rtlCol="0">
            <a:spAutoFit/>
          </a:bodyPr>
          <a:lstStyle/>
          <a:p>
            <a:r>
              <a:rPr lang="en-US" sz="2000" dirty="0" smtClean="0">
                <a:latin typeface="Helvetica"/>
                <a:cs typeface="Helvetica"/>
              </a:rPr>
              <a:t>S”</a:t>
            </a:r>
            <a:endParaRPr lang="en-US" sz="2000" dirty="0">
              <a:latin typeface="Helvetica"/>
              <a:cs typeface="Helvetica"/>
            </a:endParaRPr>
          </a:p>
        </p:txBody>
      </p:sp>
      <p:sp>
        <p:nvSpPr>
          <p:cNvPr id="31" name="TextBox 30"/>
          <p:cNvSpPr txBox="1"/>
          <p:nvPr/>
        </p:nvSpPr>
        <p:spPr>
          <a:xfrm>
            <a:off x="3154443" y="4321941"/>
            <a:ext cx="441776" cy="400110"/>
          </a:xfrm>
          <a:prstGeom prst="rect">
            <a:avLst/>
          </a:prstGeom>
          <a:noFill/>
        </p:spPr>
        <p:txBody>
          <a:bodyPr wrap="square" rtlCol="0">
            <a:spAutoFit/>
          </a:bodyPr>
          <a:lstStyle/>
          <a:p>
            <a:r>
              <a:rPr lang="en-US" sz="2000" dirty="0" smtClean="0">
                <a:latin typeface="Helvetica"/>
                <a:cs typeface="Helvetica"/>
              </a:rPr>
              <a:t>S”</a:t>
            </a:r>
            <a:endParaRPr lang="en-US" sz="2000" dirty="0">
              <a:latin typeface="Helvetica"/>
              <a:cs typeface="Helvetica"/>
            </a:endParaRPr>
          </a:p>
        </p:txBody>
      </p:sp>
      <p:sp>
        <p:nvSpPr>
          <p:cNvPr id="40" name="Rectangle 39"/>
          <p:cNvSpPr/>
          <p:nvPr/>
        </p:nvSpPr>
        <p:spPr>
          <a:xfrm>
            <a:off x="3852713" y="3072130"/>
            <a:ext cx="1484126" cy="910925"/>
          </a:xfrm>
          <a:prstGeom prst="rect">
            <a:avLst/>
          </a:prstGeom>
          <a:solidFill>
            <a:srgbClr val="565A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4046036" y="3187671"/>
            <a:ext cx="1057119" cy="646331"/>
          </a:xfrm>
          <a:prstGeom prst="rect">
            <a:avLst/>
          </a:prstGeom>
          <a:noFill/>
        </p:spPr>
        <p:txBody>
          <a:bodyPr wrap="square" rtlCol="0">
            <a:spAutoFit/>
          </a:bodyPr>
          <a:lstStyle/>
          <a:p>
            <a:pPr algn="ctr"/>
            <a:r>
              <a:rPr lang="en-US" sz="1800" dirty="0" smtClean="0">
                <a:solidFill>
                  <a:schemeClr val="bg1"/>
                </a:solidFill>
                <a:latin typeface="Seravek Light"/>
                <a:cs typeface="Seravek Light"/>
              </a:rPr>
              <a:t>Adaptive</a:t>
            </a:r>
          </a:p>
          <a:p>
            <a:pPr algn="ctr"/>
            <a:r>
              <a:rPr lang="en-US" sz="1800" dirty="0" smtClean="0">
                <a:solidFill>
                  <a:schemeClr val="bg1"/>
                </a:solidFill>
                <a:latin typeface="Seravek Light"/>
                <a:cs typeface="Seravek Light"/>
              </a:rPr>
              <a:t>Filter</a:t>
            </a:r>
            <a:endParaRPr lang="en-US" sz="1800" dirty="0">
              <a:solidFill>
                <a:schemeClr val="bg1"/>
              </a:solidFill>
              <a:latin typeface="Seravek Light"/>
              <a:cs typeface="Seravek Light"/>
            </a:endParaRPr>
          </a:p>
        </p:txBody>
      </p:sp>
      <p:cxnSp>
        <p:nvCxnSpPr>
          <p:cNvPr id="42" name="Straight Connector 41"/>
          <p:cNvCxnSpPr/>
          <p:nvPr/>
        </p:nvCxnSpPr>
        <p:spPr>
          <a:xfrm>
            <a:off x="3596217" y="3425139"/>
            <a:ext cx="243796"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3596217" y="3700080"/>
            <a:ext cx="243796"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5" name="Elbow Connector 44"/>
          <p:cNvCxnSpPr/>
          <p:nvPr/>
        </p:nvCxnSpPr>
        <p:spPr>
          <a:xfrm>
            <a:off x="2590490" y="2600425"/>
            <a:ext cx="1005727" cy="830405"/>
          </a:xfrm>
          <a:prstGeom prst="bentConnector3">
            <a:avLst>
              <a:gd name="adj1" fmla="val 100397"/>
            </a:avLst>
          </a:prstGeom>
          <a:ln w="19050">
            <a:solidFill>
              <a:schemeClr val="tx1">
                <a:lumMod val="95000"/>
                <a:lumOff val="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50" name="Elbow Connector 49"/>
          <p:cNvCxnSpPr/>
          <p:nvPr/>
        </p:nvCxnSpPr>
        <p:spPr>
          <a:xfrm flipV="1">
            <a:off x="2590487" y="3699997"/>
            <a:ext cx="1005732" cy="982407"/>
          </a:xfrm>
          <a:prstGeom prst="bentConnector3">
            <a:avLst>
              <a:gd name="adj1" fmla="val 100963"/>
            </a:avLst>
          </a:prstGeom>
          <a:ln w="19050">
            <a:solidFill>
              <a:schemeClr val="tx1">
                <a:lumMod val="95000"/>
                <a:lumOff val="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252315" y="3163314"/>
            <a:ext cx="0" cy="926078"/>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2667755" y="4306716"/>
            <a:ext cx="705591" cy="400110"/>
          </a:xfrm>
          <a:prstGeom prst="rect">
            <a:avLst/>
          </a:prstGeom>
          <a:noFill/>
        </p:spPr>
        <p:txBody>
          <a:bodyPr wrap="square" rtlCol="0">
            <a:spAutoFit/>
          </a:bodyPr>
          <a:lstStyle/>
          <a:p>
            <a:r>
              <a:rPr lang="en-US" sz="2000" dirty="0" smtClean="0">
                <a:latin typeface="Helvetica"/>
                <a:cs typeface="Helvetica"/>
              </a:rPr>
              <a:t>V”+</a:t>
            </a:r>
            <a:endParaRPr lang="en-US" sz="2000" dirty="0">
              <a:latin typeface="Helvetica"/>
              <a:cs typeface="Helvetica"/>
            </a:endParaRPr>
          </a:p>
        </p:txBody>
      </p:sp>
      <p:sp>
        <p:nvSpPr>
          <p:cNvPr id="46" name="TextBox 45"/>
          <p:cNvSpPr txBox="1"/>
          <p:nvPr/>
        </p:nvSpPr>
        <p:spPr>
          <a:xfrm>
            <a:off x="2314959" y="3344069"/>
            <a:ext cx="509759" cy="400110"/>
          </a:xfrm>
          <a:prstGeom prst="rect">
            <a:avLst/>
          </a:prstGeom>
          <a:noFill/>
        </p:spPr>
        <p:txBody>
          <a:bodyPr wrap="square" rtlCol="0">
            <a:spAutoFit/>
          </a:bodyPr>
          <a:lstStyle/>
          <a:p>
            <a:r>
              <a:rPr lang="en-US" sz="2000" dirty="0" smtClean="0">
                <a:latin typeface="Helvetica"/>
                <a:cs typeface="Helvetica"/>
              </a:rPr>
              <a:t>V”</a:t>
            </a:r>
            <a:endParaRPr lang="en-US" sz="2000" dirty="0">
              <a:latin typeface="Helvetica"/>
              <a:cs typeface="Helvetica"/>
            </a:endParaRPr>
          </a:p>
        </p:txBody>
      </p:sp>
      <p:sp>
        <p:nvSpPr>
          <p:cNvPr id="49" name="Oval 48"/>
          <p:cNvSpPr/>
          <p:nvPr/>
        </p:nvSpPr>
        <p:spPr>
          <a:xfrm>
            <a:off x="5781761" y="3356760"/>
            <a:ext cx="454178" cy="465041"/>
          </a:xfrm>
          <a:prstGeom prst="ellips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a:stCxn id="49" idx="7"/>
            <a:endCxn id="49" idx="3"/>
          </p:cNvCxnSpPr>
          <p:nvPr/>
        </p:nvCxnSpPr>
        <p:spPr>
          <a:xfrm flipH="1">
            <a:off x="5848274" y="3424864"/>
            <a:ext cx="321152" cy="328833"/>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0" y="0"/>
            <a:ext cx="9144000" cy="769441"/>
          </a:xfrm>
          <a:prstGeom prst="rect">
            <a:avLst/>
          </a:prstGeom>
          <a:noFill/>
        </p:spPr>
        <p:txBody>
          <a:bodyPr wrap="square" rtlCol="0">
            <a:spAutoFit/>
          </a:bodyPr>
          <a:lstStyle/>
          <a:p>
            <a:r>
              <a:rPr lang="en-US" sz="4400" dirty="0" smtClean="0">
                <a:solidFill>
                  <a:schemeClr val="tx2">
                    <a:lumMod val="75000"/>
                  </a:schemeClr>
                </a:solidFill>
                <a:latin typeface="Helvetica Neue Thin"/>
                <a:cs typeface="Helvetica Neue Thin"/>
              </a:rPr>
              <a:t>Vibration recovery at receiver</a:t>
            </a:r>
            <a:endParaRPr lang="en-US" sz="4400" dirty="0">
              <a:solidFill>
                <a:schemeClr val="tx2">
                  <a:lumMod val="75000"/>
                </a:schemeClr>
              </a:solidFill>
              <a:latin typeface="Helvetica Neue Thin"/>
              <a:cs typeface="Helvetica Neue Thin"/>
            </a:endParaRPr>
          </a:p>
        </p:txBody>
      </p:sp>
      <p:sp>
        <p:nvSpPr>
          <p:cNvPr id="52" name="Rectangle 51"/>
          <p:cNvSpPr/>
          <p:nvPr/>
        </p:nvSpPr>
        <p:spPr>
          <a:xfrm>
            <a:off x="0" y="2798544"/>
            <a:ext cx="9144000" cy="1673609"/>
          </a:xfrm>
          <a:prstGeom prst="rect">
            <a:avLst/>
          </a:prstGeom>
          <a:solidFill>
            <a:schemeClr val="tx2">
              <a:lumMod val="60000"/>
              <a:lumOff val="40000"/>
              <a:alpha val="9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Box 52"/>
          <p:cNvSpPr txBox="1"/>
          <p:nvPr/>
        </p:nvSpPr>
        <p:spPr>
          <a:xfrm>
            <a:off x="0" y="3278960"/>
            <a:ext cx="9144000" cy="707886"/>
          </a:xfrm>
          <a:prstGeom prst="rect">
            <a:avLst/>
          </a:prstGeom>
          <a:noFill/>
        </p:spPr>
        <p:txBody>
          <a:bodyPr wrap="square" rtlCol="0">
            <a:spAutoFit/>
          </a:bodyPr>
          <a:lstStyle/>
          <a:p>
            <a:pPr algn="ctr"/>
            <a:r>
              <a:rPr lang="en-US" sz="4000" i="1" dirty="0" smtClean="0">
                <a:solidFill>
                  <a:srgbClr val="F6FAFB"/>
                </a:solidFill>
                <a:latin typeface="Seravek"/>
                <a:cs typeface="Seravek"/>
              </a:rPr>
              <a:t>Symbol Selective Adaptive Filtering</a:t>
            </a:r>
            <a:endParaRPr lang="en-US" sz="4000" dirty="0" smtClean="0">
              <a:solidFill>
                <a:srgbClr val="F6FAFB"/>
              </a:solidFill>
              <a:latin typeface="Seravek"/>
              <a:cs typeface="Seravek"/>
            </a:endParaRPr>
          </a:p>
        </p:txBody>
      </p:sp>
      <p:sp>
        <p:nvSpPr>
          <p:cNvPr id="54" name="TextBox 53"/>
          <p:cNvSpPr txBox="1"/>
          <p:nvPr/>
        </p:nvSpPr>
        <p:spPr>
          <a:xfrm>
            <a:off x="2052435" y="5833952"/>
            <a:ext cx="5081632" cy="523220"/>
          </a:xfrm>
          <a:prstGeom prst="rect">
            <a:avLst/>
          </a:prstGeom>
          <a:noFill/>
        </p:spPr>
        <p:txBody>
          <a:bodyPr wrap="square" rtlCol="0">
            <a:spAutoFit/>
          </a:bodyPr>
          <a:lstStyle/>
          <a:p>
            <a:pPr algn="ctr"/>
            <a:r>
              <a:rPr lang="en-US" sz="2800" dirty="0" smtClean="0">
                <a:solidFill>
                  <a:schemeClr val="accent2">
                    <a:lumMod val="75000"/>
                  </a:schemeClr>
                </a:solidFill>
                <a:latin typeface="Seravek"/>
                <a:cs typeface="Seravek"/>
              </a:rPr>
              <a:t>Signal sources are correlated</a:t>
            </a:r>
            <a:endParaRPr lang="en-US" sz="2800" dirty="0">
              <a:solidFill>
                <a:schemeClr val="accent2">
                  <a:lumMod val="75000"/>
                </a:schemeClr>
              </a:solidFill>
              <a:latin typeface="Seravek"/>
              <a:cs typeface="Seravek"/>
            </a:endParaRPr>
          </a:p>
        </p:txBody>
      </p:sp>
    </p:spTree>
    <p:extLst>
      <p:ext uri="{BB962C8B-B14F-4D97-AF65-F5344CB8AC3E}">
        <p14:creationId xmlns:p14="http://schemas.microsoft.com/office/powerpoint/2010/main" val="2329284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9"/>
          <p:cNvSpPr/>
          <p:nvPr/>
        </p:nvSpPr>
        <p:spPr>
          <a:xfrm>
            <a:off x="491008" y="4261001"/>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tx2">
              <a:lumMod val="60000"/>
              <a:lumOff val="40000"/>
              <a:alpha val="63000"/>
            </a:schemeClr>
          </a:solidFill>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747135" y="4261001"/>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tx2">
              <a:lumMod val="60000"/>
              <a:lumOff val="40000"/>
              <a:alpha val="63000"/>
            </a:schemeClr>
          </a:solidFill>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1003262" y="4261001"/>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tx2">
              <a:lumMod val="60000"/>
              <a:lumOff val="40000"/>
              <a:alpha val="63000"/>
            </a:schemeClr>
          </a:solidFill>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1259389" y="4261001"/>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tx2">
              <a:lumMod val="60000"/>
              <a:lumOff val="40000"/>
              <a:alpha val="63000"/>
            </a:schemeClr>
          </a:solidFill>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Freeform 23"/>
          <p:cNvSpPr/>
          <p:nvPr/>
        </p:nvSpPr>
        <p:spPr>
          <a:xfrm>
            <a:off x="1515516" y="4261001"/>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tx2">
              <a:lumMod val="60000"/>
              <a:lumOff val="40000"/>
              <a:alpha val="63000"/>
            </a:schemeClr>
          </a:solidFill>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Freeform 24"/>
          <p:cNvSpPr/>
          <p:nvPr/>
        </p:nvSpPr>
        <p:spPr>
          <a:xfrm>
            <a:off x="1796650" y="4267411"/>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tx2">
              <a:lumMod val="60000"/>
              <a:lumOff val="40000"/>
              <a:alpha val="63000"/>
            </a:schemeClr>
          </a:solidFill>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Freeform 25"/>
          <p:cNvSpPr/>
          <p:nvPr/>
        </p:nvSpPr>
        <p:spPr>
          <a:xfrm>
            <a:off x="2052777" y="4267411"/>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tx2">
              <a:lumMod val="60000"/>
              <a:lumOff val="40000"/>
              <a:alpha val="63000"/>
            </a:schemeClr>
          </a:solidFill>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Freeform 26"/>
          <p:cNvSpPr/>
          <p:nvPr/>
        </p:nvSpPr>
        <p:spPr>
          <a:xfrm>
            <a:off x="2308904" y="4267411"/>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tx2">
              <a:lumMod val="60000"/>
              <a:lumOff val="40000"/>
              <a:alpha val="63000"/>
            </a:schemeClr>
          </a:solidFill>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a:off x="2565031" y="4267411"/>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tx2">
              <a:lumMod val="60000"/>
              <a:lumOff val="40000"/>
              <a:alpha val="63000"/>
            </a:schemeClr>
          </a:solidFill>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TextBox 50"/>
          <p:cNvSpPr txBox="1"/>
          <p:nvPr/>
        </p:nvSpPr>
        <p:spPr>
          <a:xfrm>
            <a:off x="0" y="0"/>
            <a:ext cx="9144000" cy="769441"/>
          </a:xfrm>
          <a:prstGeom prst="rect">
            <a:avLst/>
          </a:prstGeom>
          <a:noFill/>
        </p:spPr>
        <p:txBody>
          <a:bodyPr wrap="square" rtlCol="0">
            <a:spAutoFit/>
          </a:bodyPr>
          <a:lstStyle/>
          <a:p>
            <a:r>
              <a:rPr lang="en-US" sz="4400" dirty="0" smtClean="0">
                <a:solidFill>
                  <a:schemeClr val="tx2">
                    <a:lumMod val="75000"/>
                  </a:schemeClr>
                </a:solidFill>
                <a:latin typeface="Helvetica Neue Thin"/>
                <a:cs typeface="Helvetica Neue Thin"/>
              </a:rPr>
              <a:t>Vibration recovery at receiver</a:t>
            </a:r>
            <a:endParaRPr lang="en-US" sz="4400" dirty="0">
              <a:solidFill>
                <a:schemeClr val="tx2">
                  <a:lumMod val="75000"/>
                </a:schemeClr>
              </a:solidFill>
              <a:latin typeface="Helvetica Neue Thin"/>
              <a:cs typeface="Helvetica Neue Thin"/>
            </a:endParaRPr>
          </a:p>
        </p:txBody>
      </p:sp>
      <p:cxnSp>
        <p:nvCxnSpPr>
          <p:cNvPr id="53" name="Straight Arrow Connector 52"/>
          <p:cNvCxnSpPr/>
          <p:nvPr/>
        </p:nvCxnSpPr>
        <p:spPr>
          <a:xfrm>
            <a:off x="297340" y="5282949"/>
            <a:ext cx="3411026"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flipV="1">
            <a:off x="297340" y="3124250"/>
            <a:ext cx="0" cy="215869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rot="16200000">
            <a:off x="-534775" y="4141152"/>
            <a:ext cx="1295059" cy="369332"/>
          </a:xfrm>
          <a:prstGeom prst="rect">
            <a:avLst/>
          </a:prstGeom>
          <a:noFill/>
        </p:spPr>
        <p:txBody>
          <a:bodyPr wrap="square" rtlCol="0">
            <a:spAutoFit/>
          </a:bodyPr>
          <a:lstStyle/>
          <a:p>
            <a:pPr algn="ctr"/>
            <a:r>
              <a:rPr lang="en-US" dirty="0" smtClean="0">
                <a:latin typeface="Seravek"/>
                <a:cs typeface="Seravek"/>
              </a:rPr>
              <a:t>Amplitude</a:t>
            </a:r>
            <a:endParaRPr lang="en-US" dirty="0">
              <a:latin typeface="Seravek"/>
              <a:cs typeface="Seravek"/>
            </a:endParaRPr>
          </a:p>
        </p:txBody>
      </p:sp>
      <p:sp>
        <p:nvSpPr>
          <p:cNvPr id="66" name="TextBox 65"/>
          <p:cNvSpPr txBox="1"/>
          <p:nvPr/>
        </p:nvSpPr>
        <p:spPr>
          <a:xfrm>
            <a:off x="1259390" y="5282949"/>
            <a:ext cx="1295059" cy="369332"/>
          </a:xfrm>
          <a:prstGeom prst="rect">
            <a:avLst/>
          </a:prstGeom>
          <a:noFill/>
        </p:spPr>
        <p:txBody>
          <a:bodyPr wrap="square" rtlCol="0">
            <a:spAutoFit/>
          </a:bodyPr>
          <a:lstStyle/>
          <a:p>
            <a:pPr algn="ctr"/>
            <a:r>
              <a:rPr lang="en-US" dirty="0" smtClean="0">
                <a:latin typeface="Seravek"/>
                <a:cs typeface="Seravek"/>
              </a:rPr>
              <a:t>Frequency</a:t>
            </a:r>
            <a:endParaRPr lang="en-US" dirty="0">
              <a:latin typeface="Seravek"/>
              <a:cs typeface="Seravek"/>
            </a:endParaRPr>
          </a:p>
        </p:txBody>
      </p:sp>
      <p:sp>
        <p:nvSpPr>
          <p:cNvPr id="67" name="Freeform 66"/>
          <p:cNvSpPr/>
          <p:nvPr/>
        </p:nvSpPr>
        <p:spPr>
          <a:xfrm>
            <a:off x="295320" y="3075303"/>
            <a:ext cx="4060662" cy="2207646"/>
          </a:xfrm>
          <a:custGeom>
            <a:avLst/>
            <a:gdLst>
              <a:gd name="connsiteX0" fmla="*/ 11396 w 3355919"/>
              <a:gd name="connsiteY0" fmla="*/ 1978280 h 1978280"/>
              <a:gd name="connsiteX1" fmla="*/ 23970 w 3355919"/>
              <a:gd name="connsiteY1" fmla="*/ 4031 h 1978280"/>
              <a:gd name="connsiteX2" fmla="*/ 225144 w 3355919"/>
              <a:gd name="connsiteY2" fmla="*/ 1450137 h 1978280"/>
              <a:gd name="connsiteX3" fmla="*/ 388598 w 3355919"/>
              <a:gd name="connsiteY3" fmla="*/ 921994 h 1978280"/>
              <a:gd name="connsiteX4" fmla="*/ 602346 w 3355919"/>
              <a:gd name="connsiteY4" fmla="*/ 1739358 h 1978280"/>
              <a:gd name="connsiteX5" fmla="*/ 966974 w 3355919"/>
              <a:gd name="connsiteY5" fmla="*/ 1563311 h 1978280"/>
              <a:gd name="connsiteX6" fmla="*/ 1193295 w 3355919"/>
              <a:gd name="connsiteY6" fmla="*/ 1865107 h 1978280"/>
              <a:gd name="connsiteX7" fmla="*/ 1495057 w 3355919"/>
              <a:gd name="connsiteY7" fmla="*/ 1789658 h 1978280"/>
              <a:gd name="connsiteX8" fmla="*/ 1922552 w 3355919"/>
              <a:gd name="connsiteY8" fmla="*/ 1915406 h 1978280"/>
              <a:gd name="connsiteX9" fmla="*/ 3355919 w 3355919"/>
              <a:gd name="connsiteY9" fmla="*/ 1965705 h 19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55919" h="1978280">
                <a:moveTo>
                  <a:pt x="11396" y="1978280"/>
                </a:moveTo>
                <a:cubicBezTo>
                  <a:pt x="-130" y="1035167"/>
                  <a:pt x="-11655" y="92055"/>
                  <a:pt x="23970" y="4031"/>
                </a:cubicBezTo>
                <a:cubicBezTo>
                  <a:pt x="59595" y="-83993"/>
                  <a:pt x="164373" y="1297143"/>
                  <a:pt x="225144" y="1450137"/>
                </a:cubicBezTo>
                <a:cubicBezTo>
                  <a:pt x="285915" y="1603131"/>
                  <a:pt x="325731" y="873791"/>
                  <a:pt x="388598" y="921994"/>
                </a:cubicBezTo>
                <a:cubicBezTo>
                  <a:pt x="451465" y="970197"/>
                  <a:pt x="505950" y="1632472"/>
                  <a:pt x="602346" y="1739358"/>
                </a:cubicBezTo>
                <a:cubicBezTo>
                  <a:pt x="698742" y="1846244"/>
                  <a:pt x="868483" y="1542353"/>
                  <a:pt x="966974" y="1563311"/>
                </a:cubicBezTo>
                <a:cubicBezTo>
                  <a:pt x="1065465" y="1584269"/>
                  <a:pt x="1105281" y="1827383"/>
                  <a:pt x="1193295" y="1865107"/>
                </a:cubicBezTo>
                <a:cubicBezTo>
                  <a:pt x="1281309" y="1902831"/>
                  <a:pt x="1373514" y="1781275"/>
                  <a:pt x="1495057" y="1789658"/>
                </a:cubicBezTo>
                <a:cubicBezTo>
                  <a:pt x="1616600" y="1798041"/>
                  <a:pt x="1612408" y="1886065"/>
                  <a:pt x="1922552" y="1915406"/>
                </a:cubicBezTo>
                <a:cubicBezTo>
                  <a:pt x="2232696" y="1944747"/>
                  <a:pt x="3355919" y="1965705"/>
                  <a:pt x="3355919" y="1965705"/>
                </a:cubicBezTo>
              </a:path>
            </a:pathLst>
          </a:custGeom>
          <a:solidFill>
            <a:schemeClr val="accent3">
              <a:lumMod val="60000"/>
              <a:lumOff val="40000"/>
              <a:alpha val="80000"/>
            </a:schemeClr>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Freeform 1"/>
          <p:cNvSpPr/>
          <p:nvPr/>
        </p:nvSpPr>
        <p:spPr>
          <a:xfrm rot="1495973">
            <a:off x="671520" y="2832240"/>
            <a:ext cx="1255452" cy="1226337"/>
          </a:xfrm>
          <a:custGeom>
            <a:avLst/>
            <a:gdLst>
              <a:gd name="connsiteX0" fmla="*/ 0 w 1255452"/>
              <a:gd name="connsiteY0" fmla="*/ 1226337 h 1226337"/>
              <a:gd name="connsiteX1" fmla="*/ 335760 w 1255452"/>
              <a:gd name="connsiteY1" fmla="*/ 350382 h 1226337"/>
              <a:gd name="connsiteX2" fmla="*/ 1255452 w 1255452"/>
              <a:gd name="connsiteY2" fmla="*/ 0 h 1226337"/>
            </a:gdLst>
            <a:ahLst/>
            <a:cxnLst>
              <a:cxn ang="0">
                <a:pos x="connsiteX0" y="connsiteY0"/>
              </a:cxn>
              <a:cxn ang="0">
                <a:pos x="connsiteX1" y="connsiteY1"/>
              </a:cxn>
              <a:cxn ang="0">
                <a:pos x="connsiteX2" y="connsiteY2"/>
              </a:cxn>
            </a:cxnLst>
            <a:rect l="l" t="t" r="r" b="b"/>
            <a:pathLst>
              <a:path w="1255452" h="1226337">
                <a:moveTo>
                  <a:pt x="0" y="1226337"/>
                </a:moveTo>
                <a:cubicBezTo>
                  <a:pt x="63259" y="890554"/>
                  <a:pt x="126518" y="554771"/>
                  <a:pt x="335760" y="350382"/>
                </a:cubicBezTo>
                <a:cubicBezTo>
                  <a:pt x="545002" y="145993"/>
                  <a:pt x="1255452" y="0"/>
                  <a:pt x="1255452" y="0"/>
                </a:cubicBezTo>
              </a:path>
            </a:pathLst>
          </a:cu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Freeform 72"/>
          <p:cNvSpPr/>
          <p:nvPr/>
        </p:nvSpPr>
        <p:spPr>
          <a:xfrm rot="1495973">
            <a:off x="2449559" y="3672519"/>
            <a:ext cx="1255452" cy="1226337"/>
          </a:xfrm>
          <a:custGeom>
            <a:avLst/>
            <a:gdLst>
              <a:gd name="connsiteX0" fmla="*/ 0 w 1255452"/>
              <a:gd name="connsiteY0" fmla="*/ 1226337 h 1226337"/>
              <a:gd name="connsiteX1" fmla="*/ 335760 w 1255452"/>
              <a:gd name="connsiteY1" fmla="*/ 350382 h 1226337"/>
              <a:gd name="connsiteX2" fmla="*/ 1255452 w 1255452"/>
              <a:gd name="connsiteY2" fmla="*/ 0 h 1226337"/>
            </a:gdLst>
            <a:ahLst/>
            <a:cxnLst>
              <a:cxn ang="0">
                <a:pos x="connsiteX0" y="connsiteY0"/>
              </a:cxn>
              <a:cxn ang="0">
                <a:pos x="connsiteX1" y="connsiteY1"/>
              </a:cxn>
              <a:cxn ang="0">
                <a:pos x="connsiteX2" y="connsiteY2"/>
              </a:cxn>
            </a:cxnLst>
            <a:rect l="l" t="t" r="r" b="b"/>
            <a:pathLst>
              <a:path w="1255452" h="1226337">
                <a:moveTo>
                  <a:pt x="0" y="1226337"/>
                </a:moveTo>
                <a:cubicBezTo>
                  <a:pt x="63259" y="890554"/>
                  <a:pt x="126518" y="554771"/>
                  <a:pt x="335760" y="350382"/>
                </a:cubicBezTo>
                <a:cubicBezTo>
                  <a:pt x="545002" y="145993"/>
                  <a:pt x="1255452" y="0"/>
                  <a:pt x="1255452" y="0"/>
                </a:cubicBezTo>
              </a:path>
            </a:pathLst>
          </a:cu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1" name="TextBox 80"/>
          <p:cNvSpPr txBox="1"/>
          <p:nvPr/>
        </p:nvSpPr>
        <p:spPr>
          <a:xfrm>
            <a:off x="1459833" y="3075303"/>
            <a:ext cx="2029563" cy="369332"/>
          </a:xfrm>
          <a:prstGeom prst="rect">
            <a:avLst/>
          </a:prstGeom>
          <a:noFill/>
        </p:spPr>
        <p:txBody>
          <a:bodyPr wrap="square" rtlCol="0">
            <a:spAutoFit/>
          </a:bodyPr>
          <a:lstStyle/>
          <a:p>
            <a:pPr algn="ctr"/>
            <a:r>
              <a:rPr lang="en-US" dirty="0" smtClean="0">
                <a:latin typeface="Seravek"/>
                <a:cs typeface="Seravek"/>
              </a:rPr>
              <a:t>Ambient sound</a:t>
            </a:r>
            <a:endParaRPr lang="en-US" dirty="0">
              <a:latin typeface="Seravek"/>
              <a:cs typeface="Seravek"/>
            </a:endParaRPr>
          </a:p>
        </p:txBody>
      </p:sp>
      <p:sp>
        <p:nvSpPr>
          <p:cNvPr id="82" name="TextBox 81"/>
          <p:cNvSpPr txBox="1"/>
          <p:nvPr/>
        </p:nvSpPr>
        <p:spPr>
          <a:xfrm>
            <a:off x="3033705" y="3955032"/>
            <a:ext cx="2029563" cy="646331"/>
          </a:xfrm>
          <a:prstGeom prst="rect">
            <a:avLst/>
          </a:prstGeom>
          <a:noFill/>
        </p:spPr>
        <p:txBody>
          <a:bodyPr wrap="square" rtlCol="0">
            <a:spAutoFit/>
          </a:bodyPr>
          <a:lstStyle/>
          <a:p>
            <a:pPr algn="ctr"/>
            <a:r>
              <a:rPr lang="en-US" dirty="0" smtClean="0">
                <a:latin typeface="Seravek"/>
                <a:cs typeface="Seravek"/>
              </a:rPr>
              <a:t>Vibration frequency bins</a:t>
            </a:r>
            <a:endParaRPr lang="en-US" dirty="0">
              <a:latin typeface="Seravek"/>
              <a:cs typeface="Seravek"/>
            </a:endParaRPr>
          </a:p>
        </p:txBody>
      </p:sp>
      <p:sp>
        <p:nvSpPr>
          <p:cNvPr id="83" name="TextBox 82"/>
          <p:cNvSpPr txBox="1"/>
          <p:nvPr/>
        </p:nvSpPr>
        <p:spPr>
          <a:xfrm>
            <a:off x="-14598" y="1458016"/>
            <a:ext cx="4642254" cy="523220"/>
          </a:xfrm>
          <a:prstGeom prst="rect">
            <a:avLst/>
          </a:prstGeom>
          <a:noFill/>
        </p:spPr>
        <p:txBody>
          <a:bodyPr wrap="square" rtlCol="0">
            <a:spAutoFit/>
          </a:bodyPr>
          <a:lstStyle/>
          <a:p>
            <a:r>
              <a:rPr lang="en-US" sz="2800" dirty="0" smtClean="0">
                <a:solidFill>
                  <a:srgbClr val="EB7B22"/>
                </a:solidFill>
                <a:latin typeface="Seravek"/>
                <a:cs typeface="Seravek"/>
              </a:rPr>
              <a:t>Noise is sparse in frequency</a:t>
            </a:r>
            <a:endParaRPr lang="en-US" sz="2800" dirty="0">
              <a:solidFill>
                <a:srgbClr val="EB7B22"/>
              </a:solidFill>
              <a:latin typeface="Seravek"/>
              <a:cs typeface="Seravek"/>
            </a:endParaRPr>
          </a:p>
        </p:txBody>
      </p:sp>
    </p:spTree>
    <p:extLst>
      <p:ext uri="{BB962C8B-B14F-4D97-AF65-F5344CB8AC3E}">
        <p14:creationId xmlns:p14="http://schemas.microsoft.com/office/powerpoint/2010/main" val="2344777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9"/>
          <p:cNvSpPr/>
          <p:nvPr/>
        </p:nvSpPr>
        <p:spPr>
          <a:xfrm>
            <a:off x="491008" y="4261001"/>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tx2">
              <a:lumMod val="60000"/>
              <a:lumOff val="40000"/>
              <a:alpha val="63000"/>
            </a:schemeClr>
          </a:solidFill>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747135" y="4261001"/>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tx2">
              <a:lumMod val="60000"/>
              <a:lumOff val="40000"/>
              <a:alpha val="63000"/>
            </a:schemeClr>
          </a:solidFill>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1003262" y="4261001"/>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tx2">
              <a:lumMod val="60000"/>
              <a:lumOff val="40000"/>
              <a:alpha val="63000"/>
            </a:schemeClr>
          </a:solidFill>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1259389" y="4261001"/>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tx2">
              <a:lumMod val="60000"/>
              <a:lumOff val="40000"/>
              <a:alpha val="63000"/>
            </a:schemeClr>
          </a:solidFill>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Freeform 23"/>
          <p:cNvSpPr/>
          <p:nvPr/>
        </p:nvSpPr>
        <p:spPr>
          <a:xfrm>
            <a:off x="1515516" y="4261001"/>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tx2">
              <a:lumMod val="60000"/>
              <a:lumOff val="40000"/>
              <a:alpha val="63000"/>
            </a:schemeClr>
          </a:solidFill>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Freeform 24"/>
          <p:cNvSpPr/>
          <p:nvPr/>
        </p:nvSpPr>
        <p:spPr>
          <a:xfrm>
            <a:off x="1796650" y="4267411"/>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tx2">
              <a:lumMod val="60000"/>
              <a:lumOff val="40000"/>
              <a:alpha val="63000"/>
            </a:schemeClr>
          </a:solidFill>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Freeform 25"/>
          <p:cNvSpPr/>
          <p:nvPr/>
        </p:nvSpPr>
        <p:spPr>
          <a:xfrm>
            <a:off x="2052777" y="4267411"/>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tx2">
              <a:lumMod val="60000"/>
              <a:lumOff val="40000"/>
              <a:alpha val="63000"/>
            </a:schemeClr>
          </a:solidFill>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Freeform 26"/>
          <p:cNvSpPr/>
          <p:nvPr/>
        </p:nvSpPr>
        <p:spPr>
          <a:xfrm>
            <a:off x="2308904" y="4267411"/>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tx2">
              <a:lumMod val="60000"/>
              <a:lumOff val="40000"/>
              <a:alpha val="63000"/>
            </a:schemeClr>
          </a:solidFill>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a:off x="2565031" y="4267411"/>
            <a:ext cx="512255" cy="1021947"/>
          </a:xfrm>
          <a:custGeom>
            <a:avLst/>
            <a:gdLst>
              <a:gd name="connsiteX0" fmla="*/ 0 w 423351"/>
              <a:gd name="connsiteY0" fmla="*/ 1021947 h 1021947"/>
              <a:gd name="connsiteX1" fmla="*/ 189778 w 423351"/>
              <a:gd name="connsiteY1" fmla="*/ 0 h 1021947"/>
              <a:gd name="connsiteX2" fmla="*/ 423351 w 423351"/>
              <a:gd name="connsiteY2" fmla="*/ 1021947 h 1021947"/>
              <a:gd name="connsiteX3" fmla="*/ 423351 w 423351"/>
              <a:gd name="connsiteY3" fmla="*/ 1021947 h 1021947"/>
            </a:gdLst>
            <a:ahLst/>
            <a:cxnLst>
              <a:cxn ang="0">
                <a:pos x="connsiteX0" y="connsiteY0"/>
              </a:cxn>
              <a:cxn ang="0">
                <a:pos x="connsiteX1" y="connsiteY1"/>
              </a:cxn>
              <a:cxn ang="0">
                <a:pos x="connsiteX2" y="connsiteY2"/>
              </a:cxn>
              <a:cxn ang="0">
                <a:pos x="connsiteX3" y="connsiteY3"/>
              </a:cxn>
            </a:cxnLst>
            <a:rect l="l" t="t" r="r" b="b"/>
            <a:pathLst>
              <a:path w="423351" h="1021947">
                <a:moveTo>
                  <a:pt x="0" y="1021947"/>
                </a:moveTo>
                <a:cubicBezTo>
                  <a:pt x="59610" y="510973"/>
                  <a:pt x="119220" y="0"/>
                  <a:pt x="189778" y="0"/>
                </a:cubicBezTo>
                <a:cubicBezTo>
                  <a:pt x="260336" y="0"/>
                  <a:pt x="423351" y="1021947"/>
                  <a:pt x="423351" y="1021947"/>
                </a:cubicBezTo>
                <a:lnTo>
                  <a:pt x="423351" y="1021947"/>
                </a:lnTo>
              </a:path>
            </a:pathLst>
          </a:custGeom>
          <a:solidFill>
            <a:schemeClr val="tx2">
              <a:lumMod val="60000"/>
              <a:lumOff val="40000"/>
              <a:alpha val="63000"/>
            </a:schemeClr>
          </a:solidFill>
          <a:ln w="19050" cmpd="sng">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TextBox 50"/>
          <p:cNvSpPr txBox="1"/>
          <p:nvPr/>
        </p:nvSpPr>
        <p:spPr>
          <a:xfrm>
            <a:off x="0" y="0"/>
            <a:ext cx="9144000" cy="769441"/>
          </a:xfrm>
          <a:prstGeom prst="rect">
            <a:avLst/>
          </a:prstGeom>
          <a:noFill/>
        </p:spPr>
        <p:txBody>
          <a:bodyPr wrap="square" rtlCol="0">
            <a:spAutoFit/>
          </a:bodyPr>
          <a:lstStyle/>
          <a:p>
            <a:r>
              <a:rPr lang="en-US" sz="4400" dirty="0" smtClean="0">
                <a:solidFill>
                  <a:schemeClr val="tx2">
                    <a:lumMod val="75000"/>
                  </a:schemeClr>
                </a:solidFill>
                <a:latin typeface="Helvetica Neue Thin"/>
                <a:cs typeface="Helvetica Neue Thin"/>
              </a:rPr>
              <a:t>Vibration recovery at receiver</a:t>
            </a:r>
            <a:endParaRPr lang="en-US" sz="4400" dirty="0">
              <a:solidFill>
                <a:schemeClr val="tx2">
                  <a:lumMod val="75000"/>
                </a:schemeClr>
              </a:solidFill>
              <a:latin typeface="Helvetica Neue Thin"/>
              <a:cs typeface="Helvetica Neue Thin"/>
            </a:endParaRPr>
          </a:p>
        </p:txBody>
      </p:sp>
      <p:cxnSp>
        <p:nvCxnSpPr>
          <p:cNvPr id="53" name="Straight Arrow Connector 52"/>
          <p:cNvCxnSpPr/>
          <p:nvPr/>
        </p:nvCxnSpPr>
        <p:spPr>
          <a:xfrm>
            <a:off x="297340" y="5282949"/>
            <a:ext cx="3411026"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flipV="1">
            <a:off x="297340" y="3124250"/>
            <a:ext cx="0" cy="215869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rot="16200000">
            <a:off x="-534775" y="4141152"/>
            <a:ext cx="1295059" cy="369332"/>
          </a:xfrm>
          <a:prstGeom prst="rect">
            <a:avLst/>
          </a:prstGeom>
          <a:noFill/>
        </p:spPr>
        <p:txBody>
          <a:bodyPr wrap="square" rtlCol="0">
            <a:spAutoFit/>
          </a:bodyPr>
          <a:lstStyle/>
          <a:p>
            <a:pPr algn="ctr"/>
            <a:r>
              <a:rPr lang="en-US" dirty="0" smtClean="0">
                <a:latin typeface="Seravek"/>
                <a:cs typeface="Seravek"/>
              </a:rPr>
              <a:t>Amplitude</a:t>
            </a:r>
            <a:endParaRPr lang="en-US" dirty="0">
              <a:latin typeface="Seravek"/>
              <a:cs typeface="Seravek"/>
            </a:endParaRPr>
          </a:p>
        </p:txBody>
      </p:sp>
      <p:sp>
        <p:nvSpPr>
          <p:cNvPr id="66" name="TextBox 65"/>
          <p:cNvSpPr txBox="1"/>
          <p:nvPr/>
        </p:nvSpPr>
        <p:spPr>
          <a:xfrm>
            <a:off x="1259390" y="5282949"/>
            <a:ext cx="1295059" cy="369332"/>
          </a:xfrm>
          <a:prstGeom prst="rect">
            <a:avLst/>
          </a:prstGeom>
          <a:noFill/>
        </p:spPr>
        <p:txBody>
          <a:bodyPr wrap="square" rtlCol="0">
            <a:spAutoFit/>
          </a:bodyPr>
          <a:lstStyle/>
          <a:p>
            <a:pPr algn="ctr"/>
            <a:r>
              <a:rPr lang="en-US" dirty="0" smtClean="0">
                <a:latin typeface="Seravek"/>
                <a:cs typeface="Seravek"/>
              </a:rPr>
              <a:t>Frequency</a:t>
            </a:r>
            <a:endParaRPr lang="en-US" dirty="0">
              <a:latin typeface="Seravek"/>
              <a:cs typeface="Seravek"/>
            </a:endParaRPr>
          </a:p>
        </p:txBody>
      </p:sp>
      <p:sp>
        <p:nvSpPr>
          <p:cNvPr id="2" name="Freeform 1"/>
          <p:cNvSpPr/>
          <p:nvPr/>
        </p:nvSpPr>
        <p:spPr>
          <a:xfrm rot="1495973">
            <a:off x="671520" y="2832240"/>
            <a:ext cx="1255452" cy="1226337"/>
          </a:xfrm>
          <a:custGeom>
            <a:avLst/>
            <a:gdLst>
              <a:gd name="connsiteX0" fmla="*/ 0 w 1255452"/>
              <a:gd name="connsiteY0" fmla="*/ 1226337 h 1226337"/>
              <a:gd name="connsiteX1" fmla="*/ 335760 w 1255452"/>
              <a:gd name="connsiteY1" fmla="*/ 350382 h 1226337"/>
              <a:gd name="connsiteX2" fmla="*/ 1255452 w 1255452"/>
              <a:gd name="connsiteY2" fmla="*/ 0 h 1226337"/>
            </a:gdLst>
            <a:ahLst/>
            <a:cxnLst>
              <a:cxn ang="0">
                <a:pos x="connsiteX0" y="connsiteY0"/>
              </a:cxn>
              <a:cxn ang="0">
                <a:pos x="connsiteX1" y="connsiteY1"/>
              </a:cxn>
              <a:cxn ang="0">
                <a:pos x="connsiteX2" y="connsiteY2"/>
              </a:cxn>
            </a:cxnLst>
            <a:rect l="l" t="t" r="r" b="b"/>
            <a:pathLst>
              <a:path w="1255452" h="1226337">
                <a:moveTo>
                  <a:pt x="0" y="1226337"/>
                </a:moveTo>
                <a:cubicBezTo>
                  <a:pt x="63259" y="890554"/>
                  <a:pt x="126518" y="554771"/>
                  <a:pt x="335760" y="350382"/>
                </a:cubicBezTo>
                <a:cubicBezTo>
                  <a:pt x="545002" y="145993"/>
                  <a:pt x="1255452" y="0"/>
                  <a:pt x="1255452" y="0"/>
                </a:cubicBezTo>
              </a:path>
            </a:pathLst>
          </a:cu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3" name="Freeform 72"/>
          <p:cNvSpPr/>
          <p:nvPr/>
        </p:nvSpPr>
        <p:spPr>
          <a:xfrm rot="1495973">
            <a:off x="2449559" y="3672519"/>
            <a:ext cx="1255452" cy="1226337"/>
          </a:xfrm>
          <a:custGeom>
            <a:avLst/>
            <a:gdLst>
              <a:gd name="connsiteX0" fmla="*/ 0 w 1255452"/>
              <a:gd name="connsiteY0" fmla="*/ 1226337 h 1226337"/>
              <a:gd name="connsiteX1" fmla="*/ 335760 w 1255452"/>
              <a:gd name="connsiteY1" fmla="*/ 350382 h 1226337"/>
              <a:gd name="connsiteX2" fmla="*/ 1255452 w 1255452"/>
              <a:gd name="connsiteY2" fmla="*/ 0 h 1226337"/>
            </a:gdLst>
            <a:ahLst/>
            <a:cxnLst>
              <a:cxn ang="0">
                <a:pos x="connsiteX0" y="connsiteY0"/>
              </a:cxn>
              <a:cxn ang="0">
                <a:pos x="connsiteX1" y="connsiteY1"/>
              </a:cxn>
              <a:cxn ang="0">
                <a:pos x="connsiteX2" y="connsiteY2"/>
              </a:cxn>
            </a:cxnLst>
            <a:rect l="l" t="t" r="r" b="b"/>
            <a:pathLst>
              <a:path w="1255452" h="1226337">
                <a:moveTo>
                  <a:pt x="0" y="1226337"/>
                </a:moveTo>
                <a:cubicBezTo>
                  <a:pt x="63259" y="890554"/>
                  <a:pt x="126518" y="554771"/>
                  <a:pt x="335760" y="350382"/>
                </a:cubicBezTo>
                <a:cubicBezTo>
                  <a:pt x="545002" y="145993"/>
                  <a:pt x="1255452" y="0"/>
                  <a:pt x="1255452" y="0"/>
                </a:cubicBezTo>
              </a:path>
            </a:pathLst>
          </a:cu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1" name="TextBox 80"/>
          <p:cNvSpPr txBox="1"/>
          <p:nvPr/>
        </p:nvSpPr>
        <p:spPr>
          <a:xfrm>
            <a:off x="1459833" y="3075303"/>
            <a:ext cx="2029563" cy="369332"/>
          </a:xfrm>
          <a:prstGeom prst="rect">
            <a:avLst/>
          </a:prstGeom>
          <a:noFill/>
        </p:spPr>
        <p:txBody>
          <a:bodyPr wrap="square" rtlCol="0">
            <a:spAutoFit/>
          </a:bodyPr>
          <a:lstStyle/>
          <a:p>
            <a:pPr algn="ctr"/>
            <a:r>
              <a:rPr lang="en-US" dirty="0" smtClean="0">
                <a:latin typeface="Seravek"/>
                <a:cs typeface="Seravek"/>
              </a:rPr>
              <a:t>Ambient sound</a:t>
            </a:r>
            <a:endParaRPr lang="en-US" dirty="0">
              <a:latin typeface="Seravek"/>
              <a:cs typeface="Seravek"/>
            </a:endParaRPr>
          </a:p>
        </p:txBody>
      </p:sp>
      <p:sp>
        <p:nvSpPr>
          <p:cNvPr id="82" name="TextBox 81"/>
          <p:cNvSpPr txBox="1"/>
          <p:nvPr/>
        </p:nvSpPr>
        <p:spPr>
          <a:xfrm>
            <a:off x="3033705" y="3955032"/>
            <a:ext cx="2029563" cy="646331"/>
          </a:xfrm>
          <a:prstGeom prst="rect">
            <a:avLst/>
          </a:prstGeom>
          <a:noFill/>
        </p:spPr>
        <p:txBody>
          <a:bodyPr wrap="square" rtlCol="0">
            <a:spAutoFit/>
          </a:bodyPr>
          <a:lstStyle/>
          <a:p>
            <a:pPr algn="ctr"/>
            <a:r>
              <a:rPr lang="en-US" dirty="0" smtClean="0">
                <a:latin typeface="Seravek"/>
                <a:cs typeface="Seravek"/>
              </a:rPr>
              <a:t>Vibration frequency bins</a:t>
            </a:r>
            <a:endParaRPr lang="en-US" dirty="0">
              <a:latin typeface="Seravek"/>
              <a:cs typeface="Seravek"/>
            </a:endParaRPr>
          </a:p>
        </p:txBody>
      </p:sp>
      <p:sp>
        <p:nvSpPr>
          <p:cNvPr id="83" name="TextBox 82"/>
          <p:cNvSpPr txBox="1"/>
          <p:nvPr/>
        </p:nvSpPr>
        <p:spPr>
          <a:xfrm>
            <a:off x="-14598" y="1458016"/>
            <a:ext cx="4642254" cy="523220"/>
          </a:xfrm>
          <a:prstGeom prst="rect">
            <a:avLst/>
          </a:prstGeom>
          <a:noFill/>
        </p:spPr>
        <p:txBody>
          <a:bodyPr wrap="square" rtlCol="0">
            <a:spAutoFit/>
          </a:bodyPr>
          <a:lstStyle/>
          <a:p>
            <a:r>
              <a:rPr lang="en-US" sz="2800" dirty="0" smtClean="0">
                <a:solidFill>
                  <a:srgbClr val="EB7B22"/>
                </a:solidFill>
                <a:latin typeface="Seravek"/>
                <a:cs typeface="Seravek"/>
              </a:rPr>
              <a:t>Noise is sparse in frequency</a:t>
            </a:r>
            <a:endParaRPr lang="en-US" sz="2800" dirty="0">
              <a:solidFill>
                <a:srgbClr val="EB7B22"/>
              </a:solidFill>
              <a:latin typeface="Seravek"/>
              <a:cs typeface="Seravek"/>
            </a:endParaRPr>
          </a:p>
        </p:txBody>
      </p:sp>
      <p:sp>
        <p:nvSpPr>
          <p:cNvPr id="84" name="TextBox 83"/>
          <p:cNvSpPr txBox="1"/>
          <p:nvPr/>
        </p:nvSpPr>
        <p:spPr>
          <a:xfrm>
            <a:off x="4481673" y="1458016"/>
            <a:ext cx="5051006" cy="954107"/>
          </a:xfrm>
          <a:prstGeom prst="rect">
            <a:avLst/>
          </a:prstGeom>
          <a:noFill/>
        </p:spPr>
        <p:txBody>
          <a:bodyPr wrap="square" rtlCol="0">
            <a:spAutoFit/>
          </a:bodyPr>
          <a:lstStyle/>
          <a:p>
            <a:pPr algn="ctr"/>
            <a:r>
              <a:rPr lang="en-US" sz="2800" dirty="0" smtClean="0">
                <a:solidFill>
                  <a:srgbClr val="EB7B22"/>
                </a:solidFill>
                <a:latin typeface="Seravek"/>
                <a:cs typeface="Seravek"/>
              </a:rPr>
              <a:t>Static channel between the sensors</a:t>
            </a:r>
            <a:endParaRPr lang="en-US" sz="2800" dirty="0">
              <a:solidFill>
                <a:srgbClr val="EB7B22"/>
              </a:solidFill>
              <a:latin typeface="Seravek"/>
              <a:cs typeface="Seravek"/>
            </a:endParaRPr>
          </a:p>
        </p:txBody>
      </p:sp>
      <p:pic>
        <p:nvPicPr>
          <p:cNvPr id="85" name="Picture 84" descr="Microphone-ic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8420" y="2684092"/>
            <a:ext cx="862167" cy="862167"/>
          </a:xfrm>
          <a:prstGeom prst="rect">
            <a:avLst/>
          </a:prstGeom>
        </p:spPr>
      </p:pic>
      <p:pic>
        <p:nvPicPr>
          <p:cNvPr id="86" name="Picture 85" descr="Microphone-ic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8420" y="4622714"/>
            <a:ext cx="862167" cy="862167"/>
          </a:xfrm>
          <a:prstGeom prst="rect">
            <a:avLst/>
          </a:prstGeom>
        </p:spPr>
      </p:pic>
      <p:cxnSp>
        <p:nvCxnSpPr>
          <p:cNvPr id="87" name="Straight Connector 86"/>
          <p:cNvCxnSpPr/>
          <p:nvPr/>
        </p:nvCxnSpPr>
        <p:spPr>
          <a:xfrm>
            <a:off x="7055147" y="3605587"/>
            <a:ext cx="0" cy="926078"/>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88" name="TextBox 87"/>
          <p:cNvSpPr txBox="1"/>
          <p:nvPr/>
        </p:nvSpPr>
        <p:spPr>
          <a:xfrm>
            <a:off x="7117791" y="3786342"/>
            <a:ext cx="509759" cy="400110"/>
          </a:xfrm>
          <a:prstGeom prst="rect">
            <a:avLst/>
          </a:prstGeom>
          <a:noFill/>
          <a:ln>
            <a:solidFill>
              <a:schemeClr val="tx1">
                <a:lumMod val="95000"/>
                <a:lumOff val="5000"/>
              </a:schemeClr>
            </a:solidFill>
          </a:ln>
        </p:spPr>
        <p:txBody>
          <a:bodyPr wrap="square" rtlCol="0">
            <a:spAutoFit/>
          </a:bodyPr>
          <a:lstStyle/>
          <a:p>
            <a:pPr algn="ctr"/>
            <a:r>
              <a:rPr lang="en-US" sz="2000" dirty="0" smtClean="0">
                <a:latin typeface="Helvetica"/>
                <a:cs typeface="Helvetica"/>
              </a:rPr>
              <a:t>H</a:t>
            </a:r>
            <a:endParaRPr lang="en-US" sz="2000" dirty="0">
              <a:latin typeface="Helvetica"/>
              <a:cs typeface="Helvetica"/>
            </a:endParaRPr>
          </a:p>
        </p:txBody>
      </p:sp>
      <p:sp>
        <p:nvSpPr>
          <p:cNvPr id="29" name="TextBox 28"/>
          <p:cNvSpPr txBox="1"/>
          <p:nvPr/>
        </p:nvSpPr>
        <p:spPr>
          <a:xfrm>
            <a:off x="7182445" y="2681921"/>
            <a:ext cx="1961555" cy="400110"/>
          </a:xfrm>
          <a:prstGeom prst="rect">
            <a:avLst/>
          </a:prstGeom>
          <a:noFill/>
        </p:spPr>
        <p:txBody>
          <a:bodyPr wrap="square" rtlCol="0">
            <a:spAutoFit/>
          </a:bodyPr>
          <a:lstStyle/>
          <a:p>
            <a:r>
              <a:rPr lang="en-US" sz="2000" dirty="0" smtClean="0">
                <a:solidFill>
                  <a:srgbClr val="EB7B22"/>
                </a:solidFill>
                <a:latin typeface="Seravek Light"/>
                <a:cs typeface="Seravek Light"/>
              </a:rPr>
              <a:t>Primary </a:t>
            </a:r>
            <a:r>
              <a:rPr lang="en-US" sz="2000" dirty="0" err="1" smtClean="0">
                <a:solidFill>
                  <a:srgbClr val="EB7B22"/>
                </a:solidFill>
                <a:latin typeface="Seravek Light"/>
                <a:cs typeface="Seravek Light"/>
              </a:rPr>
              <a:t>mic.</a:t>
            </a:r>
            <a:endParaRPr lang="en-US" sz="2000" dirty="0">
              <a:solidFill>
                <a:srgbClr val="EB7B22"/>
              </a:solidFill>
              <a:latin typeface="Seravek Light"/>
              <a:cs typeface="Seravek Light"/>
            </a:endParaRPr>
          </a:p>
        </p:txBody>
      </p:sp>
      <p:sp>
        <p:nvSpPr>
          <p:cNvPr id="30" name="TextBox 29"/>
          <p:cNvSpPr txBox="1"/>
          <p:nvPr/>
        </p:nvSpPr>
        <p:spPr>
          <a:xfrm>
            <a:off x="7182445" y="5118278"/>
            <a:ext cx="1961555" cy="400110"/>
          </a:xfrm>
          <a:prstGeom prst="rect">
            <a:avLst/>
          </a:prstGeom>
          <a:noFill/>
        </p:spPr>
        <p:txBody>
          <a:bodyPr wrap="square" rtlCol="0">
            <a:spAutoFit/>
          </a:bodyPr>
          <a:lstStyle/>
          <a:p>
            <a:r>
              <a:rPr lang="en-US" sz="2000" dirty="0" smtClean="0">
                <a:solidFill>
                  <a:srgbClr val="EB7B22"/>
                </a:solidFill>
                <a:latin typeface="Seravek Light"/>
                <a:cs typeface="Seravek Light"/>
              </a:rPr>
              <a:t>Secondary </a:t>
            </a:r>
            <a:r>
              <a:rPr lang="en-US" sz="2000" dirty="0" err="1" smtClean="0">
                <a:solidFill>
                  <a:srgbClr val="EB7B22"/>
                </a:solidFill>
                <a:latin typeface="Seravek Light"/>
                <a:cs typeface="Seravek Light"/>
              </a:rPr>
              <a:t>mic.</a:t>
            </a:r>
            <a:endParaRPr lang="en-US" sz="2000" dirty="0">
              <a:solidFill>
                <a:srgbClr val="EB7B22"/>
              </a:solidFill>
              <a:latin typeface="Seravek Light"/>
              <a:cs typeface="Seravek Light"/>
            </a:endParaRPr>
          </a:p>
        </p:txBody>
      </p:sp>
      <p:sp>
        <p:nvSpPr>
          <p:cNvPr id="31" name="Freeform 30"/>
          <p:cNvSpPr/>
          <p:nvPr/>
        </p:nvSpPr>
        <p:spPr>
          <a:xfrm>
            <a:off x="295320" y="3075303"/>
            <a:ext cx="4060662" cy="2207646"/>
          </a:xfrm>
          <a:custGeom>
            <a:avLst/>
            <a:gdLst>
              <a:gd name="connsiteX0" fmla="*/ 11396 w 3355919"/>
              <a:gd name="connsiteY0" fmla="*/ 1978280 h 1978280"/>
              <a:gd name="connsiteX1" fmla="*/ 23970 w 3355919"/>
              <a:gd name="connsiteY1" fmla="*/ 4031 h 1978280"/>
              <a:gd name="connsiteX2" fmla="*/ 225144 w 3355919"/>
              <a:gd name="connsiteY2" fmla="*/ 1450137 h 1978280"/>
              <a:gd name="connsiteX3" fmla="*/ 388598 w 3355919"/>
              <a:gd name="connsiteY3" fmla="*/ 921994 h 1978280"/>
              <a:gd name="connsiteX4" fmla="*/ 602346 w 3355919"/>
              <a:gd name="connsiteY4" fmla="*/ 1739358 h 1978280"/>
              <a:gd name="connsiteX5" fmla="*/ 966974 w 3355919"/>
              <a:gd name="connsiteY5" fmla="*/ 1563311 h 1978280"/>
              <a:gd name="connsiteX6" fmla="*/ 1193295 w 3355919"/>
              <a:gd name="connsiteY6" fmla="*/ 1865107 h 1978280"/>
              <a:gd name="connsiteX7" fmla="*/ 1495057 w 3355919"/>
              <a:gd name="connsiteY7" fmla="*/ 1789658 h 1978280"/>
              <a:gd name="connsiteX8" fmla="*/ 1922552 w 3355919"/>
              <a:gd name="connsiteY8" fmla="*/ 1915406 h 1978280"/>
              <a:gd name="connsiteX9" fmla="*/ 3355919 w 3355919"/>
              <a:gd name="connsiteY9" fmla="*/ 1965705 h 19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55919" h="1978280">
                <a:moveTo>
                  <a:pt x="11396" y="1978280"/>
                </a:moveTo>
                <a:cubicBezTo>
                  <a:pt x="-130" y="1035167"/>
                  <a:pt x="-11655" y="92055"/>
                  <a:pt x="23970" y="4031"/>
                </a:cubicBezTo>
                <a:cubicBezTo>
                  <a:pt x="59595" y="-83993"/>
                  <a:pt x="164373" y="1297143"/>
                  <a:pt x="225144" y="1450137"/>
                </a:cubicBezTo>
                <a:cubicBezTo>
                  <a:pt x="285915" y="1603131"/>
                  <a:pt x="325731" y="873791"/>
                  <a:pt x="388598" y="921994"/>
                </a:cubicBezTo>
                <a:cubicBezTo>
                  <a:pt x="451465" y="970197"/>
                  <a:pt x="505950" y="1632472"/>
                  <a:pt x="602346" y="1739358"/>
                </a:cubicBezTo>
                <a:cubicBezTo>
                  <a:pt x="698742" y="1846244"/>
                  <a:pt x="868483" y="1542353"/>
                  <a:pt x="966974" y="1563311"/>
                </a:cubicBezTo>
                <a:cubicBezTo>
                  <a:pt x="1065465" y="1584269"/>
                  <a:pt x="1105281" y="1827383"/>
                  <a:pt x="1193295" y="1865107"/>
                </a:cubicBezTo>
                <a:cubicBezTo>
                  <a:pt x="1281309" y="1902831"/>
                  <a:pt x="1373514" y="1781275"/>
                  <a:pt x="1495057" y="1789658"/>
                </a:cubicBezTo>
                <a:cubicBezTo>
                  <a:pt x="1616600" y="1798041"/>
                  <a:pt x="1612408" y="1886065"/>
                  <a:pt x="1922552" y="1915406"/>
                </a:cubicBezTo>
                <a:cubicBezTo>
                  <a:pt x="2232696" y="1944747"/>
                  <a:pt x="3355919" y="1965705"/>
                  <a:pt x="3355919" y="1965705"/>
                </a:cubicBezTo>
              </a:path>
            </a:pathLst>
          </a:custGeom>
          <a:solidFill>
            <a:schemeClr val="accent3">
              <a:lumMod val="60000"/>
              <a:lumOff val="40000"/>
              <a:alpha val="80000"/>
            </a:schemeClr>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76856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680C"/>
        </a:solidFill>
        <a:effectLst/>
      </p:bgPr>
    </p:bg>
    <p:spTree>
      <p:nvGrpSpPr>
        <p:cNvPr id="1" name=""/>
        <p:cNvGrpSpPr/>
        <p:nvPr/>
      </p:nvGrpSpPr>
      <p:grpSpPr>
        <a:xfrm>
          <a:off x="0" y="0"/>
          <a:ext cx="0" cy="0"/>
          <a:chOff x="0" y="0"/>
          <a:chExt cx="0" cy="0"/>
        </a:xfrm>
      </p:grpSpPr>
      <p:pic>
        <p:nvPicPr>
          <p:cNvPr id="3" name="Picture 2" descr="wifi_ic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319174">
            <a:off x="1173556" y="1872670"/>
            <a:ext cx="1050093" cy="1050093"/>
          </a:xfrm>
          <a:prstGeom prst="rect">
            <a:avLst/>
          </a:prstGeom>
        </p:spPr>
      </p:pic>
      <p:sp>
        <p:nvSpPr>
          <p:cNvPr id="2" name="Slide Number Placeholder 1"/>
          <p:cNvSpPr>
            <a:spLocks noGrp="1"/>
          </p:cNvSpPr>
          <p:nvPr>
            <p:ph type="sldNum" sz="quarter" idx="12"/>
          </p:nvPr>
        </p:nvSpPr>
        <p:spPr/>
        <p:txBody>
          <a:bodyPr/>
          <a:lstStyle/>
          <a:p>
            <a:fld id="{10283532-8428-F14D-911C-98C43BF6B529}" type="slidenum">
              <a:rPr lang="en-US" smtClean="0"/>
              <a:t>6</a:t>
            </a:fld>
            <a:endParaRPr lang="en-US"/>
          </a:p>
        </p:txBody>
      </p:sp>
      <p:pic>
        <p:nvPicPr>
          <p:cNvPr id="5" name="Picture 4" descr="Google-Wallet.jpg"/>
          <p:cNvPicPr>
            <a:picLocks noChangeAspect="1"/>
          </p:cNvPicPr>
          <p:nvPr/>
        </p:nvPicPr>
        <p:blipFill>
          <a:blip r:embed="rId4">
            <a:extLst>
              <a:ext uri="{BEBA8EAE-BF5A-486C-A8C5-ECC9F3942E4B}">
                <a14:imgProps xmlns:a14="http://schemas.microsoft.com/office/drawing/2010/main">
                  <a14:imgLayer r:embed="rId5">
                    <a14:imgEffect>
                      <a14:backgroundRemoval t="1292" b="100000" l="0" r="100000">
                        <a14:foregroundMark x1="1200" y1="96899" x2="1200" y2="96899"/>
                        <a14:foregroundMark x1="52800" y1="38243" x2="52800" y2="38243"/>
                        <a14:foregroundMark x1="37000" y1="33592" x2="85000" y2="49096"/>
                      </a14:backgroundRemoval>
                    </a14:imgEffect>
                  </a14:imgLayer>
                </a14:imgProps>
              </a:ext>
              <a:ext uri="{28A0092B-C50C-407E-A947-70E740481C1C}">
                <a14:useLocalDpi xmlns:a14="http://schemas.microsoft.com/office/drawing/2010/main" val="0"/>
              </a:ext>
            </a:extLst>
          </a:blip>
          <a:stretch>
            <a:fillRect/>
          </a:stretch>
        </p:blipFill>
        <p:spPr>
          <a:xfrm>
            <a:off x="823744" y="1991380"/>
            <a:ext cx="3773263" cy="2920505"/>
          </a:xfrm>
          <a:prstGeom prst="rect">
            <a:avLst/>
          </a:prstGeom>
        </p:spPr>
      </p:pic>
      <p:sp>
        <p:nvSpPr>
          <p:cNvPr id="6" name="TextBox 5"/>
          <p:cNvSpPr txBox="1"/>
          <p:nvPr/>
        </p:nvSpPr>
        <p:spPr>
          <a:xfrm>
            <a:off x="0" y="-52840"/>
            <a:ext cx="9113256" cy="707886"/>
          </a:xfrm>
          <a:prstGeom prst="rect">
            <a:avLst/>
          </a:prstGeom>
          <a:noFill/>
        </p:spPr>
        <p:txBody>
          <a:bodyPr wrap="square" rtlCol="0">
            <a:spAutoFit/>
          </a:bodyPr>
          <a:lstStyle/>
          <a:p>
            <a:r>
              <a:rPr lang="en-US" sz="4000" dirty="0" smtClean="0">
                <a:solidFill>
                  <a:srgbClr val="FFFFFF"/>
                </a:solidFill>
                <a:latin typeface="Helvetica Neue Thin"/>
                <a:cs typeface="Helvetica Neue Thin"/>
              </a:rPr>
              <a:t>Applications: Mobile Money Transfer</a:t>
            </a:r>
            <a:endParaRPr lang="en-US" sz="4000" dirty="0">
              <a:solidFill>
                <a:srgbClr val="FFFFFF"/>
              </a:solidFill>
              <a:latin typeface="Helvetica Neue Thin"/>
              <a:cs typeface="Helvetica Neue Thin"/>
            </a:endParaRPr>
          </a:p>
        </p:txBody>
      </p:sp>
      <p:pic>
        <p:nvPicPr>
          <p:cNvPr id="7" name="Picture 6" descr="antenna_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948661">
            <a:off x="164589" y="1033321"/>
            <a:ext cx="855043" cy="1081593"/>
          </a:xfrm>
          <a:prstGeom prst="rect">
            <a:avLst/>
          </a:prstGeom>
        </p:spPr>
      </p:pic>
      <p:pic>
        <p:nvPicPr>
          <p:cNvPr id="10" name="Picture 9" descr="squarereader.jpg"/>
          <p:cNvPicPr>
            <a:picLocks noChangeAspect="1"/>
          </p:cNvPicPr>
          <p:nvPr/>
        </p:nvPicPr>
        <p:blipFill rotWithShape="1">
          <a:blip r:embed="rId7">
            <a:extLst>
              <a:ext uri="{BEBA8EAE-BF5A-486C-A8C5-ECC9F3942E4B}">
                <a14:imgProps xmlns:a14="http://schemas.microsoft.com/office/drawing/2010/main">
                  <a14:imgLayer r:embed="rId8">
                    <a14:imgEffect>
                      <a14:backgroundRemoval t="4372" b="99180" l="13867" r="100000">
                        <a14:foregroundMark x1="58133" y1="42623" x2="58133" y2="42623"/>
                        <a14:foregroundMark x1="18400" y1="23770" x2="33600" y2="23770"/>
                        <a14:foregroundMark x1="48533" y1="93169" x2="62667" y2="99180"/>
                        <a14:foregroundMark x1="46400" y1="23770" x2="58400" y2="23770"/>
                        <a14:foregroundMark x1="44533" y1="57923" x2="44533" y2="57923"/>
                        <a14:foregroundMark x1="30133" y1="84426" x2="30133" y2="84426"/>
                        <a14:foregroundMark x1="69867" y1="86612" x2="69867" y2="86612"/>
                        <a14:foregroundMark x1="53867" y1="56557" x2="53867" y2="56557"/>
                        <a14:foregroundMark x1="61600" y1="58470" x2="61600" y2="58470"/>
                        <a14:foregroundMark x1="38133" y1="57923" x2="38133" y2="57923"/>
                        <a14:foregroundMark x1="41333" y1="77322" x2="41333" y2="77322"/>
                        <a14:foregroundMark x1="51200" y1="72678" x2="63467" y2="70492"/>
                        <a14:backgroundMark x1="72533" y1="48634" x2="72533" y2="48634"/>
                        <a14:backgroundMark x1="38667" y1="55191" x2="38667" y2="55191"/>
                      </a14:backgroundRemoval>
                    </a14:imgEffect>
                  </a14:imgLayer>
                </a14:imgProps>
              </a:ext>
              <a:ext uri="{28A0092B-C50C-407E-A947-70E740481C1C}">
                <a14:useLocalDpi xmlns:a14="http://schemas.microsoft.com/office/drawing/2010/main" val="0"/>
              </a:ext>
            </a:extLst>
          </a:blip>
          <a:srcRect l="12842" r="5662"/>
          <a:stretch/>
        </p:blipFill>
        <p:spPr>
          <a:xfrm>
            <a:off x="5714775" y="1574118"/>
            <a:ext cx="2972025" cy="3302379"/>
          </a:xfrm>
          <a:prstGeom prst="rect">
            <a:avLst/>
          </a:prstGeom>
        </p:spPr>
      </p:pic>
    </p:spTree>
    <p:extLst>
      <p:ext uri="{BB962C8B-B14F-4D97-AF65-F5344CB8AC3E}">
        <p14:creationId xmlns:p14="http://schemas.microsoft.com/office/powerpoint/2010/main" val="261645823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37646" y="2136072"/>
            <a:ext cx="851724" cy="519740"/>
            <a:chOff x="958437" y="1488889"/>
            <a:chExt cx="851724" cy="519740"/>
          </a:xfrm>
        </p:grpSpPr>
        <p:sp>
          <p:nvSpPr>
            <p:cNvPr id="33" name="Rectangle 32"/>
            <p:cNvSpPr/>
            <p:nvPr/>
          </p:nvSpPr>
          <p:spPr>
            <a:xfrm>
              <a:off x="958437" y="1715250"/>
              <a:ext cx="102640" cy="293379"/>
            </a:xfrm>
            <a:prstGeom prst="rect">
              <a:avLst/>
            </a:prstGeom>
            <a:noFill/>
            <a:ln>
              <a:solidFill>
                <a:srgbClr val="565A60"/>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1108254" y="1618141"/>
              <a:ext cx="102640" cy="390488"/>
            </a:xfrm>
            <a:prstGeom prst="rect">
              <a:avLst/>
            </a:prstGeom>
            <a:solidFill>
              <a:srgbClr val="565A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1258071" y="1808247"/>
              <a:ext cx="102640" cy="200382"/>
            </a:xfrm>
            <a:prstGeom prst="rect">
              <a:avLst/>
            </a:prstGeom>
            <a:solidFill>
              <a:srgbClr val="565A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1407888" y="1488889"/>
              <a:ext cx="102640" cy="519740"/>
            </a:xfrm>
            <a:prstGeom prst="rect">
              <a:avLst/>
            </a:prstGeom>
            <a:noFill/>
            <a:ln>
              <a:solidFill>
                <a:srgbClr val="565A60"/>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1557705" y="1715250"/>
              <a:ext cx="102640" cy="293379"/>
            </a:xfrm>
            <a:prstGeom prst="rect">
              <a:avLst/>
            </a:prstGeom>
            <a:noFill/>
            <a:ln>
              <a:solidFill>
                <a:srgbClr val="565A60"/>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707521" y="1653640"/>
              <a:ext cx="102640" cy="354989"/>
            </a:xfrm>
            <a:prstGeom prst="rect">
              <a:avLst/>
            </a:prstGeom>
            <a:noFill/>
            <a:ln>
              <a:solidFill>
                <a:srgbClr val="565A60"/>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TextBox 3"/>
          <p:cNvSpPr txBox="1"/>
          <p:nvPr/>
        </p:nvSpPr>
        <p:spPr>
          <a:xfrm>
            <a:off x="59099" y="1316974"/>
            <a:ext cx="2520884" cy="707886"/>
          </a:xfrm>
          <a:prstGeom prst="rect">
            <a:avLst/>
          </a:prstGeom>
          <a:noFill/>
        </p:spPr>
        <p:txBody>
          <a:bodyPr wrap="square" rtlCol="0">
            <a:spAutoFit/>
          </a:bodyPr>
          <a:lstStyle/>
          <a:p>
            <a:pPr algn="ctr"/>
            <a:r>
              <a:rPr lang="en-US" sz="2000" dirty="0" smtClean="0">
                <a:solidFill>
                  <a:srgbClr val="EB7B22"/>
                </a:solidFill>
                <a:latin typeface="Seravek Light"/>
                <a:cs typeface="Seravek Light"/>
              </a:rPr>
              <a:t>Selected bins</a:t>
            </a:r>
          </a:p>
          <a:p>
            <a:pPr algn="ctr"/>
            <a:r>
              <a:rPr lang="en-US" sz="2000" dirty="0" smtClean="0">
                <a:solidFill>
                  <a:srgbClr val="EB7B22"/>
                </a:solidFill>
                <a:latin typeface="Seravek Light"/>
                <a:cs typeface="Seravek Light"/>
              </a:rPr>
              <a:t>(primary </a:t>
            </a:r>
            <a:r>
              <a:rPr lang="en-US" sz="2000" dirty="0" err="1" smtClean="0">
                <a:solidFill>
                  <a:srgbClr val="EB7B22"/>
                </a:solidFill>
                <a:latin typeface="Seravek Light"/>
                <a:cs typeface="Seravek Light"/>
              </a:rPr>
              <a:t>mic.</a:t>
            </a:r>
            <a:r>
              <a:rPr lang="en-US" sz="2000" dirty="0" smtClean="0">
                <a:solidFill>
                  <a:srgbClr val="EB7B22"/>
                </a:solidFill>
                <a:latin typeface="Seravek Light"/>
                <a:cs typeface="Seravek Light"/>
              </a:rPr>
              <a:t>)</a:t>
            </a:r>
            <a:endParaRPr lang="en-US" sz="2000" dirty="0">
              <a:solidFill>
                <a:srgbClr val="EB7B22"/>
              </a:solidFill>
              <a:latin typeface="Seravek Light"/>
              <a:cs typeface="Seravek Light"/>
            </a:endParaRPr>
          </a:p>
        </p:txBody>
      </p:sp>
      <p:grpSp>
        <p:nvGrpSpPr>
          <p:cNvPr id="5" name="Group 4"/>
          <p:cNvGrpSpPr/>
          <p:nvPr/>
        </p:nvGrpSpPr>
        <p:grpSpPr>
          <a:xfrm>
            <a:off x="837646" y="4228215"/>
            <a:ext cx="851724" cy="472492"/>
            <a:chOff x="837646" y="3800566"/>
            <a:chExt cx="851724" cy="472492"/>
          </a:xfrm>
        </p:grpSpPr>
        <p:sp>
          <p:nvSpPr>
            <p:cNvPr id="27" name="Rectangle 26"/>
            <p:cNvSpPr/>
            <p:nvPr/>
          </p:nvSpPr>
          <p:spPr>
            <a:xfrm>
              <a:off x="837646" y="4090893"/>
              <a:ext cx="102640" cy="182165"/>
            </a:xfrm>
            <a:prstGeom prst="rect">
              <a:avLst/>
            </a:prstGeom>
            <a:noFill/>
            <a:ln>
              <a:solidFill>
                <a:srgbClr val="565A60"/>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987463" y="3882570"/>
              <a:ext cx="102640" cy="390488"/>
            </a:xfrm>
            <a:prstGeom prst="rect">
              <a:avLst/>
            </a:prstGeom>
            <a:solidFill>
              <a:srgbClr val="565A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1137280" y="3800566"/>
              <a:ext cx="102640" cy="472492"/>
            </a:xfrm>
            <a:prstGeom prst="rect">
              <a:avLst/>
            </a:prstGeom>
            <a:solidFill>
              <a:srgbClr val="565A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1287097" y="4136194"/>
              <a:ext cx="102640" cy="136864"/>
            </a:xfrm>
            <a:prstGeom prst="rect">
              <a:avLst/>
            </a:prstGeom>
            <a:noFill/>
            <a:ln>
              <a:solidFill>
                <a:srgbClr val="565A60"/>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1436914" y="4090893"/>
              <a:ext cx="102640" cy="182165"/>
            </a:xfrm>
            <a:prstGeom prst="rect">
              <a:avLst/>
            </a:prstGeom>
            <a:noFill/>
            <a:ln>
              <a:solidFill>
                <a:srgbClr val="565A60"/>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1586730" y="3882570"/>
              <a:ext cx="102640" cy="390488"/>
            </a:xfrm>
            <a:prstGeom prst="rect">
              <a:avLst/>
            </a:prstGeom>
            <a:noFill/>
            <a:ln>
              <a:solidFill>
                <a:srgbClr val="565A60"/>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extBox 5"/>
          <p:cNvSpPr txBox="1"/>
          <p:nvPr/>
        </p:nvSpPr>
        <p:spPr>
          <a:xfrm>
            <a:off x="59099" y="4712189"/>
            <a:ext cx="2520884" cy="707886"/>
          </a:xfrm>
          <a:prstGeom prst="rect">
            <a:avLst/>
          </a:prstGeom>
          <a:noFill/>
        </p:spPr>
        <p:txBody>
          <a:bodyPr wrap="square" rtlCol="0">
            <a:spAutoFit/>
          </a:bodyPr>
          <a:lstStyle/>
          <a:p>
            <a:pPr algn="ctr"/>
            <a:r>
              <a:rPr lang="en-US" sz="2000" dirty="0" smtClean="0">
                <a:solidFill>
                  <a:srgbClr val="EB7B22"/>
                </a:solidFill>
                <a:latin typeface="Seravek Light"/>
                <a:cs typeface="Seravek Light"/>
              </a:rPr>
              <a:t>Selected bins</a:t>
            </a:r>
          </a:p>
          <a:p>
            <a:pPr algn="ctr"/>
            <a:r>
              <a:rPr lang="en-US" sz="2000" dirty="0" smtClean="0">
                <a:solidFill>
                  <a:srgbClr val="EB7B22"/>
                </a:solidFill>
                <a:latin typeface="Seravek Light"/>
                <a:cs typeface="Seravek Light"/>
              </a:rPr>
              <a:t>(secondary </a:t>
            </a:r>
            <a:r>
              <a:rPr lang="en-US" sz="2000" dirty="0" err="1" smtClean="0">
                <a:solidFill>
                  <a:srgbClr val="EB7B22"/>
                </a:solidFill>
                <a:latin typeface="Seravek Light"/>
                <a:cs typeface="Seravek Light"/>
              </a:rPr>
              <a:t>mic.</a:t>
            </a:r>
            <a:r>
              <a:rPr lang="en-US" sz="2000" dirty="0" smtClean="0">
                <a:solidFill>
                  <a:srgbClr val="EB7B22"/>
                </a:solidFill>
                <a:latin typeface="Seravek Light"/>
                <a:cs typeface="Seravek Light"/>
              </a:rPr>
              <a:t>)</a:t>
            </a:r>
            <a:endParaRPr lang="en-US" sz="2000" dirty="0">
              <a:solidFill>
                <a:srgbClr val="EB7B22"/>
              </a:solidFill>
              <a:latin typeface="Seravek Light"/>
              <a:cs typeface="Seravek Light"/>
            </a:endParaRPr>
          </a:p>
        </p:txBody>
      </p:sp>
      <p:sp>
        <p:nvSpPr>
          <p:cNvPr id="7" name="Rectangle 6"/>
          <p:cNvSpPr/>
          <p:nvPr/>
        </p:nvSpPr>
        <p:spPr>
          <a:xfrm>
            <a:off x="4419893" y="2917928"/>
            <a:ext cx="1484126" cy="910925"/>
          </a:xfrm>
          <a:prstGeom prst="rect">
            <a:avLst/>
          </a:prstGeom>
          <a:solidFill>
            <a:srgbClr val="565A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613216" y="3033469"/>
            <a:ext cx="1057119" cy="646331"/>
          </a:xfrm>
          <a:prstGeom prst="rect">
            <a:avLst/>
          </a:prstGeom>
          <a:noFill/>
        </p:spPr>
        <p:txBody>
          <a:bodyPr wrap="square" rtlCol="0">
            <a:spAutoFit/>
          </a:bodyPr>
          <a:lstStyle/>
          <a:p>
            <a:pPr algn="ctr"/>
            <a:r>
              <a:rPr lang="en-US" sz="1800" dirty="0" smtClean="0">
                <a:solidFill>
                  <a:schemeClr val="bg1"/>
                </a:solidFill>
                <a:latin typeface="Seravek Light"/>
                <a:cs typeface="Seravek Light"/>
              </a:rPr>
              <a:t>Adaptive</a:t>
            </a:r>
          </a:p>
          <a:p>
            <a:pPr algn="ctr"/>
            <a:r>
              <a:rPr lang="en-US" sz="1800" dirty="0" smtClean="0">
                <a:solidFill>
                  <a:schemeClr val="bg1"/>
                </a:solidFill>
                <a:latin typeface="Seravek Light"/>
                <a:cs typeface="Seravek Light"/>
              </a:rPr>
              <a:t>Filter</a:t>
            </a:r>
            <a:endParaRPr lang="en-US" sz="1800" dirty="0">
              <a:solidFill>
                <a:schemeClr val="bg1"/>
              </a:solidFill>
              <a:latin typeface="Seravek Light"/>
              <a:cs typeface="Seravek Light"/>
            </a:endParaRPr>
          </a:p>
        </p:txBody>
      </p:sp>
      <p:sp>
        <p:nvSpPr>
          <p:cNvPr id="9" name="Half Frame 8"/>
          <p:cNvSpPr/>
          <p:nvPr/>
        </p:nvSpPr>
        <p:spPr>
          <a:xfrm rot="8100000">
            <a:off x="5943589" y="3227468"/>
            <a:ext cx="299262" cy="299262"/>
          </a:xfrm>
          <a:prstGeom prst="halfFrame">
            <a:avLst>
              <a:gd name="adj1" fmla="val 13333"/>
              <a:gd name="adj2" fmla="val 13333"/>
            </a:avLst>
          </a:prstGeom>
          <a:solidFill>
            <a:srgbClr val="EB6A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Half Frame 9"/>
          <p:cNvSpPr/>
          <p:nvPr/>
        </p:nvSpPr>
        <p:spPr>
          <a:xfrm rot="8100000">
            <a:off x="6051108" y="3227468"/>
            <a:ext cx="299262" cy="299262"/>
          </a:xfrm>
          <a:prstGeom prst="halfFrame">
            <a:avLst>
              <a:gd name="adj1" fmla="val 13333"/>
              <a:gd name="adj2" fmla="val 13333"/>
            </a:avLst>
          </a:prstGeom>
          <a:solidFill>
            <a:srgbClr val="EB6A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1" name="Straight Connector 10"/>
          <p:cNvCxnSpPr/>
          <p:nvPr/>
        </p:nvCxnSpPr>
        <p:spPr>
          <a:xfrm>
            <a:off x="4087429" y="3276632"/>
            <a:ext cx="319764"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087429" y="3545878"/>
            <a:ext cx="319764"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3" name="Elbow Connector 12"/>
          <p:cNvCxnSpPr/>
          <p:nvPr/>
        </p:nvCxnSpPr>
        <p:spPr>
          <a:xfrm rot="16200000" flipH="1">
            <a:off x="3217446" y="2406645"/>
            <a:ext cx="914195" cy="825773"/>
          </a:xfrm>
          <a:prstGeom prst="bentConnector3">
            <a:avLst>
              <a:gd name="adj1" fmla="val 257"/>
            </a:avLst>
          </a:prstGeom>
          <a:ln w="19050">
            <a:solidFill>
              <a:schemeClr val="tx1">
                <a:lumMod val="95000"/>
                <a:lumOff val="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14" name="Elbow Connector 13"/>
          <p:cNvCxnSpPr/>
          <p:nvPr/>
        </p:nvCxnSpPr>
        <p:spPr>
          <a:xfrm rot="5400000" flipH="1" flipV="1">
            <a:off x="3180870" y="3626584"/>
            <a:ext cx="1000048" cy="838470"/>
          </a:xfrm>
          <a:prstGeom prst="bentConnector3">
            <a:avLst>
              <a:gd name="adj1" fmla="val -1745"/>
            </a:avLst>
          </a:prstGeom>
          <a:ln w="19050">
            <a:solidFill>
              <a:schemeClr val="tx1">
                <a:lumMod val="95000"/>
                <a:lumOff val="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6619536" y="3205051"/>
            <a:ext cx="102640" cy="293379"/>
          </a:xfrm>
          <a:prstGeom prst="rect">
            <a:avLst/>
          </a:prstGeom>
          <a:noFill/>
          <a:ln>
            <a:solidFill>
              <a:srgbClr val="565A60"/>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769353" y="3298048"/>
            <a:ext cx="102640" cy="200382"/>
          </a:xfrm>
          <a:prstGeom prst="rect">
            <a:avLst/>
          </a:prstGeom>
          <a:solidFill>
            <a:srgbClr val="EB7B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919170" y="2926716"/>
            <a:ext cx="102640" cy="571714"/>
          </a:xfrm>
          <a:prstGeom prst="rect">
            <a:avLst/>
          </a:prstGeom>
          <a:solidFill>
            <a:srgbClr val="EB7B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7068987" y="2978690"/>
            <a:ext cx="102640" cy="519740"/>
          </a:xfrm>
          <a:prstGeom prst="rect">
            <a:avLst/>
          </a:prstGeom>
          <a:noFill/>
          <a:ln>
            <a:solidFill>
              <a:srgbClr val="565A60"/>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7218804" y="3205051"/>
            <a:ext cx="102640" cy="293379"/>
          </a:xfrm>
          <a:prstGeom prst="rect">
            <a:avLst/>
          </a:prstGeom>
          <a:noFill/>
          <a:ln>
            <a:solidFill>
              <a:srgbClr val="565A60"/>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7368620" y="3143441"/>
            <a:ext cx="102640" cy="354989"/>
          </a:xfrm>
          <a:prstGeom prst="rect">
            <a:avLst/>
          </a:prstGeom>
          <a:noFill/>
          <a:ln>
            <a:solidFill>
              <a:srgbClr val="565A60"/>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1778954" y="2423782"/>
            <a:ext cx="753986"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778954" y="4564075"/>
            <a:ext cx="753986"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23" name="Freeform 22"/>
          <p:cNvSpPr/>
          <p:nvPr/>
        </p:nvSpPr>
        <p:spPr>
          <a:xfrm>
            <a:off x="2611345" y="2233962"/>
            <a:ext cx="645190" cy="288434"/>
          </a:xfrm>
          <a:custGeom>
            <a:avLst/>
            <a:gdLst>
              <a:gd name="connsiteX0" fmla="*/ 2486 w 2394152"/>
              <a:gd name="connsiteY0" fmla="*/ 621051 h 1512694"/>
              <a:gd name="connsiteX1" fmla="*/ 35474 w 2394152"/>
              <a:gd name="connsiteY1" fmla="*/ 1346853 h 1512694"/>
              <a:gd name="connsiteX2" fmla="*/ 249899 w 2394152"/>
              <a:gd name="connsiteY2" fmla="*/ 522078 h 1512694"/>
              <a:gd name="connsiteX3" fmla="*/ 398348 w 2394152"/>
              <a:gd name="connsiteY3" fmla="*/ 1198394 h 1512694"/>
              <a:gd name="connsiteX4" fmla="*/ 513807 w 2394152"/>
              <a:gd name="connsiteY4" fmla="*/ 10718 h 1512694"/>
              <a:gd name="connsiteX5" fmla="*/ 678750 w 2394152"/>
              <a:gd name="connsiteY5" fmla="*/ 654042 h 1512694"/>
              <a:gd name="connsiteX6" fmla="*/ 794210 w 2394152"/>
              <a:gd name="connsiteY6" fmla="*/ 1363348 h 1512694"/>
              <a:gd name="connsiteX7" fmla="*/ 909669 w 2394152"/>
              <a:gd name="connsiteY7" fmla="*/ 802502 h 1512694"/>
              <a:gd name="connsiteX8" fmla="*/ 1025129 w 2394152"/>
              <a:gd name="connsiteY8" fmla="*/ 291142 h 1512694"/>
              <a:gd name="connsiteX9" fmla="*/ 1157083 w 2394152"/>
              <a:gd name="connsiteY9" fmla="*/ 967457 h 1512694"/>
              <a:gd name="connsiteX10" fmla="*/ 1256049 w 2394152"/>
              <a:gd name="connsiteY10" fmla="*/ 439601 h 1512694"/>
              <a:gd name="connsiteX11" fmla="*/ 1305531 w 2394152"/>
              <a:gd name="connsiteY11" fmla="*/ 1511808 h 1512694"/>
              <a:gd name="connsiteX12" fmla="*/ 1470474 w 2394152"/>
              <a:gd name="connsiteY12" fmla="*/ 637547 h 1512694"/>
              <a:gd name="connsiteX13" fmla="*/ 1684899 w 2394152"/>
              <a:gd name="connsiteY13" fmla="*/ 1462321 h 1512694"/>
              <a:gd name="connsiteX14" fmla="*/ 1783865 w 2394152"/>
              <a:gd name="connsiteY14" fmla="*/ 27214 h 1512694"/>
              <a:gd name="connsiteX15" fmla="*/ 1965301 w 2394152"/>
              <a:gd name="connsiteY15" fmla="*/ 1033439 h 1512694"/>
              <a:gd name="connsiteX16" fmla="*/ 2179727 w 2394152"/>
              <a:gd name="connsiteY16" fmla="*/ 10718 h 1512694"/>
              <a:gd name="connsiteX17" fmla="*/ 2295186 w 2394152"/>
              <a:gd name="connsiteY17" fmla="*/ 1429330 h 1512694"/>
              <a:gd name="connsiteX18" fmla="*/ 2394152 w 2394152"/>
              <a:gd name="connsiteY18" fmla="*/ 604556 h 151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94152" h="1512694">
                <a:moveTo>
                  <a:pt x="2486" y="621051"/>
                </a:moveTo>
                <a:cubicBezTo>
                  <a:pt x="-1638" y="992199"/>
                  <a:pt x="-5761" y="1363348"/>
                  <a:pt x="35474" y="1346853"/>
                </a:cubicBezTo>
                <a:cubicBezTo>
                  <a:pt x="76709" y="1330358"/>
                  <a:pt x="189420" y="546821"/>
                  <a:pt x="249899" y="522078"/>
                </a:cubicBezTo>
                <a:cubicBezTo>
                  <a:pt x="310378" y="497335"/>
                  <a:pt x="354363" y="1283621"/>
                  <a:pt x="398348" y="1198394"/>
                </a:cubicBezTo>
                <a:cubicBezTo>
                  <a:pt x="442333" y="1113167"/>
                  <a:pt x="467073" y="101443"/>
                  <a:pt x="513807" y="10718"/>
                </a:cubicBezTo>
                <a:cubicBezTo>
                  <a:pt x="560541" y="-80007"/>
                  <a:pt x="632016" y="428604"/>
                  <a:pt x="678750" y="654042"/>
                </a:cubicBezTo>
                <a:cubicBezTo>
                  <a:pt x="725484" y="879480"/>
                  <a:pt x="755724" y="1338605"/>
                  <a:pt x="794210" y="1363348"/>
                </a:cubicBezTo>
                <a:cubicBezTo>
                  <a:pt x="832697" y="1388091"/>
                  <a:pt x="871183" y="981203"/>
                  <a:pt x="909669" y="802502"/>
                </a:cubicBezTo>
                <a:cubicBezTo>
                  <a:pt x="948156" y="623801"/>
                  <a:pt x="983893" y="263650"/>
                  <a:pt x="1025129" y="291142"/>
                </a:cubicBezTo>
                <a:cubicBezTo>
                  <a:pt x="1066365" y="318634"/>
                  <a:pt x="1118596" y="942714"/>
                  <a:pt x="1157083" y="967457"/>
                </a:cubicBezTo>
                <a:cubicBezTo>
                  <a:pt x="1195570" y="992200"/>
                  <a:pt x="1231308" y="348876"/>
                  <a:pt x="1256049" y="439601"/>
                </a:cubicBezTo>
                <a:cubicBezTo>
                  <a:pt x="1280790" y="530326"/>
                  <a:pt x="1269793" y="1478817"/>
                  <a:pt x="1305531" y="1511808"/>
                </a:cubicBezTo>
                <a:cubicBezTo>
                  <a:pt x="1341269" y="1544799"/>
                  <a:pt x="1407246" y="645795"/>
                  <a:pt x="1470474" y="637547"/>
                </a:cubicBezTo>
                <a:cubicBezTo>
                  <a:pt x="1533702" y="629299"/>
                  <a:pt x="1632667" y="1564043"/>
                  <a:pt x="1684899" y="1462321"/>
                </a:cubicBezTo>
                <a:cubicBezTo>
                  <a:pt x="1737131" y="1360599"/>
                  <a:pt x="1737131" y="98694"/>
                  <a:pt x="1783865" y="27214"/>
                </a:cubicBezTo>
                <a:cubicBezTo>
                  <a:pt x="1830599" y="-44266"/>
                  <a:pt x="1899324" y="1036188"/>
                  <a:pt x="1965301" y="1033439"/>
                </a:cubicBezTo>
                <a:cubicBezTo>
                  <a:pt x="2031278" y="1030690"/>
                  <a:pt x="2124746" y="-55264"/>
                  <a:pt x="2179727" y="10718"/>
                </a:cubicBezTo>
                <a:cubicBezTo>
                  <a:pt x="2234708" y="76700"/>
                  <a:pt x="2259449" y="1330357"/>
                  <a:pt x="2295186" y="1429330"/>
                </a:cubicBezTo>
                <a:cubicBezTo>
                  <a:pt x="2330923" y="1528303"/>
                  <a:pt x="2394152" y="604556"/>
                  <a:pt x="2394152" y="604556"/>
                </a:cubicBezTo>
              </a:path>
            </a:pathLst>
          </a:custGeom>
          <a:ln w="25400" cmpd="sng">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Freeform 23"/>
          <p:cNvSpPr/>
          <p:nvPr/>
        </p:nvSpPr>
        <p:spPr>
          <a:xfrm>
            <a:off x="2611345" y="4427954"/>
            <a:ext cx="645190" cy="288434"/>
          </a:xfrm>
          <a:custGeom>
            <a:avLst/>
            <a:gdLst>
              <a:gd name="connsiteX0" fmla="*/ 2486 w 2394152"/>
              <a:gd name="connsiteY0" fmla="*/ 621051 h 1512694"/>
              <a:gd name="connsiteX1" fmla="*/ 35474 w 2394152"/>
              <a:gd name="connsiteY1" fmla="*/ 1346853 h 1512694"/>
              <a:gd name="connsiteX2" fmla="*/ 249899 w 2394152"/>
              <a:gd name="connsiteY2" fmla="*/ 522078 h 1512694"/>
              <a:gd name="connsiteX3" fmla="*/ 398348 w 2394152"/>
              <a:gd name="connsiteY3" fmla="*/ 1198394 h 1512694"/>
              <a:gd name="connsiteX4" fmla="*/ 513807 w 2394152"/>
              <a:gd name="connsiteY4" fmla="*/ 10718 h 1512694"/>
              <a:gd name="connsiteX5" fmla="*/ 678750 w 2394152"/>
              <a:gd name="connsiteY5" fmla="*/ 654042 h 1512694"/>
              <a:gd name="connsiteX6" fmla="*/ 794210 w 2394152"/>
              <a:gd name="connsiteY6" fmla="*/ 1363348 h 1512694"/>
              <a:gd name="connsiteX7" fmla="*/ 909669 w 2394152"/>
              <a:gd name="connsiteY7" fmla="*/ 802502 h 1512694"/>
              <a:gd name="connsiteX8" fmla="*/ 1025129 w 2394152"/>
              <a:gd name="connsiteY8" fmla="*/ 291142 h 1512694"/>
              <a:gd name="connsiteX9" fmla="*/ 1157083 w 2394152"/>
              <a:gd name="connsiteY9" fmla="*/ 967457 h 1512694"/>
              <a:gd name="connsiteX10" fmla="*/ 1256049 w 2394152"/>
              <a:gd name="connsiteY10" fmla="*/ 439601 h 1512694"/>
              <a:gd name="connsiteX11" fmla="*/ 1305531 w 2394152"/>
              <a:gd name="connsiteY11" fmla="*/ 1511808 h 1512694"/>
              <a:gd name="connsiteX12" fmla="*/ 1470474 w 2394152"/>
              <a:gd name="connsiteY12" fmla="*/ 637547 h 1512694"/>
              <a:gd name="connsiteX13" fmla="*/ 1684899 w 2394152"/>
              <a:gd name="connsiteY13" fmla="*/ 1462321 h 1512694"/>
              <a:gd name="connsiteX14" fmla="*/ 1783865 w 2394152"/>
              <a:gd name="connsiteY14" fmla="*/ 27214 h 1512694"/>
              <a:gd name="connsiteX15" fmla="*/ 1965301 w 2394152"/>
              <a:gd name="connsiteY15" fmla="*/ 1033439 h 1512694"/>
              <a:gd name="connsiteX16" fmla="*/ 2179727 w 2394152"/>
              <a:gd name="connsiteY16" fmla="*/ 10718 h 1512694"/>
              <a:gd name="connsiteX17" fmla="*/ 2295186 w 2394152"/>
              <a:gd name="connsiteY17" fmla="*/ 1429330 h 1512694"/>
              <a:gd name="connsiteX18" fmla="*/ 2394152 w 2394152"/>
              <a:gd name="connsiteY18" fmla="*/ 604556 h 151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94152" h="1512694">
                <a:moveTo>
                  <a:pt x="2486" y="621051"/>
                </a:moveTo>
                <a:cubicBezTo>
                  <a:pt x="-1638" y="992199"/>
                  <a:pt x="-5761" y="1363348"/>
                  <a:pt x="35474" y="1346853"/>
                </a:cubicBezTo>
                <a:cubicBezTo>
                  <a:pt x="76709" y="1330358"/>
                  <a:pt x="189420" y="546821"/>
                  <a:pt x="249899" y="522078"/>
                </a:cubicBezTo>
                <a:cubicBezTo>
                  <a:pt x="310378" y="497335"/>
                  <a:pt x="354363" y="1283621"/>
                  <a:pt x="398348" y="1198394"/>
                </a:cubicBezTo>
                <a:cubicBezTo>
                  <a:pt x="442333" y="1113167"/>
                  <a:pt x="467073" y="101443"/>
                  <a:pt x="513807" y="10718"/>
                </a:cubicBezTo>
                <a:cubicBezTo>
                  <a:pt x="560541" y="-80007"/>
                  <a:pt x="632016" y="428604"/>
                  <a:pt x="678750" y="654042"/>
                </a:cubicBezTo>
                <a:cubicBezTo>
                  <a:pt x="725484" y="879480"/>
                  <a:pt x="755724" y="1338605"/>
                  <a:pt x="794210" y="1363348"/>
                </a:cubicBezTo>
                <a:cubicBezTo>
                  <a:pt x="832697" y="1388091"/>
                  <a:pt x="871183" y="981203"/>
                  <a:pt x="909669" y="802502"/>
                </a:cubicBezTo>
                <a:cubicBezTo>
                  <a:pt x="948156" y="623801"/>
                  <a:pt x="983893" y="263650"/>
                  <a:pt x="1025129" y="291142"/>
                </a:cubicBezTo>
                <a:cubicBezTo>
                  <a:pt x="1066365" y="318634"/>
                  <a:pt x="1118596" y="942714"/>
                  <a:pt x="1157083" y="967457"/>
                </a:cubicBezTo>
                <a:cubicBezTo>
                  <a:pt x="1195570" y="992200"/>
                  <a:pt x="1231308" y="348876"/>
                  <a:pt x="1256049" y="439601"/>
                </a:cubicBezTo>
                <a:cubicBezTo>
                  <a:pt x="1280790" y="530326"/>
                  <a:pt x="1269793" y="1478817"/>
                  <a:pt x="1305531" y="1511808"/>
                </a:cubicBezTo>
                <a:cubicBezTo>
                  <a:pt x="1341269" y="1544799"/>
                  <a:pt x="1407246" y="645795"/>
                  <a:pt x="1470474" y="637547"/>
                </a:cubicBezTo>
                <a:cubicBezTo>
                  <a:pt x="1533702" y="629299"/>
                  <a:pt x="1632667" y="1564043"/>
                  <a:pt x="1684899" y="1462321"/>
                </a:cubicBezTo>
                <a:cubicBezTo>
                  <a:pt x="1737131" y="1360599"/>
                  <a:pt x="1737131" y="98694"/>
                  <a:pt x="1783865" y="27214"/>
                </a:cubicBezTo>
                <a:cubicBezTo>
                  <a:pt x="1830599" y="-44266"/>
                  <a:pt x="1899324" y="1036188"/>
                  <a:pt x="1965301" y="1033439"/>
                </a:cubicBezTo>
                <a:cubicBezTo>
                  <a:pt x="2031278" y="1030690"/>
                  <a:pt x="2124746" y="-55264"/>
                  <a:pt x="2179727" y="10718"/>
                </a:cubicBezTo>
                <a:cubicBezTo>
                  <a:pt x="2234708" y="76700"/>
                  <a:pt x="2259449" y="1330357"/>
                  <a:pt x="2295186" y="1429330"/>
                </a:cubicBezTo>
                <a:cubicBezTo>
                  <a:pt x="2330923" y="1528303"/>
                  <a:pt x="2394152" y="604556"/>
                  <a:pt x="2394152" y="604556"/>
                </a:cubicBezTo>
              </a:path>
            </a:pathLst>
          </a:custGeom>
          <a:ln w="25400" cmpd="sng">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TextBox 24"/>
          <p:cNvSpPr txBox="1"/>
          <p:nvPr/>
        </p:nvSpPr>
        <p:spPr>
          <a:xfrm>
            <a:off x="5881609" y="4008502"/>
            <a:ext cx="2520884" cy="400110"/>
          </a:xfrm>
          <a:prstGeom prst="rect">
            <a:avLst/>
          </a:prstGeom>
          <a:noFill/>
        </p:spPr>
        <p:txBody>
          <a:bodyPr wrap="square" rtlCol="0">
            <a:spAutoFit/>
          </a:bodyPr>
          <a:lstStyle/>
          <a:p>
            <a:pPr algn="ctr"/>
            <a:r>
              <a:rPr lang="en-US" sz="2000" dirty="0" smtClean="0">
                <a:solidFill>
                  <a:srgbClr val="EB7B22"/>
                </a:solidFill>
                <a:latin typeface="Seravek Light"/>
                <a:cs typeface="Seravek Light"/>
              </a:rPr>
              <a:t>Corrected bins</a:t>
            </a:r>
            <a:endParaRPr lang="en-US" sz="2000" dirty="0">
              <a:solidFill>
                <a:srgbClr val="EB7B22"/>
              </a:solidFill>
              <a:latin typeface="Seravek Light"/>
              <a:cs typeface="Seravek Light"/>
            </a:endParaRPr>
          </a:p>
        </p:txBody>
      </p:sp>
      <p:cxnSp>
        <p:nvCxnSpPr>
          <p:cNvPr id="26" name="Straight Connector 25"/>
          <p:cNvCxnSpPr/>
          <p:nvPr/>
        </p:nvCxnSpPr>
        <p:spPr>
          <a:xfrm>
            <a:off x="7121529" y="3564937"/>
            <a:ext cx="0" cy="557456"/>
          </a:xfrm>
          <a:prstGeom prst="line">
            <a:avLst/>
          </a:prstGeom>
          <a:ln>
            <a:solidFill>
              <a:srgbClr val="EB7B22"/>
            </a:solidFill>
            <a:headEnd type="oval"/>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0" y="0"/>
            <a:ext cx="9144000" cy="769441"/>
          </a:xfrm>
          <a:prstGeom prst="rect">
            <a:avLst/>
          </a:prstGeom>
          <a:noFill/>
        </p:spPr>
        <p:txBody>
          <a:bodyPr wrap="square" rtlCol="0">
            <a:spAutoFit/>
          </a:bodyPr>
          <a:lstStyle/>
          <a:p>
            <a:r>
              <a:rPr lang="en-US" sz="4400" dirty="0" smtClean="0">
                <a:solidFill>
                  <a:schemeClr val="tx2">
                    <a:lumMod val="75000"/>
                  </a:schemeClr>
                </a:solidFill>
                <a:latin typeface="Helvetica Neue Thin"/>
                <a:cs typeface="Helvetica Neue Thin"/>
              </a:rPr>
              <a:t>Vibration recovery at receiver</a:t>
            </a:r>
            <a:endParaRPr lang="en-US" sz="4400" dirty="0">
              <a:solidFill>
                <a:schemeClr val="tx2">
                  <a:lumMod val="75000"/>
                </a:schemeClr>
              </a:solidFill>
              <a:latin typeface="Helvetica Neue Thin"/>
              <a:cs typeface="Helvetica Neue Thin"/>
            </a:endParaRPr>
          </a:p>
        </p:txBody>
      </p:sp>
    </p:spTree>
    <p:extLst>
      <p:ext uri="{BB962C8B-B14F-4D97-AF65-F5344CB8AC3E}">
        <p14:creationId xmlns:p14="http://schemas.microsoft.com/office/powerpoint/2010/main" val="2002079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0283532-8428-F14D-911C-98C43BF6B529}" type="slidenum">
              <a:rPr lang="en-US" smtClean="0"/>
              <a:t>61</a:t>
            </a:fld>
            <a:endParaRPr lang="en-US"/>
          </a:p>
        </p:txBody>
      </p:sp>
      <p:sp>
        <p:nvSpPr>
          <p:cNvPr id="3" name="TextBox 2"/>
          <p:cNvSpPr txBox="1"/>
          <p:nvPr/>
        </p:nvSpPr>
        <p:spPr>
          <a:xfrm>
            <a:off x="3884508" y="3323959"/>
            <a:ext cx="2211889" cy="646331"/>
          </a:xfrm>
          <a:prstGeom prst="rect">
            <a:avLst/>
          </a:prstGeom>
          <a:noFill/>
        </p:spPr>
        <p:txBody>
          <a:bodyPr wrap="none" rtlCol="0">
            <a:spAutoFit/>
          </a:bodyPr>
          <a:lstStyle/>
          <a:p>
            <a:r>
              <a:rPr lang="en-US" sz="3600" dirty="0" smtClean="0"/>
              <a:t>MAC Layer</a:t>
            </a:r>
            <a:endParaRPr lang="en-US" sz="3600" dirty="0"/>
          </a:p>
        </p:txBody>
      </p:sp>
    </p:spTree>
    <p:extLst>
      <p:ext uri="{BB962C8B-B14F-4D97-AF65-F5344CB8AC3E}">
        <p14:creationId xmlns:p14="http://schemas.microsoft.com/office/powerpoint/2010/main" val="5823476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35652" y="1455553"/>
            <a:ext cx="1173725" cy="1233471"/>
          </a:xfrm>
          <a:prstGeom prst="rect">
            <a:avLst/>
          </a:prstGeom>
        </p:spPr>
      </p:pic>
      <p:grpSp>
        <p:nvGrpSpPr>
          <p:cNvPr id="4" name="Group 3"/>
          <p:cNvGrpSpPr/>
          <p:nvPr/>
        </p:nvGrpSpPr>
        <p:grpSpPr>
          <a:xfrm>
            <a:off x="3508587" y="4005681"/>
            <a:ext cx="2379162" cy="1667892"/>
            <a:chOff x="3285391" y="3213257"/>
            <a:chExt cx="2379162" cy="1667892"/>
          </a:xfrm>
        </p:grpSpPr>
        <p:sp>
          <p:nvSpPr>
            <p:cNvPr id="5" name="Rectangle 4"/>
            <p:cNvSpPr/>
            <p:nvPr/>
          </p:nvSpPr>
          <p:spPr>
            <a:xfrm>
              <a:off x="3328186" y="3213258"/>
              <a:ext cx="295089" cy="1667891"/>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666650" y="3213258"/>
              <a:ext cx="295089" cy="1667891"/>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005114" y="3213258"/>
              <a:ext cx="295089" cy="1667891"/>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343578" y="3213258"/>
              <a:ext cx="295089" cy="1667891"/>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682042" y="3213258"/>
              <a:ext cx="295089" cy="1667891"/>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020506" y="3213258"/>
              <a:ext cx="295089" cy="1667891"/>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358969" y="3213258"/>
              <a:ext cx="295089" cy="1667891"/>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rot="16200000">
              <a:off x="2747474" y="3751176"/>
              <a:ext cx="1445165"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07</a:t>
              </a:r>
              <a:endParaRPr lang="en-US" sz="1800" dirty="0">
                <a:solidFill>
                  <a:schemeClr val="bg1"/>
                </a:solidFill>
                <a:latin typeface="Seravek Light"/>
                <a:cs typeface="Seravek Light"/>
              </a:endParaRPr>
            </a:p>
          </p:txBody>
        </p:sp>
        <p:sp>
          <p:nvSpPr>
            <p:cNvPr id="13" name="TextBox 12"/>
            <p:cNvSpPr txBox="1"/>
            <p:nvPr/>
          </p:nvSpPr>
          <p:spPr>
            <a:xfrm rot="16200000">
              <a:off x="3082446" y="3751176"/>
              <a:ext cx="1445165"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06</a:t>
              </a:r>
              <a:endParaRPr lang="en-US" sz="1800" dirty="0">
                <a:solidFill>
                  <a:schemeClr val="bg1"/>
                </a:solidFill>
                <a:latin typeface="Seravek Light"/>
                <a:cs typeface="Seravek Light"/>
              </a:endParaRPr>
            </a:p>
          </p:txBody>
        </p:sp>
        <p:sp>
          <p:nvSpPr>
            <p:cNvPr id="14" name="TextBox 13"/>
            <p:cNvSpPr txBox="1"/>
            <p:nvPr/>
          </p:nvSpPr>
          <p:spPr>
            <a:xfrm rot="16200000">
              <a:off x="3417419" y="3751176"/>
              <a:ext cx="1445164"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05</a:t>
              </a:r>
              <a:endParaRPr lang="en-US" sz="1800" dirty="0">
                <a:solidFill>
                  <a:schemeClr val="bg1"/>
                </a:solidFill>
                <a:latin typeface="Seravek Light"/>
                <a:cs typeface="Seravek Light"/>
              </a:endParaRPr>
            </a:p>
          </p:txBody>
        </p:sp>
        <p:sp>
          <p:nvSpPr>
            <p:cNvPr id="15" name="TextBox 14"/>
            <p:cNvSpPr txBox="1"/>
            <p:nvPr/>
          </p:nvSpPr>
          <p:spPr>
            <a:xfrm rot="16200000">
              <a:off x="3752390" y="3751176"/>
              <a:ext cx="1445165"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04</a:t>
              </a:r>
              <a:endParaRPr lang="en-US" sz="1800" dirty="0">
                <a:solidFill>
                  <a:schemeClr val="bg1"/>
                </a:solidFill>
                <a:latin typeface="Seravek Light"/>
                <a:cs typeface="Seravek Light"/>
              </a:endParaRPr>
            </a:p>
          </p:txBody>
        </p:sp>
        <p:sp>
          <p:nvSpPr>
            <p:cNvPr id="16" name="TextBox 15"/>
            <p:cNvSpPr txBox="1"/>
            <p:nvPr/>
          </p:nvSpPr>
          <p:spPr>
            <a:xfrm rot="16200000">
              <a:off x="4087361" y="3751175"/>
              <a:ext cx="1445167"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03</a:t>
              </a:r>
              <a:endParaRPr lang="en-US" sz="1800" dirty="0">
                <a:solidFill>
                  <a:schemeClr val="bg1"/>
                </a:solidFill>
                <a:latin typeface="Seravek Light"/>
                <a:cs typeface="Seravek Light"/>
              </a:endParaRPr>
            </a:p>
          </p:txBody>
        </p:sp>
        <p:sp>
          <p:nvSpPr>
            <p:cNvPr id="17" name="TextBox 16"/>
            <p:cNvSpPr txBox="1"/>
            <p:nvPr/>
          </p:nvSpPr>
          <p:spPr>
            <a:xfrm rot="16200000">
              <a:off x="4422333" y="3751175"/>
              <a:ext cx="1445167"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02</a:t>
              </a:r>
              <a:endParaRPr lang="en-US" sz="1800" dirty="0">
                <a:solidFill>
                  <a:schemeClr val="bg1"/>
                </a:solidFill>
                <a:latin typeface="Seravek Light"/>
                <a:cs typeface="Seravek Light"/>
              </a:endParaRPr>
            </a:p>
          </p:txBody>
        </p:sp>
        <p:sp>
          <p:nvSpPr>
            <p:cNvPr id="18" name="TextBox 17"/>
            <p:cNvSpPr txBox="1"/>
            <p:nvPr/>
          </p:nvSpPr>
          <p:spPr>
            <a:xfrm rot="16200000">
              <a:off x="4849628" y="3843499"/>
              <a:ext cx="1260518"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01</a:t>
              </a:r>
              <a:endParaRPr lang="en-US" sz="1800" dirty="0">
                <a:solidFill>
                  <a:schemeClr val="bg1"/>
                </a:solidFill>
                <a:latin typeface="Seravek Light"/>
                <a:cs typeface="Seravek Light"/>
              </a:endParaRPr>
            </a:p>
          </p:txBody>
        </p:sp>
      </p:grpSp>
      <p:pic>
        <p:nvPicPr>
          <p:cNvPr id="19" name="Picture 18"/>
          <p:cNvPicPr>
            <a:picLocks noChangeAspect="1"/>
          </p:cNvPicPr>
          <p:nvPr/>
        </p:nvPicPr>
        <p:blipFill>
          <a:blip r:embed="rId4"/>
          <a:stretch>
            <a:fillRect/>
          </a:stretch>
        </p:blipFill>
        <p:spPr>
          <a:xfrm>
            <a:off x="6770214" y="1299153"/>
            <a:ext cx="1668380" cy="1668380"/>
          </a:xfrm>
          <a:prstGeom prst="rect">
            <a:avLst/>
          </a:prstGeom>
        </p:spPr>
      </p:pic>
      <p:cxnSp>
        <p:nvCxnSpPr>
          <p:cNvPr id="20" name="Straight Connector 19"/>
          <p:cNvCxnSpPr/>
          <p:nvPr/>
        </p:nvCxnSpPr>
        <p:spPr>
          <a:xfrm>
            <a:off x="2229168" y="2061849"/>
            <a:ext cx="1385946"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384268" y="2061849"/>
            <a:ext cx="1385946"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22" name="Group 21"/>
          <p:cNvGrpSpPr/>
          <p:nvPr/>
        </p:nvGrpSpPr>
        <p:grpSpPr>
          <a:xfrm>
            <a:off x="3084369" y="1595868"/>
            <a:ext cx="1516521" cy="941482"/>
            <a:chOff x="4271666" y="4723174"/>
            <a:chExt cx="1516521" cy="941482"/>
          </a:xfrm>
        </p:grpSpPr>
        <p:sp>
          <p:nvSpPr>
            <p:cNvPr id="23" name="Rectangle 22"/>
            <p:cNvSpPr/>
            <p:nvPr/>
          </p:nvSpPr>
          <p:spPr>
            <a:xfrm>
              <a:off x="4271666" y="4723174"/>
              <a:ext cx="1516521" cy="941482"/>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4436133" y="4990211"/>
              <a:ext cx="1260518" cy="369332"/>
            </a:xfrm>
            <a:prstGeom prst="rect">
              <a:avLst/>
            </a:prstGeom>
            <a:noFill/>
          </p:spPr>
          <p:txBody>
            <a:bodyPr wrap="square" rtlCol="0">
              <a:spAutoFit/>
            </a:bodyPr>
            <a:lstStyle/>
            <a:p>
              <a:r>
                <a:rPr lang="en-US" sz="1800" dirty="0" smtClean="0">
                  <a:solidFill>
                    <a:schemeClr val="bg1"/>
                  </a:solidFill>
                  <a:latin typeface="Seravek Light"/>
                  <a:cs typeface="Seravek Light"/>
                </a:rPr>
                <a:t>Packet   02</a:t>
              </a:r>
              <a:endParaRPr lang="en-US" sz="1800" dirty="0">
                <a:solidFill>
                  <a:schemeClr val="bg1"/>
                </a:solidFill>
                <a:latin typeface="Seravek Light"/>
                <a:cs typeface="Seravek Light"/>
              </a:endParaRPr>
            </a:p>
          </p:txBody>
        </p:sp>
      </p:grpSp>
      <p:grpSp>
        <p:nvGrpSpPr>
          <p:cNvPr id="25" name="Group 24"/>
          <p:cNvGrpSpPr/>
          <p:nvPr/>
        </p:nvGrpSpPr>
        <p:grpSpPr>
          <a:xfrm>
            <a:off x="4759228" y="1595868"/>
            <a:ext cx="1516521" cy="941482"/>
            <a:chOff x="4271666" y="4723174"/>
            <a:chExt cx="1516521" cy="941482"/>
          </a:xfrm>
        </p:grpSpPr>
        <p:sp>
          <p:nvSpPr>
            <p:cNvPr id="26" name="Rectangle 25"/>
            <p:cNvSpPr/>
            <p:nvPr/>
          </p:nvSpPr>
          <p:spPr>
            <a:xfrm>
              <a:off x="4271666" y="4723174"/>
              <a:ext cx="1516521" cy="941482"/>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4436133" y="4990211"/>
              <a:ext cx="1260518" cy="369332"/>
            </a:xfrm>
            <a:prstGeom prst="rect">
              <a:avLst/>
            </a:prstGeom>
            <a:noFill/>
          </p:spPr>
          <p:txBody>
            <a:bodyPr wrap="square" rtlCol="0">
              <a:spAutoFit/>
            </a:bodyPr>
            <a:lstStyle/>
            <a:p>
              <a:r>
                <a:rPr lang="en-US" sz="1800" dirty="0" smtClean="0">
                  <a:solidFill>
                    <a:schemeClr val="bg1"/>
                  </a:solidFill>
                  <a:latin typeface="Seravek Light"/>
                  <a:cs typeface="Seravek Light"/>
                </a:rPr>
                <a:t>Packet   01</a:t>
              </a:r>
              <a:endParaRPr lang="en-US" sz="1800" dirty="0">
                <a:solidFill>
                  <a:schemeClr val="bg1"/>
                </a:solidFill>
                <a:latin typeface="Seravek Light"/>
                <a:cs typeface="Seravek Light"/>
              </a:endParaRPr>
            </a:p>
          </p:txBody>
        </p:sp>
      </p:grpSp>
      <p:pic>
        <p:nvPicPr>
          <p:cNvPr id="28" name="Picture 27" descr="samrtphone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058843" flipH="1">
            <a:off x="7088530" y="3909599"/>
            <a:ext cx="1480582" cy="1711186"/>
          </a:xfrm>
          <a:prstGeom prst="rect">
            <a:avLst/>
          </a:prstGeom>
        </p:spPr>
      </p:pic>
      <p:pic>
        <p:nvPicPr>
          <p:cNvPr id="29" name="Picture 28" descr="finger-ring2.jpg"/>
          <p:cNvPicPr>
            <a:picLocks noChangeAspect="1"/>
          </p:cNvPicPr>
          <p:nvPr/>
        </p:nvPicPr>
        <p:blipFill rotWithShape="1">
          <a:blip r:embed="rId6">
            <a:extLst>
              <a:ext uri="{BEBA8EAE-BF5A-486C-A8C5-ECC9F3942E4B}">
                <a14:imgProps xmlns:a14="http://schemas.microsoft.com/office/drawing/2010/main">
                  <a14:imgLayer r:embed="rId7">
                    <a14:imgEffect>
                      <a14:backgroundRemoval t="6102" b="99322" l="10000" r="90000">
                        <a14:foregroundMark x1="60143" y1="10508" x2="60143" y2="10508"/>
                      </a14:backgroundRemoval>
                    </a14:imgEffect>
                  </a14:imgLayer>
                </a14:imgProps>
              </a:ext>
              <a:ext uri="{28A0092B-C50C-407E-A947-70E740481C1C}">
                <a14:useLocalDpi xmlns:a14="http://schemas.microsoft.com/office/drawing/2010/main" val="0"/>
              </a:ext>
            </a:extLst>
          </a:blip>
          <a:srcRect l="22692" t="5888" r="25000"/>
          <a:stretch/>
        </p:blipFill>
        <p:spPr>
          <a:xfrm rot="3857538">
            <a:off x="967850" y="3772150"/>
            <a:ext cx="1236565" cy="1875236"/>
          </a:xfrm>
          <a:prstGeom prst="rect">
            <a:avLst/>
          </a:prstGeom>
        </p:spPr>
      </p:pic>
      <p:cxnSp>
        <p:nvCxnSpPr>
          <p:cNvPr id="30" name="Straight Connector 29"/>
          <p:cNvCxnSpPr/>
          <p:nvPr/>
        </p:nvCxnSpPr>
        <p:spPr>
          <a:xfrm>
            <a:off x="2598183" y="4741925"/>
            <a:ext cx="860564"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029315" y="4740932"/>
            <a:ext cx="946620"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590276" y="2987839"/>
            <a:ext cx="1420942" cy="646331"/>
          </a:xfrm>
          <a:prstGeom prst="rect">
            <a:avLst/>
          </a:prstGeom>
          <a:noFill/>
        </p:spPr>
        <p:txBody>
          <a:bodyPr wrap="square" rtlCol="0">
            <a:spAutoFit/>
          </a:bodyPr>
          <a:lstStyle/>
          <a:p>
            <a:pPr algn="ctr"/>
            <a:r>
              <a:rPr lang="en-US" sz="1800" dirty="0" smtClean="0">
                <a:latin typeface="Seravek Light"/>
                <a:cs typeface="Seravek Light"/>
              </a:rPr>
              <a:t>Transmitter </a:t>
            </a:r>
          </a:p>
          <a:p>
            <a:pPr algn="ctr"/>
            <a:r>
              <a:rPr lang="en-US" sz="1800" dirty="0" smtClean="0">
                <a:latin typeface="Seravek Light"/>
                <a:cs typeface="Seravek Light"/>
              </a:rPr>
              <a:t>side</a:t>
            </a:r>
            <a:endParaRPr lang="en-US" sz="1800" dirty="0">
              <a:latin typeface="Seravek Light"/>
              <a:cs typeface="Seravek Light"/>
            </a:endParaRPr>
          </a:p>
        </p:txBody>
      </p:sp>
      <p:sp>
        <p:nvSpPr>
          <p:cNvPr id="36" name="TextBox 35"/>
          <p:cNvSpPr txBox="1"/>
          <p:nvPr/>
        </p:nvSpPr>
        <p:spPr>
          <a:xfrm>
            <a:off x="7204595" y="2987839"/>
            <a:ext cx="1420942" cy="646331"/>
          </a:xfrm>
          <a:prstGeom prst="rect">
            <a:avLst/>
          </a:prstGeom>
          <a:noFill/>
        </p:spPr>
        <p:txBody>
          <a:bodyPr wrap="square" rtlCol="0">
            <a:spAutoFit/>
          </a:bodyPr>
          <a:lstStyle/>
          <a:p>
            <a:pPr algn="ctr"/>
            <a:r>
              <a:rPr lang="en-US" sz="1800" dirty="0" smtClean="0">
                <a:latin typeface="Seravek Light"/>
                <a:cs typeface="Seravek Light"/>
              </a:rPr>
              <a:t>Receiver</a:t>
            </a:r>
          </a:p>
          <a:p>
            <a:pPr algn="ctr"/>
            <a:r>
              <a:rPr lang="en-US" sz="1800" dirty="0" smtClean="0">
                <a:latin typeface="Seravek Light"/>
                <a:cs typeface="Seravek Light"/>
              </a:rPr>
              <a:t>side</a:t>
            </a:r>
            <a:endParaRPr lang="en-US" sz="1800" dirty="0">
              <a:latin typeface="Seravek Light"/>
              <a:cs typeface="Seravek Light"/>
            </a:endParaRPr>
          </a:p>
        </p:txBody>
      </p:sp>
      <p:sp>
        <p:nvSpPr>
          <p:cNvPr id="37" name="TextBox 36"/>
          <p:cNvSpPr txBox="1"/>
          <p:nvPr/>
        </p:nvSpPr>
        <p:spPr>
          <a:xfrm>
            <a:off x="0" y="0"/>
            <a:ext cx="9144000" cy="769441"/>
          </a:xfrm>
          <a:prstGeom prst="rect">
            <a:avLst/>
          </a:prstGeom>
          <a:noFill/>
        </p:spPr>
        <p:txBody>
          <a:bodyPr wrap="square" rtlCol="0">
            <a:spAutoFit/>
          </a:bodyPr>
          <a:lstStyle/>
          <a:p>
            <a:r>
              <a:rPr lang="en-US" sz="4400" dirty="0" smtClean="0">
                <a:solidFill>
                  <a:schemeClr val="tx2">
                    <a:lumMod val="75000"/>
                  </a:schemeClr>
                </a:solidFill>
                <a:latin typeface="Helvetica Neue Thin"/>
                <a:cs typeface="Helvetica Neue Thin"/>
              </a:rPr>
              <a:t>MAC layer rate control</a:t>
            </a:r>
            <a:endParaRPr lang="en-US" sz="4400" dirty="0">
              <a:solidFill>
                <a:schemeClr val="tx2">
                  <a:lumMod val="75000"/>
                </a:schemeClr>
              </a:solidFill>
              <a:latin typeface="Helvetica Neue Thin"/>
              <a:cs typeface="Helvetica Neue Thin"/>
            </a:endParaRPr>
          </a:p>
        </p:txBody>
      </p:sp>
      <p:sp>
        <p:nvSpPr>
          <p:cNvPr id="2" name="Oval 1"/>
          <p:cNvSpPr/>
          <p:nvPr/>
        </p:nvSpPr>
        <p:spPr>
          <a:xfrm>
            <a:off x="145983" y="905154"/>
            <a:ext cx="700717" cy="690714"/>
          </a:xfrm>
          <a:prstGeom prst="ellipse">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306564" y="934354"/>
            <a:ext cx="443686" cy="584776"/>
          </a:xfrm>
          <a:prstGeom prst="rect">
            <a:avLst/>
          </a:prstGeom>
          <a:noFill/>
        </p:spPr>
        <p:txBody>
          <a:bodyPr wrap="square" rtlCol="0">
            <a:spAutoFit/>
          </a:bodyPr>
          <a:lstStyle/>
          <a:p>
            <a:r>
              <a:rPr lang="en-US" sz="3200" dirty="0"/>
              <a:t>1</a:t>
            </a:r>
          </a:p>
        </p:txBody>
      </p:sp>
    </p:spTree>
    <p:extLst>
      <p:ext uri="{BB962C8B-B14F-4D97-AF65-F5344CB8AC3E}">
        <p14:creationId xmlns:p14="http://schemas.microsoft.com/office/powerpoint/2010/main" val="4123061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Straight Connector 51"/>
          <p:cNvCxnSpPr/>
          <p:nvPr/>
        </p:nvCxnSpPr>
        <p:spPr>
          <a:xfrm flipV="1">
            <a:off x="1896666" y="5430126"/>
            <a:ext cx="0" cy="1177964"/>
          </a:xfrm>
          <a:prstGeom prst="line">
            <a:avLst/>
          </a:prstGeom>
          <a:ln w="19050">
            <a:solidFill>
              <a:srgbClr val="0D0D0D"/>
            </a:solidFill>
            <a:prstDash val="dash"/>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a:off x="5012176" y="910708"/>
            <a:ext cx="3046902" cy="20467"/>
          </a:xfrm>
          <a:prstGeom prst="line">
            <a:avLst/>
          </a:prstGeom>
          <a:ln w="19050">
            <a:solidFill>
              <a:srgbClr val="0D0D0D"/>
            </a:solidFill>
            <a:prstDash val="dash"/>
            <a:headEnd type="none"/>
            <a:tailEnd type="stealth" w="lg" len="lg"/>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stretch>
            <a:fillRect/>
          </a:stretch>
        </p:blipFill>
        <p:spPr>
          <a:xfrm>
            <a:off x="735652" y="1455553"/>
            <a:ext cx="1173725" cy="1233471"/>
          </a:xfrm>
          <a:prstGeom prst="rect">
            <a:avLst/>
          </a:prstGeom>
        </p:spPr>
      </p:pic>
      <p:grpSp>
        <p:nvGrpSpPr>
          <p:cNvPr id="38" name="Group 37"/>
          <p:cNvGrpSpPr/>
          <p:nvPr/>
        </p:nvGrpSpPr>
        <p:grpSpPr>
          <a:xfrm>
            <a:off x="3508587" y="4005681"/>
            <a:ext cx="2379162" cy="1667892"/>
            <a:chOff x="3285391" y="3213257"/>
            <a:chExt cx="2379162" cy="1667892"/>
          </a:xfrm>
        </p:grpSpPr>
        <p:sp>
          <p:nvSpPr>
            <p:cNvPr id="15" name="Rectangle 14"/>
            <p:cNvSpPr/>
            <p:nvPr/>
          </p:nvSpPr>
          <p:spPr>
            <a:xfrm>
              <a:off x="3328186" y="3213258"/>
              <a:ext cx="295089" cy="1667891"/>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666650" y="3213258"/>
              <a:ext cx="295089" cy="1667891"/>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005114" y="3213258"/>
              <a:ext cx="295089" cy="1667891"/>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343578" y="3213258"/>
              <a:ext cx="295089" cy="1667891"/>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682042" y="3213258"/>
              <a:ext cx="295089" cy="1667891"/>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020506" y="3213258"/>
              <a:ext cx="295089" cy="1667891"/>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358969" y="3213258"/>
              <a:ext cx="295089" cy="1667891"/>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rot="16200000">
              <a:off x="2747474" y="3751176"/>
              <a:ext cx="1445165"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07</a:t>
              </a:r>
              <a:endParaRPr lang="en-US" sz="1800" dirty="0">
                <a:solidFill>
                  <a:schemeClr val="bg1"/>
                </a:solidFill>
                <a:latin typeface="Seravek Light"/>
                <a:cs typeface="Seravek Light"/>
              </a:endParaRPr>
            </a:p>
          </p:txBody>
        </p:sp>
        <p:sp>
          <p:nvSpPr>
            <p:cNvPr id="23" name="TextBox 22"/>
            <p:cNvSpPr txBox="1"/>
            <p:nvPr/>
          </p:nvSpPr>
          <p:spPr>
            <a:xfrm rot="16200000">
              <a:off x="3082446" y="3751176"/>
              <a:ext cx="1445165"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06</a:t>
              </a:r>
              <a:endParaRPr lang="en-US" sz="1800" dirty="0">
                <a:solidFill>
                  <a:schemeClr val="bg1"/>
                </a:solidFill>
                <a:latin typeface="Seravek Light"/>
                <a:cs typeface="Seravek Light"/>
              </a:endParaRPr>
            </a:p>
          </p:txBody>
        </p:sp>
        <p:sp>
          <p:nvSpPr>
            <p:cNvPr id="24" name="TextBox 23"/>
            <p:cNvSpPr txBox="1"/>
            <p:nvPr/>
          </p:nvSpPr>
          <p:spPr>
            <a:xfrm rot="16200000">
              <a:off x="3417419" y="3751176"/>
              <a:ext cx="1445164"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05</a:t>
              </a:r>
              <a:endParaRPr lang="en-US" sz="1800" dirty="0">
                <a:solidFill>
                  <a:schemeClr val="bg1"/>
                </a:solidFill>
                <a:latin typeface="Seravek Light"/>
                <a:cs typeface="Seravek Light"/>
              </a:endParaRPr>
            </a:p>
          </p:txBody>
        </p:sp>
        <p:sp>
          <p:nvSpPr>
            <p:cNvPr id="25" name="TextBox 24"/>
            <p:cNvSpPr txBox="1"/>
            <p:nvPr/>
          </p:nvSpPr>
          <p:spPr>
            <a:xfrm rot="16200000">
              <a:off x="3752390" y="3751176"/>
              <a:ext cx="1445165"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04</a:t>
              </a:r>
              <a:endParaRPr lang="en-US" sz="1800" dirty="0">
                <a:solidFill>
                  <a:schemeClr val="bg1"/>
                </a:solidFill>
                <a:latin typeface="Seravek Light"/>
                <a:cs typeface="Seravek Light"/>
              </a:endParaRPr>
            </a:p>
          </p:txBody>
        </p:sp>
        <p:sp>
          <p:nvSpPr>
            <p:cNvPr id="26" name="TextBox 25"/>
            <p:cNvSpPr txBox="1"/>
            <p:nvPr/>
          </p:nvSpPr>
          <p:spPr>
            <a:xfrm rot="16200000">
              <a:off x="4087361" y="3751175"/>
              <a:ext cx="1445167"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03</a:t>
              </a:r>
              <a:endParaRPr lang="en-US" sz="1800" dirty="0">
                <a:solidFill>
                  <a:schemeClr val="bg1"/>
                </a:solidFill>
                <a:latin typeface="Seravek Light"/>
                <a:cs typeface="Seravek Light"/>
              </a:endParaRPr>
            </a:p>
          </p:txBody>
        </p:sp>
        <p:sp>
          <p:nvSpPr>
            <p:cNvPr id="27" name="TextBox 26"/>
            <p:cNvSpPr txBox="1"/>
            <p:nvPr/>
          </p:nvSpPr>
          <p:spPr>
            <a:xfrm rot="16200000">
              <a:off x="4422333" y="3751175"/>
              <a:ext cx="1445167"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02</a:t>
              </a:r>
              <a:endParaRPr lang="en-US" sz="1800" dirty="0">
                <a:solidFill>
                  <a:schemeClr val="bg1"/>
                </a:solidFill>
                <a:latin typeface="Seravek Light"/>
                <a:cs typeface="Seravek Light"/>
              </a:endParaRPr>
            </a:p>
          </p:txBody>
        </p:sp>
        <p:sp>
          <p:nvSpPr>
            <p:cNvPr id="28" name="TextBox 27"/>
            <p:cNvSpPr txBox="1"/>
            <p:nvPr/>
          </p:nvSpPr>
          <p:spPr>
            <a:xfrm rot="16200000">
              <a:off x="4849628" y="3843499"/>
              <a:ext cx="1260518"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01</a:t>
              </a:r>
              <a:endParaRPr lang="en-US" sz="1800" dirty="0">
                <a:solidFill>
                  <a:schemeClr val="bg1"/>
                </a:solidFill>
                <a:latin typeface="Seravek Light"/>
                <a:cs typeface="Seravek Light"/>
              </a:endParaRPr>
            </a:p>
          </p:txBody>
        </p:sp>
      </p:grpSp>
      <p:pic>
        <p:nvPicPr>
          <p:cNvPr id="9" name="Picture 8"/>
          <p:cNvPicPr>
            <a:picLocks noChangeAspect="1"/>
          </p:cNvPicPr>
          <p:nvPr/>
        </p:nvPicPr>
        <p:blipFill>
          <a:blip r:embed="rId4"/>
          <a:stretch>
            <a:fillRect/>
          </a:stretch>
        </p:blipFill>
        <p:spPr>
          <a:xfrm>
            <a:off x="6770214" y="1299153"/>
            <a:ext cx="1668380" cy="1668380"/>
          </a:xfrm>
          <a:prstGeom prst="rect">
            <a:avLst/>
          </a:prstGeom>
        </p:spPr>
      </p:pic>
      <p:cxnSp>
        <p:nvCxnSpPr>
          <p:cNvPr id="32" name="Straight Connector 31"/>
          <p:cNvCxnSpPr/>
          <p:nvPr/>
        </p:nvCxnSpPr>
        <p:spPr>
          <a:xfrm>
            <a:off x="2229168" y="2061849"/>
            <a:ext cx="1385946"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384268" y="2061849"/>
            <a:ext cx="1385946"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35" name="Group 34"/>
          <p:cNvGrpSpPr/>
          <p:nvPr/>
        </p:nvGrpSpPr>
        <p:grpSpPr>
          <a:xfrm>
            <a:off x="3084369" y="1595868"/>
            <a:ext cx="1516521" cy="941482"/>
            <a:chOff x="4271666" y="4723174"/>
            <a:chExt cx="1516521" cy="941482"/>
          </a:xfrm>
        </p:grpSpPr>
        <p:sp>
          <p:nvSpPr>
            <p:cNvPr id="36" name="Rectangle 35"/>
            <p:cNvSpPr/>
            <p:nvPr/>
          </p:nvSpPr>
          <p:spPr>
            <a:xfrm>
              <a:off x="4271666" y="4723174"/>
              <a:ext cx="1516521" cy="941482"/>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4436133" y="4990211"/>
              <a:ext cx="1260518" cy="369332"/>
            </a:xfrm>
            <a:prstGeom prst="rect">
              <a:avLst/>
            </a:prstGeom>
            <a:noFill/>
          </p:spPr>
          <p:txBody>
            <a:bodyPr wrap="square" rtlCol="0">
              <a:spAutoFit/>
            </a:bodyPr>
            <a:lstStyle/>
            <a:p>
              <a:r>
                <a:rPr lang="en-US" sz="1800" dirty="0" smtClean="0">
                  <a:solidFill>
                    <a:schemeClr val="bg1"/>
                  </a:solidFill>
                  <a:latin typeface="Seravek Light"/>
                  <a:cs typeface="Seravek Light"/>
                </a:rPr>
                <a:t>Packet   02</a:t>
              </a:r>
              <a:endParaRPr lang="en-US" sz="1800" dirty="0">
                <a:solidFill>
                  <a:schemeClr val="bg1"/>
                </a:solidFill>
                <a:latin typeface="Seravek Light"/>
                <a:cs typeface="Seravek Light"/>
              </a:endParaRPr>
            </a:p>
          </p:txBody>
        </p:sp>
      </p:grpSp>
      <p:grpSp>
        <p:nvGrpSpPr>
          <p:cNvPr id="3" name="Group 2"/>
          <p:cNvGrpSpPr/>
          <p:nvPr/>
        </p:nvGrpSpPr>
        <p:grpSpPr>
          <a:xfrm>
            <a:off x="4759228" y="1595868"/>
            <a:ext cx="1516521" cy="941482"/>
            <a:chOff x="4271666" y="4723174"/>
            <a:chExt cx="1516521" cy="941482"/>
          </a:xfrm>
        </p:grpSpPr>
        <p:sp>
          <p:nvSpPr>
            <p:cNvPr id="30" name="Rectangle 29"/>
            <p:cNvSpPr/>
            <p:nvPr/>
          </p:nvSpPr>
          <p:spPr>
            <a:xfrm>
              <a:off x="4271666" y="4723174"/>
              <a:ext cx="1516521" cy="941482"/>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4436133" y="4990211"/>
              <a:ext cx="1260518" cy="369332"/>
            </a:xfrm>
            <a:prstGeom prst="rect">
              <a:avLst/>
            </a:prstGeom>
            <a:noFill/>
          </p:spPr>
          <p:txBody>
            <a:bodyPr wrap="square" rtlCol="0">
              <a:spAutoFit/>
            </a:bodyPr>
            <a:lstStyle/>
            <a:p>
              <a:r>
                <a:rPr lang="en-US" sz="1800" dirty="0" smtClean="0">
                  <a:solidFill>
                    <a:schemeClr val="bg1"/>
                  </a:solidFill>
                  <a:latin typeface="Seravek Light"/>
                  <a:cs typeface="Seravek Light"/>
                </a:rPr>
                <a:t>Packet   01</a:t>
              </a:r>
              <a:endParaRPr lang="en-US" sz="1800" dirty="0">
                <a:solidFill>
                  <a:schemeClr val="bg1"/>
                </a:solidFill>
                <a:latin typeface="Seravek Light"/>
                <a:cs typeface="Seravek Light"/>
              </a:endParaRPr>
            </a:p>
          </p:txBody>
        </p:sp>
      </p:grpSp>
      <p:pic>
        <p:nvPicPr>
          <p:cNvPr id="39" name="Picture 38" descr="samrtphone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058843" flipH="1">
            <a:off x="7088530" y="3909599"/>
            <a:ext cx="1480582" cy="1711186"/>
          </a:xfrm>
          <a:prstGeom prst="rect">
            <a:avLst/>
          </a:prstGeom>
        </p:spPr>
      </p:pic>
      <p:pic>
        <p:nvPicPr>
          <p:cNvPr id="40" name="Picture 39" descr="finger-ring2.jpg"/>
          <p:cNvPicPr>
            <a:picLocks noChangeAspect="1"/>
          </p:cNvPicPr>
          <p:nvPr/>
        </p:nvPicPr>
        <p:blipFill rotWithShape="1">
          <a:blip r:embed="rId6">
            <a:extLst>
              <a:ext uri="{BEBA8EAE-BF5A-486C-A8C5-ECC9F3942E4B}">
                <a14:imgProps xmlns:a14="http://schemas.microsoft.com/office/drawing/2010/main">
                  <a14:imgLayer r:embed="rId7">
                    <a14:imgEffect>
                      <a14:backgroundRemoval t="6102" b="99322" l="10000" r="90000">
                        <a14:foregroundMark x1="60143" y1="10508" x2="60143" y2="10508"/>
                      </a14:backgroundRemoval>
                    </a14:imgEffect>
                  </a14:imgLayer>
                </a14:imgProps>
              </a:ext>
              <a:ext uri="{28A0092B-C50C-407E-A947-70E740481C1C}">
                <a14:useLocalDpi xmlns:a14="http://schemas.microsoft.com/office/drawing/2010/main" val="0"/>
              </a:ext>
            </a:extLst>
          </a:blip>
          <a:srcRect l="22692" t="5888" r="25000"/>
          <a:stretch/>
        </p:blipFill>
        <p:spPr>
          <a:xfrm rot="3857538">
            <a:off x="967850" y="3772150"/>
            <a:ext cx="1236565" cy="1875236"/>
          </a:xfrm>
          <a:prstGeom prst="rect">
            <a:avLst/>
          </a:prstGeom>
        </p:spPr>
      </p:pic>
      <p:cxnSp>
        <p:nvCxnSpPr>
          <p:cNvPr id="41" name="Straight Connector 40"/>
          <p:cNvCxnSpPr/>
          <p:nvPr/>
        </p:nvCxnSpPr>
        <p:spPr>
          <a:xfrm>
            <a:off x="2598183" y="4741925"/>
            <a:ext cx="860564"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029315" y="4740932"/>
            <a:ext cx="946620"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1312574" y="943386"/>
            <a:ext cx="0" cy="638268"/>
          </a:xfrm>
          <a:prstGeom prst="line">
            <a:avLst/>
          </a:prstGeom>
          <a:ln w="19050">
            <a:solidFill>
              <a:srgbClr val="0D0D0D"/>
            </a:solidFill>
            <a:prstDash val="dash"/>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1300747" y="931175"/>
            <a:ext cx="3009771" cy="0"/>
          </a:xfrm>
          <a:prstGeom prst="line">
            <a:avLst/>
          </a:prstGeom>
          <a:ln w="19050">
            <a:solidFill>
              <a:srgbClr val="0D0D0D"/>
            </a:solidFill>
            <a:prstDash val="dash"/>
            <a:headEnd type="none"/>
            <a:tailEnd type="none" w="lg" len="lg"/>
          </a:ln>
          <a:effectLst/>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a:off x="4184935" y="666770"/>
            <a:ext cx="815029" cy="452263"/>
            <a:chOff x="4271666" y="4723174"/>
            <a:chExt cx="1516521" cy="941482"/>
          </a:xfrm>
        </p:grpSpPr>
        <p:sp>
          <p:nvSpPr>
            <p:cNvPr id="43" name="Rectangle 42"/>
            <p:cNvSpPr/>
            <p:nvPr/>
          </p:nvSpPr>
          <p:spPr>
            <a:xfrm>
              <a:off x="4271666" y="4723174"/>
              <a:ext cx="1516521" cy="941482"/>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4436133" y="4812271"/>
              <a:ext cx="1260517" cy="768843"/>
            </a:xfrm>
            <a:prstGeom prst="rect">
              <a:avLst/>
            </a:prstGeom>
            <a:noFill/>
          </p:spPr>
          <p:txBody>
            <a:bodyPr wrap="square" rtlCol="0">
              <a:spAutoFit/>
            </a:bodyPr>
            <a:lstStyle/>
            <a:p>
              <a:r>
                <a:rPr lang="en-US" sz="1800" dirty="0" smtClean="0">
                  <a:latin typeface="Seravek Light"/>
                  <a:cs typeface="Seravek Light"/>
                </a:rPr>
                <a:t>ACK</a:t>
              </a:r>
              <a:endParaRPr lang="en-US" sz="1800" dirty="0">
                <a:latin typeface="Seravek Light"/>
                <a:cs typeface="Seravek Light"/>
              </a:endParaRPr>
            </a:p>
          </p:txBody>
        </p:sp>
      </p:grpSp>
      <p:grpSp>
        <p:nvGrpSpPr>
          <p:cNvPr id="49" name="Group 48"/>
          <p:cNvGrpSpPr/>
          <p:nvPr/>
        </p:nvGrpSpPr>
        <p:grpSpPr>
          <a:xfrm>
            <a:off x="1056968" y="6054702"/>
            <a:ext cx="1709527" cy="665309"/>
            <a:chOff x="4347497" y="4812271"/>
            <a:chExt cx="1516521" cy="1406434"/>
          </a:xfrm>
        </p:grpSpPr>
        <p:sp>
          <p:nvSpPr>
            <p:cNvPr id="50" name="Rectangle 49"/>
            <p:cNvSpPr/>
            <p:nvPr/>
          </p:nvSpPr>
          <p:spPr>
            <a:xfrm>
              <a:off x="4347497" y="4840281"/>
              <a:ext cx="1516521" cy="1378424"/>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4436133" y="4812271"/>
              <a:ext cx="1260517" cy="1366316"/>
            </a:xfrm>
            <a:prstGeom prst="rect">
              <a:avLst/>
            </a:prstGeom>
            <a:noFill/>
          </p:spPr>
          <p:txBody>
            <a:bodyPr wrap="square" rtlCol="0">
              <a:spAutoFit/>
            </a:bodyPr>
            <a:lstStyle/>
            <a:p>
              <a:pPr algn="ctr"/>
              <a:r>
                <a:rPr lang="en-US" sz="1800" dirty="0" smtClean="0">
                  <a:latin typeface="Seravek Light"/>
                  <a:cs typeface="Seravek Light"/>
                </a:rPr>
                <a:t>Interference</a:t>
              </a:r>
            </a:p>
            <a:p>
              <a:pPr algn="ctr"/>
              <a:r>
                <a:rPr lang="en-US" dirty="0" smtClean="0">
                  <a:latin typeface="Seravek Light"/>
                  <a:cs typeface="Seravek Light"/>
                </a:rPr>
                <a:t>sensing</a:t>
              </a:r>
              <a:endParaRPr lang="en-US" sz="1800" dirty="0">
                <a:latin typeface="Seravek Light"/>
                <a:cs typeface="Seravek Light"/>
              </a:endParaRPr>
            </a:p>
          </p:txBody>
        </p:sp>
      </p:grpSp>
      <p:sp>
        <p:nvSpPr>
          <p:cNvPr id="53" name="TextBox 52"/>
          <p:cNvSpPr txBox="1"/>
          <p:nvPr/>
        </p:nvSpPr>
        <p:spPr>
          <a:xfrm>
            <a:off x="590276" y="2987839"/>
            <a:ext cx="1420942" cy="646331"/>
          </a:xfrm>
          <a:prstGeom prst="rect">
            <a:avLst/>
          </a:prstGeom>
          <a:noFill/>
        </p:spPr>
        <p:txBody>
          <a:bodyPr wrap="square" rtlCol="0">
            <a:spAutoFit/>
          </a:bodyPr>
          <a:lstStyle/>
          <a:p>
            <a:pPr algn="ctr"/>
            <a:r>
              <a:rPr lang="en-US" sz="1800" dirty="0" smtClean="0">
                <a:latin typeface="Seravek Light"/>
                <a:cs typeface="Seravek Light"/>
              </a:rPr>
              <a:t>Transmitter </a:t>
            </a:r>
          </a:p>
          <a:p>
            <a:pPr algn="ctr"/>
            <a:r>
              <a:rPr lang="en-US" sz="1800" dirty="0" smtClean="0">
                <a:latin typeface="Seravek Light"/>
                <a:cs typeface="Seravek Light"/>
              </a:rPr>
              <a:t>side</a:t>
            </a:r>
            <a:endParaRPr lang="en-US" sz="1800" dirty="0">
              <a:latin typeface="Seravek Light"/>
              <a:cs typeface="Seravek Light"/>
            </a:endParaRPr>
          </a:p>
        </p:txBody>
      </p:sp>
      <p:sp>
        <p:nvSpPr>
          <p:cNvPr id="54" name="TextBox 53"/>
          <p:cNvSpPr txBox="1"/>
          <p:nvPr/>
        </p:nvSpPr>
        <p:spPr>
          <a:xfrm>
            <a:off x="7204595" y="2987839"/>
            <a:ext cx="1420942" cy="646331"/>
          </a:xfrm>
          <a:prstGeom prst="rect">
            <a:avLst/>
          </a:prstGeom>
          <a:noFill/>
        </p:spPr>
        <p:txBody>
          <a:bodyPr wrap="square" rtlCol="0">
            <a:spAutoFit/>
          </a:bodyPr>
          <a:lstStyle/>
          <a:p>
            <a:pPr algn="ctr"/>
            <a:r>
              <a:rPr lang="en-US" sz="1800" dirty="0" smtClean="0">
                <a:latin typeface="Seravek Light"/>
                <a:cs typeface="Seravek Light"/>
              </a:rPr>
              <a:t>Receiver</a:t>
            </a:r>
          </a:p>
          <a:p>
            <a:pPr algn="ctr"/>
            <a:r>
              <a:rPr lang="en-US" sz="1800" dirty="0" smtClean="0">
                <a:latin typeface="Seravek Light"/>
                <a:cs typeface="Seravek Light"/>
              </a:rPr>
              <a:t>side</a:t>
            </a:r>
            <a:endParaRPr lang="en-US" sz="1800" dirty="0">
              <a:latin typeface="Seravek Light"/>
              <a:cs typeface="Seravek Light"/>
            </a:endParaRPr>
          </a:p>
        </p:txBody>
      </p:sp>
      <p:cxnSp>
        <p:nvCxnSpPr>
          <p:cNvPr id="55" name="Straight Connector 54"/>
          <p:cNvCxnSpPr/>
          <p:nvPr/>
        </p:nvCxnSpPr>
        <p:spPr>
          <a:xfrm>
            <a:off x="8059078" y="918964"/>
            <a:ext cx="0" cy="638268"/>
          </a:xfrm>
          <a:prstGeom prst="line">
            <a:avLst/>
          </a:prstGeom>
          <a:ln w="19050">
            <a:solidFill>
              <a:srgbClr val="0D0D0D"/>
            </a:solidFill>
            <a:prstDash val="dash"/>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0" y="0"/>
            <a:ext cx="9144000" cy="769441"/>
          </a:xfrm>
          <a:prstGeom prst="rect">
            <a:avLst/>
          </a:prstGeom>
          <a:noFill/>
        </p:spPr>
        <p:txBody>
          <a:bodyPr wrap="square" rtlCol="0">
            <a:spAutoFit/>
          </a:bodyPr>
          <a:lstStyle/>
          <a:p>
            <a:r>
              <a:rPr lang="en-US" sz="4400" dirty="0" smtClean="0">
                <a:solidFill>
                  <a:schemeClr val="tx2">
                    <a:lumMod val="75000"/>
                  </a:schemeClr>
                </a:solidFill>
                <a:latin typeface="Helvetica Neue Thin"/>
                <a:cs typeface="Helvetica Neue Thin"/>
              </a:rPr>
              <a:t>MAC layer rate control</a:t>
            </a:r>
            <a:endParaRPr lang="en-US" sz="4400" dirty="0">
              <a:solidFill>
                <a:schemeClr val="tx2">
                  <a:lumMod val="75000"/>
                </a:schemeClr>
              </a:solidFill>
              <a:latin typeface="Helvetica Neue Thin"/>
              <a:cs typeface="Helvetica Neue Thin"/>
            </a:endParaRPr>
          </a:p>
        </p:txBody>
      </p:sp>
      <p:sp>
        <p:nvSpPr>
          <p:cNvPr id="47" name="Oval 46"/>
          <p:cNvSpPr/>
          <p:nvPr/>
        </p:nvSpPr>
        <p:spPr>
          <a:xfrm>
            <a:off x="145983" y="905154"/>
            <a:ext cx="700717" cy="690714"/>
          </a:xfrm>
          <a:prstGeom prst="ellipse">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56"/>
          <p:cNvSpPr txBox="1"/>
          <p:nvPr/>
        </p:nvSpPr>
        <p:spPr>
          <a:xfrm>
            <a:off x="306564" y="934354"/>
            <a:ext cx="443686" cy="584776"/>
          </a:xfrm>
          <a:prstGeom prst="rect">
            <a:avLst/>
          </a:prstGeom>
          <a:noFill/>
        </p:spPr>
        <p:txBody>
          <a:bodyPr wrap="square" rtlCol="0">
            <a:spAutoFit/>
          </a:bodyPr>
          <a:lstStyle/>
          <a:p>
            <a:r>
              <a:rPr lang="en-US" sz="3200" dirty="0" smtClean="0"/>
              <a:t>2</a:t>
            </a:r>
            <a:endParaRPr lang="en-US" sz="3200" dirty="0"/>
          </a:p>
        </p:txBody>
      </p:sp>
    </p:spTree>
    <p:extLst>
      <p:ext uri="{BB962C8B-B14F-4D97-AF65-F5344CB8AC3E}">
        <p14:creationId xmlns:p14="http://schemas.microsoft.com/office/powerpoint/2010/main" val="3716056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Straight Connector 51"/>
          <p:cNvCxnSpPr/>
          <p:nvPr/>
        </p:nvCxnSpPr>
        <p:spPr>
          <a:xfrm flipV="1">
            <a:off x="1896666" y="5430126"/>
            <a:ext cx="0" cy="1177964"/>
          </a:xfrm>
          <a:prstGeom prst="line">
            <a:avLst/>
          </a:prstGeom>
          <a:ln w="19050">
            <a:solidFill>
              <a:srgbClr val="0D0D0D"/>
            </a:solidFill>
            <a:prstDash val="dash"/>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a:off x="5012176" y="910708"/>
            <a:ext cx="3046902" cy="20467"/>
          </a:xfrm>
          <a:prstGeom prst="line">
            <a:avLst/>
          </a:prstGeom>
          <a:ln w="19050">
            <a:solidFill>
              <a:srgbClr val="0D0D0D"/>
            </a:solidFill>
            <a:prstDash val="dash"/>
            <a:headEnd type="none"/>
            <a:tailEnd type="stealth" w="lg" len="lg"/>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stretch>
            <a:fillRect/>
          </a:stretch>
        </p:blipFill>
        <p:spPr>
          <a:xfrm>
            <a:off x="735652" y="1455553"/>
            <a:ext cx="1173725" cy="1233471"/>
          </a:xfrm>
          <a:prstGeom prst="rect">
            <a:avLst/>
          </a:prstGeom>
        </p:spPr>
      </p:pic>
      <p:grpSp>
        <p:nvGrpSpPr>
          <p:cNvPr id="38" name="Group 37"/>
          <p:cNvGrpSpPr/>
          <p:nvPr/>
        </p:nvGrpSpPr>
        <p:grpSpPr>
          <a:xfrm>
            <a:off x="3508587" y="4005681"/>
            <a:ext cx="2379162" cy="1667892"/>
            <a:chOff x="3285391" y="3213257"/>
            <a:chExt cx="2379162" cy="1667892"/>
          </a:xfrm>
        </p:grpSpPr>
        <p:sp>
          <p:nvSpPr>
            <p:cNvPr id="15" name="Rectangle 14"/>
            <p:cNvSpPr/>
            <p:nvPr/>
          </p:nvSpPr>
          <p:spPr>
            <a:xfrm>
              <a:off x="3328186" y="3213258"/>
              <a:ext cx="295089" cy="1667891"/>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666650" y="3213258"/>
              <a:ext cx="295089" cy="1667891"/>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005114" y="3213258"/>
              <a:ext cx="295089" cy="1667891"/>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343578" y="3213258"/>
              <a:ext cx="295089" cy="1667891"/>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682042" y="3213258"/>
              <a:ext cx="295089" cy="1667891"/>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020506" y="3213258"/>
              <a:ext cx="295089" cy="1667891"/>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358969" y="3213258"/>
              <a:ext cx="295089" cy="1667891"/>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rot="16200000">
              <a:off x="2747474" y="3751176"/>
              <a:ext cx="1445165"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07</a:t>
              </a:r>
              <a:endParaRPr lang="en-US" sz="1800" dirty="0">
                <a:solidFill>
                  <a:schemeClr val="bg1"/>
                </a:solidFill>
                <a:latin typeface="Seravek Light"/>
                <a:cs typeface="Seravek Light"/>
              </a:endParaRPr>
            </a:p>
          </p:txBody>
        </p:sp>
        <p:sp>
          <p:nvSpPr>
            <p:cNvPr id="23" name="TextBox 22"/>
            <p:cNvSpPr txBox="1"/>
            <p:nvPr/>
          </p:nvSpPr>
          <p:spPr>
            <a:xfrm rot="16200000">
              <a:off x="3082446" y="3751176"/>
              <a:ext cx="1445165"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06</a:t>
              </a:r>
              <a:endParaRPr lang="en-US" sz="1800" dirty="0">
                <a:solidFill>
                  <a:schemeClr val="bg1"/>
                </a:solidFill>
                <a:latin typeface="Seravek Light"/>
                <a:cs typeface="Seravek Light"/>
              </a:endParaRPr>
            </a:p>
          </p:txBody>
        </p:sp>
        <p:sp>
          <p:nvSpPr>
            <p:cNvPr id="24" name="TextBox 23"/>
            <p:cNvSpPr txBox="1"/>
            <p:nvPr/>
          </p:nvSpPr>
          <p:spPr>
            <a:xfrm rot="16200000">
              <a:off x="3417419" y="3751176"/>
              <a:ext cx="1445164"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05</a:t>
              </a:r>
              <a:endParaRPr lang="en-US" sz="1800" dirty="0">
                <a:solidFill>
                  <a:schemeClr val="bg1"/>
                </a:solidFill>
                <a:latin typeface="Seravek Light"/>
                <a:cs typeface="Seravek Light"/>
              </a:endParaRPr>
            </a:p>
          </p:txBody>
        </p:sp>
        <p:sp>
          <p:nvSpPr>
            <p:cNvPr id="25" name="TextBox 24"/>
            <p:cNvSpPr txBox="1"/>
            <p:nvPr/>
          </p:nvSpPr>
          <p:spPr>
            <a:xfrm rot="16200000">
              <a:off x="3752390" y="3751176"/>
              <a:ext cx="1445165"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04</a:t>
              </a:r>
              <a:endParaRPr lang="en-US" sz="1800" dirty="0">
                <a:solidFill>
                  <a:schemeClr val="bg1"/>
                </a:solidFill>
                <a:latin typeface="Seravek Light"/>
                <a:cs typeface="Seravek Light"/>
              </a:endParaRPr>
            </a:p>
          </p:txBody>
        </p:sp>
        <p:sp>
          <p:nvSpPr>
            <p:cNvPr id="26" name="TextBox 25"/>
            <p:cNvSpPr txBox="1"/>
            <p:nvPr/>
          </p:nvSpPr>
          <p:spPr>
            <a:xfrm rot="16200000">
              <a:off x="4087361" y="3751175"/>
              <a:ext cx="1445167"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03</a:t>
              </a:r>
              <a:endParaRPr lang="en-US" sz="1800" dirty="0">
                <a:solidFill>
                  <a:schemeClr val="bg1"/>
                </a:solidFill>
                <a:latin typeface="Seravek Light"/>
                <a:cs typeface="Seravek Light"/>
              </a:endParaRPr>
            </a:p>
          </p:txBody>
        </p:sp>
        <p:sp>
          <p:nvSpPr>
            <p:cNvPr id="27" name="TextBox 26"/>
            <p:cNvSpPr txBox="1"/>
            <p:nvPr/>
          </p:nvSpPr>
          <p:spPr>
            <a:xfrm rot="16200000">
              <a:off x="4422333" y="3751175"/>
              <a:ext cx="1445167"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02</a:t>
              </a:r>
              <a:endParaRPr lang="en-US" sz="1800" dirty="0">
                <a:solidFill>
                  <a:schemeClr val="bg1"/>
                </a:solidFill>
                <a:latin typeface="Seravek Light"/>
                <a:cs typeface="Seravek Light"/>
              </a:endParaRPr>
            </a:p>
          </p:txBody>
        </p:sp>
        <p:sp>
          <p:nvSpPr>
            <p:cNvPr id="28" name="TextBox 27"/>
            <p:cNvSpPr txBox="1"/>
            <p:nvPr/>
          </p:nvSpPr>
          <p:spPr>
            <a:xfrm rot="16200000">
              <a:off x="4849628" y="3843499"/>
              <a:ext cx="1260518"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01</a:t>
              </a:r>
              <a:endParaRPr lang="en-US" sz="1800" dirty="0">
                <a:solidFill>
                  <a:schemeClr val="bg1"/>
                </a:solidFill>
                <a:latin typeface="Seravek Light"/>
                <a:cs typeface="Seravek Light"/>
              </a:endParaRPr>
            </a:p>
          </p:txBody>
        </p:sp>
      </p:grpSp>
      <p:pic>
        <p:nvPicPr>
          <p:cNvPr id="9" name="Picture 8"/>
          <p:cNvPicPr>
            <a:picLocks noChangeAspect="1"/>
          </p:cNvPicPr>
          <p:nvPr/>
        </p:nvPicPr>
        <p:blipFill>
          <a:blip r:embed="rId4"/>
          <a:stretch>
            <a:fillRect/>
          </a:stretch>
        </p:blipFill>
        <p:spPr>
          <a:xfrm>
            <a:off x="6770214" y="1299153"/>
            <a:ext cx="1668380" cy="1668380"/>
          </a:xfrm>
          <a:prstGeom prst="rect">
            <a:avLst/>
          </a:prstGeom>
        </p:spPr>
      </p:pic>
      <p:cxnSp>
        <p:nvCxnSpPr>
          <p:cNvPr id="32" name="Straight Connector 31"/>
          <p:cNvCxnSpPr/>
          <p:nvPr/>
        </p:nvCxnSpPr>
        <p:spPr>
          <a:xfrm>
            <a:off x="2229168" y="2061849"/>
            <a:ext cx="1385946"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384268" y="2061849"/>
            <a:ext cx="1385946"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grpSp>
        <p:nvGrpSpPr>
          <p:cNvPr id="35" name="Group 34"/>
          <p:cNvGrpSpPr/>
          <p:nvPr/>
        </p:nvGrpSpPr>
        <p:grpSpPr>
          <a:xfrm>
            <a:off x="3084369" y="1595868"/>
            <a:ext cx="1516521" cy="941482"/>
            <a:chOff x="4271666" y="4723174"/>
            <a:chExt cx="1516521" cy="941482"/>
          </a:xfrm>
        </p:grpSpPr>
        <p:sp>
          <p:nvSpPr>
            <p:cNvPr id="36" name="Rectangle 35"/>
            <p:cNvSpPr/>
            <p:nvPr/>
          </p:nvSpPr>
          <p:spPr>
            <a:xfrm>
              <a:off x="4271666" y="4723174"/>
              <a:ext cx="1516521" cy="941482"/>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4436133" y="4990211"/>
              <a:ext cx="1260518" cy="369332"/>
            </a:xfrm>
            <a:prstGeom prst="rect">
              <a:avLst/>
            </a:prstGeom>
            <a:noFill/>
          </p:spPr>
          <p:txBody>
            <a:bodyPr wrap="square" rtlCol="0">
              <a:spAutoFit/>
            </a:bodyPr>
            <a:lstStyle/>
            <a:p>
              <a:r>
                <a:rPr lang="en-US" sz="1800" dirty="0" smtClean="0">
                  <a:solidFill>
                    <a:schemeClr val="bg1"/>
                  </a:solidFill>
                  <a:latin typeface="Seravek Light"/>
                  <a:cs typeface="Seravek Light"/>
                </a:rPr>
                <a:t>Packet   02</a:t>
              </a:r>
              <a:endParaRPr lang="en-US" sz="1800" dirty="0">
                <a:solidFill>
                  <a:schemeClr val="bg1"/>
                </a:solidFill>
                <a:latin typeface="Seravek Light"/>
                <a:cs typeface="Seravek Light"/>
              </a:endParaRPr>
            </a:p>
          </p:txBody>
        </p:sp>
      </p:grpSp>
      <p:grpSp>
        <p:nvGrpSpPr>
          <p:cNvPr id="3" name="Group 2"/>
          <p:cNvGrpSpPr/>
          <p:nvPr/>
        </p:nvGrpSpPr>
        <p:grpSpPr>
          <a:xfrm>
            <a:off x="4759228" y="1595868"/>
            <a:ext cx="1516521" cy="941482"/>
            <a:chOff x="4271666" y="4723174"/>
            <a:chExt cx="1516521" cy="941482"/>
          </a:xfrm>
        </p:grpSpPr>
        <p:sp>
          <p:nvSpPr>
            <p:cNvPr id="30" name="Rectangle 29"/>
            <p:cNvSpPr/>
            <p:nvPr/>
          </p:nvSpPr>
          <p:spPr>
            <a:xfrm>
              <a:off x="4271666" y="4723174"/>
              <a:ext cx="1516521" cy="941482"/>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4436133" y="4990211"/>
              <a:ext cx="1260518" cy="369332"/>
            </a:xfrm>
            <a:prstGeom prst="rect">
              <a:avLst/>
            </a:prstGeom>
            <a:noFill/>
          </p:spPr>
          <p:txBody>
            <a:bodyPr wrap="square" rtlCol="0">
              <a:spAutoFit/>
            </a:bodyPr>
            <a:lstStyle/>
            <a:p>
              <a:r>
                <a:rPr lang="en-US" sz="1800" dirty="0" smtClean="0">
                  <a:solidFill>
                    <a:schemeClr val="bg1"/>
                  </a:solidFill>
                  <a:latin typeface="Seravek Light"/>
                  <a:cs typeface="Seravek Light"/>
                </a:rPr>
                <a:t>Packet   01</a:t>
              </a:r>
              <a:endParaRPr lang="en-US" sz="1800" dirty="0">
                <a:solidFill>
                  <a:schemeClr val="bg1"/>
                </a:solidFill>
                <a:latin typeface="Seravek Light"/>
                <a:cs typeface="Seravek Light"/>
              </a:endParaRPr>
            </a:p>
          </p:txBody>
        </p:sp>
      </p:grpSp>
      <p:pic>
        <p:nvPicPr>
          <p:cNvPr id="39" name="Picture 38" descr="samrtphone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058843" flipH="1">
            <a:off x="7088530" y="3909599"/>
            <a:ext cx="1480582" cy="1711186"/>
          </a:xfrm>
          <a:prstGeom prst="rect">
            <a:avLst/>
          </a:prstGeom>
        </p:spPr>
      </p:pic>
      <p:pic>
        <p:nvPicPr>
          <p:cNvPr id="40" name="Picture 39" descr="finger-ring2.jpg"/>
          <p:cNvPicPr>
            <a:picLocks noChangeAspect="1"/>
          </p:cNvPicPr>
          <p:nvPr/>
        </p:nvPicPr>
        <p:blipFill rotWithShape="1">
          <a:blip r:embed="rId6">
            <a:extLst>
              <a:ext uri="{BEBA8EAE-BF5A-486C-A8C5-ECC9F3942E4B}">
                <a14:imgProps xmlns:a14="http://schemas.microsoft.com/office/drawing/2010/main">
                  <a14:imgLayer r:embed="rId7">
                    <a14:imgEffect>
                      <a14:backgroundRemoval t="6102" b="99322" l="10000" r="90000">
                        <a14:foregroundMark x1="60143" y1="10508" x2="60143" y2="10508"/>
                      </a14:backgroundRemoval>
                    </a14:imgEffect>
                  </a14:imgLayer>
                </a14:imgProps>
              </a:ext>
              <a:ext uri="{28A0092B-C50C-407E-A947-70E740481C1C}">
                <a14:useLocalDpi xmlns:a14="http://schemas.microsoft.com/office/drawing/2010/main" val="0"/>
              </a:ext>
            </a:extLst>
          </a:blip>
          <a:srcRect l="22692" t="5888" r="25000"/>
          <a:stretch/>
        </p:blipFill>
        <p:spPr>
          <a:xfrm rot="3857538">
            <a:off x="967850" y="3772150"/>
            <a:ext cx="1236565" cy="1875236"/>
          </a:xfrm>
          <a:prstGeom prst="rect">
            <a:avLst/>
          </a:prstGeom>
        </p:spPr>
      </p:pic>
      <p:cxnSp>
        <p:nvCxnSpPr>
          <p:cNvPr id="41" name="Straight Connector 40"/>
          <p:cNvCxnSpPr/>
          <p:nvPr/>
        </p:nvCxnSpPr>
        <p:spPr>
          <a:xfrm>
            <a:off x="2598183" y="4741925"/>
            <a:ext cx="860564"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029315" y="4740932"/>
            <a:ext cx="946620"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1312574" y="943386"/>
            <a:ext cx="0" cy="638268"/>
          </a:xfrm>
          <a:prstGeom prst="line">
            <a:avLst/>
          </a:prstGeom>
          <a:ln w="19050">
            <a:solidFill>
              <a:srgbClr val="0D0D0D"/>
            </a:solidFill>
            <a:prstDash val="dash"/>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1300747" y="931175"/>
            <a:ext cx="3009771" cy="0"/>
          </a:xfrm>
          <a:prstGeom prst="line">
            <a:avLst/>
          </a:prstGeom>
          <a:ln w="19050">
            <a:solidFill>
              <a:srgbClr val="0D0D0D"/>
            </a:solidFill>
            <a:prstDash val="dash"/>
            <a:headEnd type="none"/>
            <a:tailEnd type="none" w="lg" len="lg"/>
          </a:ln>
          <a:effectLst/>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a:off x="4184935" y="666770"/>
            <a:ext cx="815029" cy="452263"/>
            <a:chOff x="4271666" y="4723174"/>
            <a:chExt cx="1516521" cy="941482"/>
          </a:xfrm>
        </p:grpSpPr>
        <p:sp>
          <p:nvSpPr>
            <p:cNvPr id="43" name="Rectangle 42"/>
            <p:cNvSpPr/>
            <p:nvPr/>
          </p:nvSpPr>
          <p:spPr>
            <a:xfrm>
              <a:off x="4271666" y="4723174"/>
              <a:ext cx="1516521" cy="941482"/>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4436133" y="4812271"/>
              <a:ext cx="1260517" cy="768843"/>
            </a:xfrm>
            <a:prstGeom prst="rect">
              <a:avLst/>
            </a:prstGeom>
            <a:noFill/>
          </p:spPr>
          <p:txBody>
            <a:bodyPr wrap="square" rtlCol="0">
              <a:spAutoFit/>
            </a:bodyPr>
            <a:lstStyle/>
            <a:p>
              <a:r>
                <a:rPr lang="en-US" sz="1800" dirty="0" smtClean="0">
                  <a:latin typeface="Seravek Light"/>
                  <a:cs typeface="Seravek Light"/>
                </a:rPr>
                <a:t>ACK</a:t>
              </a:r>
              <a:endParaRPr lang="en-US" sz="1800" dirty="0">
                <a:latin typeface="Seravek Light"/>
                <a:cs typeface="Seravek Light"/>
              </a:endParaRPr>
            </a:p>
          </p:txBody>
        </p:sp>
      </p:grpSp>
      <p:grpSp>
        <p:nvGrpSpPr>
          <p:cNvPr id="49" name="Group 48"/>
          <p:cNvGrpSpPr/>
          <p:nvPr/>
        </p:nvGrpSpPr>
        <p:grpSpPr>
          <a:xfrm>
            <a:off x="1056968" y="6054702"/>
            <a:ext cx="1709527" cy="665309"/>
            <a:chOff x="4347497" y="4812271"/>
            <a:chExt cx="1516521" cy="1406434"/>
          </a:xfrm>
        </p:grpSpPr>
        <p:sp>
          <p:nvSpPr>
            <p:cNvPr id="50" name="Rectangle 49"/>
            <p:cNvSpPr/>
            <p:nvPr/>
          </p:nvSpPr>
          <p:spPr>
            <a:xfrm>
              <a:off x="4347497" y="4840281"/>
              <a:ext cx="1516521" cy="1378424"/>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4436133" y="4812271"/>
              <a:ext cx="1260517" cy="1366316"/>
            </a:xfrm>
            <a:prstGeom prst="rect">
              <a:avLst/>
            </a:prstGeom>
            <a:noFill/>
          </p:spPr>
          <p:txBody>
            <a:bodyPr wrap="square" rtlCol="0">
              <a:spAutoFit/>
            </a:bodyPr>
            <a:lstStyle/>
            <a:p>
              <a:pPr algn="ctr"/>
              <a:r>
                <a:rPr lang="en-US" sz="1800" dirty="0" smtClean="0">
                  <a:latin typeface="Seravek Light"/>
                  <a:cs typeface="Seravek Light"/>
                </a:rPr>
                <a:t>Interference</a:t>
              </a:r>
            </a:p>
            <a:p>
              <a:pPr algn="ctr"/>
              <a:r>
                <a:rPr lang="en-US" dirty="0" smtClean="0">
                  <a:latin typeface="Seravek Light"/>
                  <a:cs typeface="Seravek Light"/>
                </a:rPr>
                <a:t>sensing</a:t>
              </a:r>
              <a:endParaRPr lang="en-US" sz="1800" dirty="0">
                <a:latin typeface="Seravek Light"/>
                <a:cs typeface="Seravek Light"/>
              </a:endParaRPr>
            </a:p>
          </p:txBody>
        </p:sp>
      </p:grpSp>
      <p:sp>
        <p:nvSpPr>
          <p:cNvPr id="53" name="TextBox 52"/>
          <p:cNvSpPr txBox="1"/>
          <p:nvPr/>
        </p:nvSpPr>
        <p:spPr>
          <a:xfrm>
            <a:off x="590276" y="2987839"/>
            <a:ext cx="1420942" cy="646331"/>
          </a:xfrm>
          <a:prstGeom prst="rect">
            <a:avLst/>
          </a:prstGeom>
          <a:noFill/>
        </p:spPr>
        <p:txBody>
          <a:bodyPr wrap="square" rtlCol="0">
            <a:spAutoFit/>
          </a:bodyPr>
          <a:lstStyle/>
          <a:p>
            <a:pPr algn="ctr"/>
            <a:r>
              <a:rPr lang="en-US" sz="1800" dirty="0" smtClean="0">
                <a:latin typeface="Seravek Light"/>
                <a:cs typeface="Seravek Light"/>
              </a:rPr>
              <a:t>Transmitter </a:t>
            </a:r>
          </a:p>
          <a:p>
            <a:pPr algn="ctr"/>
            <a:r>
              <a:rPr lang="en-US" sz="1800" dirty="0" smtClean="0">
                <a:latin typeface="Seravek Light"/>
                <a:cs typeface="Seravek Light"/>
              </a:rPr>
              <a:t>side</a:t>
            </a:r>
            <a:endParaRPr lang="en-US" sz="1800" dirty="0">
              <a:latin typeface="Seravek Light"/>
              <a:cs typeface="Seravek Light"/>
            </a:endParaRPr>
          </a:p>
        </p:txBody>
      </p:sp>
      <p:sp>
        <p:nvSpPr>
          <p:cNvPr id="54" name="TextBox 53"/>
          <p:cNvSpPr txBox="1"/>
          <p:nvPr/>
        </p:nvSpPr>
        <p:spPr>
          <a:xfrm>
            <a:off x="7204595" y="2987839"/>
            <a:ext cx="1420942" cy="646331"/>
          </a:xfrm>
          <a:prstGeom prst="rect">
            <a:avLst/>
          </a:prstGeom>
          <a:noFill/>
        </p:spPr>
        <p:txBody>
          <a:bodyPr wrap="square" rtlCol="0">
            <a:spAutoFit/>
          </a:bodyPr>
          <a:lstStyle/>
          <a:p>
            <a:pPr algn="ctr"/>
            <a:r>
              <a:rPr lang="en-US" sz="1800" dirty="0" smtClean="0">
                <a:latin typeface="Seravek Light"/>
                <a:cs typeface="Seravek Light"/>
              </a:rPr>
              <a:t>Receiver</a:t>
            </a:r>
          </a:p>
          <a:p>
            <a:pPr algn="ctr"/>
            <a:r>
              <a:rPr lang="en-US" sz="1800" dirty="0" smtClean="0">
                <a:latin typeface="Seravek Light"/>
                <a:cs typeface="Seravek Light"/>
              </a:rPr>
              <a:t>side</a:t>
            </a:r>
            <a:endParaRPr lang="en-US" sz="1800" dirty="0">
              <a:latin typeface="Seravek Light"/>
              <a:cs typeface="Seravek Light"/>
            </a:endParaRPr>
          </a:p>
        </p:txBody>
      </p:sp>
      <p:cxnSp>
        <p:nvCxnSpPr>
          <p:cNvPr id="55" name="Straight Connector 54"/>
          <p:cNvCxnSpPr/>
          <p:nvPr/>
        </p:nvCxnSpPr>
        <p:spPr>
          <a:xfrm>
            <a:off x="8059078" y="918964"/>
            <a:ext cx="0" cy="638268"/>
          </a:xfrm>
          <a:prstGeom prst="line">
            <a:avLst/>
          </a:prstGeom>
          <a:ln w="19050">
            <a:solidFill>
              <a:srgbClr val="0D0D0D"/>
            </a:solidFill>
            <a:prstDash val="dash"/>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0" y="0"/>
            <a:ext cx="9144000" cy="769441"/>
          </a:xfrm>
          <a:prstGeom prst="rect">
            <a:avLst/>
          </a:prstGeom>
          <a:noFill/>
        </p:spPr>
        <p:txBody>
          <a:bodyPr wrap="square" rtlCol="0">
            <a:spAutoFit/>
          </a:bodyPr>
          <a:lstStyle/>
          <a:p>
            <a:r>
              <a:rPr lang="en-US" sz="4400" dirty="0" smtClean="0">
                <a:solidFill>
                  <a:schemeClr val="tx2">
                    <a:lumMod val="75000"/>
                  </a:schemeClr>
                </a:solidFill>
                <a:latin typeface="Helvetica Neue Thin"/>
                <a:cs typeface="Helvetica Neue Thin"/>
              </a:rPr>
              <a:t>MAC layer rate control</a:t>
            </a:r>
            <a:endParaRPr lang="en-US" sz="4400" dirty="0">
              <a:solidFill>
                <a:schemeClr val="tx2">
                  <a:lumMod val="75000"/>
                </a:schemeClr>
              </a:solidFill>
              <a:latin typeface="Helvetica Neue Thin"/>
              <a:cs typeface="Helvetica Neue Thin"/>
            </a:endParaRPr>
          </a:p>
        </p:txBody>
      </p:sp>
      <p:sp>
        <p:nvSpPr>
          <p:cNvPr id="47" name="Rectangle 5"/>
          <p:cNvSpPr/>
          <p:nvPr/>
        </p:nvSpPr>
        <p:spPr>
          <a:xfrm>
            <a:off x="0" y="0"/>
            <a:ext cx="9143999" cy="6858000"/>
          </a:xfrm>
          <a:custGeom>
            <a:avLst/>
            <a:gdLst/>
            <a:ahLst/>
            <a:cxnLst/>
            <a:rect l="l" t="t" r="r" b="b"/>
            <a:pathLst>
              <a:path w="8634135" h="6484038">
                <a:moveTo>
                  <a:pt x="0" y="5756270"/>
                </a:moveTo>
                <a:lnTo>
                  <a:pt x="7497" y="5771834"/>
                </a:lnTo>
                <a:cubicBezTo>
                  <a:pt x="163090" y="6058254"/>
                  <a:pt x="399338" y="6294502"/>
                  <a:pt x="685759" y="6450095"/>
                </a:cubicBezTo>
                <a:lnTo>
                  <a:pt x="756221" y="6484038"/>
                </a:lnTo>
                <a:lnTo>
                  <a:pt x="0" y="6484038"/>
                </a:lnTo>
                <a:close/>
                <a:moveTo>
                  <a:pt x="0" y="0"/>
                </a:moveTo>
                <a:lnTo>
                  <a:pt x="8634135" y="0"/>
                </a:lnTo>
                <a:lnTo>
                  <a:pt x="8634135" y="6484038"/>
                </a:lnTo>
                <a:lnTo>
                  <a:pt x="2221171" y="6484038"/>
                </a:lnTo>
                <a:lnTo>
                  <a:pt x="2291634" y="6450095"/>
                </a:lnTo>
                <a:cubicBezTo>
                  <a:pt x="2816738" y="6164841"/>
                  <a:pt x="3173206" y="5608497"/>
                  <a:pt x="3173206" y="4968896"/>
                </a:cubicBezTo>
                <a:cubicBezTo>
                  <a:pt x="3173206" y="4038567"/>
                  <a:pt x="2419025" y="3284386"/>
                  <a:pt x="1488696" y="3284386"/>
                </a:cubicBezTo>
                <a:cubicBezTo>
                  <a:pt x="849095" y="3284386"/>
                  <a:pt x="292751" y="3640854"/>
                  <a:pt x="7497" y="4165959"/>
                </a:cubicBezTo>
                <a:lnTo>
                  <a:pt x="0" y="4181522"/>
                </a:lnTo>
                <a:close/>
              </a:path>
            </a:pathLst>
          </a:custGeom>
          <a:solidFill>
            <a:schemeClr val="bg1">
              <a:lumMod val="50000"/>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1933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3"/>
          <a:stretch>
            <a:fillRect/>
          </a:stretch>
        </p:blipFill>
        <p:spPr>
          <a:xfrm>
            <a:off x="1259532" y="4390680"/>
            <a:ext cx="1520140" cy="1520140"/>
          </a:xfrm>
          <a:prstGeom prst="rect">
            <a:avLst/>
          </a:prstGeom>
        </p:spPr>
      </p:pic>
      <p:pic>
        <p:nvPicPr>
          <p:cNvPr id="48" name="Picture 47" descr="vMotor.png"/>
          <p:cNvPicPr>
            <a:picLocks noChangeAspect="1"/>
          </p:cNvPicPr>
          <p:nvPr/>
        </p:nvPicPr>
        <p:blipFill rotWithShape="1">
          <a:blip r:embed="rId4">
            <a:extLst>
              <a:ext uri="{28A0092B-C50C-407E-A947-70E740481C1C}">
                <a14:useLocalDpi xmlns:a14="http://schemas.microsoft.com/office/drawing/2010/main" val="0"/>
              </a:ext>
            </a:extLst>
          </a:blip>
          <a:srcRect l="2506" t="23268" r="25818" b="5159"/>
          <a:stretch/>
        </p:blipFill>
        <p:spPr>
          <a:xfrm>
            <a:off x="3988713" y="4221037"/>
            <a:ext cx="5024006" cy="1591398"/>
          </a:xfrm>
          <a:prstGeom prst="rect">
            <a:avLst/>
          </a:prstGeom>
        </p:spPr>
      </p:pic>
      <p:cxnSp>
        <p:nvCxnSpPr>
          <p:cNvPr id="49" name="Straight Connector 48"/>
          <p:cNvCxnSpPr/>
          <p:nvPr/>
        </p:nvCxnSpPr>
        <p:spPr>
          <a:xfrm>
            <a:off x="3036124" y="4975225"/>
            <a:ext cx="860564"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3871316" y="4017417"/>
            <a:ext cx="867077" cy="586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161363" y="3405346"/>
            <a:ext cx="3365595" cy="333512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0" y="0"/>
            <a:ext cx="9144000" cy="769441"/>
          </a:xfrm>
          <a:prstGeom prst="rect">
            <a:avLst/>
          </a:prstGeom>
          <a:noFill/>
        </p:spPr>
        <p:txBody>
          <a:bodyPr wrap="square" rtlCol="0">
            <a:spAutoFit/>
          </a:bodyPr>
          <a:lstStyle/>
          <a:p>
            <a:r>
              <a:rPr lang="en-US" sz="4400" dirty="0" smtClean="0">
                <a:solidFill>
                  <a:schemeClr val="tx2">
                    <a:lumMod val="75000"/>
                  </a:schemeClr>
                </a:solidFill>
                <a:latin typeface="Helvetica Neue Thin"/>
                <a:cs typeface="Helvetica Neue Thin"/>
              </a:rPr>
              <a:t>MAC layer rate control</a:t>
            </a:r>
            <a:endParaRPr lang="en-US" sz="4400" dirty="0">
              <a:solidFill>
                <a:schemeClr val="tx2">
                  <a:lumMod val="75000"/>
                </a:schemeClr>
              </a:solidFill>
              <a:latin typeface="Helvetica Neue Thin"/>
              <a:cs typeface="Helvetica Neue Thin"/>
            </a:endParaRPr>
          </a:p>
        </p:txBody>
      </p:sp>
    </p:spTree>
    <p:extLst>
      <p:ext uri="{BB962C8B-B14F-4D97-AF65-F5344CB8AC3E}">
        <p14:creationId xmlns:p14="http://schemas.microsoft.com/office/powerpoint/2010/main" val="520646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3"/>
          <a:stretch>
            <a:fillRect/>
          </a:stretch>
        </p:blipFill>
        <p:spPr>
          <a:xfrm>
            <a:off x="1259532" y="4390680"/>
            <a:ext cx="1520140" cy="1520140"/>
          </a:xfrm>
          <a:prstGeom prst="rect">
            <a:avLst/>
          </a:prstGeom>
        </p:spPr>
      </p:pic>
      <p:pic>
        <p:nvPicPr>
          <p:cNvPr id="48" name="Picture 47" descr="vMotor.png"/>
          <p:cNvPicPr>
            <a:picLocks noChangeAspect="1"/>
          </p:cNvPicPr>
          <p:nvPr/>
        </p:nvPicPr>
        <p:blipFill rotWithShape="1">
          <a:blip r:embed="rId4">
            <a:extLst>
              <a:ext uri="{28A0092B-C50C-407E-A947-70E740481C1C}">
                <a14:useLocalDpi xmlns:a14="http://schemas.microsoft.com/office/drawing/2010/main" val="0"/>
              </a:ext>
            </a:extLst>
          </a:blip>
          <a:srcRect l="2506" t="23268" r="25818" b="5159"/>
          <a:stretch/>
        </p:blipFill>
        <p:spPr>
          <a:xfrm>
            <a:off x="3988713" y="4221037"/>
            <a:ext cx="5024006" cy="1591398"/>
          </a:xfrm>
          <a:prstGeom prst="rect">
            <a:avLst/>
          </a:prstGeom>
        </p:spPr>
      </p:pic>
      <p:cxnSp>
        <p:nvCxnSpPr>
          <p:cNvPr id="49" name="Straight Connector 48"/>
          <p:cNvCxnSpPr/>
          <p:nvPr/>
        </p:nvCxnSpPr>
        <p:spPr>
          <a:xfrm>
            <a:off x="3036124" y="4975225"/>
            <a:ext cx="860564"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3871316" y="4017417"/>
            <a:ext cx="867077" cy="586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161363" y="3405346"/>
            <a:ext cx="3365595" cy="333512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0" y="0"/>
            <a:ext cx="9144000" cy="769441"/>
          </a:xfrm>
          <a:prstGeom prst="rect">
            <a:avLst/>
          </a:prstGeom>
          <a:noFill/>
        </p:spPr>
        <p:txBody>
          <a:bodyPr wrap="square" rtlCol="0">
            <a:spAutoFit/>
          </a:bodyPr>
          <a:lstStyle/>
          <a:p>
            <a:r>
              <a:rPr lang="en-US" sz="4400" dirty="0" smtClean="0">
                <a:solidFill>
                  <a:schemeClr val="tx2">
                    <a:lumMod val="75000"/>
                  </a:schemeClr>
                </a:solidFill>
                <a:latin typeface="Helvetica Neue Thin"/>
                <a:cs typeface="Helvetica Neue Thin"/>
              </a:rPr>
              <a:t>MAC layer rate control</a:t>
            </a:r>
            <a:endParaRPr lang="en-US" sz="4400" dirty="0">
              <a:solidFill>
                <a:schemeClr val="tx2">
                  <a:lumMod val="75000"/>
                </a:schemeClr>
              </a:solidFill>
              <a:latin typeface="Helvetica Neue Thin"/>
              <a:cs typeface="Helvetica Neue Thin"/>
            </a:endParaRPr>
          </a:p>
        </p:txBody>
      </p:sp>
      <p:grpSp>
        <p:nvGrpSpPr>
          <p:cNvPr id="2" name="Group 1"/>
          <p:cNvGrpSpPr/>
          <p:nvPr/>
        </p:nvGrpSpPr>
        <p:grpSpPr>
          <a:xfrm rot="19290948" flipH="1">
            <a:off x="6701650" y="2118369"/>
            <a:ext cx="2481701" cy="1335837"/>
            <a:chOff x="4626253" y="2513084"/>
            <a:chExt cx="2481701" cy="1335837"/>
          </a:xfrm>
        </p:grpSpPr>
        <p:pic>
          <p:nvPicPr>
            <p:cNvPr id="8" name="Picture 7" descr="megaphon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5222">
              <a:off x="4626253" y="2513084"/>
              <a:ext cx="832775" cy="784474"/>
            </a:xfrm>
            <a:prstGeom prst="rect">
              <a:avLst/>
            </a:prstGeom>
          </p:spPr>
        </p:pic>
        <p:grpSp>
          <p:nvGrpSpPr>
            <p:cNvPr id="9" name="Group 8"/>
            <p:cNvGrpSpPr/>
            <p:nvPr/>
          </p:nvGrpSpPr>
          <p:grpSpPr>
            <a:xfrm rot="4264662">
              <a:off x="5168259" y="2765380"/>
              <a:ext cx="614680" cy="614680"/>
              <a:chOff x="3717675" y="2533809"/>
              <a:chExt cx="614680" cy="614680"/>
            </a:xfrm>
          </p:grpSpPr>
          <p:sp>
            <p:nvSpPr>
              <p:cNvPr id="10" name="Arc 9"/>
              <p:cNvSpPr/>
              <p:nvPr/>
            </p:nvSpPr>
            <p:spPr>
              <a:xfrm>
                <a:off x="3717675" y="2533809"/>
                <a:ext cx="614680" cy="614680"/>
              </a:xfrm>
              <a:prstGeom prst="arc">
                <a:avLst/>
              </a:prstGeom>
              <a:noFill/>
              <a:ln>
                <a:solidFill>
                  <a:srgbClr val="EB7B2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Arc 10"/>
              <p:cNvSpPr/>
              <p:nvPr/>
            </p:nvSpPr>
            <p:spPr>
              <a:xfrm>
                <a:off x="3723138" y="2637949"/>
                <a:ext cx="508000" cy="508000"/>
              </a:xfrm>
              <a:prstGeom prst="arc">
                <a:avLst/>
              </a:prstGeom>
              <a:noFill/>
              <a:ln>
                <a:solidFill>
                  <a:srgbClr val="EB7B2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Arc 11"/>
              <p:cNvSpPr/>
              <p:nvPr/>
            </p:nvSpPr>
            <p:spPr>
              <a:xfrm>
                <a:off x="3762630" y="2756564"/>
                <a:ext cx="346971" cy="346971"/>
              </a:xfrm>
              <a:prstGeom prst="arc">
                <a:avLst/>
              </a:prstGeom>
              <a:noFill/>
              <a:ln>
                <a:solidFill>
                  <a:srgbClr val="EB7B2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3" name="Straight Connector 12"/>
            <p:cNvCxnSpPr/>
            <p:nvPr/>
          </p:nvCxnSpPr>
          <p:spPr>
            <a:xfrm>
              <a:off x="5858598" y="3237823"/>
              <a:ext cx="1249356" cy="611098"/>
            </a:xfrm>
            <a:prstGeom prst="line">
              <a:avLst/>
            </a:prstGeom>
            <a:ln w="57150" cmpd="sng">
              <a:solidFill>
                <a:schemeClr val="accent2">
                  <a:lumMod val="75000"/>
                </a:schemeClr>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38021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3"/>
          <a:stretch>
            <a:fillRect/>
          </a:stretch>
        </p:blipFill>
        <p:spPr>
          <a:xfrm>
            <a:off x="1259532" y="4390680"/>
            <a:ext cx="1520140" cy="1520140"/>
          </a:xfrm>
          <a:prstGeom prst="rect">
            <a:avLst/>
          </a:prstGeom>
        </p:spPr>
      </p:pic>
      <p:pic>
        <p:nvPicPr>
          <p:cNvPr id="48" name="Picture 47" descr="vMotor.png"/>
          <p:cNvPicPr>
            <a:picLocks noChangeAspect="1"/>
          </p:cNvPicPr>
          <p:nvPr/>
        </p:nvPicPr>
        <p:blipFill rotWithShape="1">
          <a:blip r:embed="rId4">
            <a:extLst>
              <a:ext uri="{28A0092B-C50C-407E-A947-70E740481C1C}">
                <a14:useLocalDpi xmlns:a14="http://schemas.microsoft.com/office/drawing/2010/main" val="0"/>
              </a:ext>
            </a:extLst>
          </a:blip>
          <a:srcRect l="2506" t="23268" r="25818" b="5159"/>
          <a:stretch/>
        </p:blipFill>
        <p:spPr>
          <a:xfrm>
            <a:off x="3988713" y="4221037"/>
            <a:ext cx="5024006" cy="1591398"/>
          </a:xfrm>
          <a:prstGeom prst="rect">
            <a:avLst/>
          </a:prstGeom>
        </p:spPr>
      </p:pic>
      <p:cxnSp>
        <p:nvCxnSpPr>
          <p:cNvPr id="49" name="Straight Connector 48"/>
          <p:cNvCxnSpPr/>
          <p:nvPr/>
        </p:nvCxnSpPr>
        <p:spPr>
          <a:xfrm>
            <a:off x="3036124" y="4975225"/>
            <a:ext cx="860564"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3871316" y="4017417"/>
            <a:ext cx="867077" cy="586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161363" y="3405346"/>
            <a:ext cx="3365595" cy="333512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402373" y="3697817"/>
            <a:ext cx="1673093" cy="523220"/>
          </a:xfrm>
          <a:prstGeom prst="rect">
            <a:avLst/>
          </a:prstGeom>
          <a:noFill/>
        </p:spPr>
        <p:txBody>
          <a:bodyPr wrap="square" rtlCol="0">
            <a:spAutoFit/>
          </a:bodyPr>
          <a:lstStyle/>
          <a:p>
            <a:pPr algn="ctr"/>
            <a:r>
              <a:rPr lang="en-US" sz="2800" dirty="0" smtClean="0">
                <a:solidFill>
                  <a:schemeClr val="accent3">
                    <a:lumMod val="75000"/>
                  </a:schemeClr>
                </a:solidFill>
                <a:latin typeface="Seravek"/>
                <a:cs typeface="Seravek"/>
              </a:rPr>
              <a:t>Back-EMF</a:t>
            </a:r>
            <a:endParaRPr lang="en-US" sz="2800" dirty="0">
              <a:solidFill>
                <a:schemeClr val="accent3">
                  <a:lumMod val="75000"/>
                </a:schemeClr>
              </a:solidFill>
              <a:latin typeface="Seravek"/>
              <a:cs typeface="Seravek"/>
            </a:endParaRPr>
          </a:p>
        </p:txBody>
      </p:sp>
      <p:cxnSp>
        <p:nvCxnSpPr>
          <p:cNvPr id="8" name="Straight Connector 7"/>
          <p:cNvCxnSpPr/>
          <p:nvPr/>
        </p:nvCxnSpPr>
        <p:spPr>
          <a:xfrm rot="16200000">
            <a:off x="4081564" y="4347975"/>
            <a:ext cx="331785" cy="0"/>
          </a:xfrm>
          <a:prstGeom prst="line">
            <a:avLst/>
          </a:prstGeom>
          <a:ln w="19050">
            <a:solidFill>
              <a:srgbClr val="0D0D0D"/>
            </a:solidFill>
            <a:prstDash val="sysDash"/>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0" y="0"/>
            <a:ext cx="9144000" cy="769441"/>
          </a:xfrm>
          <a:prstGeom prst="rect">
            <a:avLst/>
          </a:prstGeom>
          <a:noFill/>
        </p:spPr>
        <p:txBody>
          <a:bodyPr wrap="square" rtlCol="0">
            <a:spAutoFit/>
          </a:bodyPr>
          <a:lstStyle/>
          <a:p>
            <a:r>
              <a:rPr lang="en-US" sz="4400" dirty="0" smtClean="0">
                <a:solidFill>
                  <a:schemeClr val="tx2">
                    <a:lumMod val="75000"/>
                  </a:schemeClr>
                </a:solidFill>
                <a:latin typeface="Helvetica Neue Thin"/>
                <a:cs typeface="Helvetica Neue Thin"/>
              </a:rPr>
              <a:t>MAC layer rate control</a:t>
            </a:r>
            <a:endParaRPr lang="en-US" sz="4400" dirty="0">
              <a:solidFill>
                <a:schemeClr val="tx2">
                  <a:lumMod val="75000"/>
                </a:schemeClr>
              </a:solidFill>
              <a:latin typeface="Helvetica Neue Thin"/>
              <a:cs typeface="Helvetica Neue Thin"/>
            </a:endParaRPr>
          </a:p>
        </p:txBody>
      </p:sp>
      <p:grpSp>
        <p:nvGrpSpPr>
          <p:cNvPr id="10" name="Group 9"/>
          <p:cNvGrpSpPr/>
          <p:nvPr/>
        </p:nvGrpSpPr>
        <p:grpSpPr>
          <a:xfrm rot="19290948" flipH="1">
            <a:off x="6701650" y="2118369"/>
            <a:ext cx="2481701" cy="1335837"/>
            <a:chOff x="4626253" y="2513084"/>
            <a:chExt cx="2481701" cy="1335837"/>
          </a:xfrm>
        </p:grpSpPr>
        <p:pic>
          <p:nvPicPr>
            <p:cNvPr id="11" name="Picture 10" descr="megaphon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5222">
              <a:off x="4626253" y="2513084"/>
              <a:ext cx="832775" cy="784474"/>
            </a:xfrm>
            <a:prstGeom prst="rect">
              <a:avLst/>
            </a:prstGeom>
          </p:spPr>
        </p:pic>
        <p:grpSp>
          <p:nvGrpSpPr>
            <p:cNvPr id="12" name="Group 11"/>
            <p:cNvGrpSpPr/>
            <p:nvPr/>
          </p:nvGrpSpPr>
          <p:grpSpPr>
            <a:xfrm rot="4264662">
              <a:off x="5168259" y="2765380"/>
              <a:ext cx="614680" cy="614680"/>
              <a:chOff x="3717675" y="2533809"/>
              <a:chExt cx="614680" cy="614680"/>
            </a:xfrm>
          </p:grpSpPr>
          <p:sp>
            <p:nvSpPr>
              <p:cNvPr id="14" name="Arc 13"/>
              <p:cNvSpPr/>
              <p:nvPr/>
            </p:nvSpPr>
            <p:spPr>
              <a:xfrm>
                <a:off x="3717675" y="2533809"/>
                <a:ext cx="614680" cy="614680"/>
              </a:xfrm>
              <a:prstGeom prst="arc">
                <a:avLst/>
              </a:prstGeom>
              <a:noFill/>
              <a:ln>
                <a:solidFill>
                  <a:srgbClr val="EB7B2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Arc 14"/>
              <p:cNvSpPr/>
              <p:nvPr/>
            </p:nvSpPr>
            <p:spPr>
              <a:xfrm>
                <a:off x="3723138" y="2637949"/>
                <a:ext cx="508000" cy="508000"/>
              </a:xfrm>
              <a:prstGeom prst="arc">
                <a:avLst/>
              </a:prstGeom>
              <a:noFill/>
              <a:ln>
                <a:solidFill>
                  <a:srgbClr val="EB7B2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Arc 15"/>
              <p:cNvSpPr/>
              <p:nvPr/>
            </p:nvSpPr>
            <p:spPr>
              <a:xfrm>
                <a:off x="3762630" y="2756564"/>
                <a:ext cx="346971" cy="346971"/>
              </a:xfrm>
              <a:prstGeom prst="arc">
                <a:avLst/>
              </a:prstGeom>
              <a:noFill/>
              <a:ln>
                <a:solidFill>
                  <a:srgbClr val="EB7B2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3" name="Straight Connector 12"/>
            <p:cNvCxnSpPr/>
            <p:nvPr/>
          </p:nvCxnSpPr>
          <p:spPr>
            <a:xfrm>
              <a:off x="5858598" y="3237823"/>
              <a:ext cx="1249356" cy="611098"/>
            </a:xfrm>
            <a:prstGeom prst="line">
              <a:avLst/>
            </a:prstGeom>
            <a:ln w="57150" cmpd="sng">
              <a:solidFill>
                <a:schemeClr val="accent2">
                  <a:lumMod val="75000"/>
                </a:schemeClr>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09063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3"/>
          <a:stretch>
            <a:fillRect/>
          </a:stretch>
        </p:blipFill>
        <p:spPr>
          <a:xfrm>
            <a:off x="1259532" y="4390680"/>
            <a:ext cx="1520140" cy="1520140"/>
          </a:xfrm>
          <a:prstGeom prst="rect">
            <a:avLst/>
          </a:prstGeom>
        </p:spPr>
      </p:pic>
      <p:pic>
        <p:nvPicPr>
          <p:cNvPr id="48" name="Picture 47" descr="vMotor.png"/>
          <p:cNvPicPr>
            <a:picLocks noChangeAspect="1"/>
          </p:cNvPicPr>
          <p:nvPr/>
        </p:nvPicPr>
        <p:blipFill rotWithShape="1">
          <a:blip r:embed="rId4">
            <a:extLst>
              <a:ext uri="{28A0092B-C50C-407E-A947-70E740481C1C}">
                <a14:useLocalDpi xmlns:a14="http://schemas.microsoft.com/office/drawing/2010/main" val="0"/>
              </a:ext>
            </a:extLst>
          </a:blip>
          <a:srcRect l="2506" t="23268" r="25818" b="5159"/>
          <a:stretch/>
        </p:blipFill>
        <p:spPr>
          <a:xfrm>
            <a:off x="3988713" y="4221037"/>
            <a:ext cx="5024006" cy="1591398"/>
          </a:xfrm>
          <a:prstGeom prst="rect">
            <a:avLst/>
          </a:prstGeom>
        </p:spPr>
      </p:pic>
      <p:cxnSp>
        <p:nvCxnSpPr>
          <p:cNvPr id="49" name="Straight Connector 48"/>
          <p:cNvCxnSpPr/>
          <p:nvPr/>
        </p:nvCxnSpPr>
        <p:spPr>
          <a:xfrm>
            <a:off x="3036124" y="4975225"/>
            <a:ext cx="860564"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3871316" y="4017417"/>
            <a:ext cx="867077" cy="586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3402373" y="3697817"/>
            <a:ext cx="1673093" cy="523220"/>
          </a:xfrm>
          <a:prstGeom prst="rect">
            <a:avLst/>
          </a:prstGeom>
          <a:noFill/>
        </p:spPr>
        <p:txBody>
          <a:bodyPr wrap="square" rtlCol="0">
            <a:spAutoFit/>
          </a:bodyPr>
          <a:lstStyle/>
          <a:p>
            <a:pPr algn="ctr"/>
            <a:r>
              <a:rPr lang="en-US" sz="2800" dirty="0" smtClean="0">
                <a:solidFill>
                  <a:schemeClr val="accent3">
                    <a:lumMod val="75000"/>
                  </a:schemeClr>
                </a:solidFill>
                <a:latin typeface="Seravek"/>
                <a:cs typeface="Seravek"/>
              </a:rPr>
              <a:t>Back-EMF</a:t>
            </a:r>
            <a:endParaRPr lang="en-US" sz="2800" dirty="0">
              <a:solidFill>
                <a:schemeClr val="accent3">
                  <a:lumMod val="75000"/>
                </a:schemeClr>
              </a:solidFill>
              <a:latin typeface="Seravek"/>
              <a:cs typeface="Seravek"/>
            </a:endParaRPr>
          </a:p>
        </p:txBody>
      </p:sp>
      <p:sp>
        <p:nvSpPr>
          <p:cNvPr id="52" name="Oval 51"/>
          <p:cNvSpPr/>
          <p:nvPr/>
        </p:nvSpPr>
        <p:spPr>
          <a:xfrm>
            <a:off x="161363" y="3405346"/>
            <a:ext cx="3365595" cy="333512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3" name="Picture 52"/>
          <p:cNvPicPr>
            <a:picLocks noChangeAspect="1"/>
          </p:cNvPicPr>
          <p:nvPr/>
        </p:nvPicPr>
        <p:blipFill rotWithShape="1">
          <a:blip r:embed="rId5"/>
          <a:srcRect l="1852" t="4187" r="8005"/>
          <a:stretch/>
        </p:blipFill>
        <p:spPr>
          <a:xfrm>
            <a:off x="764296" y="777712"/>
            <a:ext cx="2655161" cy="2116625"/>
          </a:xfrm>
          <a:prstGeom prst="rect">
            <a:avLst/>
          </a:prstGeom>
        </p:spPr>
      </p:pic>
      <p:cxnSp>
        <p:nvCxnSpPr>
          <p:cNvPr id="11" name="Straight Connector 10"/>
          <p:cNvCxnSpPr/>
          <p:nvPr/>
        </p:nvCxnSpPr>
        <p:spPr>
          <a:xfrm flipH="1">
            <a:off x="3402374" y="1640703"/>
            <a:ext cx="845083" cy="0"/>
          </a:xfrm>
          <a:prstGeom prst="line">
            <a:avLst/>
          </a:prstGeom>
          <a:ln w="19050">
            <a:solidFill>
              <a:srgbClr val="0D0D0D"/>
            </a:solidFill>
            <a:prstDash val="dash"/>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247456" y="1632811"/>
            <a:ext cx="0" cy="1951735"/>
          </a:xfrm>
          <a:prstGeom prst="line">
            <a:avLst/>
          </a:prstGeom>
          <a:ln w="19050">
            <a:solidFill>
              <a:srgbClr val="0D0D0D"/>
            </a:solidFill>
            <a:prstDash val="dash"/>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a:off x="4081564" y="4347975"/>
            <a:ext cx="331785" cy="0"/>
          </a:xfrm>
          <a:prstGeom prst="line">
            <a:avLst/>
          </a:prstGeom>
          <a:ln w="19050">
            <a:solidFill>
              <a:srgbClr val="0D0D0D"/>
            </a:solidFill>
            <a:prstDash val="sysDash"/>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0" y="0"/>
            <a:ext cx="9144000" cy="769441"/>
          </a:xfrm>
          <a:prstGeom prst="rect">
            <a:avLst/>
          </a:prstGeom>
          <a:noFill/>
        </p:spPr>
        <p:txBody>
          <a:bodyPr wrap="square" rtlCol="0">
            <a:spAutoFit/>
          </a:bodyPr>
          <a:lstStyle/>
          <a:p>
            <a:r>
              <a:rPr lang="en-US" sz="4400" dirty="0" smtClean="0">
                <a:solidFill>
                  <a:schemeClr val="tx2">
                    <a:lumMod val="75000"/>
                  </a:schemeClr>
                </a:solidFill>
                <a:latin typeface="Helvetica Neue Thin"/>
                <a:cs typeface="Helvetica Neue Thin"/>
              </a:rPr>
              <a:t>MAC layer rate control</a:t>
            </a:r>
            <a:endParaRPr lang="en-US" sz="4400" dirty="0">
              <a:solidFill>
                <a:schemeClr val="tx2">
                  <a:lumMod val="75000"/>
                </a:schemeClr>
              </a:solidFill>
              <a:latin typeface="Helvetica Neue Thin"/>
              <a:cs typeface="Helvetica Neue Thin"/>
            </a:endParaRPr>
          </a:p>
        </p:txBody>
      </p:sp>
      <p:grpSp>
        <p:nvGrpSpPr>
          <p:cNvPr id="15" name="Group 14"/>
          <p:cNvGrpSpPr/>
          <p:nvPr/>
        </p:nvGrpSpPr>
        <p:grpSpPr>
          <a:xfrm rot="19290948" flipH="1">
            <a:off x="6701650" y="2118369"/>
            <a:ext cx="2481701" cy="1335837"/>
            <a:chOff x="4626253" y="2513084"/>
            <a:chExt cx="2481701" cy="1335837"/>
          </a:xfrm>
        </p:grpSpPr>
        <p:pic>
          <p:nvPicPr>
            <p:cNvPr id="16" name="Picture 15" descr="megaphon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5222">
              <a:off x="4626253" y="2513084"/>
              <a:ext cx="832775" cy="784474"/>
            </a:xfrm>
            <a:prstGeom prst="rect">
              <a:avLst/>
            </a:prstGeom>
          </p:spPr>
        </p:pic>
        <p:grpSp>
          <p:nvGrpSpPr>
            <p:cNvPr id="17" name="Group 16"/>
            <p:cNvGrpSpPr/>
            <p:nvPr/>
          </p:nvGrpSpPr>
          <p:grpSpPr>
            <a:xfrm rot="4264662">
              <a:off x="5168259" y="2765380"/>
              <a:ext cx="614680" cy="614680"/>
              <a:chOff x="3717675" y="2533809"/>
              <a:chExt cx="614680" cy="614680"/>
            </a:xfrm>
          </p:grpSpPr>
          <p:sp>
            <p:nvSpPr>
              <p:cNvPr id="19" name="Arc 18"/>
              <p:cNvSpPr/>
              <p:nvPr/>
            </p:nvSpPr>
            <p:spPr>
              <a:xfrm>
                <a:off x="3717675" y="2533809"/>
                <a:ext cx="614680" cy="614680"/>
              </a:xfrm>
              <a:prstGeom prst="arc">
                <a:avLst/>
              </a:prstGeom>
              <a:noFill/>
              <a:ln>
                <a:solidFill>
                  <a:srgbClr val="EB7B2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Arc 19"/>
              <p:cNvSpPr/>
              <p:nvPr/>
            </p:nvSpPr>
            <p:spPr>
              <a:xfrm>
                <a:off x="3723138" y="2637949"/>
                <a:ext cx="508000" cy="508000"/>
              </a:xfrm>
              <a:prstGeom prst="arc">
                <a:avLst/>
              </a:prstGeom>
              <a:noFill/>
              <a:ln>
                <a:solidFill>
                  <a:srgbClr val="EB7B2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Arc 20"/>
              <p:cNvSpPr/>
              <p:nvPr/>
            </p:nvSpPr>
            <p:spPr>
              <a:xfrm>
                <a:off x="3762630" y="2756564"/>
                <a:ext cx="346971" cy="346971"/>
              </a:xfrm>
              <a:prstGeom prst="arc">
                <a:avLst/>
              </a:prstGeom>
              <a:noFill/>
              <a:ln>
                <a:solidFill>
                  <a:srgbClr val="EB7B2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8" name="Straight Connector 17"/>
            <p:cNvCxnSpPr/>
            <p:nvPr/>
          </p:nvCxnSpPr>
          <p:spPr>
            <a:xfrm>
              <a:off x="5858598" y="3237823"/>
              <a:ext cx="1249356" cy="611098"/>
            </a:xfrm>
            <a:prstGeom prst="line">
              <a:avLst/>
            </a:prstGeom>
            <a:ln w="57150" cmpd="sng">
              <a:solidFill>
                <a:schemeClr val="accent2">
                  <a:lumMod val="75000"/>
                </a:schemeClr>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33151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rot="19290948" flipH="1">
            <a:off x="6701650" y="2118369"/>
            <a:ext cx="2481701" cy="1335837"/>
            <a:chOff x="4626253" y="2513084"/>
            <a:chExt cx="2481701" cy="1335837"/>
          </a:xfrm>
        </p:grpSpPr>
        <p:pic>
          <p:nvPicPr>
            <p:cNvPr id="17" name="Picture 16" descr="megapho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5222">
              <a:off x="4626253" y="2513084"/>
              <a:ext cx="832775" cy="784474"/>
            </a:xfrm>
            <a:prstGeom prst="rect">
              <a:avLst/>
            </a:prstGeom>
          </p:spPr>
        </p:pic>
        <p:grpSp>
          <p:nvGrpSpPr>
            <p:cNvPr id="18" name="Group 17"/>
            <p:cNvGrpSpPr/>
            <p:nvPr/>
          </p:nvGrpSpPr>
          <p:grpSpPr>
            <a:xfrm rot="4264662">
              <a:off x="5168259" y="2765380"/>
              <a:ext cx="614680" cy="614680"/>
              <a:chOff x="3717675" y="2533809"/>
              <a:chExt cx="614680" cy="614680"/>
            </a:xfrm>
          </p:grpSpPr>
          <p:sp>
            <p:nvSpPr>
              <p:cNvPr id="20" name="Arc 19"/>
              <p:cNvSpPr/>
              <p:nvPr/>
            </p:nvSpPr>
            <p:spPr>
              <a:xfrm>
                <a:off x="3717675" y="2533809"/>
                <a:ext cx="614680" cy="614680"/>
              </a:xfrm>
              <a:prstGeom prst="arc">
                <a:avLst/>
              </a:prstGeom>
              <a:noFill/>
              <a:ln>
                <a:solidFill>
                  <a:srgbClr val="EB7B2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Arc 20"/>
              <p:cNvSpPr/>
              <p:nvPr/>
            </p:nvSpPr>
            <p:spPr>
              <a:xfrm>
                <a:off x="3723138" y="2637949"/>
                <a:ext cx="508000" cy="508000"/>
              </a:xfrm>
              <a:prstGeom prst="arc">
                <a:avLst/>
              </a:prstGeom>
              <a:noFill/>
              <a:ln>
                <a:solidFill>
                  <a:srgbClr val="EB7B2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Arc 21"/>
              <p:cNvSpPr/>
              <p:nvPr/>
            </p:nvSpPr>
            <p:spPr>
              <a:xfrm>
                <a:off x="3762630" y="2756564"/>
                <a:ext cx="346971" cy="346971"/>
              </a:xfrm>
              <a:prstGeom prst="arc">
                <a:avLst/>
              </a:prstGeom>
              <a:noFill/>
              <a:ln>
                <a:solidFill>
                  <a:srgbClr val="EB7B2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9" name="Straight Connector 18"/>
            <p:cNvCxnSpPr/>
            <p:nvPr/>
          </p:nvCxnSpPr>
          <p:spPr>
            <a:xfrm>
              <a:off x="5858598" y="3237823"/>
              <a:ext cx="1249356" cy="611098"/>
            </a:xfrm>
            <a:prstGeom prst="line">
              <a:avLst/>
            </a:prstGeom>
            <a:ln w="57150" cmpd="sng">
              <a:solidFill>
                <a:schemeClr val="accent2">
                  <a:lumMod val="75000"/>
                </a:schemeClr>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grpSp>
      <p:pic>
        <p:nvPicPr>
          <p:cNvPr id="47" name="Picture 46"/>
          <p:cNvPicPr>
            <a:picLocks noChangeAspect="1"/>
          </p:cNvPicPr>
          <p:nvPr/>
        </p:nvPicPr>
        <p:blipFill>
          <a:blip r:embed="rId4"/>
          <a:stretch>
            <a:fillRect/>
          </a:stretch>
        </p:blipFill>
        <p:spPr>
          <a:xfrm>
            <a:off x="1259532" y="4390680"/>
            <a:ext cx="1520140" cy="1520140"/>
          </a:xfrm>
          <a:prstGeom prst="rect">
            <a:avLst/>
          </a:prstGeom>
        </p:spPr>
      </p:pic>
      <p:pic>
        <p:nvPicPr>
          <p:cNvPr id="48" name="Picture 47" descr="vMotor.png"/>
          <p:cNvPicPr>
            <a:picLocks noChangeAspect="1"/>
          </p:cNvPicPr>
          <p:nvPr/>
        </p:nvPicPr>
        <p:blipFill rotWithShape="1">
          <a:blip r:embed="rId5">
            <a:extLst>
              <a:ext uri="{28A0092B-C50C-407E-A947-70E740481C1C}">
                <a14:useLocalDpi xmlns:a14="http://schemas.microsoft.com/office/drawing/2010/main" val="0"/>
              </a:ext>
            </a:extLst>
          </a:blip>
          <a:srcRect l="2506" t="23268" r="25818" b="5159"/>
          <a:stretch/>
        </p:blipFill>
        <p:spPr>
          <a:xfrm>
            <a:off x="3988713" y="4221037"/>
            <a:ext cx="5024006" cy="1591398"/>
          </a:xfrm>
          <a:prstGeom prst="rect">
            <a:avLst/>
          </a:prstGeom>
        </p:spPr>
      </p:pic>
      <p:cxnSp>
        <p:nvCxnSpPr>
          <p:cNvPr id="49" name="Straight Connector 48"/>
          <p:cNvCxnSpPr/>
          <p:nvPr/>
        </p:nvCxnSpPr>
        <p:spPr>
          <a:xfrm>
            <a:off x="3036124" y="4975225"/>
            <a:ext cx="860564"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3871316" y="4017417"/>
            <a:ext cx="867077" cy="586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3402373" y="3697817"/>
            <a:ext cx="1673093" cy="523220"/>
          </a:xfrm>
          <a:prstGeom prst="rect">
            <a:avLst/>
          </a:prstGeom>
          <a:noFill/>
        </p:spPr>
        <p:txBody>
          <a:bodyPr wrap="square" rtlCol="0">
            <a:spAutoFit/>
          </a:bodyPr>
          <a:lstStyle/>
          <a:p>
            <a:pPr algn="ctr"/>
            <a:r>
              <a:rPr lang="en-US" sz="2800" dirty="0" smtClean="0">
                <a:solidFill>
                  <a:schemeClr val="accent3">
                    <a:lumMod val="75000"/>
                  </a:schemeClr>
                </a:solidFill>
                <a:latin typeface="Seravek"/>
                <a:cs typeface="Seravek"/>
              </a:rPr>
              <a:t>Back-EMF</a:t>
            </a:r>
            <a:endParaRPr lang="en-US" sz="2800" dirty="0">
              <a:solidFill>
                <a:schemeClr val="accent3">
                  <a:lumMod val="75000"/>
                </a:schemeClr>
              </a:solidFill>
              <a:latin typeface="Seravek"/>
              <a:cs typeface="Seravek"/>
            </a:endParaRPr>
          </a:p>
        </p:txBody>
      </p:sp>
      <p:sp>
        <p:nvSpPr>
          <p:cNvPr id="52" name="Oval 51"/>
          <p:cNvSpPr/>
          <p:nvPr/>
        </p:nvSpPr>
        <p:spPr>
          <a:xfrm>
            <a:off x="161363" y="3405346"/>
            <a:ext cx="3365595" cy="333512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3" name="Picture 52"/>
          <p:cNvPicPr>
            <a:picLocks noChangeAspect="1"/>
          </p:cNvPicPr>
          <p:nvPr/>
        </p:nvPicPr>
        <p:blipFill rotWithShape="1">
          <a:blip r:embed="rId6"/>
          <a:srcRect l="1852" t="4187" r="8005"/>
          <a:stretch/>
        </p:blipFill>
        <p:spPr>
          <a:xfrm>
            <a:off x="764296" y="777712"/>
            <a:ext cx="2655161" cy="2116625"/>
          </a:xfrm>
          <a:prstGeom prst="rect">
            <a:avLst/>
          </a:prstGeom>
        </p:spPr>
      </p:pic>
      <p:cxnSp>
        <p:nvCxnSpPr>
          <p:cNvPr id="11" name="Straight Connector 10"/>
          <p:cNvCxnSpPr/>
          <p:nvPr/>
        </p:nvCxnSpPr>
        <p:spPr>
          <a:xfrm flipH="1">
            <a:off x="3402374" y="1640703"/>
            <a:ext cx="845083" cy="0"/>
          </a:xfrm>
          <a:prstGeom prst="line">
            <a:avLst/>
          </a:prstGeom>
          <a:ln w="19050">
            <a:solidFill>
              <a:srgbClr val="0D0D0D"/>
            </a:solidFill>
            <a:prstDash val="dash"/>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247456" y="1632811"/>
            <a:ext cx="0" cy="1951735"/>
          </a:xfrm>
          <a:prstGeom prst="line">
            <a:avLst/>
          </a:prstGeom>
          <a:ln w="19050">
            <a:solidFill>
              <a:srgbClr val="0D0D0D"/>
            </a:solidFill>
            <a:prstDash val="dash"/>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a:off x="4081564" y="4347975"/>
            <a:ext cx="331785" cy="0"/>
          </a:xfrm>
          <a:prstGeom prst="line">
            <a:avLst/>
          </a:prstGeom>
          <a:ln w="19050">
            <a:solidFill>
              <a:srgbClr val="0D0D0D"/>
            </a:solidFill>
            <a:prstDash val="sysDash"/>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0" y="0"/>
            <a:ext cx="9144000" cy="769441"/>
          </a:xfrm>
          <a:prstGeom prst="rect">
            <a:avLst/>
          </a:prstGeom>
          <a:noFill/>
        </p:spPr>
        <p:txBody>
          <a:bodyPr wrap="square" rtlCol="0">
            <a:spAutoFit/>
          </a:bodyPr>
          <a:lstStyle/>
          <a:p>
            <a:r>
              <a:rPr lang="en-US" sz="4400" dirty="0" smtClean="0">
                <a:solidFill>
                  <a:schemeClr val="tx2">
                    <a:lumMod val="75000"/>
                  </a:schemeClr>
                </a:solidFill>
                <a:latin typeface="Helvetica Neue Thin"/>
                <a:cs typeface="Helvetica Neue Thin"/>
              </a:rPr>
              <a:t>MAC layer rate control</a:t>
            </a:r>
            <a:endParaRPr lang="en-US" sz="4400" dirty="0">
              <a:solidFill>
                <a:schemeClr val="tx2">
                  <a:lumMod val="75000"/>
                </a:schemeClr>
              </a:solidFill>
              <a:latin typeface="Helvetica Neue Thin"/>
              <a:cs typeface="Helvetica Neue Thin"/>
            </a:endParaRPr>
          </a:p>
        </p:txBody>
      </p:sp>
      <p:sp>
        <p:nvSpPr>
          <p:cNvPr id="15" name="TextBox 14"/>
          <p:cNvSpPr txBox="1"/>
          <p:nvPr/>
        </p:nvSpPr>
        <p:spPr>
          <a:xfrm rot="16200000">
            <a:off x="2350048" y="2981738"/>
            <a:ext cx="1260518"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01</a:t>
            </a:r>
            <a:endParaRPr lang="en-US" sz="1800" dirty="0">
              <a:solidFill>
                <a:schemeClr val="bg1"/>
              </a:solidFill>
              <a:latin typeface="Seravek Light"/>
              <a:cs typeface="Seravek Light"/>
            </a:endParaRPr>
          </a:p>
        </p:txBody>
      </p:sp>
      <p:sp>
        <p:nvSpPr>
          <p:cNvPr id="23" name="Rectangle 22"/>
          <p:cNvSpPr/>
          <p:nvPr/>
        </p:nvSpPr>
        <p:spPr>
          <a:xfrm>
            <a:off x="0" y="2798544"/>
            <a:ext cx="9144000" cy="1673609"/>
          </a:xfrm>
          <a:prstGeom prst="rect">
            <a:avLst/>
          </a:prstGeom>
          <a:solidFill>
            <a:schemeClr val="tx2">
              <a:lumMod val="60000"/>
              <a:lumOff val="40000"/>
              <a:alpha val="9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0" y="3016178"/>
            <a:ext cx="9144000" cy="1138773"/>
          </a:xfrm>
          <a:prstGeom prst="rect">
            <a:avLst/>
          </a:prstGeom>
          <a:noFill/>
        </p:spPr>
        <p:txBody>
          <a:bodyPr wrap="square" rtlCol="0">
            <a:spAutoFit/>
          </a:bodyPr>
          <a:lstStyle/>
          <a:p>
            <a:pPr algn="ctr"/>
            <a:r>
              <a:rPr lang="en-US" sz="4000" i="1" dirty="0" smtClean="0">
                <a:solidFill>
                  <a:schemeClr val="bg1"/>
                </a:solidFill>
                <a:latin typeface="Seravek"/>
                <a:cs typeface="Seravek"/>
              </a:rPr>
              <a:t>“Listening through a Vibration Motor”</a:t>
            </a:r>
            <a:r>
              <a:rPr lang="en-US" sz="4000" dirty="0" smtClean="0">
                <a:solidFill>
                  <a:schemeClr val="bg1"/>
                </a:solidFill>
                <a:latin typeface="Seravek"/>
                <a:cs typeface="Seravek"/>
              </a:rPr>
              <a:t> </a:t>
            </a:r>
          </a:p>
          <a:p>
            <a:pPr algn="ctr"/>
            <a:r>
              <a:rPr lang="en-US" sz="2800" dirty="0" smtClean="0">
                <a:solidFill>
                  <a:schemeClr val="bg1"/>
                </a:solidFill>
                <a:latin typeface="Seravek"/>
                <a:cs typeface="Seravek"/>
              </a:rPr>
              <a:t>  Nirupam Roy, Romit Roy Choudhury</a:t>
            </a:r>
            <a:r>
              <a:rPr lang="en-US" sz="2800" dirty="0">
                <a:solidFill>
                  <a:schemeClr val="bg1"/>
                </a:solidFill>
                <a:latin typeface="Seravek"/>
                <a:cs typeface="Seravek"/>
              </a:rPr>
              <a:t> </a:t>
            </a:r>
            <a:r>
              <a:rPr lang="en-US" sz="2800" dirty="0" smtClean="0">
                <a:solidFill>
                  <a:schemeClr val="bg1"/>
                </a:solidFill>
                <a:latin typeface="Seravek"/>
                <a:cs typeface="Seravek"/>
              </a:rPr>
              <a:t>   [MobiSys 2016]</a:t>
            </a:r>
            <a:endParaRPr lang="en-US" sz="2800" dirty="0">
              <a:solidFill>
                <a:schemeClr val="bg1"/>
              </a:solidFill>
              <a:latin typeface="Seravek"/>
              <a:cs typeface="Seravek"/>
            </a:endParaRPr>
          </a:p>
        </p:txBody>
      </p:sp>
    </p:spTree>
    <p:extLst>
      <p:ext uri="{BB962C8B-B14F-4D97-AF65-F5344CB8AC3E}">
        <p14:creationId xmlns:p14="http://schemas.microsoft.com/office/powerpoint/2010/main" val="2535731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9680C"/>
        </a:solidFill>
        <a:effectLst/>
      </p:bgPr>
    </p:bg>
    <p:spTree>
      <p:nvGrpSpPr>
        <p:cNvPr id="1" name=""/>
        <p:cNvGrpSpPr/>
        <p:nvPr/>
      </p:nvGrpSpPr>
      <p:grpSpPr>
        <a:xfrm>
          <a:off x="0" y="0"/>
          <a:ext cx="0" cy="0"/>
          <a:chOff x="0" y="0"/>
          <a:chExt cx="0" cy="0"/>
        </a:xfrm>
      </p:grpSpPr>
      <p:pic>
        <p:nvPicPr>
          <p:cNvPr id="21" name="Picture 20" descr="phone_bi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714822">
            <a:off x="3165069" y="1885876"/>
            <a:ext cx="1512008" cy="2698845"/>
          </a:xfrm>
          <a:prstGeom prst="rect">
            <a:avLst/>
          </a:prstGeom>
        </p:spPr>
      </p:pic>
      <p:sp>
        <p:nvSpPr>
          <p:cNvPr id="6" name="TextBox 5"/>
          <p:cNvSpPr txBox="1"/>
          <p:nvPr/>
        </p:nvSpPr>
        <p:spPr>
          <a:xfrm>
            <a:off x="0" y="-52840"/>
            <a:ext cx="9113256" cy="707886"/>
          </a:xfrm>
          <a:prstGeom prst="rect">
            <a:avLst/>
          </a:prstGeom>
          <a:noFill/>
        </p:spPr>
        <p:txBody>
          <a:bodyPr wrap="square" rtlCol="0">
            <a:spAutoFit/>
          </a:bodyPr>
          <a:lstStyle/>
          <a:p>
            <a:r>
              <a:rPr lang="en-US" sz="4000" dirty="0" smtClean="0">
                <a:solidFill>
                  <a:srgbClr val="FFFFFF"/>
                </a:solidFill>
                <a:latin typeface="Helvetica Neue Thin"/>
                <a:cs typeface="Helvetica Neue Thin"/>
              </a:rPr>
              <a:t>Applications: Mobile Money Transfer</a:t>
            </a:r>
            <a:endParaRPr lang="en-US" sz="4000" dirty="0">
              <a:solidFill>
                <a:srgbClr val="FFFFFF"/>
              </a:solidFill>
              <a:latin typeface="Helvetica Neue Thin"/>
              <a:cs typeface="Helvetica Neue Thin"/>
            </a:endParaRPr>
          </a:p>
        </p:txBody>
      </p:sp>
      <p:pic>
        <p:nvPicPr>
          <p:cNvPr id="4" name="Picture 3" descr="back-hand-phone.png"/>
          <p:cNvPicPr>
            <a:picLocks noChangeAspect="1"/>
          </p:cNvPicPr>
          <p:nvPr/>
        </p:nvPicPr>
        <p:blipFill rotWithShape="1">
          <a:blip r:embed="rId4">
            <a:extLst>
              <a:ext uri="{28A0092B-C50C-407E-A947-70E740481C1C}">
                <a14:useLocalDpi xmlns:a14="http://schemas.microsoft.com/office/drawing/2010/main" val="0"/>
              </a:ext>
            </a:extLst>
          </a:blip>
          <a:srcRect r="32189"/>
          <a:stretch/>
        </p:blipFill>
        <p:spPr>
          <a:xfrm rot="2701969">
            <a:off x="1472702" y="933700"/>
            <a:ext cx="3638527" cy="4249002"/>
          </a:xfrm>
          <a:prstGeom prst="rect">
            <a:avLst/>
          </a:prstGeom>
        </p:spPr>
      </p:pic>
      <p:pic>
        <p:nvPicPr>
          <p:cNvPr id="11" name="Picture 10" descr="back-hand-phone.png"/>
          <p:cNvPicPr>
            <a:picLocks noChangeAspect="1"/>
          </p:cNvPicPr>
          <p:nvPr/>
        </p:nvPicPr>
        <p:blipFill rotWithShape="1">
          <a:blip r:embed="rId4">
            <a:extLst>
              <a:ext uri="{28A0092B-C50C-407E-A947-70E740481C1C}">
                <a14:useLocalDpi xmlns:a14="http://schemas.microsoft.com/office/drawing/2010/main" val="0"/>
              </a:ext>
            </a:extLst>
          </a:blip>
          <a:srcRect r="32189"/>
          <a:stretch/>
        </p:blipFill>
        <p:spPr>
          <a:xfrm flipH="1">
            <a:off x="5202477" y="2524808"/>
            <a:ext cx="3710621" cy="4333192"/>
          </a:xfrm>
          <a:prstGeom prst="rect">
            <a:avLst/>
          </a:prstGeom>
        </p:spPr>
      </p:pic>
      <p:grpSp>
        <p:nvGrpSpPr>
          <p:cNvPr id="13" name="Group 12"/>
          <p:cNvGrpSpPr/>
          <p:nvPr/>
        </p:nvGrpSpPr>
        <p:grpSpPr>
          <a:xfrm rot="20115017" flipH="1">
            <a:off x="5309724" y="2185816"/>
            <a:ext cx="429517" cy="968861"/>
            <a:chOff x="7038353" y="2196847"/>
            <a:chExt cx="142607" cy="1136796"/>
          </a:xfrm>
        </p:grpSpPr>
        <p:grpSp>
          <p:nvGrpSpPr>
            <p:cNvPr id="14" name="Group 13"/>
            <p:cNvGrpSpPr/>
            <p:nvPr/>
          </p:nvGrpSpPr>
          <p:grpSpPr>
            <a:xfrm rot="17584098" flipV="1">
              <a:off x="6682131" y="2561889"/>
              <a:ext cx="863872" cy="133787"/>
              <a:chOff x="342704" y="789457"/>
              <a:chExt cx="9445983" cy="1486175"/>
            </a:xfrm>
          </p:grpSpPr>
          <p:sp>
            <p:nvSpPr>
              <p:cNvPr id="16" name="Freeform 15"/>
              <p:cNvSpPr/>
              <p:nvPr/>
            </p:nvSpPr>
            <p:spPr>
              <a:xfrm>
                <a:off x="342704" y="837096"/>
                <a:ext cx="3168624" cy="1438536"/>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r"/>
                <a:endParaRPr lang="en-US"/>
              </a:p>
            </p:txBody>
          </p:sp>
          <p:sp>
            <p:nvSpPr>
              <p:cNvPr id="17" name="Freeform 16"/>
              <p:cNvSpPr/>
              <p:nvPr/>
            </p:nvSpPr>
            <p:spPr>
              <a:xfrm>
                <a:off x="3466935"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r"/>
                <a:endParaRPr lang="en-US"/>
              </a:p>
            </p:txBody>
          </p:sp>
          <p:sp>
            <p:nvSpPr>
              <p:cNvPr id="18" name="Freeform 17"/>
              <p:cNvSpPr/>
              <p:nvPr/>
            </p:nvSpPr>
            <p:spPr>
              <a:xfrm>
                <a:off x="6620067" y="789457"/>
                <a:ext cx="3168620" cy="1438539"/>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ln w="28575"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r"/>
                <a:endParaRPr lang="en-US"/>
              </a:p>
            </p:txBody>
          </p:sp>
        </p:grpSp>
        <p:cxnSp>
          <p:nvCxnSpPr>
            <p:cNvPr id="15" name="Straight Arrow Connector 14"/>
            <p:cNvCxnSpPr/>
            <p:nvPr/>
          </p:nvCxnSpPr>
          <p:spPr>
            <a:xfrm rot="6784098">
              <a:off x="6866369" y="3161659"/>
              <a:ext cx="343968" cy="0"/>
            </a:xfrm>
            <a:prstGeom prst="straightConnector1">
              <a:avLst/>
            </a:prstGeom>
            <a:ln w="28575" cmpd="sng">
              <a:solidFill>
                <a:schemeClr val="bg1"/>
              </a:solidFill>
              <a:tailEnd type="arrow" w="lg" len="med"/>
            </a:ln>
            <a:effectLst/>
          </p:spPr>
          <p:style>
            <a:lnRef idx="2">
              <a:schemeClr val="accent1"/>
            </a:lnRef>
            <a:fillRef idx="0">
              <a:schemeClr val="accent1"/>
            </a:fillRef>
            <a:effectRef idx="1">
              <a:schemeClr val="accent1"/>
            </a:effectRef>
            <a:fontRef idx="minor">
              <a:schemeClr val="tx1"/>
            </a:fontRef>
          </p:style>
        </p:cxnSp>
      </p:grpSp>
      <p:pic>
        <p:nvPicPr>
          <p:cNvPr id="22" name="Picture 21" descr="phone_bi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9816" y="3037714"/>
            <a:ext cx="1546319" cy="2698845"/>
          </a:xfrm>
          <a:prstGeom prst="rect">
            <a:avLst/>
          </a:prstGeom>
        </p:spPr>
      </p:pic>
      <p:grpSp>
        <p:nvGrpSpPr>
          <p:cNvPr id="26" name="Group 25"/>
          <p:cNvGrpSpPr/>
          <p:nvPr/>
        </p:nvGrpSpPr>
        <p:grpSpPr>
          <a:xfrm>
            <a:off x="5799322" y="3688520"/>
            <a:ext cx="1356774" cy="338554"/>
            <a:chOff x="5799322" y="3688520"/>
            <a:chExt cx="1356774" cy="338554"/>
          </a:xfrm>
        </p:grpSpPr>
        <p:sp>
          <p:nvSpPr>
            <p:cNvPr id="23" name="Rounded Rectangle 22"/>
            <p:cNvSpPr/>
            <p:nvPr/>
          </p:nvSpPr>
          <p:spPr>
            <a:xfrm>
              <a:off x="5799322" y="3752726"/>
              <a:ext cx="1356774" cy="228303"/>
            </a:xfrm>
            <a:prstGeom prst="roundRect">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5799322" y="3688520"/>
              <a:ext cx="1356774" cy="338554"/>
            </a:xfrm>
            <a:prstGeom prst="rect">
              <a:avLst/>
            </a:prstGeom>
            <a:noFill/>
          </p:spPr>
          <p:txBody>
            <a:bodyPr wrap="square" rtlCol="0">
              <a:spAutoFit/>
            </a:bodyPr>
            <a:lstStyle/>
            <a:p>
              <a:pPr algn="ctr"/>
              <a:r>
                <a:rPr lang="en-US" sz="1600" dirty="0" smtClean="0">
                  <a:solidFill>
                    <a:srgbClr val="FFFFFF"/>
                  </a:solidFill>
                </a:rPr>
                <a:t>RECEIVE</a:t>
              </a:r>
              <a:endParaRPr lang="en-US" sz="1600" dirty="0">
                <a:solidFill>
                  <a:srgbClr val="FFFFFF"/>
                </a:solidFill>
              </a:endParaRPr>
            </a:p>
          </p:txBody>
        </p:sp>
      </p:grpSp>
      <p:grpSp>
        <p:nvGrpSpPr>
          <p:cNvPr id="27" name="Group 26"/>
          <p:cNvGrpSpPr/>
          <p:nvPr/>
        </p:nvGrpSpPr>
        <p:grpSpPr>
          <a:xfrm rot="2680277">
            <a:off x="3629878" y="2694748"/>
            <a:ext cx="1356774" cy="338554"/>
            <a:chOff x="5799322" y="3688520"/>
            <a:chExt cx="1356774" cy="338554"/>
          </a:xfrm>
        </p:grpSpPr>
        <p:sp>
          <p:nvSpPr>
            <p:cNvPr id="28" name="Rounded Rectangle 27"/>
            <p:cNvSpPr/>
            <p:nvPr/>
          </p:nvSpPr>
          <p:spPr>
            <a:xfrm>
              <a:off x="5799322" y="3752726"/>
              <a:ext cx="1356774" cy="228303"/>
            </a:xfrm>
            <a:prstGeom prst="roundRect">
              <a:avLst/>
            </a:prstGeom>
            <a:solidFill>
              <a:srgbClr val="953735"/>
            </a:solidFill>
            <a:ln>
              <a:solidFill>
                <a:srgbClr val="95373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5799322" y="3688520"/>
              <a:ext cx="1356774" cy="338554"/>
            </a:xfrm>
            <a:prstGeom prst="rect">
              <a:avLst/>
            </a:prstGeom>
            <a:noFill/>
          </p:spPr>
          <p:txBody>
            <a:bodyPr wrap="square" rtlCol="0">
              <a:spAutoFit/>
            </a:bodyPr>
            <a:lstStyle/>
            <a:p>
              <a:pPr algn="ctr"/>
              <a:r>
                <a:rPr lang="en-US" sz="1600" dirty="0" smtClean="0">
                  <a:solidFill>
                    <a:srgbClr val="FFFFFF"/>
                  </a:solidFill>
                </a:rPr>
                <a:t>SEND</a:t>
              </a:r>
              <a:endParaRPr lang="en-US" sz="1600" dirty="0">
                <a:solidFill>
                  <a:srgbClr val="FFFFFF"/>
                </a:solidFill>
              </a:endParaRPr>
            </a:p>
          </p:txBody>
        </p:sp>
      </p:grpSp>
      <p:sp>
        <p:nvSpPr>
          <p:cNvPr id="2" name="Slide Number Placeholder 1"/>
          <p:cNvSpPr>
            <a:spLocks noGrp="1"/>
          </p:cNvSpPr>
          <p:nvPr>
            <p:ph type="sldNum" sz="quarter" idx="12"/>
          </p:nvPr>
        </p:nvSpPr>
        <p:spPr/>
        <p:txBody>
          <a:bodyPr/>
          <a:lstStyle/>
          <a:p>
            <a:fld id="{10283532-8428-F14D-911C-98C43BF6B529}" type="slidenum">
              <a:rPr lang="en-US" smtClean="0"/>
              <a:t>7</a:t>
            </a:fld>
            <a:endParaRPr lang="en-US"/>
          </a:p>
        </p:txBody>
      </p:sp>
    </p:spTree>
    <p:extLst>
      <p:ext uri="{BB962C8B-B14F-4D97-AF65-F5344CB8AC3E}">
        <p14:creationId xmlns:p14="http://schemas.microsoft.com/office/powerpoint/2010/main" val="4950837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1" presetClass="exit" presetSubtype="0" fill="hold" nodeType="afterEffect">
                                  <p:stCondLst>
                                    <p:cond delay="0"/>
                                  </p:stCondLst>
                                  <p:childTnLst>
                                    <p:set>
                                      <p:cBhvr>
                                        <p:cTn id="10" dur="1" fill="hold">
                                          <p:stCondLst>
                                            <p:cond delay="0"/>
                                          </p:stCondLst>
                                        </p:cTn>
                                        <p:tgtEl>
                                          <p:spTgt spid="13"/>
                                        </p:tgtEl>
                                        <p:attrNameLst>
                                          <p:attrName>style.visibility</p:attrName>
                                        </p:attrNameLst>
                                      </p:cBhvr>
                                      <p:to>
                                        <p:strVal val="hidden"/>
                                      </p:to>
                                    </p:set>
                                  </p:childTnLst>
                                </p:cTn>
                              </p:par>
                              <p:par>
                                <p:cTn id="11" presetID="22" presetClass="entr" presetSubtype="8" fill="hold" nodeType="with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3"/>
          <a:stretch>
            <a:fillRect/>
          </a:stretch>
        </p:blipFill>
        <p:spPr>
          <a:xfrm>
            <a:off x="1259532" y="4390680"/>
            <a:ext cx="1520140" cy="1520140"/>
          </a:xfrm>
          <a:prstGeom prst="rect">
            <a:avLst/>
          </a:prstGeom>
        </p:spPr>
      </p:pic>
      <p:pic>
        <p:nvPicPr>
          <p:cNvPr id="48" name="Picture 47" descr="vMotor.png"/>
          <p:cNvPicPr>
            <a:picLocks noChangeAspect="1"/>
          </p:cNvPicPr>
          <p:nvPr/>
        </p:nvPicPr>
        <p:blipFill rotWithShape="1">
          <a:blip r:embed="rId4">
            <a:extLst>
              <a:ext uri="{28A0092B-C50C-407E-A947-70E740481C1C}">
                <a14:useLocalDpi xmlns:a14="http://schemas.microsoft.com/office/drawing/2010/main" val="0"/>
              </a:ext>
            </a:extLst>
          </a:blip>
          <a:srcRect l="2506" t="23268" r="25818" b="5159"/>
          <a:stretch/>
        </p:blipFill>
        <p:spPr>
          <a:xfrm>
            <a:off x="3988713" y="4221037"/>
            <a:ext cx="5024006" cy="1591398"/>
          </a:xfrm>
          <a:prstGeom prst="rect">
            <a:avLst/>
          </a:prstGeom>
        </p:spPr>
      </p:pic>
      <p:cxnSp>
        <p:nvCxnSpPr>
          <p:cNvPr id="49" name="Straight Connector 48"/>
          <p:cNvCxnSpPr/>
          <p:nvPr/>
        </p:nvCxnSpPr>
        <p:spPr>
          <a:xfrm>
            <a:off x="3036124" y="4975225"/>
            <a:ext cx="860564" cy="0"/>
          </a:xfrm>
          <a:prstGeom prst="line">
            <a:avLst/>
          </a:prstGeom>
          <a:ln w="19050">
            <a:solidFill>
              <a:srgbClr val="0D0D0D"/>
            </a:solidFill>
            <a:prstDash val="solid"/>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a:off x="3871316" y="4017417"/>
            <a:ext cx="867077" cy="5861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3402373" y="3697817"/>
            <a:ext cx="1673093" cy="523220"/>
          </a:xfrm>
          <a:prstGeom prst="rect">
            <a:avLst/>
          </a:prstGeom>
          <a:noFill/>
        </p:spPr>
        <p:txBody>
          <a:bodyPr wrap="square" rtlCol="0">
            <a:spAutoFit/>
          </a:bodyPr>
          <a:lstStyle/>
          <a:p>
            <a:pPr algn="ctr"/>
            <a:r>
              <a:rPr lang="en-US" sz="2800" dirty="0" smtClean="0">
                <a:solidFill>
                  <a:schemeClr val="accent3">
                    <a:lumMod val="75000"/>
                  </a:schemeClr>
                </a:solidFill>
                <a:latin typeface="Seravek"/>
                <a:cs typeface="Seravek"/>
              </a:rPr>
              <a:t>Back-EMF</a:t>
            </a:r>
            <a:endParaRPr lang="en-US" sz="2800" dirty="0">
              <a:solidFill>
                <a:schemeClr val="accent3">
                  <a:lumMod val="75000"/>
                </a:schemeClr>
              </a:solidFill>
              <a:latin typeface="Seravek"/>
              <a:cs typeface="Seravek"/>
            </a:endParaRPr>
          </a:p>
        </p:txBody>
      </p:sp>
      <p:sp>
        <p:nvSpPr>
          <p:cNvPr id="52" name="Oval 51"/>
          <p:cNvSpPr/>
          <p:nvPr/>
        </p:nvSpPr>
        <p:spPr>
          <a:xfrm>
            <a:off x="161363" y="3405346"/>
            <a:ext cx="3365595" cy="333512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2"/>
          <p:cNvSpPr/>
          <p:nvPr/>
        </p:nvSpPr>
        <p:spPr>
          <a:xfrm>
            <a:off x="828609" y="1222462"/>
            <a:ext cx="2270898" cy="986289"/>
          </a:xfrm>
          <a:custGeom>
            <a:avLst/>
            <a:gdLst>
              <a:gd name="connsiteX0" fmla="*/ 0 w 2296558"/>
              <a:gd name="connsiteY0" fmla="*/ 679993 h 716483"/>
              <a:gd name="connsiteX1" fmla="*/ 384898 w 2296558"/>
              <a:gd name="connsiteY1" fmla="*/ 628673 h 716483"/>
              <a:gd name="connsiteX2" fmla="*/ 500367 w 2296558"/>
              <a:gd name="connsiteY2" fmla="*/ 89816 h 716483"/>
              <a:gd name="connsiteX3" fmla="*/ 641496 w 2296558"/>
              <a:gd name="connsiteY3" fmla="*/ 590183 h 716483"/>
              <a:gd name="connsiteX4" fmla="*/ 769796 w 2296558"/>
              <a:gd name="connsiteY4" fmla="*/ 384904 h 716483"/>
              <a:gd name="connsiteX5" fmla="*/ 885265 w 2296558"/>
              <a:gd name="connsiteY5" fmla="*/ 679993 h 716483"/>
              <a:gd name="connsiteX6" fmla="*/ 1154694 w 2296558"/>
              <a:gd name="connsiteY6" fmla="*/ 603013 h 716483"/>
              <a:gd name="connsiteX7" fmla="*/ 1436952 w 2296558"/>
              <a:gd name="connsiteY7" fmla="*/ 667163 h 716483"/>
              <a:gd name="connsiteX8" fmla="*/ 1603741 w 2296558"/>
              <a:gd name="connsiteY8" fmla="*/ 628673 h 716483"/>
              <a:gd name="connsiteX9" fmla="*/ 1757701 w 2296558"/>
              <a:gd name="connsiteY9" fmla="*/ 679993 h 716483"/>
              <a:gd name="connsiteX10" fmla="*/ 1821850 w 2296558"/>
              <a:gd name="connsiteY10" fmla="*/ 6 h 716483"/>
              <a:gd name="connsiteX11" fmla="*/ 1924490 w 2296558"/>
              <a:gd name="connsiteY11" fmla="*/ 667163 h 716483"/>
              <a:gd name="connsiteX12" fmla="*/ 2116939 w 2296558"/>
              <a:gd name="connsiteY12" fmla="*/ 641503 h 716483"/>
              <a:gd name="connsiteX13" fmla="*/ 2296558 w 2296558"/>
              <a:gd name="connsiteY13" fmla="*/ 679993 h 716483"/>
              <a:gd name="connsiteX0" fmla="*/ 0 w 2296558"/>
              <a:gd name="connsiteY0" fmla="*/ 821162 h 857652"/>
              <a:gd name="connsiteX1" fmla="*/ 384898 w 2296558"/>
              <a:gd name="connsiteY1" fmla="*/ 769842 h 857652"/>
              <a:gd name="connsiteX2" fmla="*/ 487537 w 2296558"/>
              <a:gd name="connsiteY2" fmla="*/ 47 h 857652"/>
              <a:gd name="connsiteX3" fmla="*/ 641496 w 2296558"/>
              <a:gd name="connsiteY3" fmla="*/ 731352 h 857652"/>
              <a:gd name="connsiteX4" fmla="*/ 769796 w 2296558"/>
              <a:gd name="connsiteY4" fmla="*/ 526073 h 857652"/>
              <a:gd name="connsiteX5" fmla="*/ 885265 w 2296558"/>
              <a:gd name="connsiteY5" fmla="*/ 821162 h 857652"/>
              <a:gd name="connsiteX6" fmla="*/ 1154694 w 2296558"/>
              <a:gd name="connsiteY6" fmla="*/ 744182 h 857652"/>
              <a:gd name="connsiteX7" fmla="*/ 1436952 w 2296558"/>
              <a:gd name="connsiteY7" fmla="*/ 808332 h 857652"/>
              <a:gd name="connsiteX8" fmla="*/ 1603741 w 2296558"/>
              <a:gd name="connsiteY8" fmla="*/ 769842 h 857652"/>
              <a:gd name="connsiteX9" fmla="*/ 1757701 w 2296558"/>
              <a:gd name="connsiteY9" fmla="*/ 821162 h 857652"/>
              <a:gd name="connsiteX10" fmla="*/ 1821850 w 2296558"/>
              <a:gd name="connsiteY10" fmla="*/ 141175 h 857652"/>
              <a:gd name="connsiteX11" fmla="*/ 1924490 w 2296558"/>
              <a:gd name="connsiteY11" fmla="*/ 808332 h 857652"/>
              <a:gd name="connsiteX12" fmla="*/ 2116939 w 2296558"/>
              <a:gd name="connsiteY12" fmla="*/ 782672 h 857652"/>
              <a:gd name="connsiteX13" fmla="*/ 2296558 w 2296558"/>
              <a:gd name="connsiteY13" fmla="*/ 821162 h 857652"/>
              <a:gd name="connsiteX0" fmla="*/ 0 w 2296558"/>
              <a:gd name="connsiteY0" fmla="*/ 821978 h 858468"/>
              <a:gd name="connsiteX1" fmla="*/ 384898 w 2296558"/>
              <a:gd name="connsiteY1" fmla="*/ 770658 h 858468"/>
              <a:gd name="connsiteX2" fmla="*/ 487537 w 2296558"/>
              <a:gd name="connsiteY2" fmla="*/ 863 h 858468"/>
              <a:gd name="connsiteX3" fmla="*/ 628667 w 2296558"/>
              <a:gd name="connsiteY3" fmla="*/ 616698 h 858468"/>
              <a:gd name="connsiteX4" fmla="*/ 769796 w 2296558"/>
              <a:gd name="connsiteY4" fmla="*/ 526889 h 858468"/>
              <a:gd name="connsiteX5" fmla="*/ 885265 w 2296558"/>
              <a:gd name="connsiteY5" fmla="*/ 821978 h 858468"/>
              <a:gd name="connsiteX6" fmla="*/ 1154694 w 2296558"/>
              <a:gd name="connsiteY6" fmla="*/ 744998 h 858468"/>
              <a:gd name="connsiteX7" fmla="*/ 1436952 w 2296558"/>
              <a:gd name="connsiteY7" fmla="*/ 809148 h 858468"/>
              <a:gd name="connsiteX8" fmla="*/ 1603741 w 2296558"/>
              <a:gd name="connsiteY8" fmla="*/ 770658 h 858468"/>
              <a:gd name="connsiteX9" fmla="*/ 1757701 w 2296558"/>
              <a:gd name="connsiteY9" fmla="*/ 821978 h 858468"/>
              <a:gd name="connsiteX10" fmla="*/ 1821850 w 2296558"/>
              <a:gd name="connsiteY10" fmla="*/ 141991 h 858468"/>
              <a:gd name="connsiteX11" fmla="*/ 1924490 w 2296558"/>
              <a:gd name="connsiteY11" fmla="*/ 809148 h 858468"/>
              <a:gd name="connsiteX12" fmla="*/ 2116939 w 2296558"/>
              <a:gd name="connsiteY12" fmla="*/ 783488 h 858468"/>
              <a:gd name="connsiteX13" fmla="*/ 2296558 w 2296558"/>
              <a:gd name="connsiteY13" fmla="*/ 821978 h 858468"/>
              <a:gd name="connsiteX0" fmla="*/ 0 w 2296558"/>
              <a:gd name="connsiteY0" fmla="*/ 821946 h 858436"/>
              <a:gd name="connsiteX1" fmla="*/ 384898 w 2296558"/>
              <a:gd name="connsiteY1" fmla="*/ 770626 h 858436"/>
              <a:gd name="connsiteX2" fmla="*/ 487537 w 2296558"/>
              <a:gd name="connsiteY2" fmla="*/ 831 h 858436"/>
              <a:gd name="connsiteX3" fmla="*/ 628667 w 2296558"/>
              <a:gd name="connsiteY3" fmla="*/ 616666 h 858436"/>
              <a:gd name="connsiteX4" fmla="*/ 731306 w 2296558"/>
              <a:gd name="connsiteY4" fmla="*/ 385728 h 858436"/>
              <a:gd name="connsiteX5" fmla="*/ 885265 w 2296558"/>
              <a:gd name="connsiteY5" fmla="*/ 821946 h 858436"/>
              <a:gd name="connsiteX6" fmla="*/ 1154694 w 2296558"/>
              <a:gd name="connsiteY6" fmla="*/ 744966 h 858436"/>
              <a:gd name="connsiteX7" fmla="*/ 1436952 w 2296558"/>
              <a:gd name="connsiteY7" fmla="*/ 809116 h 858436"/>
              <a:gd name="connsiteX8" fmla="*/ 1603741 w 2296558"/>
              <a:gd name="connsiteY8" fmla="*/ 770626 h 858436"/>
              <a:gd name="connsiteX9" fmla="*/ 1757701 w 2296558"/>
              <a:gd name="connsiteY9" fmla="*/ 821946 h 858436"/>
              <a:gd name="connsiteX10" fmla="*/ 1821850 w 2296558"/>
              <a:gd name="connsiteY10" fmla="*/ 141959 h 858436"/>
              <a:gd name="connsiteX11" fmla="*/ 1924490 w 2296558"/>
              <a:gd name="connsiteY11" fmla="*/ 809116 h 858436"/>
              <a:gd name="connsiteX12" fmla="*/ 2116939 w 2296558"/>
              <a:gd name="connsiteY12" fmla="*/ 783456 h 858436"/>
              <a:gd name="connsiteX13" fmla="*/ 2296558 w 2296558"/>
              <a:gd name="connsiteY13" fmla="*/ 821946 h 858436"/>
              <a:gd name="connsiteX0" fmla="*/ 0 w 2296558"/>
              <a:gd name="connsiteY0" fmla="*/ 847606 h 871649"/>
              <a:gd name="connsiteX1" fmla="*/ 384898 w 2296558"/>
              <a:gd name="connsiteY1" fmla="*/ 770626 h 871649"/>
              <a:gd name="connsiteX2" fmla="*/ 487537 w 2296558"/>
              <a:gd name="connsiteY2" fmla="*/ 831 h 871649"/>
              <a:gd name="connsiteX3" fmla="*/ 628667 w 2296558"/>
              <a:gd name="connsiteY3" fmla="*/ 616666 h 871649"/>
              <a:gd name="connsiteX4" fmla="*/ 731306 w 2296558"/>
              <a:gd name="connsiteY4" fmla="*/ 385728 h 871649"/>
              <a:gd name="connsiteX5" fmla="*/ 885265 w 2296558"/>
              <a:gd name="connsiteY5" fmla="*/ 821946 h 871649"/>
              <a:gd name="connsiteX6" fmla="*/ 1154694 w 2296558"/>
              <a:gd name="connsiteY6" fmla="*/ 744966 h 871649"/>
              <a:gd name="connsiteX7" fmla="*/ 1436952 w 2296558"/>
              <a:gd name="connsiteY7" fmla="*/ 809116 h 871649"/>
              <a:gd name="connsiteX8" fmla="*/ 1603741 w 2296558"/>
              <a:gd name="connsiteY8" fmla="*/ 770626 h 871649"/>
              <a:gd name="connsiteX9" fmla="*/ 1757701 w 2296558"/>
              <a:gd name="connsiteY9" fmla="*/ 821946 h 871649"/>
              <a:gd name="connsiteX10" fmla="*/ 1821850 w 2296558"/>
              <a:gd name="connsiteY10" fmla="*/ 141959 h 871649"/>
              <a:gd name="connsiteX11" fmla="*/ 1924490 w 2296558"/>
              <a:gd name="connsiteY11" fmla="*/ 809116 h 871649"/>
              <a:gd name="connsiteX12" fmla="*/ 2116939 w 2296558"/>
              <a:gd name="connsiteY12" fmla="*/ 783456 h 871649"/>
              <a:gd name="connsiteX13" fmla="*/ 2296558 w 2296558"/>
              <a:gd name="connsiteY13" fmla="*/ 821946 h 871649"/>
              <a:gd name="connsiteX0" fmla="*/ 0 w 2270898"/>
              <a:gd name="connsiteY0" fmla="*/ 847606 h 871649"/>
              <a:gd name="connsiteX1" fmla="*/ 384898 w 2270898"/>
              <a:gd name="connsiteY1" fmla="*/ 770626 h 871649"/>
              <a:gd name="connsiteX2" fmla="*/ 487537 w 2270898"/>
              <a:gd name="connsiteY2" fmla="*/ 831 h 871649"/>
              <a:gd name="connsiteX3" fmla="*/ 628667 w 2270898"/>
              <a:gd name="connsiteY3" fmla="*/ 616666 h 871649"/>
              <a:gd name="connsiteX4" fmla="*/ 731306 w 2270898"/>
              <a:gd name="connsiteY4" fmla="*/ 385728 h 871649"/>
              <a:gd name="connsiteX5" fmla="*/ 885265 w 2270898"/>
              <a:gd name="connsiteY5" fmla="*/ 821946 h 871649"/>
              <a:gd name="connsiteX6" fmla="*/ 1154694 w 2270898"/>
              <a:gd name="connsiteY6" fmla="*/ 744966 h 871649"/>
              <a:gd name="connsiteX7" fmla="*/ 1436952 w 2270898"/>
              <a:gd name="connsiteY7" fmla="*/ 809116 h 871649"/>
              <a:gd name="connsiteX8" fmla="*/ 1603741 w 2270898"/>
              <a:gd name="connsiteY8" fmla="*/ 770626 h 871649"/>
              <a:gd name="connsiteX9" fmla="*/ 1757701 w 2270898"/>
              <a:gd name="connsiteY9" fmla="*/ 821946 h 871649"/>
              <a:gd name="connsiteX10" fmla="*/ 1821850 w 2270898"/>
              <a:gd name="connsiteY10" fmla="*/ 141959 h 871649"/>
              <a:gd name="connsiteX11" fmla="*/ 1924490 w 2270898"/>
              <a:gd name="connsiteY11" fmla="*/ 809116 h 871649"/>
              <a:gd name="connsiteX12" fmla="*/ 2116939 w 2270898"/>
              <a:gd name="connsiteY12" fmla="*/ 783456 h 871649"/>
              <a:gd name="connsiteX13" fmla="*/ 2270898 w 2270898"/>
              <a:gd name="connsiteY13" fmla="*/ 860435 h 87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0898" h="871649">
                <a:moveTo>
                  <a:pt x="0" y="847606"/>
                </a:moveTo>
                <a:cubicBezTo>
                  <a:pt x="150752" y="871127"/>
                  <a:pt x="303642" y="911755"/>
                  <a:pt x="384898" y="770626"/>
                </a:cubicBezTo>
                <a:cubicBezTo>
                  <a:pt x="466154" y="629497"/>
                  <a:pt x="446909" y="26491"/>
                  <a:pt x="487537" y="831"/>
                </a:cubicBezTo>
                <a:cubicBezTo>
                  <a:pt x="528165" y="-24829"/>
                  <a:pt x="588039" y="552517"/>
                  <a:pt x="628667" y="616666"/>
                </a:cubicBezTo>
                <a:cubicBezTo>
                  <a:pt x="669295" y="680815"/>
                  <a:pt x="688540" y="351515"/>
                  <a:pt x="731306" y="385728"/>
                </a:cubicBezTo>
                <a:cubicBezTo>
                  <a:pt x="774072" y="419941"/>
                  <a:pt x="814700" y="762073"/>
                  <a:pt x="885265" y="821946"/>
                </a:cubicBezTo>
                <a:cubicBezTo>
                  <a:pt x="955830" y="881819"/>
                  <a:pt x="1062746" y="747104"/>
                  <a:pt x="1154694" y="744966"/>
                </a:cubicBezTo>
                <a:cubicBezTo>
                  <a:pt x="1246642" y="742828"/>
                  <a:pt x="1362111" y="804839"/>
                  <a:pt x="1436952" y="809116"/>
                </a:cubicBezTo>
                <a:cubicBezTo>
                  <a:pt x="1511793" y="813393"/>
                  <a:pt x="1550283" y="768488"/>
                  <a:pt x="1603741" y="770626"/>
                </a:cubicBezTo>
                <a:cubicBezTo>
                  <a:pt x="1657199" y="772764"/>
                  <a:pt x="1721350" y="926724"/>
                  <a:pt x="1757701" y="821946"/>
                </a:cubicBezTo>
                <a:cubicBezTo>
                  <a:pt x="1794052" y="717168"/>
                  <a:pt x="1794052" y="144097"/>
                  <a:pt x="1821850" y="141959"/>
                </a:cubicBezTo>
                <a:cubicBezTo>
                  <a:pt x="1849648" y="139821"/>
                  <a:pt x="1875309" y="702200"/>
                  <a:pt x="1924490" y="809116"/>
                </a:cubicBezTo>
                <a:cubicBezTo>
                  <a:pt x="1973672" y="916032"/>
                  <a:pt x="2059204" y="774903"/>
                  <a:pt x="2116939" y="783456"/>
                </a:cubicBezTo>
                <a:cubicBezTo>
                  <a:pt x="2174674" y="792009"/>
                  <a:pt x="2270898" y="860435"/>
                  <a:pt x="2270898" y="860435"/>
                </a:cubicBezTo>
              </a:path>
            </a:pathLst>
          </a:custGeom>
          <a:solidFill>
            <a:schemeClr val="accent3">
              <a:lumMod val="60000"/>
              <a:lumOff val="40000"/>
            </a:schemeClr>
          </a:solidFill>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 name="Straight Connector 13"/>
          <p:cNvCxnSpPr/>
          <p:nvPr/>
        </p:nvCxnSpPr>
        <p:spPr>
          <a:xfrm flipH="1">
            <a:off x="3402374" y="1640703"/>
            <a:ext cx="845083" cy="0"/>
          </a:xfrm>
          <a:prstGeom prst="line">
            <a:avLst/>
          </a:prstGeom>
          <a:ln w="19050">
            <a:solidFill>
              <a:srgbClr val="0D0D0D"/>
            </a:solidFill>
            <a:prstDash val="dash"/>
            <a:headEnd type="none"/>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247456" y="1632811"/>
            <a:ext cx="0" cy="1951735"/>
          </a:xfrm>
          <a:prstGeom prst="line">
            <a:avLst/>
          </a:prstGeom>
          <a:ln w="19050">
            <a:solidFill>
              <a:srgbClr val="0D0D0D"/>
            </a:solidFill>
            <a:prstDash val="dash"/>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0" y="0"/>
            <a:ext cx="9144000" cy="769441"/>
          </a:xfrm>
          <a:prstGeom prst="rect">
            <a:avLst/>
          </a:prstGeom>
          <a:noFill/>
        </p:spPr>
        <p:txBody>
          <a:bodyPr wrap="square" rtlCol="0">
            <a:spAutoFit/>
          </a:bodyPr>
          <a:lstStyle/>
          <a:p>
            <a:r>
              <a:rPr lang="en-US" sz="4400" dirty="0" smtClean="0">
                <a:solidFill>
                  <a:schemeClr val="tx2">
                    <a:lumMod val="75000"/>
                  </a:schemeClr>
                </a:solidFill>
                <a:latin typeface="Helvetica Neue Thin"/>
                <a:cs typeface="Helvetica Neue Thin"/>
              </a:rPr>
              <a:t>MAC layer rate control</a:t>
            </a:r>
            <a:endParaRPr lang="en-US" sz="4400" dirty="0">
              <a:solidFill>
                <a:schemeClr val="tx2">
                  <a:lumMod val="75000"/>
                </a:schemeClr>
              </a:solidFill>
              <a:latin typeface="Helvetica Neue Thin"/>
              <a:cs typeface="Helvetica Neue Thin"/>
            </a:endParaRPr>
          </a:p>
        </p:txBody>
      </p:sp>
    </p:spTree>
    <p:extLst>
      <p:ext uri="{BB962C8B-B14F-4D97-AF65-F5344CB8AC3E}">
        <p14:creationId xmlns:p14="http://schemas.microsoft.com/office/powerpoint/2010/main" val="473180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828609" y="1222462"/>
            <a:ext cx="2270898" cy="986289"/>
          </a:xfrm>
          <a:custGeom>
            <a:avLst/>
            <a:gdLst>
              <a:gd name="connsiteX0" fmla="*/ 0 w 2296558"/>
              <a:gd name="connsiteY0" fmla="*/ 679993 h 716483"/>
              <a:gd name="connsiteX1" fmla="*/ 384898 w 2296558"/>
              <a:gd name="connsiteY1" fmla="*/ 628673 h 716483"/>
              <a:gd name="connsiteX2" fmla="*/ 500367 w 2296558"/>
              <a:gd name="connsiteY2" fmla="*/ 89816 h 716483"/>
              <a:gd name="connsiteX3" fmla="*/ 641496 w 2296558"/>
              <a:gd name="connsiteY3" fmla="*/ 590183 h 716483"/>
              <a:gd name="connsiteX4" fmla="*/ 769796 w 2296558"/>
              <a:gd name="connsiteY4" fmla="*/ 384904 h 716483"/>
              <a:gd name="connsiteX5" fmla="*/ 885265 w 2296558"/>
              <a:gd name="connsiteY5" fmla="*/ 679993 h 716483"/>
              <a:gd name="connsiteX6" fmla="*/ 1154694 w 2296558"/>
              <a:gd name="connsiteY6" fmla="*/ 603013 h 716483"/>
              <a:gd name="connsiteX7" fmla="*/ 1436952 w 2296558"/>
              <a:gd name="connsiteY7" fmla="*/ 667163 h 716483"/>
              <a:gd name="connsiteX8" fmla="*/ 1603741 w 2296558"/>
              <a:gd name="connsiteY8" fmla="*/ 628673 h 716483"/>
              <a:gd name="connsiteX9" fmla="*/ 1757701 w 2296558"/>
              <a:gd name="connsiteY9" fmla="*/ 679993 h 716483"/>
              <a:gd name="connsiteX10" fmla="*/ 1821850 w 2296558"/>
              <a:gd name="connsiteY10" fmla="*/ 6 h 716483"/>
              <a:gd name="connsiteX11" fmla="*/ 1924490 w 2296558"/>
              <a:gd name="connsiteY11" fmla="*/ 667163 h 716483"/>
              <a:gd name="connsiteX12" fmla="*/ 2116939 w 2296558"/>
              <a:gd name="connsiteY12" fmla="*/ 641503 h 716483"/>
              <a:gd name="connsiteX13" fmla="*/ 2296558 w 2296558"/>
              <a:gd name="connsiteY13" fmla="*/ 679993 h 716483"/>
              <a:gd name="connsiteX0" fmla="*/ 0 w 2296558"/>
              <a:gd name="connsiteY0" fmla="*/ 821162 h 857652"/>
              <a:gd name="connsiteX1" fmla="*/ 384898 w 2296558"/>
              <a:gd name="connsiteY1" fmla="*/ 769842 h 857652"/>
              <a:gd name="connsiteX2" fmla="*/ 487537 w 2296558"/>
              <a:gd name="connsiteY2" fmla="*/ 47 h 857652"/>
              <a:gd name="connsiteX3" fmla="*/ 641496 w 2296558"/>
              <a:gd name="connsiteY3" fmla="*/ 731352 h 857652"/>
              <a:gd name="connsiteX4" fmla="*/ 769796 w 2296558"/>
              <a:gd name="connsiteY4" fmla="*/ 526073 h 857652"/>
              <a:gd name="connsiteX5" fmla="*/ 885265 w 2296558"/>
              <a:gd name="connsiteY5" fmla="*/ 821162 h 857652"/>
              <a:gd name="connsiteX6" fmla="*/ 1154694 w 2296558"/>
              <a:gd name="connsiteY6" fmla="*/ 744182 h 857652"/>
              <a:gd name="connsiteX7" fmla="*/ 1436952 w 2296558"/>
              <a:gd name="connsiteY7" fmla="*/ 808332 h 857652"/>
              <a:gd name="connsiteX8" fmla="*/ 1603741 w 2296558"/>
              <a:gd name="connsiteY8" fmla="*/ 769842 h 857652"/>
              <a:gd name="connsiteX9" fmla="*/ 1757701 w 2296558"/>
              <a:gd name="connsiteY9" fmla="*/ 821162 h 857652"/>
              <a:gd name="connsiteX10" fmla="*/ 1821850 w 2296558"/>
              <a:gd name="connsiteY10" fmla="*/ 141175 h 857652"/>
              <a:gd name="connsiteX11" fmla="*/ 1924490 w 2296558"/>
              <a:gd name="connsiteY11" fmla="*/ 808332 h 857652"/>
              <a:gd name="connsiteX12" fmla="*/ 2116939 w 2296558"/>
              <a:gd name="connsiteY12" fmla="*/ 782672 h 857652"/>
              <a:gd name="connsiteX13" fmla="*/ 2296558 w 2296558"/>
              <a:gd name="connsiteY13" fmla="*/ 821162 h 857652"/>
              <a:gd name="connsiteX0" fmla="*/ 0 w 2296558"/>
              <a:gd name="connsiteY0" fmla="*/ 821978 h 858468"/>
              <a:gd name="connsiteX1" fmla="*/ 384898 w 2296558"/>
              <a:gd name="connsiteY1" fmla="*/ 770658 h 858468"/>
              <a:gd name="connsiteX2" fmla="*/ 487537 w 2296558"/>
              <a:gd name="connsiteY2" fmla="*/ 863 h 858468"/>
              <a:gd name="connsiteX3" fmla="*/ 628667 w 2296558"/>
              <a:gd name="connsiteY3" fmla="*/ 616698 h 858468"/>
              <a:gd name="connsiteX4" fmla="*/ 769796 w 2296558"/>
              <a:gd name="connsiteY4" fmla="*/ 526889 h 858468"/>
              <a:gd name="connsiteX5" fmla="*/ 885265 w 2296558"/>
              <a:gd name="connsiteY5" fmla="*/ 821978 h 858468"/>
              <a:gd name="connsiteX6" fmla="*/ 1154694 w 2296558"/>
              <a:gd name="connsiteY6" fmla="*/ 744998 h 858468"/>
              <a:gd name="connsiteX7" fmla="*/ 1436952 w 2296558"/>
              <a:gd name="connsiteY7" fmla="*/ 809148 h 858468"/>
              <a:gd name="connsiteX8" fmla="*/ 1603741 w 2296558"/>
              <a:gd name="connsiteY8" fmla="*/ 770658 h 858468"/>
              <a:gd name="connsiteX9" fmla="*/ 1757701 w 2296558"/>
              <a:gd name="connsiteY9" fmla="*/ 821978 h 858468"/>
              <a:gd name="connsiteX10" fmla="*/ 1821850 w 2296558"/>
              <a:gd name="connsiteY10" fmla="*/ 141991 h 858468"/>
              <a:gd name="connsiteX11" fmla="*/ 1924490 w 2296558"/>
              <a:gd name="connsiteY11" fmla="*/ 809148 h 858468"/>
              <a:gd name="connsiteX12" fmla="*/ 2116939 w 2296558"/>
              <a:gd name="connsiteY12" fmla="*/ 783488 h 858468"/>
              <a:gd name="connsiteX13" fmla="*/ 2296558 w 2296558"/>
              <a:gd name="connsiteY13" fmla="*/ 821978 h 858468"/>
              <a:gd name="connsiteX0" fmla="*/ 0 w 2296558"/>
              <a:gd name="connsiteY0" fmla="*/ 821946 h 858436"/>
              <a:gd name="connsiteX1" fmla="*/ 384898 w 2296558"/>
              <a:gd name="connsiteY1" fmla="*/ 770626 h 858436"/>
              <a:gd name="connsiteX2" fmla="*/ 487537 w 2296558"/>
              <a:gd name="connsiteY2" fmla="*/ 831 h 858436"/>
              <a:gd name="connsiteX3" fmla="*/ 628667 w 2296558"/>
              <a:gd name="connsiteY3" fmla="*/ 616666 h 858436"/>
              <a:gd name="connsiteX4" fmla="*/ 731306 w 2296558"/>
              <a:gd name="connsiteY4" fmla="*/ 385728 h 858436"/>
              <a:gd name="connsiteX5" fmla="*/ 885265 w 2296558"/>
              <a:gd name="connsiteY5" fmla="*/ 821946 h 858436"/>
              <a:gd name="connsiteX6" fmla="*/ 1154694 w 2296558"/>
              <a:gd name="connsiteY6" fmla="*/ 744966 h 858436"/>
              <a:gd name="connsiteX7" fmla="*/ 1436952 w 2296558"/>
              <a:gd name="connsiteY7" fmla="*/ 809116 h 858436"/>
              <a:gd name="connsiteX8" fmla="*/ 1603741 w 2296558"/>
              <a:gd name="connsiteY8" fmla="*/ 770626 h 858436"/>
              <a:gd name="connsiteX9" fmla="*/ 1757701 w 2296558"/>
              <a:gd name="connsiteY9" fmla="*/ 821946 h 858436"/>
              <a:gd name="connsiteX10" fmla="*/ 1821850 w 2296558"/>
              <a:gd name="connsiteY10" fmla="*/ 141959 h 858436"/>
              <a:gd name="connsiteX11" fmla="*/ 1924490 w 2296558"/>
              <a:gd name="connsiteY11" fmla="*/ 809116 h 858436"/>
              <a:gd name="connsiteX12" fmla="*/ 2116939 w 2296558"/>
              <a:gd name="connsiteY12" fmla="*/ 783456 h 858436"/>
              <a:gd name="connsiteX13" fmla="*/ 2296558 w 2296558"/>
              <a:gd name="connsiteY13" fmla="*/ 821946 h 858436"/>
              <a:gd name="connsiteX0" fmla="*/ 0 w 2296558"/>
              <a:gd name="connsiteY0" fmla="*/ 847606 h 871649"/>
              <a:gd name="connsiteX1" fmla="*/ 384898 w 2296558"/>
              <a:gd name="connsiteY1" fmla="*/ 770626 h 871649"/>
              <a:gd name="connsiteX2" fmla="*/ 487537 w 2296558"/>
              <a:gd name="connsiteY2" fmla="*/ 831 h 871649"/>
              <a:gd name="connsiteX3" fmla="*/ 628667 w 2296558"/>
              <a:gd name="connsiteY3" fmla="*/ 616666 h 871649"/>
              <a:gd name="connsiteX4" fmla="*/ 731306 w 2296558"/>
              <a:gd name="connsiteY4" fmla="*/ 385728 h 871649"/>
              <a:gd name="connsiteX5" fmla="*/ 885265 w 2296558"/>
              <a:gd name="connsiteY5" fmla="*/ 821946 h 871649"/>
              <a:gd name="connsiteX6" fmla="*/ 1154694 w 2296558"/>
              <a:gd name="connsiteY6" fmla="*/ 744966 h 871649"/>
              <a:gd name="connsiteX7" fmla="*/ 1436952 w 2296558"/>
              <a:gd name="connsiteY7" fmla="*/ 809116 h 871649"/>
              <a:gd name="connsiteX8" fmla="*/ 1603741 w 2296558"/>
              <a:gd name="connsiteY8" fmla="*/ 770626 h 871649"/>
              <a:gd name="connsiteX9" fmla="*/ 1757701 w 2296558"/>
              <a:gd name="connsiteY9" fmla="*/ 821946 h 871649"/>
              <a:gd name="connsiteX10" fmla="*/ 1821850 w 2296558"/>
              <a:gd name="connsiteY10" fmla="*/ 141959 h 871649"/>
              <a:gd name="connsiteX11" fmla="*/ 1924490 w 2296558"/>
              <a:gd name="connsiteY11" fmla="*/ 809116 h 871649"/>
              <a:gd name="connsiteX12" fmla="*/ 2116939 w 2296558"/>
              <a:gd name="connsiteY12" fmla="*/ 783456 h 871649"/>
              <a:gd name="connsiteX13" fmla="*/ 2296558 w 2296558"/>
              <a:gd name="connsiteY13" fmla="*/ 821946 h 871649"/>
              <a:gd name="connsiteX0" fmla="*/ 0 w 2270898"/>
              <a:gd name="connsiteY0" fmla="*/ 847606 h 871649"/>
              <a:gd name="connsiteX1" fmla="*/ 384898 w 2270898"/>
              <a:gd name="connsiteY1" fmla="*/ 770626 h 871649"/>
              <a:gd name="connsiteX2" fmla="*/ 487537 w 2270898"/>
              <a:gd name="connsiteY2" fmla="*/ 831 h 871649"/>
              <a:gd name="connsiteX3" fmla="*/ 628667 w 2270898"/>
              <a:gd name="connsiteY3" fmla="*/ 616666 h 871649"/>
              <a:gd name="connsiteX4" fmla="*/ 731306 w 2270898"/>
              <a:gd name="connsiteY4" fmla="*/ 385728 h 871649"/>
              <a:gd name="connsiteX5" fmla="*/ 885265 w 2270898"/>
              <a:gd name="connsiteY5" fmla="*/ 821946 h 871649"/>
              <a:gd name="connsiteX6" fmla="*/ 1154694 w 2270898"/>
              <a:gd name="connsiteY6" fmla="*/ 744966 h 871649"/>
              <a:gd name="connsiteX7" fmla="*/ 1436952 w 2270898"/>
              <a:gd name="connsiteY7" fmla="*/ 809116 h 871649"/>
              <a:gd name="connsiteX8" fmla="*/ 1603741 w 2270898"/>
              <a:gd name="connsiteY8" fmla="*/ 770626 h 871649"/>
              <a:gd name="connsiteX9" fmla="*/ 1757701 w 2270898"/>
              <a:gd name="connsiteY9" fmla="*/ 821946 h 871649"/>
              <a:gd name="connsiteX10" fmla="*/ 1821850 w 2270898"/>
              <a:gd name="connsiteY10" fmla="*/ 141959 h 871649"/>
              <a:gd name="connsiteX11" fmla="*/ 1924490 w 2270898"/>
              <a:gd name="connsiteY11" fmla="*/ 809116 h 871649"/>
              <a:gd name="connsiteX12" fmla="*/ 2116939 w 2270898"/>
              <a:gd name="connsiteY12" fmla="*/ 783456 h 871649"/>
              <a:gd name="connsiteX13" fmla="*/ 2270898 w 2270898"/>
              <a:gd name="connsiteY13" fmla="*/ 860435 h 87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0898" h="871649">
                <a:moveTo>
                  <a:pt x="0" y="847606"/>
                </a:moveTo>
                <a:cubicBezTo>
                  <a:pt x="150752" y="871127"/>
                  <a:pt x="303642" y="911755"/>
                  <a:pt x="384898" y="770626"/>
                </a:cubicBezTo>
                <a:cubicBezTo>
                  <a:pt x="466154" y="629497"/>
                  <a:pt x="446909" y="26491"/>
                  <a:pt x="487537" y="831"/>
                </a:cubicBezTo>
                <a:cubicBezTo>
                  <a:pt x="528165" y="-24829"/>
                  <a:pt x="588039" y="552517"/>
                  <a:pt x="628667" y="616666"/>
                </a:cubicBezTo>
                <a:cubicBezTo>
                  <a:pt x="669295" y="680815"/>
                  <a:pt x="688540" y="351515"/>
                  <a:pt x="731306" y="385728"/>
                </a:cubicBezTo>
                <a:cubicBezTo>
                  <a:pt x="774072" y="419941"/>
                  <a:pt x="814700" y="762073"/>
                  <a:pt x="885265" y="821946"/>
                </a:cubicBezTo>
                <a:cubicBezTo>
                  <a:pt x="955830" y="881819"/>
                  <a:pt x="1062746" y="747104"/>
                  <a:pt x="1154694" y="744966"/>
                </a:cubicBezTo>
                <a:cubicBezTo>
                  <a:pt x="1246642" y="742828"/>
                  <a:pt x="1362111" y="804839"/>
                  <a:pt x="1436952" y="809116"/>
                </a:cubicBezTo>
                <a:cubicBezTo>
                  <a:pt x="1511793" y="813393"/>
                  <a:pt x="1550283" y="768488"/>
                  <a:pt x="1603741" y="770626"/>
                </a:cubicBezTo>
                <a:cubicBezTo>
                  <a:pt x="1657199" y="772764"/>
                  <a:pt x="1721350" y="926724"/>
                  <a:pt x="1757701" y="821946"/>
                </a:cubicBezTo>
                <a:cubicBezTo>
                  <a:pt x="1794052" y="717168"/>
                  <a:pt x="1794052" y="144097"/>
                  <a:pt x="1821850" y="141959"/>
                </a:cubicBezTo>
                <a:cubicBezTo>
                  <a:pt x="1849648" y="139821"/>
                  <a:pt x="1875309" y="702200"/>
                  <a:pt x="1924490" y="809116"/>
                </a:cubicBezTo>
                <a:cubicBezTo>
                  <a:pt x="1973672" y="916032"/>
                  <a:pt x="2059204" y="774903"/>
                  <a:pt x="2116939" y="783456"/>
                </a:cubicBezTo>
                <a:cubicBezTo>
                  <a:pt x="2174674" y="792009"/>
                  <a:pt x="2270898" y="860435"/>
                  <a:pt x="2270898" y="860435"/>
                </a:cubicBezTo>
              </a:path>
            </a:pathLst>
          </a:custGeom>
          <a:solidFill>
            <a:schemeClr val="accent3">
              <a:lumMod val="60000"/>
              <a:lumOff val="40000"/>
            </a:schemeClr>
          </a:solidFill>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Connector 10"/>
          <p:cNvCxnSpPr/>
          <p:nvPr/>
        </p:nvCxnSpPr>
        <p:spPr>
          <a:xfrm>
            <a:off x="828609" y="1902449"/>
            <a:ext cx="2270898" cy="0"/>
          </a:xfrm>
          <a:prstGeom prst="line">
            <a:avLst/>
          </a:prstGeom>
          <a:ln w="38100" cmpd="sng">
            <a:solidFill>
              <a:schemeClr val="accent2">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828606" y="2351497"/>
            <a:ext cx="295089" cy="1667891"/>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167070" y="2351497"/>
            <a:ext cx="295089" cy="1667891"/>
          </a:xfrm>
          <a:prstGeom prst="rect">
            <a:avLst/>
          </a:prstGeom>
          <a:solidFill>
            <a:srgbClr val="565A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505534" y="2351497"/>
            <a:ext cx="295089" cy="1667891"/>
          </a:xfrm>
          <a:prstGeom prst="rect">
            <a:avLst/>
          </a:prstGeom>
          <a:solidFill>
            <a:srgbClr val="565A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843998" y="2351497"/>
            <a:ext cx="295089" cy="1667891"/>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182462" y="2351497"/>
            <a:ext cx="295089" cy="1667891"/>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520926" y="2351497"/>
            <a:ext cx="295089" cy="1667891"/>
          </a:xfrm>
          <a:prstGeom prst="rect">
            <a:avLst/>
          </a:prstGeom>
          <a:solidFill>
            <a:srgbClr val="565A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2859389" y="2351497"/>
            <a:ext cx="295089" cy="1667891"/>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rot="16200000">
            <a:off x="247894" y="2889415"/>
            <a:ext cx="1445165"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07</a:t>
            </a:r>
            <a:endParaRPr lang="en-US" sz="1800" dirty="0">
              <a:solidFill>
                <a:schemeClr val="bg1"/>
              </a:solidFill>
              <a:latin typeface="Seravek Light"/>
              <a:cs typeface="Seravek Light"/>
            </a:endParaRPr>
          </a:p>
        </p:txBody>
      </p:sp>
      <p:sp>
        <p:nvSpPr>
          <p:cNvPr id="14" name="TextBox 13"/>
          <p:cNvSpPr txBox="1"/>
          <p:nvPr/>
        </p:nvSpPr>
        <p:spPr>
          <a:xfrm rot="16200000">
            <a:off x="582866" y="2889415"/>
            <a:ext cx="1445165"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06</a:t>
            </a:r>
            <a:endParaRPr lang="en-US" sz="1800" dirty="0">
              <a:solidFill>
                <a:schemeClr val="bg1"/>
              </a:solidFill>
              <a:latin typeface="Seravek Light"/>
              <a:cs typeface="Seravek Light"/>
            </a:endParaRPr>
          </a:p>
        </p:txBody>
      </p:sp>
      <p:sp>
        <p:nvSpPr>
          <p:cNvPr id="15" name="TextBox 14"/>
          <p:cNvSpPr txBox="1"/>
          <p:nvPr/>
        </p:nvSpPr>
        <p:spPr>
          <a:xfrm rot="16200000">
            <a:off x="917839" y="2889415"/>
            <a:ext cx="1445164"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05</a:t>
            </a:r>
            <a:endParaRPr lang="en-US" sz="1800" dirty="0">
              <a:solidFill>
                <a:schemeClr val="bg1"/>
              </a:solidFill>
              <a:latin typeface="Seravek Light"/>
              <a:cs typeface="Seravek Light"/>
            </a:endParaRPr>
          </a:p>
        </p:txBody>
      </p:sp>
      <p:sp>
        <p:nvSpPr>
          <p:cNvPr id="16" name="TextBox 15"/>
          <p:cNvSpPr txBox="1"/>
          <p:nvPr/>
        </p:nvSpPr>
        <p:spPr>
          <a:xfrm rot="16200000">
            <a:off x="1252810" y="2889415"/>
            <a:ext cx="1445165"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04</a:t>
            </a:r>
            <a:endParaRPr lang="en-US" sz="1800" dirty="0">
              <a:solidFill>
                <a:schemeClr val="bg1"/>
              </a:solidFill>
              <a:latin typeface="Seravek Light"/>
              <a:cs typeface="Seravek Light"/>
            </a:endParaRPr>
          </a:p>
        </p:txBody>
      </p:sp>
      <p:sp>
        <p:nvSpPr>
          <p:cNvPr id="17" name="TextBox 16"/>
          <p:cNvSpPr txBox="1"/>
          <p:nvPr/>
        </p:nvSpPr>
        <p:spPr>
          <a:xfrm rot="16200000">
            <a:off x="1587781" y="2889414"/>
            <a:ext cx="1445167"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03</a:t>
            </a:r>
            <a:endParaRPr lang="en-US" sz="1800" dirty="0">
              <a:solidFill>
                <a:schemeClr val="bg1"/>
              </a:solidFill>
              <a:latin typeface="Seravek Light"/>
              <a:cs typeface="Seravek Light"/>
            </a:endParaRPr>
          </a:p>
        </p:txBody>
      </p:sp>
      <p:sp>
        <p:nvSpPr>
          <p:cNvPr id="18" name="TextBox 17"/>
          <p:cNvSpPr txBox="1"/>
          <p:nvPr/>
        </p:nvSpPr>
        <p:spPr>
          <a:xfrm rot="16200000">
            <a:off x="1922753" y="2889414"/>
            <a:ext cx="1445167"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02</a:t>
            </a:r>
            <a:endParaRPr lang="en-US" sz="1800" dirty="0">
              <a:solidFill>
                <a:schemeClr val="bg1"/>
              </a:solidFill>
              <a:latin typeface="Seravek Light"/>
              <a:cs typeface="Seravek Light"/>
            </a:endParaRPr>
          </a:p>
        </p:txBody>
      </p:sp>
      <p:sp>
        <p:nvSpPr>
          <p:cNvPr id="19" name="TextBox 18"/>
          <p:cNvSpPr txBox="1"/>
          <p:nvPr/>
        </p:nvSpPr>
        <p:spPr>
          <a:xfrm rot="16200000">
            <a:off x="2350048" y="2981738"/>
            <a:ext cx="1260518"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01</a:t>
            </a:r>
            <a:endParaRPr lang="en-US" sz="1800" dirty="0">
              <a:solidFill>
                <a:schemeClr val="bg1"/>
              </a:solidFill>
              <a:latin typeface="Seravek Light"/>
              <a:cs typeface="Seravek Light"/>
            </a:endParaRPr>
          </a:p>
        </p:txBody>
      </p:sp>
      <p:sp>
        <p:nvSpPr>
          <p:cNvPr id="20" name="Right Brace 19"/>
          <p:cNvSpPr/>
          <p:nvPr/>
        </p:nvSpPr>
        <p:spPr>
          <a:xfrm rot="5400000">
            <a:off x="1887735" y="3037243"/>
            <a:ext cx="243771" cy="2336363"/>
          </a:xfrm>
          <a:prstGeom prst="rightBrace">
            <a:avLst/>
          </a:prstGeom>
          <a:ln>
            <a:solidFill>
              <a:srgbClr val="2BA3E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p:cNvSpPr txBox="1"/>
          <p:nvPr/>
        </p:nvSpPr>
        <p:spPr>
          <a:xfrm>
            <a:off x="841439" y="4248886"/>
            <a:ext cx="2336363" cy="400110"/>
          </a:xfrm>
          <a:prstGeom prst="rect">
            <a:avLst/>
          </a:prstGeom>
          <a:noFill/>
        </p:spPr>
        <p:txBody>
          <a:bodyPr wrap="square" rtlCol="0">
            <a:spAutoFit/>
          </a:bodyPr>
          <a:lstStyle/>
          <a:p>
            <a:pPr algn="ctr"/>
            <a:r>
              <a:rPr lang="en-US" sz="2000" dirty="0" smtClean="0">
                <a:solidFill>
                  <a:srgbClr val="2BA3E2"/>
                </a:solidFill>
                <a:latin typeface="Seravek Light"/>
                <a:cs typeface="Seravek Light"/>
              </a:rPr>
              <a:t>OFDM symbols</a:t>
            </a:r>
            <a:endParaRPr lang="en-US" sz="2000" dirty="0">
              <a:solidFill>
                <a:srgbClr val="2BA3E2"/>
              </a:solidFill>
              <a:latin typeface="Seravek Light"/>
              <a:cs typeface="Seravek Light"/>
            </a:endParaRPr>
          </a:p>
        </p:txBody>
      </p:sp>
      <p:sp>
        <p:nvSpPr>
          <p:cNvPr id="22" name="TextBox 21"/>
          <p:cNvSpPr txBox="1"/>
          <p:nvPr/>
        </p:nvSpPr>
        <p:spPr>
          <a:xfrm>
            <a:off x="0" y="0"/>
            <a:ext cx="9144000" cy="769441"/>
          </a:xfrm>
          <a:prstGeom prst="rect">
            <a:avLst/>
          </a:prstGeom>
          <a:noFill/>
        </p:spPr>
        <p:txBody>
          <a:bodyPr wrap="square" rtlCol="0">
            <a:spAutoFit/>
          </a:bodyPr>
          <a:lstStyle/>
          <a:p>
            <a:r>
              <a:rPr lang="en-US" sz="4400" dirty="0" smtClean="0">
                <a:solidFill>
                  <a:schemeClr val="tx2">
                    <a:lumMod val="75000"/>
                  </a:schemeClr>
                </a:solidFill>
                <a:latin typeface="Helvetica Neue Thin"/>
                <a:cs typeface="Helvetica Neue Thin"/>
              </a:rPr>
              <a:t>MAC layer rate control</a:t>
            </a:r>
            <a:endParaRPr lang="en-US" sz="4400" dirty="0">
              <a:solidFill>
                <a:schemeClr val="tx2">
                  <a:lumMod val="75000"/>
                </a:schemeClr>
              </a:solidFill>
              <a:latin typeface="Helvetica Neue Thin"/>
              <a:cs typeface="Helvetica Neue Thin"/>
            </a:endParaRPr>
          </a:p>
        </p:txBody>
      </p:sp>
      <p:sp>
        <p:nvSpPr>
          <p:cNvPr id="3" name="Freeform 2"/>
          <p:cNvSpPr/>
          <p:nvPr/>
        </p:nvSpPr>
        <p:spPr>
          <a:xfrm>
            <a:off x="1325796" y="744051"/>
            <a:ext cx="2282640" cy="496888"/>
          </a:xfrm>
          <a:custGeom>
            <a:avLst/>
            <a:gdLst>
              <a:gd name="connsiteX0" fmla="*/ 0 w 2510904"/>
              <a:gd name="connsiteY0" fmla="*/ 496888 h 496888"/>
              <a:gd name="connsiteX1" fmla="*/ 817503 w 2510904"/>
              <a:gd name="connsiteY1" fmla="*/ 514 h 496888"/>
              <a:gd name="connsiteX2" fmla="*/ 2510904 w 2510904"/>
              <a:gd name="connsiteY2" fmla="*/ 394694 h 496888"/>
              <a:gd name="connsiteX3" fmla="*/ 2510904 w 2510904"/>
              <a:gd name="connsiteY3" fmla="*/ 394694 h 496888"/>
              <a:gd name="connsiteX4" fmla="*/ 2510904 w 2510904"/>
              <a:gd name="connsiteY4" fmla="*/ 394694 h 496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0904" h="496888">
                <a:moveTo>
                  <a:pt x="0" y="496888"/>
                </a:moveTo>
                <a:cubicBezTo>
                  <a:pt x="199509" y="257217"/>
                  <a:pt x="399019" y="17546"/>
                  <a:pt x="817503" y="514"/>
                </a:cubicBezTo>
                <a:cubicBezTo>
                  <a:pt x="1235987" y="-16518"/>
                  <a:pt x="2510904" y="394694"/>
                  <a:pt x="2510904" y="394694"/>
                </a:cubicBezTo>
                <a:lnTo>
                  <a:pt x="2510904" y="394694"/>
                </a:lnTo>
                <a:lnTo>
                  <a:pt x="2510904" y="394694"/>
                </a:lnTo>
              </a:path>
            </a:pathLst>
          </a:cu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2643263" y="1165251"/>
            <a:ext cx="976144" cy="192483"/>
          </a:xfrm>
          <a:custGeom>
            <a:avLst/>
            <a:gdLst>
              <a:gd name="connsiteX0" fmla="*/ 0 w 1299247"/>
              <a:gd name="connsiteY0" fmla="*/ 192483 h 192483"/>
              <a:gd name="connsiteX1" fmla="*/ 642325 w 1299247"/>
              <a:gd name="connsiteY1" fmla="*/ 2692 h 192483"/>
              <a:gd name="connsiteX2" fmla="*/ 1299247 w 1299247"/>
              <a:gd name="connsiteY2" fmla="*/ 75689 h 192483"/>
            </a:gdLst>
            <a:ahLst/>
            <a:cxnLst>
              <a:cxn ang="0">
                <a:pos x="connsiteX0" y="connsiteY0"/>
              </a:cxn>
              <a:cxn ang="0">
                <a:pos x="connsiteX1" y="connsiteY1"/>
              </a:cxn>
              <a:cxn ang="0">
                <a:pos x="connsiteX2" y="connsiteY2"/>
              </a:cxn>
            </a:cxnLst>
            <a:rect l="l" t="t" r="r" b="b"/>
            <a:pathLst>
              <a:path w="1299247" h="192483">
                <a:moveTo>
                  <a:pt x="0" y="192483"/>
                </a:moveTo>
                <a:cubicBezTo>
                  <a:pt x="212892" y="107320"/>
                  <a:pt x="425784" y="22158"/>
                  <a:pt x="642325" y="2692"/>
                </a:cubicBezTo>
                <a:cubicBezTo>
                  <a:pt x="858866" y="-16774"/>
                  <a:pt x="1299247" y="75689"/>
                  <a:pt x="1299247" y="75689"/>
                </a:cubicBezTo>
              </a:path>
            </a:pathLst>
          </a:custGeom>
          <a:ln>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a:off x="3604809" y="993209"/>
            <a:ext cx="5883109" cy="400110"/>
          </a:xfrm>
          <a:prstGeom prst="rect">
            <a:avLst/>
          </a:prstGeom>
          <a:noFill/>
          <a:ln>
            <a:noFill/>
          </a:ln>
        </p:spPr>
        <p:txBody>
          <a:bodyPr wrap="square" rtlCol="0">
            <a:spAutoFit/>
          </a:bodyPr>
          <a:lstStyle/>
          <a:p>
            <a:r>
              <a:rPr lang="en-US" sz="2000" dirty="0" smtClean="0">
                <a:solidFill>
                  <a:schemeClr val="accent2">
                    <a:lumMod val="75000"/>
                  </a:schemeClr>
                </a:solidFill>
                <a:latin typeface="Seravek Light"/>
                <a:cs typeface="Seravek Light"/>
              </a:rPr>
              <a:t>Low “Signal to Interference and Noise Ratio” (SINR)</a:t>
            </a:r>
            <a:endParaRPr lang="en-US" sz="2000" dirty="0">
              <a:solidFill>
                <a:schemeClr val="accent2">
                  <a:lumMod val="75000"/>
                </a:schemeClr>
              </a:solidFill>
              <a:latin typeface="Seravek Light"/>
              <a:cs typeface="Seravek Light"/>
            </a:endParaRPr>
          </a:p>
        </p:txBody>
      </p:sp>
    </p:spTree>
    <p:extLst>
      <p:ext uri="{BB962C8B-B14F-4D97-AF65-F5344CB8AC3E}">
        <p14:creationId xmlns:p14="http://schemas.microsoft.com/office/powerpoint/2010/main" val="30828274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8606" y="2351497"/>
            <a:ext cx="295089" cy="1667891"/>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167070" y="2351497"/>
            <a:ext cx="295089" cy="1667891"/>
          </a:xfrm>
          <a:prstGeom prst="rect">
            <a:avLst/>
          </a:prstGeom>
          <a:solidFill>
            <a:srgbClr val="565A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505534" y="2351497"/>
            <a:ext cx="295089" cy="1667891"/>
          </a:xfrm>
          <a:prstGeom prst="rect">
            <a:avLst/>
          </a:prstGeom>
          <a:solidFill>
            <a:srgbClr val="565A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843998" y="2351497"/>
            <a:ext cx="295089" cy="1667891"/>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182462" y="2351497"/>
            <a:ext cx="295089" cy="1667891"/>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520926" y="2351497"/>
            <a:ext cx="295089" cy="1667891"/>
          </a:xfrm>
          <a:prstGeom prst="rect">
            <a:avLst/>
          </a:prstGeom>
          <a:solidFill>
            <a:srgbClr val="565A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859389" y="2351497"/>
            <a:ext cx="295089" cy="1667891"/>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a:off x="828609" y="1222462"/>
            <a:ext cx="2270898" cy="986289"/>
          </a:xfrm>
          <a:custGeom>
            <a:avLst/>
            <a:gdLst>
              <a:gd name="connsiteX0" fmla="*/ 0 w 2296558"/>
              <a:gd name="connsiteY0" fmla="*/ 679993 h 716483"/>
              <a:gd name="connsiteX1" fmla="*/ 384898 w 2296558"/>
              <a:gd name="connsiteY1" fmla="*/ 628673 h 716483"/>
              <a:gd name="connsiteX2" fmla="*/ 500367 w 2296558"/>
              <a:gd name="connsiteY2" fmla="*/ 89816 h 716483"/>
              <a:gd name="connsiteX3" fmla="*/ 641496 w 2296558"/>
              <a:gd name="connsiteY3" fmla="*/ 590183 h 716483"/>
              <a:gd name="connsiteX4" fmla="*/ 769796 w 2296558"/>
              <a:gd name="connsiteY4" fmla="*/ 384904 h 716483"/>
              <a:gd name="connsiteX5" fmla="*/ 885265 w 2296558"/>
              <a:gd name="connsiteY5" fmla="*/ 679993 h 716483"/>
              <a:gd name="connsiteX6" fmla="*/ 1154694 w 2296558"/>
              <a:gd name="connsiteY6" fmla="*/ 603013 h 716483"/>
              <a:gd name="connsiteX7" fmla="*/ 1436952 w 2296558"/>
              <a:gd name="connsiteY7" fmla="*/ 667163 h 716483"/>
              <a:gd name="connsiteX8" fmla="*/ 1603741 w 2296558"/>
              <a:gd name="connsiteY8" fmla="*/ 628673 h 716483"/>
              <a:gd name="connsiteX9" fmla="*/ 1757701 w 2296558"/>
              <a:gd name="connsiteY9" fmla="*/ 679993 h 716483"/>
              <a:gd name="connsiteX10" fmla="*/ 1821850 w 2296558"/>
              <a:gd name="connsiteY10" fmla="*/ 6 h 716483"/>
              <a:gd name="connsiteX11" fmla="*/ 1924490 w 2296558"/>
              <a:gd name="connsiteY11" fmla="*/ 667163 h 716483"/>
              <a:gd name="connsiteX12" fmla="*/ 2116939 w 2296558"/>
              <a:gd name="connsiteY12" fmla="*/ 641503 h 716483"/>
              <a:gd name="connsiteX13" fmla="*/ 2296558 w 2296558"/>
              <a:gd name="connsiteY13" fmla="*/ 679993 h 716483"/>
              <a:gd name="connsiteX0" fmla="*/ 0 w 2296558"/>
              <a:gd name="connsiteY0" fmla="*/ 821162 h 857652"/>
              <a:gd name="connsiteX1" fmla="*/ 384898 w 2296558"/>
              <a:gd name="connsiteY1" fmla="*/ 769842 h 857652"/>
              <a:gd name="connsiteX2" fmla="*/ 487537 w 2296558"/>
              <a:gd name="connsiteY2" fmla="*/ 47 h 857652"/>
              <a:gd name="connsiteX3" fmla="*/ 641496 w 2296558"/>
              <a:gd name="connsiteY3" fmla="*/ 731352 h 857652"/>
              <a:gd name="connsiteX4" fmla="*/ 769796 w 2296558"/>
              <a:gd name="connsiteY4" fmla="*/ 526073 h 857652"/>
              <a:gd name="connsiteX5" fmla="*/ 885265 w 2296558"/>
              <a:gd name="connsiteY5" fmla="*/ 821162 h 857652"/>
              <a:gd name="connsiteX6" fmla="*/ 1154694 w 2296558"/>
              <a:gd name="connsiteY6" fmla="*/ 744182 h 857652"/>
              <a:gd name="connsiteX7" fmla="*/ 1436952 w 2296558"/>
              <a:gd name="connsiteY7" fmla="*/ 808332 h 857652"/>
              <a:gd name="connsiteX8" fmla="*/ 1603741 w 2296558"/>
              <a:gd name="connsiteY8" fmla="*/ 769842 h 857652"/>
              <a:gd name="connsiteX9" fmla="*/ 1757701 w 2296558"/>
              <a:gd name="connsiteY9" fmla="*/ 821162 h 857652"/>
              <a:gd name="connsiteX10" fmla="*/ 1821850 w 2296558"/>
              <a:gd name="connsiteY10" fmla="*/ 141175 h 857652"/>
              <a:gd name="connsiteX11" fmla="*/ 1924490 w 2296558"/>
              <a:gd name="connsiteY11" fmla="*/ 808332 h 857652"/>
              <a:gd name="connsiteX12" fmla="*/ 2116939 w 2296558"/>
              <a:gd name="connsiteY12" fmla="*/ 782672 h 857652"/>
              <a:gd name="connsiteX13" fmla="*/ 2296558 w 2296558"/>
              <a:gd name="connsiteY13" fmla="*/ 821162 h 857652"/>
              <a:gd name="connsiteX0" fmla="*/ 0 w 2296558"/>
              <a:gd name="connsiteY0" fmla="*/ 821978 h 858468"/>
              <a:gd name="connsiteX1" fmla="*/ 384898 w 2296558"/>
              <a:gd name="connsiteY1" fmla="*/ 770658 h 858468"/>
              <a:gd name="connsiteX2" fmla="*/ 487537 w 2296558"/>
              <a:gd name="connsiteY2" fmla="*/ 863 h 858468"/>
              <a:gd name="connsiteX3" fmla="*/ 628667 w 2296558"/>
              <a:gd name="connsiteY3" fmla="*/ 616698 h 858468"/>
              <a:gd name="connsiteX4" fmla="*/ 769796 w 2296558"/>
              <a:gd name="connsiteY4" fmla="*/ 526889 h 858468"/>
              <a:gd name="connsiteX5" fmla="*/ 885265 w 2296558"/>
              <a:gd name="connsiteY5" fmla="*/ 821978 h 858468"/>
              <a:gd name="connsiteX6" fmla="*/ 1154694 w 2296558"/>
              <a:gd name="connsiteY6" fmla="*/ 744998 h 858468"/>
              <a:gd name="connsiteX7" fmla="*/ 1436952 w 2296558"/>
              <a:gd name="connsiteY7" fmla="*/ 809148 h 858468"/>
              <a:gd name="connsiteX8" fmla="*/ 1603741 w 2296558"/>
              <a:gd name="connsiteY8" fmla="*/ 770658 h 858468"/>
              <a:gd name="connsiteX9" fmla="*/ 1757701 w 2296558"/>
              <a:gd name="connsiteY9" fmla="*/ 821978 h 858468"/>
              <a:gd name="connsiteX10" fmla="*/ 1821850 w 2296558"/>
              <a:gd name="connsiteY10" fmla="*/ 141991 h 858468"/>
              <a:gd name="connsiteX11" fmla="*/ 1924490 w 2296558"/>
              <a:gd name="connsiteY11" fmla="*/ 809148 h 858468"/>
              <a:gd name="connsiteX12" fmla="*/ 2116939 w 2296558"/>
              <a:gd name="connsiteY12" fmla="*/ 783488 h 858468"/>
              <a:gd name="connsiteX13" fmla="*/ 2296558 w 2296558"/>
              <a:gd name="connsiteY13" fmla="*/ 821978 h 858468"/>
              <a:gd name="connsiteX0" fmla="*/ 0 w 2296558"/>
              <a:gd name="connsiteY0" fmla="*/ 821946 h 858436"/>
              <a:gd name="connsiteX1" fmla="*/ 384898 w 2296558"/>
              <a:gd name="connsiteY1" fmla="*/ 770626 h 858436"/>
              <a:gd name="connsiteX2" fmla="*/ 487537 w 2296558"/>
              <a:gd name="connsiteY2" fmla="*/ 831 h 858436"/>
              <a:gd name="connsiteX3" fmla="*/ 628667 w 2296558"/>
              <a:gd name="connsiteY3" fmla="*/ 616666 h 858436"/>
              <a:gd name="connsiteX4" fmla="*/ 731306 w 2296558"/>
              <a:gd name="connsiteY4" fmla="*/ 385728 h 858436"/>
              <a:gd name="connsiteX5" fmla="*/ 885265 w 2296558"/>
              <a:gd name="connsiteY5" fmla="*/ 821946 h 858436"/>
              <a:gd name="connsiteX6" fmla="*/ 1154694 w 2296558"/>
              <a:gd name="connsiteY6" fmla="*/ 744966 h 858436"/>
              <a:gd name="connsiteX7" fmla="*/ 1436952 w 2296558"/>
              <a:gd name="connsiteY7" fmla="*/ 809116 h 858436"/>
              <a:gd name="connsiteX8" fmla="*/ 1603741 w 2296558"/>
              <a:gd name="connsiteY8" fmla="*/ 770626 h 858436"/>
              <a:gd name="connsiteX9" fmla="*/ 1757701 w 2296558"/>
              <a:gd name="connsiteY9" fmla="*/ 821946 h 858436"/>
              <a:gd name="connsiteX10" fmla="*/ 1821850 w 2296558"/>
              <a:gd name="connsiteY10" fmla="*/ 141959 h 858436"/>
              <a:gd name="connsiteX11" fmla="*/ 1924490 w 2296558"/>
              <a:gd name="connsiteY11" fmla="*/ 809116 h 858436"/>
              <a:gd name="connsiteX12" fmla="*/ 2116939 w 2296558"/>
              <a:gd name="connsiteY12" fmla="*/ 783456 h 858436"/>
              <a:gd name="connsiteX13" fmla="*/ 2296558 w 2296558"/>
              <a:gd name="connsiteY13" fmla="*/ 821946 h 858436"/>
              <a:gd name="connsiteX0" fmla="*/ 0 w 2296558"/>
              <a:gd name="connsiteY0" fmla="*/ 847606 h 871649"/>
              <a:gd name="connsiteX1" fmla="*/ 384898 w 2296558"/>
              <a:gd name="connsiteY1" fmla="*/ 770626 h 871649"/>
              <a:gd name="connsiteX2" fmla="*/ 487537 w 2296558"/>
              <a:gd name="connsiteY2" fmla="*/ 831 h 871649"/>
              <a:gd name="connsiteX3" fmla="*/ 628667 w 2296558"/>
              <a:gd name="connsiteY3" fmla="*/ 616666 h 871649"/>
              <a:gd name="connsiteX4" fmla="*/ 731306 w 2296558"/>
              <a:gd name="connsiteY4" fmla="*/ 385728 h 871649"/>
              <a:gd name="connsiteX5" fmla="*/ 885265 w 2296558"/>
              <a:gd name="connsiteY5" fmla="*/ 821946 h 871649"/>
              <a:gd name="connsiteX6" fmla="*/ 1154694 w 2296558"/>
              <a:gd name="connsiteY6" fmla="*/ 744966 h 871649"/>
              <a:gd name="connsiteX7" fmla="*/ 1436952 w 2296558"/>
              <a:gd name="connsiteY7" fmla="*/ 809116 h 871649"/>
              <a:gd name="connsiteX8" fmla="*/ 1603741 w 2296558"/>
              <a:gd name="connsiteY8" fmla="*/ 770626 h 871649"/>
              <a:gd name="connsiteX9" fmla="*/ 1757701 w 2296558"/>
              <a:gd name="connsiteY9" fmla="*/ 821946 h 871649"/>
              <a:gd name="connsiteX10" fmla="*/ 1821850 w 2296558"/>
              <a:gd name="connsiteY10" fmla="*/ 141959 h 871649"/>
              <a:gd name="connsiteX11" fmla="*/ 1924490 w 2296558"/>
              <a:gd name="connsiteY11" fmla="*/ 809116 h 871649"/>
              <a:gd name="connsiteX12" fmla="*/ 2116939 w 2296558"/>
              <a:gd name="connsiteY12" fmla="*/ 783456 h 871649"/>
              <a:gd name="connsiteX13" fmla="*/ 2296558 w 2296558"/>
              <a:gd name="connsiteY13" fmla="*/ 821946 h 871649"/>
              <a:gd name="connsiteX0" fmla="*/ 0 w 2270898"/>
              <a:gd name="connsiteY0" fmla="*/ 847606 h 871649"/>
              <a:gd name="connsiteX1" fmla="*/ 384898 w 2270898"/>
              <a:gd name="connsiteY1" fmla="*/ 770626 h 871649"/>
              <a:gd name="connsiteX2" fmla="*/ 487537 w 2270898"/>
              <a:gd name="connsiteY2" fmla="*/ 831 h 871649"/>
              <a:gd name="connsiteX3" fmla="*/ 628667 w 2270898"/>
              <a:gd name="connsiteY3" fmla="*/ 616666 h 871649"/>
              <a:gd name="connsiteX4" fmla="*/ 731306 w 2270898"/>
              <a:gd name="connsiteY4" fmla="*/ 385728 h 871649"/>
              <a:gd name="connsiteX5" fmla="*/ 885265 w 2270898"/>
              <a:gd name="connsiteY5" fmla="*/ 821946 h 871649"/>
              <a:gd name="connsiteX6" fmla="*/ 1154694 w 2270898"/>
              <a:gd name="connsiteY6" fmla="*/ 744966 h 871649"/>
              <a:gd name="connsiteX7" fmla="*/ 1436952 w 2270898"/>
              <a:gd name="connsiteY7" fmla="*/ 809116 h 871649"/>
              <a:gd name="connsiteX8" fmla="*/ 1603741 w 2270898"/>
              <a:gd name="connsiteY8" fmla="*/ 770626 h 871649"/>
              <a:gd name="connsiteX9" fmla="*/ 1757701 w 2270898"/>
              <a:gd name="connsiteY9" fmla="*/ 821946 h 871649"/>
              <a:gd name="connsiteX10" fmla="*/ 1821850 w 2270898"/>
              <a:gd name="connsiteY10" fmla="*/ 141959 h 871649"/>
              <a:gd name="connsiteX11" fmla="*/ 1924490 w 2270898"/>
              <a:gd name="connsiteY11" fmla="*/ 809116 h 871649"/>
              <a:gd name="connsiteX12" fmla="*/ 2116939 w 2270898"/>
              <a:gd name="connsiteY12" fmla="*/ 783456 h 871649"/>
              <a:gd name="connsiteX13" fmla="*/ 2270898 w 2270898"/>
              <a:gd name="connsiteY13" fmla="*/ 860435 h 87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0898" h="871649">
                <a:moveTo>
                  <a:pt x="0" y="847606"/>
                </a:moveTo>
                <a:cubicBezTo>
                  <a:pt x="150752" y="871127"/>
                  <a:pt x="303642" y="911755"/>
                  <a:pt x="384898" y="770626"/>
                </a:cubicBezTo>
                <a:cubicBezTo>
                  <a:pt x="466154" y="629497"/>
                  <a:pt x="446909" y="26491"/>
                  <a:pt x="487537" y="831"/>
                </a:cubicBezTo>
                <a:cubicBezTo>
                  <a:pt x="528165" y="-24829"/>
                  <a:pt x="588039" y="552517"/>
                  <a:pt x="628667" y="616666"/>
                </a:cubicBezTo>
                <a:cubicBezTo>
                  <a:pt x="669295" y="680815"/>
                  <a:pt x="688540" y="351515"/>
                  <a:pt x="731306" y="385728"/>
                </a:cubicBezTo>
                <a:cubicBezTo>
                  <a:pt x="774072" y="419941"/>
                  <a:pt x="814700" y="762073"/>
                  <a:pt x="885265" y="821946"/>
                </a:cubicBezTo>
                <a:cubicBezTo>
                  <a:pt x="955830" y="881819"/>
                  <a:pt x="1062746" y="747104"/>
                  <a:pt x="1154694" y="744966"/>
                </a:cubicBezTo>
                <a:cubicBezTo>
                  <a:pt x="1246642" y="742828"/>
                  <a:pt x="1362111" y="804839"/>
                  <a:pt x="1436952" y="809116"/>
                </a:cubicBezTo>
                <a:cubicBezTo>
                  <a:pt x="1511793" y="813393"/>
                  <a:pt x="1550283" y="768488"/>
                  <a:pt x="1603741" y="770626"/>
                </a:cubicBezTo>
                <a:cubicBezTo>
                  <a:pt x="1657199" y="772764"/>
                  <a:pt x="1721350" y="926724"/>
                  <a:pt x="1757701" y="821946"/>
                </a:cubicBezTo>
                <a:cubicBezTo>
                  <a:pt x="1794052" y="717168"/>
                  <a:pt x="1794052" y="144097"/>
                  <a:pt x="1821850" y="141959"/>
                </a:cubicBezTo>
                <a:cubicBezTo>
                  <a:pt x="1849648" y="139821"/>
                  <a:pt x="1875309" y="702200"/>
                  <a:pt x="1924490" y="809116"/>
                </a:cubicBezTo>
                <a:cubicBezTo>
                  <a:pt x="1973672" y="916032"/>
                  <a:pt x="2059204" y="774903"/>
                  <a:pt x="2116939" y="783456"/>
                </a:cubicBezTo>
                <a:cubicBezTo>
                  <a:pt x="2174674" y="792009"/>
                  <a:pt x="2270898" y="860435"/>
                  <a:pt x="2270898" y="860435"/>
                </a:cubicBezTo>
              </a:path>
            </a:pathLst>
          </a:custGeom>
          <a:solidFill>
            <a:schemeClr val="accent3">
              <a:lumMod val="60000"/>
              <a:lumOff val="40000"/>
            </a:schemeClr>
          </a:solidFill>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Connector 10"/>
          <p:cNvCxnSpPr/>
          <p:nvPr/>
        </p:nvCxnSpPr>
        <p:spPr>
          <a:xfrm>
            <a:off x="828609" y="1902449"/>
            <a:ext cx="2270898" cy="0"/>
          </a:xfrm>
          <a:prstGeom prst="line">
            <a:avLst/>
          </a:prstGeom>
          <a:ln w="38100" cmpd="sng">
            <a:solidFill>
              <a:schemeClr val="accent2">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rot="16200000">
            <a:off x="247894" y="2889415"/>
            <a:ext cx="1445165"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07</a:t>
            </a:r>
            <a:endParaRPr lang="en-US" sz="1800" dirty="0">
              <a:solidFill>
                <a:schemeClr val="bg1"/>
              </a:solidFill>
              <a:latin typeface="Seravek Light"/>
              <a:cs typeface="Seravek Light"/>
            </a:endParaRPr>
          </a:p>
        </p:txBody>
      </p:sp>
      <p:sp>
        <p:nvSpPr>
          <p:cNvPr id="13" name="TextBox 12"/>
          <p:cNvSpPr txBox="1"/>
          <p:nvPr/>
        </p:nvSpPr>
        <p:spPr>
          <a:xfrm rot="16200000">
            <a:off x="582866" y="2889415"/>
            <a:ext cx="1445165"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06</a:t>
            </a:r>
            <a:endParaRPr lang="en-US" sz="1800" dirty="0">
              <a:solidFill>
                <a:schemeClr val="bg1"/>
              </a:solidFill>
              <a:latin typeface="Seravek Light"/>
              <a:cs typeface="Seravek Light"/>
            </a:endParaRPr>
          </a:p>
        </p:txBody>
      </p:sp>
      <p:sp>
        <p:nvSpPr>
          <p:cNvPr id="14" name="TextBox 13"/>
          <p:cNvSpPr txBox="1"/>
          <p:nvPr/>
        </p:nvSpPr>
        <p:spPr>
          <a:xfrm rot="16200000">
            <a:off x="917839" y="2889415"/>
            <a:ext cx="1445164"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05</a:t>
            </a:r>
            <a:endParaRPr lang="en-US" sz="1800" dirty="0">
              <a:solidFill>
                <a:schemeClr val="bg1"/>
              </a:solidFill>
              <a:latin typeface="Seravek Light"/>
              <a:cs typeface="Seravek Light"/>
            </a:endParaRPr>
          </a:p>
        </p:txBody>
      </p:sp>
      <p:sp>
        <p:nvSpPr>
          <p:cNvPr id="15" name="TextBox 14"/>
          <p:cNvSpPr txBox="1"/>
          <p:nvPr/>
        </p:nvSpPr>
        <p:spPr>
          <a:xfrm rot="16200000">
            <a:off x="1252810" y="2889415"/>
            <a:ext cx="1445165"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04</a:t>
            </a:r>
            <a:endParaRPr lang="en-US" sz="1800" dirty="0">
              <a:solidFill>
                <a:schemeClr val="bg1"/>
              </a:solidFill>
              <a:latin typeface="Seravek Light"/>
              <a:cs typeface="Seravek Light"/>
            </a:endParaRPr>
          </a:p>
        </p:txBody>
      </p:sp>
      <p:sp>
        <p:nvSpPr>
          <p:cNvPr id="16" name="TextBox 15"/>
          <p:cNvSpPr txBox="1"/>
          <p:nvPr/>
        </p:nvSpPr>
        <p:spPr>
          <a:xfrm rot="16200000">
            <a:off x="1587781" y="2889414"/>
            <a:ext cx="1445167"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03</a:t>
            </a:r>
            <a:endParaRPr lang="en-US" sz="1800" dirty="0">
              <a:solidFill>
                <a:schemeClr val="bg1"/>
              </a:solidFill>
              <a:latin typeface="Seravek Light"/>
              <a:cs typeface="Seravek Light"/>
            </a:endParaRPr>
          </a:p>
        </p:txBody>
      </p:sp>
      <p:sp>
        <p:nvSpPr>
          <p:cNvPr id="17" name="TextBox 16"/>
          <p:cNvSpPr txBox="1"/>
          <p:nvPr/>
        </p:nvSpPr>
        <p:spPr>
          <a:xfrm rot="16200000">
            <a:off x="1922753" y="2889414"/>
            <a:ext cx="1445167"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02</a:t>
            </a:r>
            <a:endParaRPr lang="en-US" sz="1800" dirty="0">
              <a:solidFill>
                <a:schemeClr val="bg1"/>
              </a:solidFill>
              <a:latin typeface="Seravek Light"/>
              <a:cs typeface="Seravek Light"/>
            </a:endParaRPr>
          </a:p>
        </p:txBody>
      </p:sp>
      <p:sp>
        <p:nvSpPr>
          <p:cNvPr id="18" name="TextBox 17"/>
          <p:cNvSpPr txBox="1"/>
          <p:nvPr/>
        </p:nvSpPr>
        <p:spPr>
          <a:xfrm rot="16200000">
            <a:off x="2350048" y="2981738"/>
            <a:ext cx="1260518"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01</a:t>
            </a:r>
            <a:endParaRPr lang="en-US" sz="1800" dirty="0">
              <a:solidFill>
                <a:schemeClr val="bg1"/>
              </a:solidFill>
              <a:latin typeface="Seravek Light"/>
              <a:cs typeface="Seravek Light"/>
            </a:endParaRPr>
          </a:p>
        </p:txBody>
      </p:sp>
      <p:sp>
        <p:nvSpPr>
          <p:cNvPr id="19" name="Rectangle 18"/>
          <p:cNvSpPr/>
          <p:nvPr/>
        </p:nvSpPr>
        <p:spPr>
          <a:xfrm>
            <a:off x="4060507" y="2351499"/>
            <a:ext cx="295089" cy="1667891"/>
          </a:xfrm>
          <a:prstGeom prst="rect">
            <a:avLst/>
          </a:prstGeom>
          <a:solidFill>
            <a:srgbClr val="565A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4398971" y="2351499"/>
            <a:ext cx="295089" cy="1667891"/>
          </a:xfrm>
          <a:prstGeom prst="rect">
            <a:avLst/>
          </a:prstGeom>
          <a:solidFill>
            <a:srgbClr val="565A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170593" y="2351499"/>
            <a:ext cx="295089" cy="1667891"/>
          </a:xfrm>
          <a:prstGeom prst="rect">
            <a:avLst/>
          </a:prstGeom>
          <a:solidFill>
            <a:srgbClr val="565A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rot="16200000">
            <a:off x="3476303" y="2889417"/>
            <a:ext cx="1445165"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06</a:t>
            </a:r>
            <a:endParaRPr lang="en-US" sz="1800" dirty="0">
              <a:solidFill>
                <a:schemeClr val="bg1"/>
              </a:solidFill>
              <a:latin typeface="Seravek Light"/>
              <a:cs typeface="Seravek Light"/>
            </a:endParaRPr>
          </a:p>
        </p:txBody>
      </p:sp>
      <p:sp>
        <p:nvSpPr>
          <p:cNvPr id="23" name="TextBox 22"/>
          <p:cNvSpPr txBox="1"/>
          <p:nvPr/>
        </p:nvSpPr>
        <p:spPr>
          <a:xfrm rot="16200000">
            <a:off x="3811276" y="2889417"/>
            <a:ext cx="1445164"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05</a:t>
            </a:r>
            <a:endParaRPr lang="en-US" sz="1800" dirty="0">
              <a:solidFill>
                <a:schemeClr val="bg1"/>
              </a:solidFill>
              <a:latin typeface="Seravek Light"/>
              <a:cs typeface="Seravek Light"/>
            </a:endParaRPr>
          </a:p>
        </p:txBody>
      </p:sp>
      <p:sp>
        <p:nvSpPr>
          <p:cNvPr id="24" name="TextBox 23"/>
          <p:cNvSpPr txBox="1"/>
          <p:nvPr/>
        </p:nvSpPr>
        <p:spPr>
          <a:xfrm rot="16200000">
            <a:off x="4572420" y="2889416"/>
            <a:ext cx="1445167"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02</a:t>
            </a:r>
            <a:endParaRPr lang="en-US" sz="1800" dirty="0">
              <a:solidFill>
                <a:schemeClr val="bg1"/>
              </a:solidFill>
              <a:latin typeface="Seravek Light"/>
              <a:cs typeface="Seravek Light"/>
            </a:endParaRPr>
          </a:p>
        </p:txBody>
      </p:sp>
      <p:grpSp>
        <p:nvGrpSpPr>
          <p:cNvPr id="37" name="Group 36"/>
          <p:cNvGrpSpPr/>
          <p:nvPr/>
        </p:nvGrpSpPr>
        <p:grpSpPr>
          <a:xfrm>
            <a:off x="3183713" y="2924758"/>
            <a:ext cx="595569" cy="438150"/>
            <a:chOff x="2739620" y="4319602"/>
            <a:chExt cx="595569" cy="438150"/>
          </a:xfrm>
        </p:grpSpPr>
        <p:sp>
          <p:nvSpPr>
            <p:cNvPr id="45" name="Half Frame 44"/>
            <p:cNvSpPr/>
            <p:nvPr/>
          </p:nvSpPr>
          <p:spPr>
            <a:xfrm rot="8100000">
              <a:off x="2739620" y="4319602"/>
              <a:ext cx="438150" cy="438150"/>
            </a:xfrm>
            <a:prstGeom prst="halfFrame">
              <a:avLst>
                <a:gd name="adj1" fmla="val 13333"/>
                <a:gd name="adj2" fmla="val 13333"/>
              </a:avLst>
            </a:prstGeom>
            <a:solidFill>
              <a:srgbClr val="EB6A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6" name="Half Frame 45"/>
            <p:cNvSpPr/>
            <p:nvPr/>
          </p:nvSpPr>
          <p:spPr>
            <a:xfrm rot="8100000">
              <a:off x="2897039" y="4319602"/>
              <a:ext cx="438150" cy="438150"/>
            </a:xfrm>
            <a:prstGeom prst="halfFrame">
              <a:avLst>
                <a:gd name="adj1" fmla="val 13333"/>
                <a:gd name="adj2" fmla="val 13333"/>
              </a:avLst>
            </a:prstGeom>
            <a:solidFill>
              <a:srgbClr val="EB6A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39" name="Right Brace 38"/>
          <p:cNvSpPr/>
          <p:nvPr/>
        </p:nvSpPr>
        <p:spPr>
          <a:xfrm rot="5400000">
            <a:off x="1887735" y="3037243"/>
            <a:ext cx="243771" cy="2336363"/>
          </a:xfrm>
          <a:prstGeom prst="rightBrace">
            <a:avLst/>
          </a:prstGeom>
          <a:ln>
            <a:solidFill>
              <a:srgbClr val="2BA3E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TextBox 39"/>
          <p:cNvSpPr txBox="1"/>
          <p:nvPr/>
        </p:nvSpPr>
        <p:spPr>
          <a:xfrm>
            <a:off x="841439" y="4248886"/>
            <a:ext cx="2336363" cy="400110"/>
          </a:xfrm>
          <a:prstGeom prst="rect">
            <a:avLst/>
          </a:prstGeom>
          <a:noFill/>
        </p:spPr>
        <p:txBody>
          <a:bodyPr wrap="square" rtlCol="0">
            <a:spAutoFit/>
          </a:bodyPr>
          <a:lstStyle/>
          <a:p>
            <a:pPr algn="ctr"/>
            <a:r>
              <a:rPr lang="en-US" sz="2000" dirty="0" smtClean="0">
                <a:solidFill>
                  <a:srgbClr val="2BA3E2"/>
                </a:solidFill>
                <a:latin typeface="Seravek Light"/>
                <a:cs typeface="Seravek Light"/>
              </a:rPr>
              <a:t>OFDM symbols</a:t>
            </a:r>
            <a:endParaRPr lang="en-US" sz="2000" dirty="0">
              <a:solidFill>
                <a:srgbClr val="2BA3E2"/>
              </a:solidFill>
              <a:latin typeface="Seravek Light"/>
              <a:cs typeface="Seravek Light"/>
            </a:endParaRPr>
          </a:p>
        </p:txBody>
      </p:sp>
      <p:sp>
        <p:nvSpPr>
          <p:cNvPr id="41" name="TextBox 40"/>
          <p:cNvSpPr txBox="1"/>
          <p:nvPr/>
        </p:nvSpPr>
        <p:spPr>
          <a:xfrm>
            <a:off x="3712607" y="4251272"/>
            <a:ext cx="2336363" cy="400110"/>
          </a:xfrm>
          <a:prstGeom prst="rect">
            <a:avLst/>
          </a:prstGeom>
          <a:noFill/>
        </p:spPr>
        <p:txBody>
          <a:bodyPr wrap="square" rtlCol="0">
            <a:spAutoFit/>
          </a:bodyPr>
          <a:lstStyle/>
          <a:p>
            <a:pPr algn="ctr"/>
            <a:r>
              <a:rPr lang="en-US" sz="2000" dirty="0">
                <a:solidFill>
                  <a:srgbClr val="2BA3E2"/>
                </a:solidFill>
                <a:latin typeface="Seravek Light"/>
                <a:cs typeface="Seravek Light"/>
              </a:rPr>
              <a:t>C</a:t>
            </a:r>
            <a:r>
              <a:rPr lang="en-US" sz="2000" dirty="0" smtClean="0">
                <a:solidFill>
                  <a:srgbClr val="2BA3E2"/>
                </a:solidFill>
                <a:latin typeface="Seravek Light"/>
                <a:cs typeface="Seravek Light"/>
              </a:rPr>
              <a:t>orrupted symbols</a:t>
            </a:r>
            <a:endParaRPr lang="en-US" sz="2000" dirty="0">
              <a:solidFill>
                <a:srgbClr val="2BA3E2"/>
              </a:solidFill>
              <a:latin typeface="Seravek Light"/>
              <a:cs typeface="Seravek Light"/>
            </a:endParaRPr>
          </a:p>
        </p:txBody>
      </p:sp>
      <p:sp>
        <p:nvSpPr>
          <p:cNvPr id="30" name="TextBox 29"/>
          <p:cNvSpPr txBox="1"/>
          <p:nvPr/>
        </p:nvSpPr>
        <p:spPr>
          <a:xfrm>
            <a:off x="0" y="0"/>
            <a:ext cx="9144000" cy="769441"/>
          </a:xfrm>
          <a:prstGeom prst="rect">
            <a:avLst/>
          </a:prstGeom>
          <a:noFill/>
        </p:spPr>
        <p:txBody>
          <a:bodyPr wrap="square" rtlCol="0">
            <a:spAutoFit/>
          </a:bodyPr>
          <a:lstStyle/>
          <a:p>
            <a:r>
              <a:rPr lang="en-US" sz="4400" dirty="0" smtClean="0">
                <a:solidFill>
                  <a:schemeClr val="tx2">
                    <a:lumMod val="75000"/>
                  </a:schemeClr>
                </a:solidFill>
                <a:latin typeface="Helvetica Neue Thin"/>
                <a:cs typeface="Helvetica Neue Thin"/>
              </a:rPr>
              <a:t>MAC layer rate control</a:t>
            </a:r>
            <a:endParaRPr lang="en-US" sz="4400" dirty="0">
              <a:solidFill>
                <a:schemeClr val="tx2">
                  <a:lumMod val="75000"/>
                </a:schemeClr>
              </a:solidFill>
              <a:latin typeface="Helvetica Neue Thin"/>
              <a:cs typeface="Helvetica Neue Thin"/>
            </a:endParaRPr>
          </a:p>
        </p:txBody>
      </p:sp>
    </p:spTree>
    <p:extLst>
      <p:ext uri="{BB962C8B-B14F-4D97-AF65-F5344CB8AC3E}">
        <p14:creationId xmlns:p14="http://schemas.microsoft.com/office/powerpoint/2010/main" val="3659329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8606" y="2351497"/>
            <a:ext cx="295089" cy="1667891"/>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167070" y="2351497"/>
            <a:ext cx="295089" cy="1667891"/>
          </a:xfrm>
          <a:prstGeom prst="rect">
            <a:avLst/>
          </a:prstGeom>
          <a:solidFill>
            <a:srgbClr val="565A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505534" y="2351497"/>
            <a:ext cx="295089" cy="1667891"/>
          </a:xfrm>
          <a:prstGeom prst="rect">
            <a:avLst/>
          </a:prstGeom>
          <a:solidFill>
            <a:srgbClr val="565A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843998" y="2351497"/>
            <a:ext cx="295089" cy="1667891"/>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182462" y="2351497"/>
            <a:ext cx="295089" cy="1667891"/>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520926" y="2351497"/>
            <a:ext cx="295089" cy="1667891"/>
          </a:xfrm>
          <a:prstGeom prst="rect">
            <a:avLst/>
          </a:prstGeom>
          <a:solidFill>
            <a:srgbClr val="565A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859389" y="2351497"/>
            <a:ext cx="295089" cy="1667891"/>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a:off x="828609" y="1222462"/>
            <a:ext cx="2270898" cy="986289"/>
          </a:xfrm>
          <a:custGeom>
            <a:avLst/>
            <a:gdLst>
              <a:gd name="connsiteX0" fmla="*/ 0 w 2296558"/>
              <a:gd name="connsiteY0" fmla="*/ 679993 h 716483"/>
              <a:gd name="connsiteX1" fmla="*/ 384898 w 2296558"/>
              <a:gd name="connsiteY1" fmla="*/ 628673 h 716483"/>
              <a:gd name="connsiteX2" fmla="*/ 500367 w 2296558"/>
              <a:gd name="connsiteY2" fmla="*/ 89816 h 716483"/>
              <a:gd name="connsiteX3" fmla="*/ 641496 w 2296558"/>
              <a:gd name="connsiteY3" fmla="*/ 590183 h 716483"/>
              <a:gd name="connsiteX4" fmla="*/ 769796 w 2296558"/>
              <a:gd name="connsiteY4" fmla="*/ 384904 h 716483"/>
              <a:gd name="connsiteX5" fmla="*/ 885265 w 2296558"/>
              <a:gd name="connsiteY5" fmla="*/ 679993 h 716483"/>
              <a:gd name="connsiteX6" fmla="*/ 1154694 w 2296558"/>
              <a:gd name="connsiteY6" fmla="*/ 603013 h 716483"/>
              <a:gd name="connsiteX7" fmla="*/ 1436952 w 2296558"/>
              <a:gd name="connsiteY7" fmla="*/ 667163 h 716483"/>
              <a:gd name="connsiteX8" fmla="*/ 1603741 w 2296558"/>
              <a:gd name="connsiteY8" fmla="*/ 628673 h 716483"/>
              <a:gd name="connsiteX9" fmla="*/ 1757701 w 2296558"/>
              <a:gd name="connsiteY9" fmla="*/ 679993 h 716483"/>
              <a:gd name="connsiteX10" fmla="*/ 1821850 w 2296558"/>
              <a:gd name="connsiteY10" fmla="*/ 6 h 716483"/>
              <a:gd name="connsiteX11" fmla="*/ 1924490 w 2296558"/>
              <a:gd name="connsiteY11" fmla="*/ 667163 h 716483"/>
              <a:gd name="connsiteX12" fmla="*/ 2116939 w 2296558"/>
              <a:gd name="connsiteY12" fmla="*/ 641503 h 716483"/>
              <a:gd name="connsiteX13" fmla="*/ 2296558 w 2296558"/>
              <a:gd name="connsiteY13" fmla="*/ 679993 h 716483"/>
              <a:gd name="connsiteX0" fmla="*/ 0 w 2296558"/>
              <a:gd name="connsiteY0" fmla="*/ 821162 h 857652"/>
              <a:gd name="connsiteX1" fmla="*/ 384898 w 2296558"/>
              <a:gd name="connsiteY1" fmla="*/ 769842 h 857652"/>
              <a:gd name="connsiteX2" fmla="*/ 487537 w 2296558"/>
              <a:gd name="connsiteY2" fmla="*/ 47 h 857652"/>
              <a:gd name="connsiteX3" fmla="*/ 641496 w 2296558"/>
              <a:gd name="connsiteY3" fmla="*/ 731352 h 857652"/>
              <a:gd name="connsiteX4" fmla="*/ 769796 w 2296558"/>
              <a:gd name="connsiteY4" fmla="*/ 526073 h 857652"/>
              <a:gd name="connsiteX5" fmla="*/ 885265 w 2296558"/>
              <a:gd name="connsiteY5" fmla="*/ 821162 h 857652"/>
              <a:gd name="connsiteX6" fmla="*/ 1154694 w 2296558"/>
              <a:gd name="connsiteY6" fmla="*/ 744182 h 857652"/>
              <a:gd name="connsiteX7" fmla="*/ 1436952 w 2296558"/>
              <a:gd name="connsiteY7" fmla="*/ 808332 h 857652"/>
              <a:gd name="connsiteX8" fmla="*/ 1603741 w 2296558"/>
              <a:gd name="connsiteY8" fmla="*/ 769842 h 857652"/>
              <a:gd name="connsiteX9" fmla="*/ 1757701 w 2296558"/>
              <a:gd name="connsiteY9" fmla="*/ 821162 h 857652"/>
              <a:gd name="connsiteX10" fmla="*/ 1821850 w 2296558"/>
              <a:gd name="connsiteY10" fmla="*/ 141175 h 857652"/>
              <a:gd name="connsiteX11" fmla="*/ 1924490 w 2296558"/>
              <a:gd name="connsiteY11" fmla="*/ 808332 h 857652"/>
              <a:gd name="connsiteX12" fmla="*/ 2116939 w 2296558"/>
              <a:gd name="connsiteY12" fmla="*/ 782672 h 857652"/>
              <a:gd name="connsiteX13" fmla="*/ 2296558 w 2296558"/>
              <a:gd name="connsiteY13" fmla="*/ 821162 h 857652"/>
              <a:gd name="connsiteX0" fmla="*/ 0 w 2296558"/>
              <a:gd name="connsiteY0" fmla="*/ 821978 h 858468"/>
              <a:gd name="connsiteX1" fmla="*/ 384898 w 2296558"/>
              <a:gd name="connsiteY1" fmla="*/ 770658 h 858468"/>
              <a:gd name="connsiteX2" fmla="*/ 487537 w 2296558"/>
              <a:gd name="connsiteY2" fmla="*/ 863 h 858468"/>
              <a:gd name="connsiteX3" fmla="*/ 628667 w 2296558"/>
              <a:gd name="connsiteY3" fmla="*/ 616698 h 858468"/>
              <a:gd name="connsiteX4" fmla="*/ 769796 w 2296558"/>
              <a:gd name="connsiteY4" fmla="*/ 526889 h 858468"/>
              <a:gd name="connsiteX5" fmla="*/ 885265 w 2296558"/>
              <a:gd name="connsiteY5" fmla="*/ 821978 h 858468"/>
              <a:gd name="connsiteX6" fmla="*/ 1154694 w 2296558"/>
              <a:gd name="connsiteY6" fmla="*/ 744998 h 858468"/>
              <a:gd name="connsiteX7" fmla="*/ 1436952 w 2296558"/>
              <a:gd name="connsiteY7" fmla="*/ 809148 h 858468"/>
              <a:gd name="connsiteX8" fmla="*/ 1603741 w 2296558"/>
              <a:gd name="connsiteY8" fmla="*/ 770658 h 858468"/>
              <a:gd name="connsiteX9" fmla="*/ 1757701 w 2296558"/>
              <a:gd name="connsiteY9" fmla="*/ 821978 h 858468"/>
              <a:gd name="connsiteX10" fmla="*/ 1821850 w 2296558"/>
              <a:gd name="connsiteY10" fmla="*/ 141991 h 858468"/>
              <a:gd name="connsiteX11" fmla="*/ 1924490 w 2296558"/>
              <a:gd name="connsiteY11" fmla="*/ 809148 h 858468"/>
              <a:gd name="connsiteX12" fmla="*/ 2116939 w 2296558"/>
              <a:gd name="connsiteY12" fmla="*/ 783488 h 858468"/>
              <a:gd name="connsiteX13" fmla="*/ 2296558 w 2296558"/>
              <a:gd name="connsiteY13" fmla="*/ 821978 h 858468"/>
              <a:gd name="connsiteX0" fmla="*/ 0 w 2296558"/>
              <a:gd name="connsiteY0" fmla="*/ 821946 h 858436"/>
              <a:gd name="connsiteX1" fmla="*/ 384898 w 2296558"/>
              <a:gd name="connsiteY1" fmla="*/ 770626 h 858436"/>
              <a:gd name="connsiteX2" fmla="*/ 487537 w 2296558"/>
              <a:gd name="connsiteY2" fmla="*/ 831 h 858436"/>
              <a:gd name="connsiteX3" fmla="*/ 628667 w 2296558"/>
              <a:gd name="connsiteY3" fmla="*/ 616666 h 858436"/>
              <a:gd name="connsiteX4" fmla="*/ 731306 w 2296558"/>
              <a:gd name="connsiteY4" fmla="*/ 385728 h 858436"/>
              <a:gd name="connsiteX5" fmla="*/ 885265 w 2296558"/>
              <a:gd name="connsiteY5" fmla="*/ 821946 h 858436"/>
              <a:gd name="connsiteX6" fmla="*/ 1154694 w 2296558"/>
              <a:gd name="connsiteY6" fmla="*/ 744966 h 858436"/>
              <a:gd name="connsiteX7" fmla="*/ 1436952 w 2296558"/>
              <a:gd name="connsiteY7" fmla="*/ 809116 h 858436"/>
              <a:gd name="connsiteX8" fmla="*/ 1603741 w 2296558"/>
              <a:gd name="connsiteY8" fmla="*/ 770626 h 858436"/>
              <a:gd name="connsiteX9" fmla="*/ 1757701 w 2296558"/>
              <a:gd name="connsiteY9" fmla="*/ 821946 h 858436"/>
              <a:gd name="connsiteX10" fmla="*/ 1821850 w 2296558"/>
              <a:gd name="connsiteY10" fmla="*/ 141959 h 858436"/>
              <a:gd name="connsiteX11" fmla="*/ 1924490 w 2296558"/>
              <a:gd name="connsiteY11" fmla="*/ 809116 h 858436"/>
              <a:gd name="connsiteX12" fmla="*/ 2116939 w 2296558"/>
              <a:gd name="connsiteY12" fmla="*/ 783456 h 858436"/>
              <a:gd name="connsiteX13" fmla="*/ 2296558 w 2296558"/>
              <a:gd name="connsiteY13" fmla="*/ 821946 h 858436"/>
              <a:gd name="connsiteX0" fmla="*/ 0 w 2296558"/>
              <a:gd name="connsiteY0" fmla="*/ 847606 h 871649"/>
              <a:gd name="connsiteX1" fmla="*/ 384898 w 2296558"/>
              <a:gd name="connsiteY1" fmla="*/ 770626 h 871649"/>
              <a:gd name="connsiteX2" fmla="*/ 487537 w 2296558"/>
              <a:gd name="connsiteY2" fmla="*/ 831 h 871649"/>
              <a:gd name="connsiteX3" fmla="*/ 628667 w 2296558"/>
              <a:gd name="connsiteY3" fmla="*/ 616666 h 871649"/>
              <a:gd name="connsiteX4" fmla="*/ 731306 w 2296558"/>
              <a:gd name="connsiteY4" fmla="*/ 385728 h 871649"/>
              <a:gd name="connsiteX5" fmla="*/ 885265 w 2296558"/>
              <a:gd name="connsiteY5" fmla="*/ 821946 h 871649"/>
              <a:gd name="connsiteX6" fmla="*/ 1154694 w 2296558"/>
              <a:gd name="connsiteY6" fmla="*/ 744966 h 871649"/>
              <a:gd name="connsiteX7" fmla="*/ 1436952 w 2296558"/>
              <a:gd name="connsiteY7" fmla="*/ 809116 h 871649"/>
              <a:gd name="connsiteX8" fmla="*/ 1603741 w 2296558"/>
              <a:gd name="connsiteY8" fmla="*/ 770626 h 871649"/>
              <a:gd name="connsiteX9" fmla="*/ 1757701 w 2296558"/>
              <a:gd name="connsiteY9" fmla="*/ 821946 h 871649"/>
              <a:gd name="connsiteX10" fmla="*/ 1821850 w 2296558"/>
              <a:gd name="connsiteY10" fmla="*/ 141959 h 871649"/>
              <a:gd name="connsiteX11" fmla="*/ 1924490 w 2296558"/>
              <a:gd name="connsiteY11" fmla="*/ 809116 h 871649"/>
              <a:gd name="connsiteX12" fmla="*/ 2116939 w 2296558"/>
              <a:gd name="connsiteY12" fmla="*/ 783456 h 871649"/>
              <a:gd name="connsiteX13" fmla="*/ 2296558 w 2296558"/>
              <a:gd name="connsiteY13" fmla="*/ 821946 h 871649"/>
              <a:gd name="connsiteX0" fmla="*/ 0 w 2270898"/>
              <a:gd name="connsiteY0" fmla="*/ 847606 h 871649"/>
              <a:gd name="connsiteX1" fmla="*/ 384898 w 2270898"/>
              <a:gd name="connsiteY1" fmla="*/ 770626 h 871649"/>
              <a:gd name="connsiteX2" fmla="*/ 487537 w 2270898"/>
              <a:gd name="connsiteY2" fmla="*/ 831 h 871649"/>
              <a:gd name="connsiteX3" fmla="*/ 628667 w 2270898"/>
              <a:gd name="connsiteY3" fmla="*/ 616666 h 871649"/>
              <a:gd name="connsiteX4" fmla="*/ 731306 w 2270898"/>
              <a:gd name="connsiteY4" fmla="*/ 385728 h 871649"/>
              <a:gd name="connsiteX5" fmla="*/ 885265 w 2270898"/>
              <a:gd name="connsiteY5" fmla="*/ 821946 h 871649"/>
              <a:gd name="connsiteX6" fmla="*/ 1154694 w 2270898"/>
              <a:gd name="connsiteY6" fmla="*/ 744966 h 871649"/>
              <a:gd name="connsiteX7" fmla="*/ 1436952 w 2270898"/>
              <a:gd name="connsiteY7" fmla="*/ 809116 h 871649"/>
              <a:gd name="connsiteX8" fmla="*/ 1603741 w 2270898"/>
              <a:gd name="connsiteY8" fmla="*/ 770626 h 871649"/>
              <a:gd name="connsiteX9" fmla="*/ 1757701 w 2270898"/>
              <a:gd name="connsiteY9" fmla="*/ 821946 h 871649"/>
              <a:gd name="connsiteX10" fmla="*/ 1821850 w 2270898"/>
              <a:gd name="connsiteY10" fmla="*/ 141959 h 871649"/>
              <a:gd name="connsiteX11" fmla="*/ 1924490 w 2270898"/>
              <a:gd name="connsiteY11" fmla="*/ 809116 h 871649"/>
              <a:gd name="connsiteX12" fmla="*/ 2116939 w 2270898"/>
              <a:gd name="connsiteY12" fmla="*/ 783456 h 871649"/>
              <a:gd name="connsiteX13" fmla="*/ 2270898 w 2270898"/>
              <a:gd name="connsiteY13" fmla="*/ 860435 h 87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0898" h="871649">
                <a:moveTo>
                  <a:pt x="0" y="847606"/>
                </a:moveTo>
                <a:cubicBezTo>
                  <a:pt x="150752" y="871127"/>
                  <a:pt x="303642" y="911755"/>
                  <a:pt x="384898" y="770626"/>
                </a:cubicBezTo>
                <a:cubicBezTo>
                  <a:pt x="466154" y="629497"/>
                  <a:pt x="446909" y="26491"/>
                  <a:pt x="487537" y="831"/>
                </a:cubicBezTo>
                <a:cubicBezTo>
                  <a:pt x="528165" y="-24829"/>
                  <a:pt x="588039" y="552517"/>
                  <a:pt x="628667" y="616666"/>
                </a:cubicBezTo>
                <a:cubicBezTo>
                  <a:pt x="669295" y="680815"/>
                  <a:pt x="688540" y="351515"/>
                  <a:pt x="731306" y="385728"/>
                </a:cubicBezTo>
                <a:cubicBezTo>
                  <a:pt x="774072" y="419941"/>
                  <a:pt x="814700" y="762073"/>
                  <a:pt x="885265" y="821946"/>
                </a:cubicBezTo>
                <a:cubicBezTo>
                  <a:pt x="955830" y="881819"/>
                  <a:pt x="1062746" y="747104"/>
                  <a:pt x="1154694" y="744966"/>
                </a:cubicBezTo>
                <a:cubicBezTo>
                  <a:pt x="1246642" y="742828"/>
                  <a:pt x="1362111" y="804839"/>
                  <a:pt x="1436952" y="809116"/>
                </a:cubicBezTo>
                <a:cubicBezTo>
                  <a:pt x="1511793" y="813393"/>
                  <a:pt x="1550283" y="768488"/>
                  <a:pt x="1603741" y="770626"/>
                </a:cubicBezTo>
                <a:cubicBezTo>
                  <a:pt x="1657199" y="772764"/>
                  <a:pt x="1721350" y="926724"/>
                  <a:pt x="1757701" y="821946"/>
                </a:cubicBezTo>
                <a:cubicBezTo>
                  <a:pt x="1794052" y="717168"/>
                  <a:pt x="1794052" y="144097"/>
                  <a:pt x="1821850" y="141959"/>
                </a:cubicBezTo>
                <a:cubicBezTo>
                  <a:pt x="1849648" y="139821"/>
                  <a:pt x="1875309" y="702200"/>
                  <a:pt x="1924490" y="809116"/>
                </a:cubicBezTo>
                <a:cubicBezTo>
                  <a:pt x="1973672" y="916032"/>
                  <a:pt x="2059204" y="774903"/>
                  <a:pt x="2116939" y="783456"/>
                </a:cubicBezTo>
                <a:cubicBezTo>
                  <a:pt x="2174674" y="792009"/>
                  <a:pt x="2270898" y="860435"/>
                  <a:pt x="2270898" y="860435"/>
                </a:cubicBezTo>
              </a:path>
            </a:pathLst>
          </a:custGeom>
          <a:solidFill>
            <a:schemeClr val="accent3">
              <a:lumMod val="60000"/>
              <a:lumOff val="40000"/>
            </a:schemeClr>
          </a:solidFill>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Connector 10"/>
          <p:cNvCxnSpPr/>
          <p:nvPr/>
        </p:nvCxnSpPr>
        <p:spPr>
          <a:xfrm>
            <a:off x="828609" y="1902449"/>
            <a:ext cx="2270898" cy="0"/>
          </a:xfrm>
          <a:prstGeom prst="line">
            <a:avLst/>
          </a:prstGeom>
          <a:ln w="38100" cmpd="sng">
            <a:solidFill>
              <a:schemeClr val="accent2">
                <a:lumMod val="60000"/>
                <a:lumOff val="4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rot="16200000">
            <a:off x="247894" y="2889415"/>
            <a:ext cx="1445165"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07</a:t>
            </a:r>
            <a:endParaRPr lang="en-US" sz="1800" dirty="0">
              <a:solidFill>
                <a:schemeClr val="bg1"/>
              </a:solidFill>
              <a:latin typeface="Seravek Light"/>
              <a:cs typeface="Seravek Light"/>
            </a:endParaRPr>
          </a:p>
        </p:txBody>
      </p:sp>
      <p:sp>
        <p:nvSpPr>
          <p:cNvPr id="13" name="TextBox 12"/>
          <p:cNvSpPr txBox="1"/>
          <p:nvPr/>
        </p:nvSpPr>
        <p:spPr>
          <a:xfrm rot="16200000">
            <a:off x="582866" y="2889415"/>
            <a:ext cx="1445165"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06</a:t>
            </a:r>
            <a:endParaRPr lang="en-US" sz="1800" dirty="0">
              <a:solidFill>
                <a:schemeClr val="bg1"/>
              </a:solidFill>
              <a:latin typeface="Seravek Light"/>
              <a:cs typeface="Seravek Light"/>
            </a:endParaRPr>
          </a:p>
        </p:txBody>
      </p:sp>
      <p:sp>
        <p:nvSpPr>
          <p:cNvPr id="14" name="TextBox 13"/>
          <p:cNvSpPr txBox="1"/>
          <p:nvPr/>
        </p:nvSpPr>
        <p:spPr>
          <a:xfrm rot="16200000">
            <a:off x="917839" y="2889415"/>
            <a:ext cx="1445164"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05</a:t>
            </a:r>
            <a:endParaRPr lang="en-US" sz="1800" dirty="0">
              <a:solidFill>
                <a:schemeClr val="bg1"/>
              </a:solidFill>
              <a:latin typeface="Seravek Light"/>
              <a:cs typeface="Seravek Light"/>
            </a:endParaRPr>
          </a:p>
        </p:txBody>
      </p:sp>
      <p:sp>
        <p:nvSpPr>
          <p:cNvPr id="15" name="TextBox 14"/>
          <p:cNvSpPr txBox="1"/>
          <p:nvPr/>
        </p:nvSpPr>
        <p:spPr>
          <a:xfrm rot="16200000">
            <a:off x="1252810" y="2889415"/>
            <a:ext cx="1445165"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04</a:t>
            </a:r>
            <a:endParaRPr lang="en-US" sz="1800" dirty="0">
              <a:solidFill>
                <a:schemeClr val="bg1"/>
              </a:solidFill>
              <a:latin typeface="Seravek Light"/>
              <a:cs typeface="Seravek Light"/>
            </a:endParaRPr>
          </a:p>
        </p:txBody>
      </p:sp>
      <p:sp>
        <p:nvSpPr>
          <p:cNvPr id="16" name="TextBox 15"/>
          <p:cNvSpPr txBox="1"/>
          <p:nvPr/>
        </p:nvSpPr>
        <p:spPr>
          <a:xfrm rot="16200000">
            <a:off x="1587781" y="2889414"/>
            <a:ext cx="1445167"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03</a:t>
            </a:r>
            <a:endParaRPr lang="en-US" sz="1800" dirty="0">
              <a:solidFill>
                <a:schemeClr val="bg1"/>
              </a:solidFill>
              <a:latin typeface="Seravek Light"/>
              <a:cs typeface="Seravek Light"/>
            </a:endParaRPr>
          </a:p>
        </p:txBody>
      </p:sp>
      <p:sp>
        <p:nvSpPr>
          <p:cNvPr id="17" name="TextBox 16"/>
          <p:cNvSpPr txBox="1"/>
          <p:nvPr/>
        </p:nvSpPr>
        <p:spPr>
          <a:xfrm rot="16200000">
            <a:off x="1922753" y="2889414"/>
            <a:ext cx="1445167"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02</a:t>
            </a:r>
            <a:endParaRPr lang="en-US" sz="1800" dirty="0">
              <a:solidFill>
                <a:schemeClr val="bg1"/>
              </a:solidFill>
              <a:latin typeface="Seravek Light"/>
              <a:cs typeface="Seravek Light"/>
            </a:endParaRPr>
          </a:p>
        </p:txBody>
      </p:sp>
      <p:sp>
        <p:nvSpPr>
          <p:cNvPr id="18" name="TextBox 17"/>
          <p:cNvSpPr txBox="1"/>
          <p:nvPr/>
        </p:nvSpPr>
        <p:spPr>
          <a:xfrm rot="16200000">
            <a:off x="2350048" y="2981738"/>
            <a:ext cx="1260518"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01</a:t>
            </a:r>
            <a:endParaRPr lang="en-US" sz="1800" dirty="0">
              <a:solidFill>
                <a:schemeClr val="bg1"/>
              </a:solidFill>
              <a:latin typeface="Seravek Light"/>
              <a:cs typeface="Seravek Light"/>
            </a:endParaRPr>
          </a:p>
        </p:txBody>
      </p:sp>
      <p:sp>
        <p:nvSpPr>
          <p:cNvPr id="19" name="Rectangle 18"/>
          <p:cNvSpPr/>
          <p:nvPr/>
        </p:nvSpPr>
        <p:spPr>
          <a:xfrm>
            <a:off x="4060507" y="2351499"/>
            <a:ext cx="295089" cy="1667891"/>
          </a:xfrm>
          <a:prstGeom prst="rect">
            <a:avLst/>
          </a:prstGeom>
          <a:solidFill>
            <a:srgbClr val="565A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4398971" y="2351499"/>
            <a:ext cx="295089" cy="1667891"/>
          </a:xfrm>
          <a:prstGeom prst="rect">
            <a:avLst/>
          </a:prstGeom>
          <a:solidFill>
            <a:srgbClr val="565A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170593" y="2351499"/>
            <a:ext cx="295089" cy="1667891"/>
          </a:xfrm>
          <a:prstGeom prst="rect">
            <a:avLst/>
          </a:prstGeom>
          <a:solidFill>
            <a:srgbClr val="565A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rot="16200000">
            <a:off x="3476303" y="2889417"/>
            <a:ext cx="1445165"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06</a:t>
            </a:r>
            <a:endParaRPr lang="en-US" sz="1800" dirty="0">
              <a:solidFill>
                <a:schemeClr val="bg1"/>
              </a:solidFill>
              <a:latin typeface="Seravek Light"/>
              <a:cs typeface="Seravek Light"/>
            </a:endParaRPr>
          </a:p>
        </p:txBody>
      </p:sp>
      <p:sp>
        <p:nvSpPr>
          <p:cNvPr id="23" name="TextBox 22"/>
          <p:cNvSpPr txBox="1"/>
          <p:nvPr/>
        </p:nvSpPr>
        <p:spPr>
          <a:xfrm rot="16200000">
            <a:off x="3811276" y="2889417"/>
            <a:ext cx="1445164"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05</a:t>
            </a:r>
            <a:endParaRPr lang="en-US" sz="1800" dirty="0">
              <a:solidFill>
                <a:schemeClr val="bg1"/>
              </a:solidFill>
              <a:latin typeface="Seravek Light"/>
              <a:cs typeface="Seravek Light"/>
            </a:endParaRPr>
          </a:p>
        </p:txBody>
      </p:sp>
      <p:sp>
        <p:nvSpPr>
          <p:cNvPr id="24" name="TextBox 23"/>
          <p:cNvSpPr txBox="1"/>
          <p:nvPr/>
        </p:nvSpPr>
        <p:spPr>
          <a:xfrm rot="16200000">
            <a:off x="4572420" y="2889416"/>
            <a:ext cx="1445167"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02</a:t>
            </a:r>
            <a:endParaRPr lang="en-US" sz="1800" dirty="0">
              <a:solidFill>
                <a:schemeClr val="bg1"/>
              </a:solidFill>
              <a:latin typeface="Seravek Light"/>
              <a:cs typeface="Seravek Light"/>
            </a:endParaRPr>
          </a:p>
        </p:txBody>
      </p:sp>
      <p:sp>
        <p:nvSpPr>
          <p:cNvPr id="25" name="Rectangle 24"/>
          <p:cNvSpPr/>
          <p:nvPr/>
        </p:nvSpPr>
        <p:spPr>
          <a:xfrm>
            <a:off x="7065659" y="2351500"/>
            <a:ext cx="295089" cy="1667891"/>
          </a:xfrm>
          <a:prstGeom prst="rect">
            <a:avLst/>
          </a:prstGeom>
          <a:solidFill>
            <a:srgbClr val="EA3C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7404123" y="2351500"/>
            <a:ext cx="295089" cy="1667891"/>
          </a:xfrm>
          <a:prstGeom prst="rect">
            <a:avLst/>
          </a:prstGeom>
          <a:solidFill>
            <a:srgbClr val="EA3C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7752355" y="2351500"/>
            <a:ext cx="295089" cy="1667891"/>
          </a:xfrm>
          <a:prstGeom prst="rect">
            <a:avLst/>
          </a:prstGeom>
          <a:solidFill>
            <a:srgbClr val="EA3C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rot="16200000">
            <a:off x="6481455" y="2889418"/>
            <a:ext cx="1445165"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06</a:t>
            </a:r>
            <a:endParaRPr lang="en-US" sz="1800" dirty="0">
              <a:solidFill>
                <a:schemeClr val="bg1"/>
              </a:solidFill>
              <a:latin typeface="Seravek Light"/>
              <a:cs typeface="Seravek Light"/>
            </a:endParaRPr>
          </a:p>
        </p:txBody>
      </p:sp>
      <p:sp>
        <p:nvSpPr>
          <p:cNvPr id="29" name="TextBox 28"/>
          <p:cNvSpPr txBox="1"/>
          <p:nvPr/>
        </p:nvSpPr>
        <p:spPr>
          <a:xfrm rot="16200000">
            <a:off x="6816428" y="2889418"/>
            <a:ext cx="1445164"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05</a:t>
            </a:r>
            <a:endParaRPr lang="en-US" sz="1800" dirty="0">
              <a:solidFill>
                <a:schemeClr val="bg1"/>
              </a:solidFill>
              <a:latin typeface="Seravek Light"/>
              <a:cs typeface="Seravek Light"/>
            </a:endParaRPr>
          </a:p>
        </p:txBody>
      </p:sp>
      <p:sp>
        <p:nvSpPr>
          <p:cNvPr id="30" name="TextBox 29"/>
          <p:cNvSpPr txBox="1"/>
          <p:nvPr/>
        </p:nvSpPr>
        <p:spPr>
          <a:xfrm rot="16200000">
            <a:off x="7154182" y="2889417"/>
            <a:ext cx="1445167"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02</a:t>
            </a:r>
            <a:endParaRPr lang="en-US" sz="1800" dirty="0">
              <a:solidFill>
                <a:schemeClr val="bg1"/>
              </a:solidFill>
              <a:latin typeface="Seravek Light"/>
              <a:cs typeface="Seravek Light"/>
            </a:endParaRPr>
          </a:p>
        </p:txBody>
      </p:sp>
      <p:sp>
        <p:nvSpPr>
          <p:cNvPr id="31" name="Rectangle 30"/>
          <p:cNvSpPr/>
          <p:nvPr/>
        </p:nvSpPr>
        <p:spPr>
          <a:xfrm>
            <a:off x="6731321" y="2362772"/>
            <a:ext cx="295089" cy="1667891"/>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rot="16200000">
            <a:off x="6150609" y="2900690"/>
            <a:ext cx="1445165"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08</a:t>
            </a:r>
            <a:endParaRPr lang="en-US" sz="1800" dirty="0">
              <a:solidFill>
                <a:schemeClr val="bg1"/>
              </a:solidFill>
              <a:latin typeface="Seravek Light"/>
              <a:cs typeface="Seravek Light"/>
            </a:endParaRPr>
          </a:p>
        </p:txBody>
      </p:sp>
      <p:sp>
        <p:nvSpPr>
          <p:cNvPr id="33" name="Rectangle 32"/>
          <p:cNvSpPr/>
          <p:nvPr/>
        </p:nvSpPr>
        <p:spPr>
          <a:xfrm>
            <a:off x="8105067" y="2351501"/>
            <a:ext cx="295089" cy="1667891"/>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rot="16200000">
            <a:off x="7524355" y="2889419"/>
            <a:ext cx="1445165"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07</a:t>
            </a:r>
            <a:endParaRPr lang="en-US" sz="1800" dirty="0">
              <a:solidFill>
                <a:schemeClr val="bg1"/>
              </a:solidFill>
              <a:latin typeface="Seravek Light"/>
              <a:cs typeface="Seravek Light"/>
            </a:endParaRPr>
          </a:p>
        </p:txBody>
      </p:sp>
      <p:sp>
        <p:nvSpPr>
          <p:cNvPr id="35" name="Rectangle 34"/>
          <p:cNvSpPr/>
          <p:nvPr/>
        </p:nvSpPr>
        <p:spPr>
          <a:xfrm>
            <a:off x="6409011" y="2361212"/>
            <a:ext cx="295089" cy="1667891"/>
          </a:xfrm>
          <a:prstGeom prst="rect">
            <a:avLst/>
          </a:prstGeom>
          <a:solidFill>
            <a:srgbClr val="2BA3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rot="16200000">
            <a:off x="5828299" y="2899130"/>
            <a:ext cx="1445165" cy="369332"/>
          </a:xfrm>
          <a:prstGeom prst="rect">
            <a:avLst/>
          </a:prstGeom>
          <a:noFill/>
        </p:spPr>
        <p:txBody>
          <a:bodyPr wrap="square" rtlCol="0">
            <a:spAutoFit/>
          </a:bodyPr>
          <a:lstStyle/>
          <a:p>
            <a:r>
              <a:rPr lang="en-US" sz="1800" dirty="0" smtClean="0">
                <a:solidFill>
                  <a:schemeClr val="bg1"/>
                </a:solidFill>
                <a:latin typeface="Seravek Light"/>
                <a:cs typeface="Seravek Light"/>
              </a:rPr>
              <a:t>Symbol   09</a:t>
            </a:r>
            <a:endParaRPr lang="en-US" sz="1800" dirty="0">
              <a:solidFill>
                <a:schemeClr val="bg1"/>
              </a:solidFill>
              <a:latin typeface="Seravek Light"/>
              <a:cs typeface="Seravek Light"/>
            </a:endParaRPr>
          </a:p>
        </p:txBody>
      </p:sp>
      <p:grpSp>
        <p:nvGrpSpPr>
          <p:cNvPr id="37" name="Group 36"/>
          <p:cNvGrpSpPr/>
          <p:nvPr/>
        </p:nvGrpSpPr>
        <p:grpSpPr>
          <a:xfrm>
            <a:off x="3183713" y="2924758"/>
            <a:ext cx="595569" cy="438150"/>
            <a:chOff x="2739620" y="4319602"/>
            <a:chExt cx="595569" cy="438150"/>
          </a:xfrm>
        </p:grpSpPr>
        <p:sp>
          <p:nvSpPr>
            <p:cNvPr id="45" name="Half Frame 44"/>
            <p:cNvSpPr/>
            <p:nvPr/>
          </p:nvSpPr>
          <p:spPr>
            <a:xfrm rot="8100000">
              <a:off x="2739620" y="4319602"/>
              <a:ext cx="438150" cy="438150"/>
            </a:xfrm>
            <a:prstGeom prst="halfFrame">
              <a:avLst>
                <a:gd name="adj1" fmla="val 13333"/>
                <a:gd name="adj2" fmla="val 13333"/>
              </a:avLst>
            </a:prstGeom>
            <a:solidFill>
              <a:srgbClr val="EB6A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6" name="Half Frame 45"/>
            <p:cNvSpPr/>
            <p:nvPr/>
          </p:nvSpPr>
          <p:spPr>
            <a:xfrm rot="8100000">
              <a:off x="2897039" y="4319602"/>
              <a:ext cx="438150" cy="438150"/>
            </a:xfrm>
            <a:prstGeom prst="halfFrame">
              <a:avLst>
                <a:gd name="adj1" fmla="val 13333"/>
                <a:gd name="adj2" fmla="val 13333"/>
              </a:avLst>
            </a:prstGeom>
            <a:solidFill>
              <a:srgbClr val="EB6A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38" name="Group 37"/>
          <p:cNvGrpSpPr/>
          <p:nvPr/>
        </p:nvGrpSpPr>
        <p:grpSpPr>
          <a:xfrm>
            <a:off x="5488501" y="2929879"/>
            <a:ext cx="595569" cy="438150"/>
            <a:chOff x="2739620" y="4319602"/>
            <a:chExt cx="595569" cy="438150"/>
          </a:xfrm>
        </p:grpSpPr>
        <p:sp>
          <p:nvSpPr>
            <p:cNvPr id="43" name="Half Frame 42"/>
            <p:cNvSpPr/>
            <p:nvPr/>
          </p:nvSpPr>
          <p:spPr>
            <a:xfrm rot="8100000">
              <a:off x="2739620" y="4319602"/>
              <a:ext cx="438150" cy="438150"/>
            </a:xfrm>
            <a:prstGeom prst="halfFrame">
              <a:avLst>
                <a:gd name="adj1" fmla="val 13333"/>
                <a:gd name="adj2" fmla="val 13333"/>
              </a:avLst>
            </a:prstGeom>
            <a:solidFill>
              <a:srgbClr val="EB6A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4" name="Half Frame 43"/>
            <p:cNvSpPr/>
            <p:nvPr/>
          </p:nvSpPr>
          <p:spPr>
            <a:xfrm rot="8100000">
              <a:off x="2897039" y="4319602"/>
              <a:ext cx="438150" cy="438150"/>
            </a:xfrm>
            <a:prstGeom prst="halfFrame">
              <a:avLst>
                <a:gd name="adj1" fmla="val 13333"/>
                <a:gd name="adj2" fmla="val 13333"/>
              </a:avLst>
            </a:prstGeom>
            <a:solidFill>
              <a:srgbClr val="EB6A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39" name="Right Brace 38"/>
          <p:cNvSpPr/>
          <p:nvPr/>
        </p:nvSpPr>
        <p:spPr>
          <a:xfrm rot="5400000">
            <a:off x="1887735" y="3037243"/>
            <a:ext cx="243771" cy="2336363"/>
          </a:xfrm>
          <a:prstGeom prst="rightBrace">
            <a:avLst/>
          </a:prstGeom>
          <a:ln>
            <a:solidFill>
              <a:srgbClr val="2BA3E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TextBox 39"/>
          <p:cNvSpPr txBox="1"/>
          <p:nvPr/>
        </p:nvSpPr>
        <p:spPr>
          <a:xfrm>
            <a:off x="841439" y="4248886"/>
            <a:ext cx="2336363" cy="400110"/>
          </a:xfrm>
          <a:prstGeom prst="rect">
            <a:avLst/>
          </a:prstGeom>
          <a:noFill/>
        </p:spPr>
        <p:txBody>
          <a:bodyPr wrap="square" rtlCol="0">
            <a:spAutoFit/>
          </a:bodyPr>
          <a:lstStyle/>
          <a:p>
            <a:pPr algn="ctr"/>
            <a:r>
              <a:rPr lang="en-US" sz="2000" dirty="0" smtClean="0">
                <a:solidFill>
                  <a:srgbClr val="2BA3E2"/>
                </a:solidFill>
                <a:latin typeface="Seravek Light"/>
                <a:cs typeface="Seravek Light"/>
              </a:rPr>
              <a:t>OFDM symbols</a:t>
            </a:r>
            <a:endParaRPr lang="en-US" sz="2000" dirty="0">
              <a:solidFill>
                <a:srgbClr val="2BA3E2"/>
              </a:solidFill>
              <a:latin typeface="Seravek Light"/>
              <a:cs typeface="Seravek Light"/>
            </a:endParaRPr>
          </a:p>
        </p:txBody>
      </p:sp>
      <p:sp>
        <p:nvSpPr>
          <p:cNvPr id="41" name="TextBox 40"/>
          <p:cNvSpPr txBox="1"/>
          <p:nvPr/>
        </p:nvSpPr>
        <p:spPr>
          <a:xfrm>
            <a:off x="3712607" y="4251272"/>
            <a:ext cx="2336363" cy="400110"/>
          </a:xfrm>
          <a:prstGeom prst="rect">
            <a:avLst/>
          </a:prstGeom>
          <a:noFill/>
        </p:spPr>
        <p:txBody>
          <a:bodyPr wrap="square" rtlCol="0">
            <a:spAutoFit/>
          </a:bodyPr>
          <a:lstStyle/>
          <a:p>
            <a:pPr algn="ctr"/>
            <a:r>
              <a:rPr lang="en-US" sz="2000" dirty="0">
                <a:solidFill>
                  <a:srgbClr val="2BA3E2"/>
                </a:solidFill>
                <a:latin typeface="Seravek Light"/>
                <a:cs typeface="Seravek Light"/>
              </a:rPr>
              <a:t>C</a:t>
            </a:r>
            <a:r>
              <a:rPr lang="en-US" sz="2000" dirty="0" smtClean="0">
                <a:solidFill>
                  <a:srgbClr val="2BA3E2"/>
                </a:solidFill>
                <a:latin typeface="Seravek Light"/>
                <a:cs typeface="Seravek Light"/>
              </a:rPr>
              <a:t>orrupted symbols</a:t>
            </a:r>
            <a:endParaRPr lang="en-US" sz="2000" dirty="0">
              <a:solidFill>
                <a:srgbClr val="2BA3E2"/>
              </a:solidFill>
              <a:latin typeface="Seravek Light"/>
              <a:cs typeface="Seravek Light"/>
            </a:endParaRPr>
          </a:p>
        </p:txBody>
      </p:sp>
      <p:sp>
        <p:nvSpPr>
          <p:cNvPr id="42" name="TextBox 41"/>
          <p:cNvSpPr txBox="1"/>
          <p:nvPr/>
        </p:nvSpPr>
        <p:spPr>
          <a:xfrm>
            <a:off x="6174814" y="4253658"/>
            <a:ext cx="2659673" cy="400110"/>
          </a:xfrm>
          <a:prstGeom prst="rect">
            <a:avLst/>
          </a:prstGeom>
          <a:noFill/>
        </p:spPr>
        <p:txBody>
          <a:bodyPr wrap="square" rtlCol="0">
            <a:spAutoFit/>
          </a:bodyPr>
          <a:lstStyle/>
          <a:p>
            <a:pPr algn="ctr"/>
            <a:r>
              <a:rPr lang="en-US" sz="2000" dirty="0" smtClean="0">
                <a:solidFill>
                  <a:srgbClr val="2BA3E2"/>
                </a:solidFill>
                <a:latin typeface="Seravek Light"/>
                <a:cs typeface="Seravek Light"/>
              </a:rPr>
              <a:t>Symbol retransmission</a:t>
            </a:r>
            <a:endParaRPr lang="en-US" sz="2000" dirty="0">
              <a:solidFill>
                <a:srgbClr val="2BA3E2"/>
              </a:solidFill>
              <a:latin typeface="Seravek Light"/>
              <a:cs typeface="Seravek Light"/>
            </a:endParaRPr>
          </a:p>
        </p:txBody>
      </p:sp>
      <p:sp>
        <p:nvSpPr>
          <p:cNvPr id="47" name="TextBox 46"/>
          <p:cNvSpPr txBox="1"/>
          <p:nvPr/>
        </p:nvSpPr>
        <p:spPr>
          <a:xfrm>
            <a:off x="0" y="0"/>
            <a:ext cx="9144000" cy="769441"/>
          </a:xfrm>
          <a:prstGeom prst="rect">
            <a:avLst/>
          </a:prstGeom>
          <a:noFill/>
        </p:spPr>
        <p:txBody>
          <a:bodyPr wrap="square" rtlCol="0">
            <a:spAutoFit/>
          </a:bodyPr>
          <a:lstStyle/>
          <a:p>
            <a:r>
              <a:rPr lang="en-US" sz="4400" dirty="0" smtClean="0">
                <a:solidFill>
                  <a:schemeClr val="tx2">
                    <a:lumMod val="75000"/>
                  </a:schemeClr>
                </a:solidFill>
                <a:latin typeface="Helvetica Neue Thin"/>
                <a:cs typeface="Helvetica Neue Thin"/>
              </a:rPr>
              <a:t>MAC layer rate control</a:t>
            </a:r>
            <a:endParaRPr lang="en-US" sz="4400" dirty="0">
              <a:solidFill>
                <a:schemeClr val="tx2">
                  <a:lumMod val="75000"/>
                </a:schemeClr>
              </a:solidFill>
              <a:latin typeface="Helvetica Neue Thin"/>
              <a:cs typeface="Helvetica Neue Thin"/>
            </a:endParaRPr>
          </a:p>
        </p:txBody>
      </p:sp>
      <p:sp>
        <p:nvSpPr>
          <p:cNvPr id="2" name="Freeform 1"/>
          <p:cNvSpPr/>
          <p:nvPr/>
        </p:nvSpPr>
        <p:spPr>
          <a:xfrm>
            <a:off x="4185224" y="1180617"/>
            <a:ext cx="2969006" cy="1144886"/>
          </a:xfrm>
          <a:custGeom>
            <a:avLst/>
            <a:gdLst>
              <a:gd name="connsiteX0" fmla="*/ 0 w 2969006"/>
              <a:gd name="connsiteY0" fmla="*/ 1144886 h 1144886"/>
              <a:gd name="connsiteX1" fmla="*/ 1251991 w 2969006"/>
              <a:gd name="connsiteY1" fmla="*/ 23 h 1144886"/>
              <a:gd name="connsiteX2" fmla="*/ 2969006 w 2969006"/>
              <a:gd name="connsiteY2" fmla="*/ 1109109 h 1144886"/>
            </a:gdLst>
            <a:ahLst/>
            <a:cxnLst>
              <a:cxn ang="0">
                <a:pos x="connsiteX0" y="connsiteY0"/>
              </a:cxn>
              <a:cxn ang="0">
                <a:pos x="connsiteX1" y="connsiteY1"/>
              </a:cxn>
              <a:cxn ang="0">
                <a:pos x="connsiteX2" y="connsiteY2"/>
              </a:cxn>
            </a:cxnLst>
            <a:rect l="l" t="t" r="r" b="b"/>
            <a:pathLst>
              <a:path w="2969006" h="1144886">
                <a:moveTo>
                  <a:pt x="0" y="1144886"/>
                </a:moveTo>
                <a:cubicBezTo>
                  <a:pt x="378578" y="575436"/>
                  <a:pt x="757157" y="5986"/>
                  <a:pt x="1251991" y="23"/>
                </a:cubicBezTo>
                <a:cubicBezTo>
                  <a:pt x="1746825" y="-5940"/>
                  <a:pt x="2969006" y="1109109"/>
                  <a:pt x="2969006" y="1109109"/>
                </a:cubicBezTo>
              </a:path>
            </a:pathLst>
          </a:custGeom>
          <a:ln w="38100" cmpd="sng">
            <a:solidFill>
              <a:schemeClr val="tx1"/>
            </a:solidFill>
            <a:prstDash val="sysDash"/>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 name="Freeform 47"/>
          <p:cNvSpPr/>
          <p:nvPr/>
        </p:nvSpPr>
        <p:spPr>
          <a:xfrm>
            <a:off x="4570142" y="1207801"/>
            <a:ext cx="2969006" cy="1144886"/>
          </a:xfrm>
          <a:custGeom>
            <a:avLst/>
            <a:gdLst>
              <a:gd name="connsiteX0" fmla="*/ 0 w 2969006"/>
              <a:gd name="connsiteY0" fmla="*/ 1144886 h 1144886"/>
              <a:gd name="connsiteX1" fmla="*/ 1251991 w 2969006"/>
              <a:gd name="connsiteY1" fmla="*/ 23 h 1144886"/>
              <a:gd name="connsiteX2" fmla="*/ 2969006 w 2969006"/>
              <a:gd name="connsiteY2" fmla="*/ 1109109 h 1144886"/>
            </a:gdLst>
            <a:ahLst/>
            <a:cxnLst>
              <a:cxn ang="0">
                <a:pos x="connsiteX0" y="connsiteY0"/>
              </a:cxn>
              <a:cxn ang="0">
                <a:pos x="connsiteX1" y="connsiteY1"/>
              </a:cxn>
              <a:cxn ang="0">
                <a:pos x="connsiteX2" y="connsiteY2"/>
              </a:cxn>
            </a:cxnLst>
            <a:rect l="l" t="t" r="r" b="b"/>
            <a:pathLst>
              <a:path w="2969006" h="1144886">
                <a:moveTo>
                  <a:pt x="0" y="1144886"/>
                </a:moveTo>
                <a:cubicBezTo>
                  <a:pt x="378578" y="575436"/>
                  <a:pt x="757157" y="5986"/>
                  <a:pt x="1251991" y="23"/>
                </a:cubicBezTo>
                <a:cubicBezTo>
                  <a:pt x="1746825" y="-5940"/>
                  <a:pt x="2969006" y="1109109"/>
                  <a:pt x="2969006" y="1109109"/>
                </a:cubicBezTo>
              </a:path>
            </a:pathLst>
          </a:custGeom>
          <a:ln w="38100" cmpd="sng">
            <a:solidFill>
              <a:schemeClr val="tx1"/>
            </a:solidFill>
            <a:prstDash val="sysDash"/>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Freeform 48"/>
          <p:cNvSpPr/>
          <p:nvPr/>
        </p:nvSpPr>
        <p:spPr>
          <a:xfrm>
            <a:off x="5332206" y="1234985"/>
            <a:ext cx="2534838" cy="1144886"/>
          </a:xfrm>
          <a:custGeom>
            <a:avLst/>
            <a:gdLst>
              <a:gd name="connsiteX0" fmla="*/ 0 w 2969006"/>
              <a:gd name="connsiteY0" fmla="*/ 1144886 h 1144886"/>
              <a:gd name="connsiteX1" fmla="*/ 1251991 w 2969006"/>
              <a:gd name="connsiteY1" fmla="*/ 23 h 1144886"/>
              <a:gd name="connsiteX2" fmla="*/ 2969006 w 2969006"/>
              <a:gd name="connsiteY2" fmla="*/ 1109109 h 1144886"/>
            </a:gdLst>
            <a:ahLst/>
            <a:cxnLst>
              <a:cxn ang="0">
                <a:pos x="connsiteX0" y="connsiteY0"/>
              </a:cxn>
              <a:cxn ang="0">
                <a:pos x="connsiteX1" y="connsiteY1"/>
              </a:cxn>
              <a:cxn ang="0">
                <a:pos x="connsiteX2" y="connsiteY2"/>
              </a:cxn>
            </a:cxnLst>
            <a:rect l="l" t="t" r="r" b="b"/>
            <a:pathLst>
              <a:path w="2969006" h="1144886">
                <a:moveTo>
                  <a:pt x="0" y="1144886"/>
                </a:moveTo>
                <a:cubicBezTo>
                  <a:pt x="378578" y="575436"/>
                  <a:pt x="757157" y="5986"/>
                  <a:pt x="1251991" y="23"/>
                </a:cubicBezTo>
                <a:cubicBezTo>
                  <a:pt x="1746825" y="-5940"/>
                  <a:pt x="2969006" y="1109109"/>
                  <a:pt x="2969006" y="1109109"/>
                </a:cubicBezTo>
              </a:path>
            </a:pathLst>
          </a:custGeom>
          <a:ln w="38100" cmpd="sng">
            <a:solidFill>
              <a:schemeClr val="tx1"/>
            </a:solidFill>
            <a:prstDash val="sysDash"/>
            <a:headEnd type="none"/>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85641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ppleLa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descr="orange1.png"/>
          <p:cNvPicPr>
            <a:picLocks noChangeAspect="1"/>
          </p:cNvPicPr>
          <p:nvPr/>
        </p:nvPicPr>
        <p:blipFill>
          <a:blip r:embed="rId4">
            <a:alphaModFix amt="81000"/>
            <a:extLst>
              <a:ext uri="{28A0092B-C50C-407E-A947-70E740481C1C}">
                <a14:useLocalDpi xmlns:a14="http://schemas.microsoft.com/office/drawing/2010/main" val="0"/>
              </a:ext>
            </a:extLst>
          </a:blip>
          <a:stretch>
            <a:fillRect/>
          </a:stretch>
        </p:blipFill>
        <p:spPr>
          <a:xfrm>
            <a:off x="0" y="3290698"/>
            <a:ext cx="9144000" cy="788016"/>
          </a:xfrm>
          <a:prstGeom prst="rect">
            <a:avLst/>
          </a:prstGeom>
        </p:spPr>
      </p:pic>
      <p:sp>
        <p:nvSpPr>
          <p:cNvPr id="4" name="TextBox 3"/>
          <p:cNvSpPr txBox="1"/>
          <p:nvPr/>
        </p:nvSpPr>
        <p:spPr>
          <a:xfrm>
            <a:off x="0" y="3155383"/>
            <a:ext cx="9144000" cy="923330"/>
          </a:xfrm>
          <a:prstGeom prst="rect">
            <a:avLst/>
          </a:prstGeom>
          <a:noFill/>
        </p:spPr>
        <p:txBody>
          <a:bodyPr wrap="square" rtlCol="0">
            <a:spAutoFit/>
          </a:bodyPr>
          <a:lstStyle/>
          <a:p>
            <a:pPr algn="ctr"/>
            <a:r>
              <a:rPr lang="en-US" sz="5400" dirty="0" smtClean="0">
                <a:solidFill>
                  <a:schemeClr val="bg1"/>
                </a:solidFill>
              </a:rPr>
              <a:t>Thank </a:t>
            </a:r>
            <a:r>
              <a:rPr lang="en-US" sz="5400" dirty="0" smtClean="0">
                <a:solidFill>
                  <a:schemeClr val="bg1"/>
                </a:solidFill>
              </a:rPr>
              <a:t>You (Show Videos)</a:t>
            </a:r>
            <a:endParaRPr lang="en-US" sz="5400" dirty="0">
              <a:solidFill>
                <a:schemeClr val="bg1"/>
              </a:solidFill>
            </a:endParaRPr>
          </a:p>
        </p:txBody>
      </p:sp>
    </p:spTree>
    <p:extLst>
      <p:ext uri="{BB962C8B-B14F-4D97-AF65-F5344CB8AC3E}">
        <p14:creationId xmlns:p14="http://schemas.microsoft.com/office/powerpoint/2010/main" val="301060088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63000">
              <a:srgbClr val="D9680C"/>
            </a:gs>
            <a:gs pos="21000">
              <a:srgbClr val="F2AA5D"/>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0283532-8428-F14D-911C-98C43BF6B529}" type="slidenum">
              <a:rPr lang="en-US" smtClean="0"/>
              <a:t>8</a:t>
            </a:fld>
            <a:endParaRPr lang="en-US"/>
          </a:p>
        </p:txBody>
      </p:sp>
      <p:pic>
        <p:nvPicPr>
          <p:cNvPr id="11" name="Picture 10" descr="patternLock.jpg"/>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500" l="2581" r="40645">
                        <a14:foregroundMark x1="5645" y1="21250" x2="5645" y2="21250"/>
                      </a14:backgroundRemoval>
                    </a14:imgEffect>
                  </a14:imgLayer>
                </a14:imgProps>
              </a:ext>
              <a:ext uri="{28A0092B-C50C-407E-A947-70E740481C1C}">
                <a14:useLocalDpi xmlns:a14="http://schemas.microsoft.com/office/drawing/2010/main" val="0"/>
              </a:ext>
            </a:extLst>
          </a:blip>
          <a:srcRect l="4211" r="59926"/>
          <a:stretch/>
        </p:blipFill>
        <p:spPr>
          <a:xfrm>
            <a:off x="2892589" y="655045"/>
            <a:ext cx="3372147" cy="6066429"/>
          </a:xfrm>
          <a:prstGeom prst="rect">
            <a:avLst/>
          </a:prstGeom>
        </p:spPr>
      </p:pic>
      <p:sp>
        <p:nvSpPr>
          <p:cNvPr id="6" name="TextBox 5"/>
          <p:cNvSpPr txBox="1"/>
          <p:nvPr/>
        </p:nvSpPr>
        <p:spPr>
          <a:xfrm>
            <a:off x="0" y="-52840"/>
            <a:ext cx="9113256" cy="707886"/>
          </a:xfrm>
          <a:prstGeom prst="rect">
            <a:avLst/>
          </a:prstGeom>
          <a:noFill/>
        </p:spPr>
        <p:txBody>
          <a:bodyPr wrap="square" rtlCol="0">
            <a:spAutoFit/>
          </a:bodyPr>
          <a:lstStyle/>
          <a:p>
            <a:r>
              <a:rPr lang="en-US" sz="4000" dirty="0" smtClean="0">
                <a:solidFill>
                  <a:srgbClr val="FFFFFF"/>
                </a:solidFill>
                <a:latin typeface="Helvetica Neue Thin"/>
                <a:cs typeface="Helvetica Neue Thin"/>
              </a:rPr>
              <a:t>Applications: </a:t>
            </a:r>
            <a:r>
              <a:rPr lang="en-US" sz="4000" dirty="0">
                <a:solidFill>
                  <a:srgbClr val="FFFFFF"/>
                </a:solidFill>
                <a:latin typeface="Helvetica Neue Thin"/>
                <a:cs typeface="Helvetica Neue Thin"/>
              </a:rPr>
              <a:t>Authentication with Ring</a:t>
            </a:r>
          </a:p>
        </p:txBody>
      </p:sp>
      <p:grpSp>
        <p:nvGrpSpPr>
          <p:cNvPr id="9" name="Group 8"/>
          <p:cNvGrpSpPr/>
          <p:nvPr/>
        </p:nvGrpSpPr>
        <p:grpSpPr>
          <a:xfrm>
            <a:off x="3067931" y="2905252"/>
            <a:ext cx="2870000" cy="2700862"/>
            <a:chOff x="3067931" y="2905252"/>
            <a:chExt cx="2870000" cy="2700862"/>
          </a:xfrm>
        </p:grpSpPr>
        <p:sp>
          <p:nvSpPr>
            <p:cNvPr id="4" name="Rounded Rectangle 3"/>
            <p:cNvSpPr/>
            <p:nvPr/>
          </p:nvSpPr>
          <p:spPr>
            <a:xfrm>
              <a:off x="3313810" y="2905252"/>
              <a:ext cx="2364922" cy="2700862"/>
            </a:xfrm>
            <a:prstGeom prst="round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067931" y="3854962"/>
              <a:ext cx="2870000" cy="830997"/>
            </a:xfrm>
            <a:prstGeom prst="rect">
              <a:avLst/>
            </a:prstGeom>
            <a:noFill/>
          </p:spPr>
          <p:txBody>
            <a:bodyPr wrap="square" rtlCol="0">
              <a:spAutoFit/>
            </a:bodyPr>
            <a:lstStyle/>
            <a:p>
              <a:pPr algn="ctr"/>
              <a:r>
                <a:rPr lang="en-US" sz="2400" dirty="0" smtClean="0">
                  <a:solidFill>
                    <a:srgbClr val="FFFFFF"/>
                  </a:solidFill>
                </a:rPr>
                <a:t>Vibratory </a:t>
              </a:r>
            </a:p>
            <a:p>
              <a:pPr algn="ctr"/>
              <a:r>
                <a:rPr lang="en-US" sz="2400" dirty="0" smtClean="0">
                  <a:solidFill>
                    <a:srgbClr val="FFFFFF"/>
                  </a:solidFill>
                </a:rPr>
                <a:t>Passcode Detected </a:t>
              </a:r>
              <a:endParaRPr lang="en-US" sz="2400" dirty="0">
                <a:solidFill>
                  <a:srgbClr val="FFFFFF"/>
                </a:solidFill>
              </a:endParaRPr>
            </a:p>
          </p:txBody>
        </p:sp>
      </p:grpSp>
      <p:grpSp>
        <p:nvGrpSpPr>
          <p:cNvPr id="14" name="Group 13"/>
          <p:cNvGrpSpPr/>
          <p:nvPr/>
        </p:nvGrpSpPr>
        <p:grpSpPr>
          <a:xfrm>
            <a:off x="4924480" y="3006921"/>
            <a:ext cx="768668" cy="679027"/>
            <a:chOff x="4924480" y="3006921"/>
            <a:chExt cx="768668" cy="679027"/>
          </a:xfrm>
        </p:grpSpPr>
        <p:sp>
          <p:nvSpPr>
            <p:cNvPr id="10" name="Oval 9"/>
            <p:cNvSpPr/>
            <p:nvPr/>
          </p:nvSpPr>
          <p:spPr>
            <a:xfrm>
              <a:off x="5226188" y="3153439"/>
              <a:ext cx="423350" cy="408779"/>
            </a:xfrm>
            <a:prstGeom prst="ellipse">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086628" y="3080444"/>
              <a:ext cx="577512" cy="561179"/>
            </a:xfrm>
            <a:prstGeom prst="ellipse">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924480" y="3006921"/>
              <a:ext cx="768668" cy="679027"/>
            </a:xfrm>
            <a:prstGeom prst="ellipse">
              <a:avLst/>
            </a:prstGeom>
            <a:noFill/>
            <a:ln w="28575"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descr="finger-ring2.jpg"/>
          <p:cNvPicPr>
            <a:picLocks noChangeAspect="1"/>
          </p:cNvPicPr>
          <p:nvPr/>
        </p:nvPicPr>
        <p:blipFill rotWithShape="1">
          <a:blip r:embed="rId5">
            <a:extLst>
              <a:ext uri="{BEBA8EAE-BF5A-486C-A8C5-ECC9F3942E4B}">
                <a14:imgProps xmlns:a14="http://schemas.microsoft.com/office/drawing/2010/main">
                  <a14:imgLayer r:embed="rId6">
                    <a14:imgEffect>
                      <a14:backgroundRemoval t="6102" b="99322" l="10000" r="90000">
                        <a14:foregroundMark x1="60143" y1="10508" x2="60143" y2="10508"/>
                      </a14:backgroundRemoval>
                    </a14:imgEffect>
                  </a14:imgLayer>
                </a14:imgProps>
              </a:ext>
              <a:ext uri="{28A0092B-C50C-407E-A947-70E740481C1C}">
                <a14:useLocalDpi xmlns:a14="http://schemas.microsoft.com/office/drawing/2010/main" val="0"/>
              </a:ext>
            </a:extLst>
          </a:blip>
          <a:srcRect l="22692" t="5888" r="25000"/>
          <a:stretch/>
        </p:blipFill>
        <p:spPr>
          <a:xfrm rot="19877623" flipH="1">
            <a:off x="5680232" y="2674077"/>
            <a:ext cx="2501728" cy="3793843"/>
          </a:xfrm>
          <a:prstGeom prst="rect">
            <a:avLst/>
          </a:prstGeom>
        </p:spPr>
      </p:pic>
    </p:spTree>
    <p:extLst>
      <p:ext uri="{BB962C8B-B14F-4D97-AF65-F5344CB8AC3E}">
        <p14:creationId xmlns:p14="http://schemas.microsoft.com/office/powerpoint/2010/main" val="405630580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grpSp>
        <p:nvGrpSpPr>
          <p:cNvPr id="13" name="Group 12"/>
          <p:cNvGrpSpPr/>
          <p:nvPr/>
        </p:nvGrpSpPr>
        <p:grpSpPr>
          <a:xfrm>
            <a:off x="664219" y="638527"/>
            <a:ext cx="7885782" cy="947180"/>
            <a:chOff x="664219" y="526483"/>
            <a:chExt cx="7885782" cy="947180"/>
          </a:xfrm>
        </p:grpSpPr>
        <p:sp>
          <p:nvSpPr>
            <p:cNvPr id="132" name="Rectangle 131"/>
            <p:cNvSpPr/>
            <p:nvPr/>
          </p:nvSpPr>
          <p:spPr>
            <a:xfrm>
              <a:off x="664219" y="526483"/>
              <a:ext cx="7885782" cy="947180"/>
            </a:xfrm>
            <a:prstGeom prst="rect">
              <a:avLst/>
            </a:prstGeom>
            <a:noFill/>
            <a:ln w="19050" cmpd="sng">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TextBox 132"/>
            <p:cNvSpPr txBox="1"/>
            <p:nvPr/>
          </p:nvSpPr>
          <p:spPr>
            <a:xfrm>
              <a:off x="740706" y="679611"/>
              <a:ext cx="2948705" cy="584776"/>
            </a:xfrm>
            <a:prstGeom prst="rect">
              <a:avLst/>
            </a:prstGeom>
            <a:noFill/>
          </p:spPr>
          <p:txBody>
            <a:bodyPr wrap="square" rtlCol="0">
              <a:spAutoFit/>
            </a:bodyPr>
            <a:lstStyle/>
            <a:p>
              <a:r>
                <a:rPr lang="en-US" sz="3200" dirty="0" smtClean="0">
                  <a:solidFill>
                    <a:schemeClr val="bg1"/>
                  </a:solidFill>
                  <a:latin typeface="Helvetica Neue Thin"/>
                  <a:cs typeface="Helvetica Neue Thin"/>
                </a:rPr>
                <a:t>Application</a:t>
              </a:r>
              <a:endParaRPr lang="en-US" sz="3200" dirty="0">
                <a:solidFill>
                  <a:schemeClr val="bg1"/>
                </a:solidFill>
                <a:latin typeface="Helvetica Neue Thin"/>
                <a:cs typeface="Helvetica Neue Thin"/>
              </a:endParaRPr>
            </a:p>
          </p:txBody>
        </p:sp>
      </p:grpSp>
      <p:grpSp>
        <p:nvGrpSpPr>
          <p:cNvPr id="11" name="Group 10"/>
          <p:cNvGrpSpPr/>
          <p:nvPr/>
        </p:nvGrpSpPr>
        <p:grpSpPr>
          <a:xfrm>
            <a:off x="663467" y="1514895"/>
            <a:ext cx="7885782" cy="3922001"/>
            <a:chOff x="663467" y="1514895"/>
            <a:chExt cx="7885782" cy="3922001"/>
          </a:xfrm>
        </p:grpSpPr>
        <p:cxnSp>
          <p:nvCxnSpPr>
            <p:cNvPr id="89" name="Straight Connector 88"/>
            <p:cNvCxnSpPr/>
            <p:nvPr/>
          </p:nvCxnSpPr>
          <p:spPr>
            <a:xfrm>
              <a:off x="4570660" y="4881326"/>
              <a:ext cx="0" cy="555570"/>
            </a:xfrm>
            <a:prstGeom prst="line">
              <a:avLst/>
            </a:prstGeom>
            <a:ln w="19050">
              <a:solidFill>
                <a:srgbClr val="F2AA5D"/>
              </a:solidFill>
              <a:prstDash val="sysDash"/>
              <a:headEnd type="none"/>
              <a:tailEnd type="stealth" w="lg" len="lg"/>
            </a:ln>
            <a:effectLst/>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663467" y="2641728"/>
              <a:ext cx="7885782" cy="2199110"/>
            </a:xfrm>
            <a:prstGeom prst="rect">
              <a:avLst/>
            </a:prstGeom>
            <a:noFill/>
            <a:ln w="19050" cmpd="sng">
              <a:solidFill>
                <a:srgbClr val="FFC088"/>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TextBox 130"/>
            <p:cNvSpPr txBox="1"/>
            <p:nvPr/>
          </p:nvSpPr>
          <p:spPr>
            <a:xfrm>
              <a:off x="671027" y="2700043"/>
              <a:ext cx="2948705" cy="584776"/>
            </a:xfrm>
            <a:prstGeom prst="rect">
              <a:avLst/>
            </a:prstGeom>
            <a:noFill/>
          </p:spPr>
          <p:txBody>
            <a:bodyPr wrap="square" rtlCol="0">
              <a:spAutoFit/>
            </a:bodyPr>
            <a:lstStyle/>
            <a:p>
              <a:pPr algn="ctr"/>
              <a:r>
                <a:rPr lang="en-US" sz="3200" dirty="0" smtClean="0">
                  <a:solidFill>
                    <a:srgbClr val="FFC088"/>
                  </a:solidFill>
                  <a:latin typeface="Helvetica Neue Thin"/>
                  <a:cs typeface="Helvetica Neue Thin"/>
                </a:rPr>
                <a:t>Vibratory Radio</a:t>
              </a:r>
              <a:endParaRPr lang="en-US" sz="3200" dirty="0">
                <a:solidFill>
                  <a:srgbClr val="FFC088"/>
                </a:solidFill>
                <a:latin typeface="Helvetica Neue Thin"/>
                <a:cs typeface="Helvetica Neue Thin"/>
              </a:endParaRPr>
            </a:p>
          </p:txBody>
        </p:sp>
        <p:cxnSp>
          <p:nvCxnSpPr>
            <p:cNvPr id="134" name="Straight Connector 133"/>
            <p:cNvCxnSpPr/>
            <p:nvPr/>
          </p:nvCxnSpPr>
          <p:spPr>
            <a:xfrm>
              <a:off x="4567668" y="1514895"/>
              <a:ext cx="0" cy="1082649"/>
            </a:xfrm>
            <a:prstGeom prst="line">
              <a:avLst/>
            </a:prstGeom>
            <a:ln w="19050">
              <a:solidFill>
                <a:schemeClr val="bg1"/>
              </a:solidFill>
              <a:prstDash val="sysDash"/>
              <a:headEnd type="none"/>
              <a:tailEnd type="stealth" w="lg" len="lg"/>
            </a:ln>
            <a:effectLst/>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579084" y="3596348"/>
            <a:ext cx="8294012" cy="1153055"/>
            <a:chOff x="579084" y="5277008"/>
            <a:chExt cx="8294012" cy="1153055"/>
          </a:xfrm>
        </p:grpSpPr>
        <p:sp>
          <p:nvSpPr>
            <p:cNvPr id="100" name="Oval 99"/>
            <p:cNvSpPr/>
            <p:nvPr/>
          </p:nvSpPr>
          <p:spPr>
            <a:xfrm>
              <a:off x="2623832" y="5283826"/>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1" name="Straight Connector 100"/>
            <p:cNvCxnSpPr/>
            <p:nvPr/>
          </p:nvCxnSpPr>
          <p:spPr>
            <a:xfrm>
              <a:off x="3360229" y="567971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102" name="Group 101"/>
            <p:cNvGrpSpPr/>
            <p:nvPr/>
          </p:nvGrpSpPr>
          <p:grpSpPr>
            <a:xfrm>
              <a:off x="2919016" y="5417531"/>
              <a:ext cx="200880" cy="481335"/>
              <a:chOff x="2768329" y="986764"/>
              <a:chExt cx="204521" cy="945054"/>
            </a:xfrm>
            <a:effectLst/>
          </p:grpSpPr>
          <p:sp>
            <p:nvSpPr>
              <p:cNvPr id="129" name="Freeform 128"/>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0" name="Freeform 129"/>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03" name="TextBox 102"/>
            <p:cNvSpPr txBox="1"/>
            <p:nvPr/>
          </p:nvSpPr>
          <p:spPr>
            <a:xfrm>
              <a:off x="2114293" y="5991384"/>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Single</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Carrier</a:t>
              </a:r>
              <a:endParaRPr lang="en-US" sz="2000" dirty="0">
                <a:solidFill>
                  <a:schemeClr val="bg1"/>
                </a:solidFill>
                <a:latin typeface="Helvetica Neue Thin"/>
                <a:cs typeface="Helvetica Neue Thin"/>
              </a:endParaRPr>
            </a:p>
          </p:txBody>
        </p:sp>
        <p:sp>
          <p:nvSpPr>
            <p:cNvPr id="104" name="Oval 103"/>
            <p:cNvSpPr/>
            <p:nvPr/>
          </p:nvSpPr>
          <p:spPr>
            <a:xfrm>
              <a:off x="4190616" y="527700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5" name="Group 104"/>
            <p:cNvGrpSpPr/>
            <p:nvPr/>
          </p:nvGrpSpPr>
          <p:grpSpPr>
            <a:xfrm>
              <a:off x="4377253" y="5426002"/>
              <a:ext cx="353280" cy="493885"/>
              <a:chOff x="2224020" y="340262"/>
              <a:chExt cx="353280" cy="493885"/>
            </a:xfrm>
          </p:grpSpPr>
          <p:grpSp>
            <p:nvGrpSpPr>
              <p:cNvPr id="123" name="Group 122"/>
              <p:cNvGrpSpPr/>
              <p:nvPr/>
            </p:nvGrpSpPr>
            <p:grpSpPr>
              <a:xfrm>
                <a:off x="2224020" y="352812"/>
                <a:ext cx="200880" cy="481335"/>
                <a:chOff x="2768329" y="986764"/>
                <a:chExt cx="204521" cy="945054"/>
              </a:xfrm>
              <a:effectLst/>
            </p:grpSpPr>
            <p:sp>
              <p:nvSpPr>
                <p:cNvPr id="127" name="Freeform 126"/>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8" name="Freeform 127"/>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24" name="Group 123"/>
              <p:cNvGrpSpPr/>
              <p:nvPr/>
            </p:nvGrpSpPr>
            <p:grpSpPr>
              <a:xfrm>
                <a:off x="2376420" y="340262"/>
                <a:ext cx="200880" cy="481335"/>
                <a:chOff x="2768329" y="986764"/>
                <a:chExt cx="204521" cy="945054"/>
              </a:xfrm>
              <a:effectLst/>
            </p:grpSpPr>
            <p:sp>
              <p:nvSpPr>
                <p:cNvPr id="125" name="Freeform 124"/>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6" name="Freeform 125"/>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106" name="TextBox 105"/>
            <p:cNvSpPr txBox="1"/>
            <p:nvPr/>
          </p:nvSpPr>
          <p:spPr>
            <a:xfrm>
              <a:off x="3681952" y="5995329"/>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Multi-Carrier</a:t>
              </a:r>
              <a:endParaRPr lang="en-US" sz="2000" dirty="0">
                <a:solidFill>
                  <a:schemeClr val="bg1"/>
                </a:solidFill>
                <a:latin typeface="Helvetica Neue Thin"/>
                <a:cs typeface="Helvetica Neue Thin"/>
              </a:endParaRPr>
            </a:p>
          </p:txBody>
        </p:sp>
        <p:grpSp>
          <p:nvGrpSpPr>
            <p:cNvPr id="107" name="Group 106"/>
            <p:cNvGrpSpPr/>
            <p:nvPr/>
          </p:nvGrpSpPr>
          <p:grpSpPr>
            <a:xfrm>
              <a:off x="5808013" y="5293503"/>
              <a:ext cx="742241" cy="742297"/>
              <a:chOff x="5103876" y="1582811"/>
              <a:chExt cx="742241" cy="742297"/>
            </a:xfrm>
          </p:grpSpPr>
          <p:sp>
            <p:nvSpPr>
              <p:cNvPr id="118" name="Oval 117"/>
              <p:cNvSpPr/>
              <p:nvPr/>
            </p:nvSpPr>
            <p:spPr>
              <a:xfrm>
                <a:off x="5103876" y="1582811"/>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9" name="Group 118"/>
              <p:cNvGrpSpPr/>
              <p:nvPr/>
            </p:nvGrpSpPr>
            <p:grpSpPr>
              <a:xfrm>
                <a:off x="5237412" y="1687828"/>
                <a:ext cx="483078" cy="384349"/>
                <a:chOff x="5085012" y="380778"/>
                <a:chExt cx="483078" cy="384349"/>
              </a:xfrm>
            </p:grpSpPr>
            <p:cxnSp>
              <p:nvCxnSpPr>
                <p:cNvPr id="120" name="Straight Connector 119"/>
                <p:cNvCxnSpPr/>
                <p:nvPr/>
              </p:nvCxnSpPr>
              <p:spPr>
                <a:xfrm>
                  <a:off x="5330844" y="380778"/>
                  <a:ext cx="0" cy="267129"/>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flipH="1" flipV="1">
                  <a:off x="5344962" y="668061"/>
                  <a:ext cx="223128" cy="93121"/>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flipV="1">
                  <a:off x="5085012" y="672006"/>
                  <a:ext cx="223128" cy="93121"/>
                </a:xfrm>
                <a:prstGeom prst="line">
                  <a:avLst/>
                </a:prstGeom>
                <a:ln w="19050" cmpd="sng">
                  <a:solidFill>
                    <a:schemeClr val="bg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grpSp>
        </p:grpSp>
        <p:cxnSp>
          <p:nvCxnSpPr>
            <p:cNvPr id="108" name="Straight Connector 107"/>
            <p:cNvCxnSpPr/>
            <p:nvPr/>
          </p:nvCxnSpPr>
          <p:spPr>
            <a:xfrm>
              <a:off x="4961091" y="5683663"/>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09" name="TextBox 108"/>
            <p:cNvSpPr txBox="1"/>
            <p:nvPr/>
          </p:nvSpPr>
          <p:spPr>
            <a:xfrm>
              <a:off x="5106066" y="6002810"/>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Multi-dimension</a:t>
              </a:r>
              <a:endParaRPr lang="en-US" sz="2000" dirty="0">
                <a:solidFill>
                  <a:schemeClr val="bg1"/>
                </a:solidFill>
                <a:latin typeface="Helvetica Neue Thin"/>
                <a:cs typeface="Helvetica Neue Thin"/>
              </a:endParaRPr>
            </a:p>
          </p:txBody>
        </p:sp>
        <p:cxnSp>
          <p:nvCxnSpPr>
            <p:cNvPr id="110" name="Straight Connector 109"/>
            <p:cNvCxnSpPr/>
            <p:nvPr/>
          </p:nvCxnSpPr>
          <p:spPr>
            <a:xfrm>
              <a:off x="6578447" y="5687608"/>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grpSp>
          <p:nvGrpSpPr>
            <p:cNvPr id="111" name="Group 110"/>
            <p:cNvGrpSpPr/>
            <p:nvPr/>
          </p:nvGrpSpPr>
          <p:grpSpPr>
            <a:xfrm>
              <a:off x="7406623" y="5283402"/>
              <a:ext cx="742241" cy="742297"/>
              <a:chOff x="6592290" y="1339331"/>
              <a:chExt cx="742241" cy="742297"/>
            </a:xfrm>
          </p:grpSpPr>
          <p:sp>
            <p:nvSpPr>
              <p:cNvPr id="113" name="Oval 112"/>
              <p:cNvSpPr/>
              <p:nvPr/>
            </p:nvSpPr>
            <p:spPr>
              <a:xfrm>
                <a:off x="6592290" y="1339331"/>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4" name="Group 113"/>
              <p:cNvGrpSpPr/>
              <p:nvPr/>
            </p:nvGrpSpPr>
            <p:grpSpPr>
              <a:xfrm rot="5400000">
                <a:off x="6875696" y="1489766"/>
                <a:ext cx="188755" cy="491628"/>
                <a:chOff x="2768329" y="986764"/>
                <a:chExt cx="204521" cy="945054"/>
              </a:xfrm>
              <a:effectLst/>
            </p:grpSpPr>
            <p:sp>
              <p:nvSpPr>
                <p:cNvPr id="116" name="Freeform 115"/>
                <p:cNvSpPr/>
                <p:nvPr/>
              </p:nvSpPr>
              <p:spPr>
                <a:xfrm rot="5400000">
                  <a:off x="2635149" y="1121774"/>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7" name="Freeform 116"/>
                <p:cNvSpPr/>
                <p:nvPr/>
              </p:nvSpPr>
              <p:spPr>
                <a:xfrm rot="5400000">
                  <a:off x="2633319" y="1594116"/>
                  <a:ext cx="472712" cy="202691"/>
                </a:xfrm>
                <a:custGeom>
                  <a:avLst/>
                  <a:gdLst>
                    <a:gd name="connsiteX0" fmla="*/ 0 w 6708588"/>
                    <a:gd name="connsiteY0" fmla="*/ 1255149 h 2510237"/>
                    <a:gd name="connsiteX1" fmla="*/ 1598706 w 6708588"/>
                    <a:gd name="connsiteY1" fmla="*/ 2510208 h 2510237"/>
                    <a:gd name="connsiteX2" fmla="*/ 3361765 w 6708588"/>
                    <a:gd name="connsiteY2" fmla="*/ 1225267 h 2510237"/>
                    <a:gd name="connsiteX3" fmla="*/ 5020235 w 6708588"/>
                    <a:gd name="connsiteY3" fmla="*/ 90 h 2510237"/>
                    <a:gd name="connsiteX4" fmla="*/ 6708588 w 6708588"/>
                    <a:gd name="connsiteY4" fmla="*/ 1285031 h 2510237"/>
                    <a:gd name="connsiteX0" fmla="*/ 0 w 6708588"/>
                    <a:gd name="connsiteY0" fmla="*/ 1255172 h 2510260"/>
                    <a:gd name="connsiteX1" fmla="*/ 1598706 w 6708588"/>
                    <a:gd name="connsiteY1" fmla="*/ 2510231 h 2510260"/>
                    <a:gd name="connsiteX2" fmla="*/ 3361765 w 6708588"/>
                    <a:gd name="connsiteY2" fmla="*/ 1225290 h 2510260"/>
                    <a:gd name="connsiteX3" fmla="*/ 5020235 w 6708588"/>
                    <a:gd name="connsiteY3" fmla="*/ 113 h 2510260"/>
                    <a:gd name="connsiteX4" fmla="*/ 6708588 w 6708588"/>
                    <a:gd name="connsiteY4" fmla="*/ 1285054 h 251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8588" h="2510260">
                      <a:moveTo>
                        <a:pt x="0" y="1255172"/>
                      </a:moveTo>
                      <a:cubicBezTo>
                        <a:pt x="519206" y="1885191"/>
                        <a:pt x="1038412" y="2515211"/>
                        <a:pt x="1598706" y="2510231"/>
                      </a:cubicBezTo>
                      <a:cubicBezTo>
                        <a:pt x="2159000" y="2505251"/>
                        <a:pt x="3361765" y="1225290"/>
                        <a:pt x="3361765" y="1225290"/>
                      </a:cubicBezTo>
                      <a:cubicBezTo>
                        <a:pt x="4009463" y="636552"/>
                        <a:pt x="4462431" y="-9848"/>
                        <a:pt x="5020235" y="113"/>
                      </a:cubicBezTo>
                      <a:cubicBezTo>
                        <a:pt x="5578039" y="10074"/>
                        <a:pt x="6708588" y="1285054"/>
                        <a:pt x="6708588" y="1285054"/>
                      </a:cubicBezTo>
                    </a:path>
                  </a:pathLst>
                </a:custGeom>
                <a:noFill/>
                <a:ln w="19050" cmpd="sng">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cxnSp>
            <p:nvCxnSpPr>
              <p:cNvPr id="115" name="Straight Connector 114"/>
              <p:cNvCxnSpPr/>
              <p:nvPr/>
            </p:nvCxnSpPr>
            <p:spPr>
              <a:xfrm flipH="1">
                <a:off x="6821713" y="1437160"/>
                <a:ext cx="309268" cy="629828"/>
              </a:xfrm>
              <a:prstGeom prst="line">
                <a:avLst/>
              </a:prstGeom>
              <a:ln w="28575" cmpd="sng">
                <a:solidFill>
                  <a:schemeClr val="bg1"/>
                </a:solidFill>
                <a:prstDash val="solid"/>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112" name="TextBox 111"/>
            <p:cNvSpPr txBox="1"/>
            <p:nvPr/>
          </p:nvSpPr>
          <p:spPr>
            <a:xfrm>
              <a:off x="6706713" y="6029953"/>
              <a:ext cx="2166383"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Phy</a:t>
              </a:r>
              <a:r>
                <a:rPr lang="en-US" sz="2000" dirty="0">
                  <a:solidFill>
                    <a:schemeClr val="bg1"/>
                  </a:solidFill>
                  <a:latin typeface="Helvetica Neue Thin"/>
                  <a:cs typeface="Helvetica Neue Thin"/>
                </a:rPr>
                <a:t>-</a:t>
              </a:r>
              <a:r>
                <a:rPr lang="en-US" sz="2000" dirty="0" smtClean="0">
                  <a:solidFill>
                    <a:schemeClr val="bg1"/>
                  </a:solidFill>
                  <a:latin typeface="Helvetica Neue Thin"/>
                  <a:cs typeface="Helvetica Neue Thin"/>
                </a:rPr>
                <a:t>Security</a:t>
              </a:r>
              <a:endParaRPr lang="en-US" sz="2000" dirty="0">
                <a:solidFill>
                  <a:schemeClr val="bg1"/>
                </a:solidFill>
                <a:latin typeface="Helvetica Neue Thin"/>
                <a:cs typeface="Helvetica Neue Thin"/>
              </a:endParaRPr>
            </a:p>
          </p:txBody>
        </p:sp>
        <p:cxnSp>
          <p:nvCxnSpPr>
            <p:cNvPr id="40" name="Straight Connector 39"/>
            <p:cNvCxnSpPr/>
            <p:nvPr/>
          </p:nvCxnSpPr>
          <p:spPr>
            <a:xfrm>
              <a:off x="1825020" y="5681710"/>
              <a:ext cx="816465" cy="0"/>
            </a:xfrm>
            <a:prstGeom prst="line">
              <a:avLst/>
            </a:prstGeom>
            <a:ln w="19050" cmpd="sng">
              <a:solidFill>
                <a:schemeClr val="bg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42" name="Oval 41"/>
            <p:cNvSpPr/>
            <p:nvPr/>
          </p:nvSpPr>
          <p:spPr>
            <a:xfrm>
              <a:off x="1088623" y="5285818"/>
              <a:ext cx="742241" cy="742297"/>
            </a:xfrm>
            <a:prstGeom prst="ellipse">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579084" y="5993376"/>
              <a:ext cx="1776697" cy="400110"/>
            </a:xfrm>
            <a:prstGeom prst="rect">
              <a:avLst/>
            </a:prstGeom>
            <a:noFill/>
          </p:spPr>
          <p:txBody>
            <a:bodyPr wrap="square" rtlCol="0">
              <a:spAutoFit/>
            </a:bodyPr>
            <a:lstStyle/>
            <a:p>
              <a:pPr algn="ctr"/>
              <a:r>
                <a:rPr lang="en-US" sz="2000" dirty="0" smtClean="0">
                  <a:solidFill>
                    <a:schemeClr val="bg1"/>
                  </a:solidFill>
                  <a:latin typeface="Helvetica Neue Thin"/>
                  <a:cs typeface="Helvetica Neue Thin"/>
                </a:rPr>
                <a:t>Morse-code</a:t>
              </a:r>
              <a:endParaRPr lang="en-US" sz="2000" dirty="0">
                <a:solidFill>
                  <a:schemeClr val="bg1"/>
                </a:solidFill>
                <a:latin typeface="Helvetica Neue Thin"/>
                <a:cs typeface="Helvetica Neue Thin"/>
              </a:endParaRPr>
            </a:p>
          </p:txBody>
        </p:sp>
        <p:cxnSp>
          <p:nvCxnSpPr>
            <p:cNvPr id="47" name="Straight Connector 46"/>
            <p:cNvCxnSpPr/>
            <p:nvPr/>
          </p:nvCxnSpPr>
          <p:spPr>
            <a:xfrm flipH="1">
              <a:off x="1238518" y="5681710"/>
              <a:ext cx="432382" cy="0"/>
            </a:xfrm>
            <a:prstGeom prst="line">
              <a:avLst/>
            </a:prstGeom>
            <a:ln w="28575" cmpd="sng">
              <a:solidFill>
                <a:schemeClr val="bg1"/>
              </a:solidFill>
              <a:prstDash val="dashDot"/>
              <a:headEnd type="none"/>
              <a:tailEnd type="none"/>
            </a:ln>
            <a:effectLst/>
          </p:spPr>
          <p:style>
            <a:lnRef idx="2">
              <a:schemeClr val="accent1"/>
            </a:lnRef>
            <a:fillRef idx="0">
              <a:schemeClr val="accent1"/>
            </a:fillRef>
            <a:effectRef idx="1">
              <a:schemeClr val="accent1"/>
            </a:effectRef>
            <a:fontRef idx="minor">
              <a:schemeClr val="tx1"/>
            </a:fontRef>
          </p:style>
        </p:cxnSp>
      </p:grpSp>
      <p:sp>
        <p:nvSpPr>
          <p:cNvPr id="2" name="Slide Number Placeholder 1"/>
          <p:cNvSpPr>
            <a:spLocks noGrp="1"/>
          </p:cNvSpPr>
          <p:nvPr>
            <p:ph type="sldNum" sz="quarter" idx="12"/>
          </p:nvPr>
        </p:nvSpPr>
        <p:spPr/>
        <p:txBody>
          <a:bodyPr/>
          <a:lstStyle/>
          <a:p>
            <a:fld id="{10283532-8428-F14D-911C-98C43BF6B529}" type="slidenum">
              <a:rPr lang="en-US" smtClean="0"/>
              <a:t>9</a:t>
            </a:fld>
            <a:endParaRPr lang="en-US"/>
          </a:p>
        </p:txBody>
      </p:sp>
      <p:grpSp>
        <p:nvGrpSpPr>
          <p:cNvPr id="19" name="Group 18"/>
          <p:cNvGrpSpPr/>
          <p:nvPr/>
        </p:nvGrpSpPr>
        <p:grpSpPr>
          <a:xfrm>
            <a:off x="685135" y="5407773"/>
            <a:ext cx="7885782" cy="1347058"/>
            <a:chOff x="685135" y="5407773"/>
            <a:chExt cx="7885782" cy="1347058"/>
          </a:xfrm>
        </p:grpSpPr>
        <p:grpSp>
          <p:nvGrpSpPr>
            <p:cNvPr id="12" name="Group 11"/>
            <p:cNvGrpSpPr/>
            <p:nvPr/>
          </p:nvGrpSpPr>
          <p:grpSpPr>
            <a:xfrm>
              <a:off x="685135" y="5407773"/>
              <a:ext cx="7885782" cy="1347058"/>
              <a:chOff x="685135" y="5407773"/>
              <a:chExt cx="7885782" cy="1347058"/>
            </a:xfrm>
          </p:grpSpPr>
          <p:sp>
            <p:nvSpPr>
              <p:cNvPr id="88" name="Rectangle 87"/>
              <p:cNvSpPr/>
              <p:nvPr/>
            </p:nvSpPr>
            <p:spPr>
              <a:xfrm>
                <a:off x="685135" y="5436896"/>
                <a:ext cx="7885782" cy="1317935"/>
              </a:xfrm>
              <a:prstGeom prst="rect">
                <a:avLst/>
              </a:prstGeom>
              <a:noFill/>
              <a:ln w="19050" cmpd="sng">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TextBox 89"/>
              <p:cNvSpPr txBox="1"/>
              <p:nvPr/>
            </p:nvSpPr>
            <p:spPr>
              <a:xfrm>
                <a:off x="775523" y="5407773"/>
                <a:ext cx="2948705" cy="584776"/>
              </a:xfrm>
              <a:prstGeom prst="rect">
                <a:avLst/>
              </a:prstGeom>
              <a:noFill/>
            </p:spPr>
            <p:txBody>
              <a:bodyPr wrap="square" rtlCol="0">
                <a:spAutoFit/>
              </a:bodyPr>
              <a:lstStyle/>
              <a:p>
                <a:r>
                  <a:rPr lang="en-US" sz="3200" dirty="0" smtClean="0">
                    <a:solidFill>
                      <a:schemeClr val="bg1"/>
                    </a:solidFill>
                    <a:latin typeface="Helvetica Neue Thin"/>
                    <a:cs typeface="Helvetica Neue Thin"/>
                  </a:rPr>
                  <a:t>Hardware</a:t>
                </a:r>
                <a:endParaRPr lang="en-US" sz="3200" dirty="0">
                  <a:solidFill>
                    <a:schemeClr val="bg1"/>
                  </a:solidFill>
                  <a:latin typeface="Helvetica Neue Thin"/>
                  <a:cs typeface="Helvetica Neue Thin"/>
                </a:endParaRPr>
              </a:p>
            </p:txBody>
          </p:sp>
        </p:grpSp>
        <p:grpSp>
          <p:nvGrpSpPr>
            <p:cNvPr id="4" name="Group 3"/>
            <p:cNvGrpSpPr/>
            <p:nvPr/>
          </p:nvGrpSpPr>
          <p:grpSpPr>
            <a:xfrm>
              <a:off x="5684089" y="5657720"/>
              <a:ext cx="991093" cy="887278"/>
              <a:chOff x="-1878672" y="4444805"/>
              <a:chExt cx="991093" cy="887278"/>
            </a:xfrm>
          </p:grpSpPr>
          <p:sp>
            <p:nvSpPr>
              <p:cNvPr id="55" name="Oval 54"/>
              <p:cNvSpPr/>
              <p:nvPr/>
            </p:nvSpPr>
            <p:spPr>
              <a:xfrm>
                <a:off x="-1878672" y="4444805"/>
                <a:ext cx="951831" cy="887278"/>
              </a:xfrm>
              <a:prstGeom prst="ellipse">
                <a:avLst/>
              </a:prstGeom>
              <a:solidFill>
                <a:srgbClr val="FFFFFF"/>
              </a:solidFill>
              <a:ln w="28575" cmpd="sng">
                <a:no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4" name="Picture 53" descr="vib_motor.gif"/>
              <p:cNvPicPr>
                <a:picLocks noChangeAspect="1"/>
              </p:cNvPicPr>
              <p:nvPr/>
            </p:nvPicPr>
            <p:blipFill rotWithShape="1">
              <a:blip r:embed="rId3">
                <a:extLst>
                  <a:ext uri="{28A0092B-C50C-407E-A947-70E740481C1C}">
                    <a14:useLocalDpi xmlns:a14="http://schemas.microsoft.com/office/drawing/2010/main" val="0"/>
                  </a:ext>
                </a:extLst>
              </a:blip>
              <a:srcRect l="39710" t="25782" b="22551"/>
              <a:stretch/>
            </p:blipFill>
            <p:spPr>
              <a:xfrm>
                <a:off x="-1806018" y="4616415"/>
                <a:ext cx="918439" cy="529822"/>
              </a:xfrm>
              <a:prstGeom prst="rect">
                <a:avLst/>
              </a:prstGeom>
            </p:spPr>
          </p:pic>
        </p:grpSp>
        <p:grpSp>
          <p:nvGrpSpPr>
            <p:cNvPr id="8" name="Group 7"/>
            <p:cNvGrpSpPr/>
            <p:nvPr/>
          </p:nvGrpSpPr>
          <p:grpSpPr>
            <a:xfrm>
              <a:off x="7149163" y="5657720"/>
              <a:ext cx="951831" cy="887278"/>
              <a:chOff x="-1620449" y="5125726"/>
              <a:chExt cx="951831" cy="887278"/>
            </a:xfrm>
          </p:grpSpPr>
          <p:sp>
            <p:nvSpPr>
              <p:cNvPr id="59" name="Oval 58"/>
              <p:cNvSpPr/>
              <p:nvPr/>
            </p:nvSpPr>
            <p:spPr>
              <a:xfrm>
                <a:off x="-1620449" y="5125726"/>
                <a:ext cx="951831" cy="887278"/>
              </a:xfrm>
              <a:prstGeom prst="ellipse">
                <a:avLst/>
              </a:prstGeom>
              <a:solidFill>
                <a:srgbClr val="FFFFFF"/>
              </a:solidFill>
              <a:ln w="28575" cmpd="sng">
                <a:no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1" name="Picture 60" descr="red_accl.jpg"/>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2261" t="12514" r="11136" b="13630"/>
              <a:stretch/>
            </p:blipFill>
            <p:spPr>
              <a:xfrm>
                <a:off x="-1526806" y="5205040"/>
                <a:ext cx="768808" cy="741235"/>
              </a:xfrm>
              <a:prstGeom prst="rect">
                <a:avLst/>
              </a:prstGeom>
            </p:spPr>
          </p:pic>
        </p:grpSp>
        <p:grpSp>
          <p:nvGrpSpPr>
            <p:cNvPr id="16" name="Group 15"/>
            <p:cNvGrpSpPr/>
            <p:nvPr/>
          </p:nvGrpSpPr>
          <p:grpSpPr>
            <a:xfrm>
              <a:off x="4273683" y="5664771"/>
              <a:ext cx="951831" cy="887278"/>
              <a:chOff x="-2419881" y="2813293"/>
              <a:chExt cx="951831" cy="887278"/>
            </a:xfrm>
          </p:grpSpPr>
          <p:sp>
            <p:nvSpPr>
              <p:cNvPr id="66" name="Oval 65"/>
              <p:cNvSpPr/>
              <p:nvPr/>
            </p:nvSpPr>
            <p:spPr>
              <a:xfrm>
                <a:off x="-2419881" y="2813293"/>
                <a:ext cx="951831" cy="887278"/>
              </a:xfrm>
              <a:prstGeom prst="ellipse">
                <a:avLst/>
              </a:prstGeom>
              <a:solidFill>
                <a:srgbClr val="FFFFFF"/>
              </a:solidFill>
              <a:ln w="28575" cmpd="sng">
                <a:no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speaker.jpg"/>
              <p:cNvPicPr>
                <a:picLocks noChangeAspect="1"/>
              </p:cNvPicPr>
              <p:nvPr/>
            </p:nvPicPr>
            <p:blipFill rotWithShape="1">
              <a:blip r:embed="rId6">
                <a:extLst>
                  <a:ext uri="{28A0092B-C50C-407E-A947-70E740481C1C}">
                    <a14:useLocalDpi xmlns:a14="http://schemas.microsoft.com/office/drawing/2010/main" val="0"/>
                  </a:ext>
                </a:extLst>
              </a:blip>
              <a:srcRect l="14429" t="7677" r="6286" b="4660"/>
              <a:stretch/>
            </p:blipFill>
            <p:spPr>
              <a:xfrm rot="2660503">
                <a:off x="-2204933" y="2933821"/>
                <a:ext cx="553582" cy="577191"/>
              </a:xfrm>
              <a:prstGeom prst="rect">
                <a:avLst/>
              </a:prstGeom>
            </p:spPr>
          </p:pic>
        </p:grpSp>
        <p:grpSp>
          <p:nvGrpSpPr>
            <p:cNvPr id="18" name="Group 17"/>
            <p:cNvGrpSpPr/>
            <p:nvPr/>
          </p:nvGrpSpPr>
          <p:grpSpPr>
            <a:xfrm>
              <a:off x="2772397" y="5656875"/>
              <a:ext cx="951831" cy="887278"/>
              <a:chOff x="-2096365" y="1499363"/>
              <a:chExt cx="951831" cy="887278"/>
            </a:xfrm>
          </p:grpSpPr>
          <p:sp>
            <p:nvSpPr>
              <p:cNvPr id="62" name="Oval 61"/>
              <p:cNvSpPr/>
              <p:nvPr/>
            </p:nvSpPr>
            <p:spPr>
              <a:xfrm>
                <a:off x="-2096365" y="1499363"/>
                <a:ext cx="951831" cy="887278"/>
              </a:xfrm>
              <a:prstGeom prst="ellipse">
                <a:avLst/>
              </a:prstGeom>
              <a:solidFill>
                <a:srgbClr val="FFFFFF"/>
              </a:solidFill>
              <a:ln w="28575" cmpd="sng">
                <a:no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Microphone.jpg"/>
              <p:cNvPicPr>
                <a:picLocks noChangeAspect="1"/>
              </p:cNvPicPr>
              <p:nvPr/>
            </p:nvPicPr>
            <p:blipFill rotWithShape="1">
              <a:blip r:embed="rId7">
                <a:extLst>
                  <a:ext uri="{28A0092B-C50C-407E-A947-70E740481C1C}">
                    <a14:useLocalDpi xmlns:a14="http://schemas.microsoft.com/office/drawing/2010/main" val="0"/>
                  </a:ext>
                </a:extLst>
              </a:blip>
              <a:srcRect l="12610" t="2751" r="19028" b="30139"/>
              <a:stretch/>
            </p:blipFill>
            <p:spPr>
              <a:xfrm>
                <a:off x="-1833368" y="1586013"/>
                <a:ext cx="419126" cy="669092"/>
              </a:xfrm>
              <a:prstGeom prst="rect">
                <a:avLst/>
              </a:prstGeom>
            </p:spPr>
          </p:pic>
        </p:grpSp>
      </p:grpSp>
      <p:sp>
        <p:nvSpPr>
          <p:cNvPr id="3" name="TextBox 2"/>
          <p:cNvSpPr txBox="1"/>
          <p:nvPr/>
        </p:nvSpPr>
        <p:spPr>
          <a:xfrm>
            <a:off x="889000" y="1183375"/>
            <a:ext cx="7663774" cy="461665"/>
          </a:xfrm>
          <a:prstGeom prst="rect">
            <a:avLst/>
          </a:prstGeom>
          <a:noFill/>
        </p:spPr>
        <p:txBody>
          <a:bodyPr wrap="square" rtlCol="0">
            <a:spAutoFit/>
          </a:bodyPr>
          <a:lstStyle/>
          <a:p>
            <a:r>
              <a:rPr lang="en-US" sz="2400" dirty="0" smtClean="0">
                <a:solidFill>
                  <a:srgbClr val="FFFFFF"/>
                </a:solidFill>
                <a:latin typeface="Helvetica Neue Thin"/>
                <a:cs typeface="Helvetica Neue Thin"/>
              </a:rPr>
              <a:t>   6 bps        80 bps       200 bps      400 bps     +secured</a:t>
            </a:r>
            <a:endParaRPr lang="en-US" sz="2400" dirty="0">
              <a:solidFill>
                <a:srgbClr val="FFFFFF"/>
              </a:solidFill>
              <a:latin typeface="Helvetica Neue Thin"/>
              <a:cs typeface="Helvetica Neue Thin"/>
            </a:endParaRPr>
          </a:p>
        </p:txBody>
      </p:sp>
    </p:spTree>
    <p:extLst>
      <p:ext uri="{BB962C8B-B14F-4D97-AF65-F5344CB8AC3E}">
        <p14:creationId xmlns:p14="http://schemas.microsoft.com/office/powerpoint/2010/main" val="30203970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500"/>
                                        <p:tgtEl>
                                          <p:spTgt spid="11"/>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500"/>
                                        <p:tgtEl>
                                          <p:spTgt spid="11"/>
                                        </p:tgtEl>
                                      </p:cBhvr>
                                    </p:animEffect>
                                    <p:set>
                                      <p:cBhvr>
                                        <p:cTn id="16" dur="1" fill="hold">
                                          <p:stCondLst>
                                            <p:cond delay="1499"/>
                                          </p:stCondLst>
                                        </p:cTn>
                                        <p:tgtEl>
                                          <p:spTgt spid="11"/>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1500"/>
                                        <p:tgtEl>
                                          <p:spTgt spid="13"/>
                                        </p:tgtEl>
                                      </p:cBhvr>
                                    </p:animEffect>
                                    <p:set>
                                      <p:cBhvr>
                                        <p:cTn id="19" dur="1" fill="hold">
                                          <p:stCondLst>
                                            <p:cond delay="1499"/>
                                          </p:stCondLst>
                                        </p:cTn>
                                        <p:tgtEl>
                                          <p:spTgt spid="13"/>
                                        </p:tgtEl>
                                        <p:attrNameLst>
                                          <p:attrName>style.visibility</p:attrName>
                                        </p:attrNameLst>
                                      </p:cBhvr>
                                      <p:to>
                                        <p:strVal val="hidden"/>
                                      </p:to>
                                    </p:set>
                                  </p:childTnLst>
                                </p:cTn>
                              </p:par>
                              <p:par>
                                <p:cTn id="20" presetID="0" presetClass="path" presetSubtype="0" accel="50000" decel="50000" fill="hold" nodeType="withEffect">
                                  <p:stCondLst>
                                    <p:cond delay="0"/>
                                  </p:stCondLst>
                                  <p:childTnLst>
                                    <p:animMotion origin="layout" path="M 3.57626E-6 -5.24317E-6 L 0.00156 -0.52201 " pathEditMode="relative" ptsTypes="AA">
                                      <p:cBhvr>
                                        <p:cTn id="21" dur="1000" fill="hold"/>
                                        <p:tgtEl>
                                          <p:spTgt spid="5"/>
                                        </p:tgtEl>
                                        <p:attrNameLst>
                                          <p:attrName>ppt_x</p:attrName>
                                          <p:attrName>ppt_y</p:attrName>
                                        </p:attrNameLst>
                                      </p:cBhvr>
                                    </p:animMotion>
                                  </p:childTnLst>
                                </p:cTn>
                              </p:par>
                              <p:par>
                                <p:cTn id="22" presetID="10" presetClass="exit" presetSubtype="0" fill="hold" nodeType="withEffect">
                                  <p:stCondLst>
                                    <p:cond delay="0"/>
                                  </p:stCondLst>
                                  <p:childTnLst>
                                    <p:animEffect transition="out" filter="fade">
                                      <p:cBhvr>
                                        <p:cTn id="23" dur="1500"/>
                                        <p:tgtEl>
                                          <p:spTgt spid="19"/>
                                        </p:tgtEl>
                                      </p:cBhvr>
                                    </p:animEffect>
                                    <p:set>
                                      <p:cBhvr>
                                        <p:cTn id="24" dur="1" fill="hold">
                                          <p:stCondLst>
                                            <p:cond delay="1499"/>
                                          </p:stCondLst>
                                        </p:cTn>
                                        <p:tgtEl>
                                          <p:spTgt spid="19"/>
                                        </p:tgtEl>
                                        <p:attrNameLst>
                                          <p:attrName>style.visibility</p:attrName>
                                        </p:attrNameLst>
                                      </p:cBhvr>
                                      <p:to>
                                        <p:strVal val="hidden"/>
                                      </p:to>
                                    </p:se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22999</TotalTime>
  <Words>4302</Words>
  <Application>Microsoft Macintosh PowerPoint</Application>
  <PresentationFormat>On-screen Show (4:3)</PresentationFormat>
  <Paragraphs>960</Paragraphs>
  <Slides>74</Slides>
  <Notes>71</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Communication through Physical Vibration</dc:title>
  <dc:creator>Nirupam Roy</dc:creator>
  <cp:lastModifiedBy>SWADHIN PRADHAN</cp:lastModifiedBy>
  <cp:revision>1786</cp:revision>
  <cp:lastPrinted>2015-05-03T19:17:35Z</cp:lastPrinted>
  <dcterms:created xsi:type="dcterms:W3CDTF">2015-03-15T16:38:32Z</dcterms:created>
  <dcterms:modified xsi:type="dcterms:W3CDTF">2016-03-23T08:29:17Z</dcterms:modified>
</cp:coreProperties>
</file>