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72" r:id="rId7"/>
    <p:sldId id="293" r:id="rId8"/>
    <p:sldId id="271" r:id="rId9"/>
    <p:sldId id="273" r:id="rId10"/>
    <p:sldId id="294" r:id="rId11"/>
    <p:sldId id="274" r:id="rId12"/>
    <p:sldId id="275" r:id="rId13"/>
    <p:sldId id="276" r:id="rId14"/>
    <p:sldId id="277" r:id="rId15"/>
    <p:sldId id="278" r:id="rId16"/>
    <p:sldId id="287" r:id="rId17"/>
    <p:sldId id="288" r:id="rId18"/>
    <p:sldId id="289" r:id="rId19"/>
    <p:sldId id="290" r:id="rId20"/>
    <p:sldId id="292" r:id="rId21"/>
    <p:sldId id="283" r:id="rId22"/>
    <p:sldId id="284" r:id="rId23"/>
    <p:sldId id="285" r:id="rId24"/>
    <p:sldId id="286" r:id="rId25"/>
    <p:sldId id="291" r:id="rId26"/>
    <p:sldId id="295" r:id="rId27"/>
    <p:sldId id="262" r:id="rId28"/>
    <p:sldId id="263" r:id="rId29"/>
    <p:sldId id="264" r:id="rId30"/>
    <p:sldId id="265" r:id="rId31"/>
    <p:sldId id="266" r:id="rId32"/>
    <p:sldId id="267" r:id="rId33"/>
    <p:sldId id="268" r:id="rId34"/>
    <p:sldId id="269" r:id="rId35"/>
    <p:sldId id="270" r:id="rId36"/>
    <p:sldId id="29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533FA-E036-4696-A0F7-E11A4475DF97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BB4CA-8196-4E05-9D81-B76929D245A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8D58B-E620-4962-B3AB-D9EC5BD3B2C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8D58B-E620-4962-B3AB-D9EC5BD3B2C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8D58B-E620-4962-B3AB-D9EC5BD3B2C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879B22-D358-4828-9DF5-093E97D43030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725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879B22-D358-4828-9DF5-093E97D43030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725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879B22-D358-4828-9DF5-093E97D4303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725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879B22-D358-4828-9DF5-093E97D4303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725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A9018-28ED-4E1E-8DDC-FF097343294C}" type="datetimeFigureOut">
              <a:rPr lang="en-US" smtClean="0"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2C3DF-3817-48C0-8E07-9D381C9817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on-demand.gputechconf.com/gtc/2014/presentations/S4158-cuda-streams-best-practices-common-pitfalls.pdf" TargetMode="External"/><Relationship Id="rId2" Type="http://schemas.openxmlformats.org/officeDocument/2006/relationships/hyperlink" Target="https://devblogs.nvidia.com/how-overlap-data-transfers-cuda-cc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nvidia.com/docs/IO/116711/sc11-cuda-c-basics.pdf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More on GPU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Ghufran Baig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096000"/>
            <a:ext cx="75313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hlinkClick r:id="rId2"/>
              </a:rPr>
              <a:t>https://devblogs.nvidia.com/how-overlap-data-transfers-cuda-cc/</a:t>
            </a:r>
            <a:endParaRPr lang="en-US" sz="1200" dirty="0" smtClean="0"/>
          </a:p>
          <a:p>
            <a:r>
              <a:rPr lang="en-US" sz="1200" dirty="0" smtClean="0">
                <a:hlinkClick r:id="rId3"/>
              </a:rPr>
              <a:t>http://on-demand.gputechconf.com/gtc/2014/presentations/S4158-cuda-streams-best-practices-common-pitfalls.pdf</a:t>
            </a:r>
            <a:endParaRPr lang="en-US" sz="1200" dirty="0" smtClean="0"/>
          </a:p>
          <a:p>
            <a:r>
              <a:rPr lang="en-US" sz="1200" dirty="0" smtClean="0">
                <a:hlinkClick r:id="rId4"/>
              </a:rPr>
              <a:t>https://www.nvidia.com/docs/IO/116711/sc11-cuda-c-basics.pdf</a:t>
            </a:r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Synchronicity In CUDA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CUDA calls are either synchronous or asynchronous </a:t>
            </a:r>
            <a:r>
              <a:rPr lang="en-US" dirty="0" err="1" smtClean="0"/>
              <a:t>w.r.t</a:t>
            </a:r>
            <a:r>
              <a:rPr lang="en-US" dirty="0" smtClean="0"/>
              <a:t> the host </a:t>
            </a:r>
          </a:p>
          <a:p>
            <a:pPr lvl="1"/>
            <a:r>
              <a:rPr lang="en-US" dirty="0" smtClean="0"/>
              <a:t>Synchronous: </a:t>
            </a:r>
            <a:r>
              <a:rPr lang="en-US" dirty="0" err="1" smtClean="0"/>
              <a:t>enqueue</a:t>
            </a:r>
            <a:r>
              <a:rPr lang="en-US" dirty="0" smtClean="0"/>
              <a:t> work and wait for completion </a:t>
            </a:r>
          </a:p>
          <a:p>
            <a:pPr lvl="1"/>
            <a:r>
              <a:rPr lang="en-US" dirty="0" smtClean="0"/>
              <a:t>Asynchronous: </a:t>
            </a:r>
            <a:r>
              <a:rPr lang="en-US" dirty="0" err="1" smtClean="0"/>
              <a:t>enqueue</a:t>
            </a:r>
            <a:r>
              <a:rPr lang="en-US" dirty="0" smtClean="0"/>
              <a:t> work and return immediately  </a:t>
            </a:r>
          </a:p>
          <a:p>
            <a:r>
              <a:rPr lang="en-US" dirty="0" smtClean="0"/>
              <a:t>Kernel Launches are asynchronous Automatic overlap with host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Asynchronous Operations for Overlap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5486400"/>
          </a:xfrm>
        </p:spPr>
        <p:txBody>
          <a:bodyPr>
            <a:normAutofit/>
          </a:bodyPr>
          <a:lstStyle/>
          <a:p>
            <a:r>
              <a:rPr lang="en-GB" b="1" dirty="0" err="1" smtClean="0">
                <a:latin typeface="Courier New"/>
                <a:cs typeface="Courier New"/>
              </a:rPr>
              <a:t>cudaMemcpyAsync</a:t>
            </a:r>
            <a:r>
              <a:rPr lang="en-GB" dirty="0" smtClean="0"/>
              <a:t>: Asynchronous </a:t>
            </a:r>
            <a:r>
              <a:rPr lang="en-GB" dirty="0" err="1" smtClean="0"/>
              <a:t>memcpy</a:t>
            </a:r>
            <a:endParaRPr lang="en-GB" dirty="0" smtClean="0"/>
          </a:p>
          <a:p>
            <a:r>
              <a:rPr lang="en-GB" b="1" dirty="0" err="1" smtClean="0">
                <a:latin typeface="Courier New"/>
                <a:cs typeface="Courier New"/>
              </a:rPr>
              <a:t>cudaMemcpyAsync</a:t>
            </a:r>
            <a:r>
              <a:rPr lang="en-GB" dirty="0" smtClean="0"/>
              <a:t> does the same as </a:t>
            </a:r>
            <a:r>
              <a:rPr lang="en-GB" dirty="0" err="1" smtClean="0">
                <a:latin typeface="Courier New"/>
                <a:cs typeface="Courier New"/>
              </a:rPr>
              <a:t>cudaMemcpy</a:t>
            </a:r>
            <a:r>
              <a:rPr lang="en-GB" dirty="0" smtClean="0"/>
              <a:t>, but may return before the transfer is actually complete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09423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Asynchronous Operations for Overlap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Performing a </a:t>
            </a:r>
            <a:r>
              <a:rPr lang="en-GB" dirty="0" err="1" smtClean="0">
                <a:latin typeface="Courier New"/>
                <a:cs typeface="Courier New"/>
              </a:rPr>
              <a:t>cudaMemcpyAsync</a:t>
            </a:r>
            <a:r>
              <a:rPr lang="en-GB" dirty="0" smtClean="0"/>
              <a:t>:</a:t>
            </a:r>
          </a:p>
          <a:p>
            <a:pPr marL="571500" lvl="1" indent="0">
              <a:buNone/>
            </a:pPr>
            <a:endParaRPr lang="en-GB" sz="1600" dirty="0" smtClean="0">
              <a:latin typeface="Courier New"/>
              <a:cs typeface="Courier New"/>
            </a:endParaRPr>
          </a:p>
          <a:p>
            <a:pPr lvl="1" indent="0">
              <a:buNone/>
            </a:pPr>
            <a:r>
              <a:rPr lang="en-GB" sz="2000" b="1" dirty="0" err="1" smtClean="0">
                <a:latin typeface="Courier New"/>
                <a:cs typeface="Courier New"/>
              </a:rPr>
              <a:t>int</a:t>
            </a:r>
            <a:r>
              <a:rPr lang="en-GB" sz="2000" b="1" dirty="0" smtClean="0">
                <a:latin typeface="Courier New"/>
                <a:cs typeface="Courier New"/>
              </a:rPr>
              <a:t> </a:t>
            </a:r>
            <a:r>
              <a:rPr lang="en-GB" sz="2000" b="1" dirty="0">
                <a:latin typeface="Courier New"/>
                <a:cs typeface="Courier New"/>
              </a:rPr>
              <a:t>*</a:t>
            </a:r>
            <a:r>
              <a:rPr lang="en-GB" sz="2000" b="1" dirty="0" err="1">
                <a:latin typeface="Courier New"/>
                <a:cs typeface="Courier New"/>
              </a:rPr>
              <a:t>h_arr</a:t>
            </a:r>
            <a:r>
              <a:rPr lang="en-GB" sz="2000" b="1" dirty="0">
                <a:latin typeface="Courier New"/>
                <a:cs typeface="Courier New"/>
              </a:rPr>
              <a:t>, *</a:t>
            </a:r>
            <a:r>
              <a:rPr lang="en-GB" sz="2000" b="1" dirty="0" err="1">
                <a:latin typeface="Courier New"/>
                <a:cs typeface="Courier New"/>
              </a:rPr>
              <a:t>d_arr</a:t>
            </a:r>
            <a:r>
              <a:rPr lang="en-GB" sz="2000" b="1" dirty="0" smtClean="0">
                <a:latin typeface="Courier New"/>
                <a:cs typeface="Courier New"/>
              </a:rPr>
              <a:t>;</a:t>
            </a:r>
          </a:p>
          <a:p>
            <a:pPr lvl="1" indent="0">
              <a:buNone/>
            </a:pPr>
            <a:r>
              <a:rPr lang="en-GB" sz="2000" b="1" dirty="0" err="1" smtClean="0">
                <a:latin typeface="Courier New"/>
                <a:cs typeface="Courier New"/>
              </a:rPr>
              <a:t>cudaStream_t</a:t>
            </a:r>
            <a:r>
              <a:rPr lang="en-GB" sz="2000" b="1" dirty="0" smtClean="0">
                <a:latin typeface="Courier New"/>
                <a:cs typeface="Courier New"/>
              </a:rPr>
              <a:t> stream;</a:t>
            </a:r>
          </a:p>
          <a:p>
            <a:pPr lvl="1" indent="0">
              <a:buNone/>
            </a:pPr>
            <a:r>
              <a:rPr lang="en-GB" sz="2000" b="1" dirty="0" err="1" smtClean="0">
                <a:latin typeface="Courier New"/>
                <a:cs typeface="Courier New"/>
              </a:rPr>
              <a:t>cudaMalloc</a:t>
            </a:r>
            <a:r>
              <a:rPr lang="en-GB" sz="2000" b="1" dirty="0" smtClean="0">
                <a:latin typeface="Courier New"/>
                <a:cs typeface="Courier New"/>
              </a:rPr>
              <a:t>((void **)&amp;</a:t>
            </a:r>
            <a:r>
              <a:rPr lang="en-GB" sz="2000" b="1" dirty="0" err="1" smtClean="0">
                <a:latin typeface="Courier New"/>
                <a:cs typeface="Courier New"/>
              </a:rPr>
              <a:t>d_arr</a:t>
            </a:r>
            <a:r>
              <a:rPr lang="en-GB" sz="2000" b="1" dirty="0" smtClean="0">
                <a:latin typeface="Courier New"/>
                <a:cs typeface="Courier New"/>
              </a:rPr>
              <a:t>, </a:t>
            </a:r>
            <a:r>
              <a:rPr lang="en-GB" sz="2000" b="1" dirty="0" err="1" smtClean="0">
                <a:latin typeface="Courier New"/>
                <a:cs typeface="Courier New"/>
              </a:rPr>
              <a:t>nbytes</a:t>
            </a:r>
            <a:r>
              <a:rPr lang="en-GB" sz="2000" b="1" dirty="0" smtClean="0">
                <a:latin typeface="Courier New"/>
                <a:cs typeface="Courier New"/>
              </a:rPr>
              <a:t>);</a:t>
            </a:r>
          </a:p>
          <a:p>
            <a:pPr lvl="1" indent="0">
              <a:buNone/>
            </a:pPr>
            <a:r>
              <a:rPr lang="en-GB" sz="2000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cudaMallocHost</a:t>
            </a:r>
            <a:r>
              <a:rPr lang="en-GB" sz="2000" b="1" dirty="0" smtClean="0">
                <a:latin typeface="Courier New"/>
                <a:cs typeface="Courier New"/>
              </a:rPr>
              <a:t>((void **)&amp;</a:t>
            </a:r>
            <a:r>
              <a:rPr lang="en-GB" sz="2000" b="1" dirty="0" err="1" smtClean="0">
                <a:latin typeface="Courier New"/>
                <a:cs typeface="Courier New"/>
              </a:rPr>
              <a:t>h_arr</a:t>
            </a:r>
            <a:r>
              <a:rPr lang="en-GB" sz="2000" b="1" dirty="0" smtClean="0">
                <a:latin typeface="Courier New"/>
                <a:cs typeface="Courier New"/>
              </a:rPr>
              <a:t>, </a:t>
            </a:r>
            <a:r>
              <a:rPr lang="en-GB" sz="2000" b="1" dirty="0" err="1" smtClean="0">
                <a:latin typeface="Courier New"/>
                <a:cs typeface="Courier New"/>
              </a:rPr>
              <a:t>nbytes</a:t>
            </a:r>
            <a:r>
              <a:rPr lang="en-GB" sz="2000" b="1" dirty="0" smtClean="0">
                <a:latin typeface="Courier New"/>
                <a:cs typeface="Courier New"/>
              </a:rPr>
              <a:t>);</a:t>
            </a:r>
          </a:p>
          <a:p>
            <a:pPr lvl="1" indent="0">
              <a:buNone/>
            </a:pPr>
            <a:r>
              <a:rPr lang="en-GB" sz="2000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cudaStreamCreate</a:t>
            </a:r>
            <a:r>
              <a:rPr lang="en-GB" sz="2000" b="1" dirty="0" smtClean="0">
                <a:latin typeface="Courier New"/>
                <a:cs typeface="Courier New"/>
              </a:rPr>
              <a:t>(&amp;stream);</a:t>
            </a:r>
          </a:p>
          <a:p>
            <a:pPr lvl="1" indent="0">
              <a:buNone/>
            </a:pPr>
            <a:endParaRPr lang="en-GB" sz="2000" b="1" dirty="0">
              <a:latin typeface="Courier New"/>
              <a:cs typeface="Courier New"/>
            </a:endParaRPr>
          </a:p>
          <a:p>
            <a:pPr lvl="1" indent="0">
              <a:buNone/>
            </a:pPr>
            <a:r>
              <a:rPr lang="en-GB" sz="2000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cudaMemcpyAsync</a:t>
            </a:r>
            <a:r>
              <a:rPr lang="en-GB" sz="2000" b="1" dirty="0" smtClean="0">
                <a:latin typeface="Courier New"/>
                <a:cs typeface="Courier New"/>
              </a:rPr>
              <a:t>(</a:t>
            </a:r>
            <a:r>
              <a:rPr lang="en-GB" sz="2000" b="1" dirty="0" err="1" smtClean="0">
                <a:latin typeface="Courier New"/>
                <a:cs typeface="Courier New"/>
              </a:rPr>
              <a:t>d_arr</a:t>
            </a:r>
            <a:r>
              <a:rPr lang="en-GB" sz="2000" b="1" dirty="0" smtClean="0">
                <a:latin typeface="Courier New"/>
                <a:cs typeface="Courier New"/>
              </a:rPr>
              <a:t>, </a:t>
            </a:r>
            <a:r>
              <a:rPr lang="en-GB" sz="2000" b="1" dirty="0" err="1" smtClean="0">
                <a:latin typeface="Courier New"/>
                <a:cs typeface="Courier New"/>
              </a:rPr>
              <a:t>h_arr</a:t>
            </a:r>
            <a:r>
              <a:rPr lang="en-GB" sz="2000" b="1" dirty="0" smtClean="0">
                <a:latin typeface="Courier New"/>
                <a:cs typeface="Courier New"/>
              </a:rPr>
              <a:t>, </a:t>
            </a:r>
            <a:r>
              <a:rPr lang="en-GB" sz="2000" b="1" dirty="0" err="1" smtClean="0">
                <a:latin typeface="Courier New"/>
                <a:cs typeface="Courier New"/>
              </a:rPr>
              <a:t>nbytes</a:t>
            </a:r>
            <a:r>
              <a:rPr lang="en-GB" sz="2000" b="1" dirty="0" smtClean="0">
                <a:latin typeface="Courier New"/>
                <a:cs typeface="Courier New"/>
              </a:rPr>
              <a:t>, </a:t>
            </a:r>
            <a:r>
              <a:rPr lang="en-GB" sz="2000" b="1" dirty="0" err="1" smtClean="0">
                <a:latin typeface="Courier New"/>
                <a:cs typeface="Courier New"/>
              </a:rPr>
              <a:t>cudaMemcpyHostToDevice</a:t>
            </a:r>
            <a:r>
              <a:rPr lang="en-GB" sz="2000" b="1" dirty="0" smtClean="0">
                <a:latin typeface="Courier New"/>
                <a:cs typeface="Courier New"/>
              </a:rPr>
              <a:t>, </a:t>
            </a:r>
            <a:r>
              <a:rPr lang="en-GB" sz="2000" b="1" dirty="0" smtClean="0">
                <a:solidFill>
                  <a:srgbClr val="76B900"/>
                </a:solidFill>
                <a:latin typeface="Courier New"/>
                <a:cs typeface="Courier New"/>
              </a:rPr>
              <a:t>stream</a:t>
            </a:r>
            <a:r>
              <a:rPr lang="en-GB" sz="2000" b="1" dirty="0" smtClean="0">
                <a:latin typeface="Courier New"/>
                <a:cs typeface="Courier New"/>
              </a:rPr>
              <a:t>);</a:t>
            </a:r>
          </a:p>
          <a:p>
            <a:pPr lvl="1" indent="0">
              <a:buNone/>
            </a:pPr>
            <a:r>
              <a:rPr lang="en-GB" sz="2000" b="1" dirty="0" smtClean="0">
                <a:latin typeface="Courier New"/>
                <a:cs typeface="Courier New"/>
              </a:rPr>
              <a:t>...</a:t>
            </a:r>
          </a:p>
          <a:p>
            <a:pPr lvl="1" indent="0">
              <a:buNone/>
            </a:pPr>
            <a:r>
              <a:rPr lang="en-GB" sz="2000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cudaStreamSynchronize</a:t>
            </a:r>
            <a:r>
              <a:rPr lang="en-GB" sz="2000" b="1" dirty="0" smtClean="0">
                <a:latin typeface="Courier New"/>
                <a:cs typeface="Courier New"/>
              </a:rPr>
              <a:t>(stream);</a:t>
            </a:r>
          </a:p>
          <a:p>
            <a:pPr lvl="1" indent="0">
              <a:buNone/>
            </a:pPr>
            <a:r>
              <a:rPr lang="en-GB" sz="2000" b="1" dirty="0" err="1" smtClean="0">
                <a:latin typeface="Courier New"/>
                <a:cs typeface="Courier New"/>
              </a:rPr>
              <a:t>cudaFree</a:t>
            </a:r>
            <a:r>
              <a:rPr lang="en-GB" sz="2000" b="1" dirty="0" smtClean="0">
                <a:latin typeface="Courier New"/>
                <a:cs typeface="Courier New"/>
              </a:rPr>
              <a:t>(</a:t>
            </a:r>
            <a:r>
              <a:rPr lang="en-GB" sz="2000" b="1" dirty="0" err="1" smtClean="0">
                <a:latin typeface="Courier New"/>
                <a:cs typeface="Courier New"/>
              </a:rPr>
              <a:t>d_arr</a:t>
            </a:r>
            <a:r>
              <a:rPr lang="en-GB" sz="2000" b="1" dirty="0" smtClean="0">
                <a:latin typeface="Courier New"/>
                <a:cs typeface="Courier New"/>
              </a:rPr>
              <a:t>); </a:t>
            </a:r>
            <a:r>
              <a:rPr lang="en-GB" sz="2000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cudaFreeHost</a:t>
            </a:r>
            <a:r>
              <a:rPr lang="en-GB" sz="2000" b="1" dirty="0" smtClean="0">
                <a:latin typeface="Courier New"/>
                <a:cs typeface="Courier New"/>
              </a:rPr>
              <a:t>(</a:t>
            </a:r>
            <a:r>
              <a:rPr lang="en-GB" sz="2000" b="1" dirty="0" err="1" smtClean="0">
                <a:latin typeface="Courier New"/>
                <a:cs typeface="Courier New"/>
              </a:rPr>
              <a:t>h_arr</a:t>
            </a:r>
            <a:r>
              <a:rPr lang="en-GB" sz="2000" b="1" dirty="0" smtClean="0">
                <a:latin typeface="Courier New"/>
                <a:cs typeface="Courier New"/>
              </a:rPr>
              <a:t>); </a:t>
            </a:r>
            <a:r>
              <a:rPr lang="en-GB" sz="2000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cudaStreamDestroy</a:t>
            </a:r>
            <a:r>
              <a:rPr lang="en-GB" sz="2000" b="1" dirty="0" smtClean="0">
                <a:latin typeface="Courier New"/>
                <a:cs typeface="Courier New"/>
              </a:rPr>
              <a:t>(stream);</a:t>
            </a:r>
          </a:p>
        </p:txBody>
      </p:sp>
      <p:grpSp>
        <p:nvGrpSpPr>
          <p:cNvPr id="7" name="Group 13"/>
          <p:cNvGrpSpPr/>
          <p:nvPr/>
        </p:nvGrpSpPr>
        <p:grpSpPr>
          <a:xfrm>
            <a:off x="2209800" y="2221468"/>
            <a:ext cx="6794396" cy="826532"/>
            <a:chOff x="2209800" y="2221468"/>
            <a:chExt cx="6794396" cy="826532"/>
          </a:xfrm>
        </p:grpSpPr>
        <p:sp>
          <p:nvSpPr>
            <p:cNvPr id="4" name="Rectangle 3"/>
            <p:cNvSpPr/>
            <p:nvPr/>
          </p:nvSpPr>
          <p:spPr>
            <a:xfrm>
              <a:off x="5867400" y="2221468"/>
              <a:ext cx="3136796" cy="369332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r>
                <a:rPr lang="en-GB" dirty="0"/>
                <a:t>page-</a:t>
              </a:r>
              <a:r>
                <a:rPr lang="en-GB" dirty="0" smtClean="0"/>
                <a:t>locked memory allocation</a:t>
              </a:r>
              <a:endParaRPr lang="en-US" dirty="0"/>
            </a:p>
          </p:txBody>
        </p:sp>
        <p:cxnSp>
          <p:nvCxnSpPr>
            <p:cNvPr id="8" name="Curved Connector 7"/>
            <p:cNvCxnSpPr>
              <a:endCxn id="4" idx="1"/>
            </p:cNvCxnSpPr>
            <p:nvPr/>
          </p:nvCxnSpPr>
          <p:spPr>
            <a:xfrm flipV="1">
              <a:off x="2209800" y="2406134"/>
              <a:ext cx="3657600" cy="641866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4"/>
          <p:cNvGrpSpPr/>
          <p:nvPr/>
        </p:nvGrpSpPr>
        <p:grpSpPr>
          <a:xfrm>
            <a:off x="3429000" y="3593068"/>
            <a:ext cx="5716620" cy="597932"/>
            <a:chOff x="3429000" y="3593068"/>
            <a:chExt cx="5716620" cy="597932"/>
          </a:xfrm>
        </p:grpSpPr>
        <p:sp>
          <p:nvSpPr>
            <p:cNvPr id="5" name="Rectangle 4"/>
            <p:cNvSpPr/>
            <p:nvPr/>
          </p:nvSpPr>
          <p:spPr>
            <a:xfrm>
              <a:off x="5562600" y="3593068"/>
              <a:ext cx="3583020" cy="369332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r>
                <a:rPr lang="en-GB" dirty="0" smtClean="0"/>
                <a:t>Call return before transfer complete</a:t>
              </a:r>
              <a:endParaRPr lang="en-US" dirty="0"/>
            </a:p>
          </p:txBody>
        </p:sp>
        <p:cxnSp>
          <p:nvCxnSpPr>
            <p:cNvPr id="10" name="Curved Connector 9"/>
            <p:cNvCxnSpPr/>
            <p:nvPr/>
          </p:nvCxnSpPr>
          <p:spPr>
            <a:xfrm flipV="1">
              <a:off x="3429000" y="3733800"/>
              <a:ext cx="2133600" cy="457200"/>
            </a:xfrm>
            <a:prstGeom prst="curvedConnector3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5"/>
          <p:cNvGrpSpPr/>
          <p:nvPr/>
        </p:nvGrpSpPr>
        <p:grpSpPr>
          <a:xfrm>
            <a:off x="1676400" y="4800600"/>
            <a:ext cx="7571307" cy="369332"/>
            <a:chOff x="1676400" y="4800600"/>
            <a:chExt cx="7571307" cy="369332"/>
          </a:xfrm>
        </p:grpSpPr>
        <p:sp>
          <p:nvSpPr>
            <p:cNvPr id="6" name="Rectangle 5"/>
            <p:cNvSpPr/>
            <p:nvPr/>
          </p:nvSpPr>
          <p:spPr>
            <a:xfrm>
              <a:off x="5257800" y="4800600"/>
              <a:ext cx="3989907" cy="369332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r>
                <a:rPr lang="en-GB" dirty="0" smtClean="0"/>
                <a:t>Do something while data is being moved</a:t>
              </a:r>
              <a:endParaRPr lang="en-US" dirty="0"/>
            </a:p>
          </p:txBody>
        </p:sp>
        <p:cxnSp>
          <p:nvCxnSpPr>
            <p:cNvPr id="13" name="Curved Connector 12"/>
            <p:cNvCxnSpPr>
              <a:endCxn id="6" idx="1"/>
            </p:cNvCxnSpPr>
            <p:nvPr/>
          </p:nvCxnSpPr>
          <p:spPr>
            <a:xfrm>
              <a:off x="1676400" y="4876800"/>
              <a:ext cx="3581400" cy="108466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20"/>
          <p:cNvGrpSpPr/>
          <p:nvPr/>
        </p:nvGrpSpPr>
        <p:grpSpPr>
          <a:xfrm>
            <a:off x="3276600" y="5181600"/>
            <a:ext cx="5872710" cy="1174750"/>
            <a:chOff x="3276600" y="5181600"/>
            <a:chExt cx="5872710" cy="1174750"/>
          </a:xfrm>
        </p:grpSpPr>
        <p:sp>
          <p:nvSpPr>
            <p:cNvPr id="18" name="Rectangle 17"/>
            <p:cNvSpPr/>
            <p:nvPr/>
          </p:nvSpPr>
          <p:spPr>
            <a:xfrm>
              <a:off x="5257800" y="5987018"/>
              <a:ext cx="3891510" cy="369332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r>
                <a:rPr lang="en-GB" dirty="0" smtClean="0"/>
                <a:t>Sync to make sure operations complete</a:t>
              </a:r>
              <a:endParaRPr lang="en-US" dirty="0"/>
            </a:p>
          </p:txBody>
        </p:sp>
        <p:cxnSp>
          <p:nvCxnSpPr>
            <p:cNvPr id="19" name="Curved Connector 18"/>
            <p:cNvCxnSpPr/>
            <p:nvPr/>
          </p:nvCxnSpPr>
          <p:spPr>
            <a:xfrm>
              <a:off x="3276600" y="5181600"/>
              <a:ext cx="1981200" cy="957818"/>
            </a:xfrm>
            <a:prstGeom prst="curvedConnector3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34070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CUDA Streams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5562600"/>
          </a:xfrm>
        </p:spPr>
        <p:txBody>
          <a:bodyPr>
            <a:normAutofit/>
          </a:bodyPr>
          <a:lstStyle/>
          <a:p>
            <a:r>
              <a:rPr lang="en-GB" dirty="0"/>
              <a:t>A</a:t>
            </a:r>
            <a:r>
              <a:rPr lang="en-GB" dirty="0" smtClean="0"/>
              <a:t>ssociate kernel launches with a non-NULL stream</a:t>
            </a:r>
          </a:p>
          <a:p>
            <a:pPr lvl="1"/>
            <a:r>
              <a:rPr lang="en-GB" dirty="0" smtClean="0"/>
              <a:t>Note that kernels are always </a:t>
            </a:r>
            <a:r>
              <a:rPr lang="en-GB" dirty="0" smtClean="0"/>
              <a:t>asynchronous</a:t>
            </a:r>
            <a:endParaRPr lang="en-GB" dirty="0" smtClean="0"/>
          </a:p>
          <a:p>
            <a:pPr marL="0" indent="0">
              <a:buNone/>
            </a:pPr>
            <a:r>
              <a:rPr lang="en-GB" sz="2400" b="1" dirty="0" smtClean="0">
                <a:latin typeface="Courier New"/>
                <a:cs typeface="Courier New"/>
              </a:rPr>
              <a:t>kernel&lt;&lt;&lt;</a:t>
            </a:r>
            <a:r>
              <a:rPr lang="en-GB" sz="2400" b="1" dirty="0" err="1" smtClean="0">
                <a:latin typeface="Courier New"/>
                <a:cs typeface="Courier New"/>
              </a:rPr>
              <a:t>nblocks</a:t>
            </a:r>
            <a:r>
              <a:rPr lang="en-GB" sz="2400" b="1" dirty="0" smtClean="0">
                <a:latin typeface="Courier New"/>
                <a:cs typeface="Courier New"/>
              </a:rPr>
              <a:t>, </a:t>
            </a:r>
            <a:r>
              <a:rPr lang="en-GB" sz="2400" b="1" dirty="0" err="1" smtClean="0">
                <a:latin typeface="Courier New"/>
                <a:cs typeface="Courier New"/>
              </a:rPr>
              <a:t>threads_per_block</a:t>
            </a:r>
            <a:r>
              <a:rPr lang="en-GB" sz="2400" b="1" dirty="0" smtClean="0">
                <a:latin typeface="Courier New"/>
                <a:cs typeface="Courier New"/>
              </a:rPr>
              <a:t>, </a:t>
            </a:r>
            <a:r>
              <a:rPr lang="en-GB" sz="2400" b="1" dirty="0" err="1" smtClean="0">
                <a:latin typeface="Courier New"/>
                <a:cs typeface="Courier New"/>
              </a:rPr>
              <a:t>smem_size</a:t>
            </a:r>
            <a:r>
              <a:rPr lang="en-GB" sz="2400" b="1" dirty="0" smtClean="0">
                <a:latin typeface="Courier New"/>
                <a:cs typeface="Courier New"/>
              </a:rPr>
              <a:t>, </a:t>
            </a:r>
            <a:r>
              <a:rPr lang="en-GB" sz="2400" b="1" dirty="0" smtClean="0">
                <a:solidFill>
                  <a:srgbClr val="76B900"/>
                </a:solidFill>
                <a:latin typeface="Courier New"/>
                <a:cs typeface="Courier New"/>
              </a:rPr>
              <a:t>stream</a:t>
            </a:r>
            <a:r>
              <a:rPr lang="en-GB" sz="2400" b="1" dirty="0" smtClean="0">
                <a:latin typeface="Courier New"/>
                <a:cs typeface="Courier New"/>
              </a:rPr>
              <a:t>&gt;&gt;&gt;(...);</a:t>
            </a:r>
          </a:p>
          <a:p>
            <a:pPr marL="0" indent="0">
              <a:buNone/>
            </a:pPr>
            <a:endParaRPr lang="en-GB" sz="2400" dirty="0" smtClean="0">
              <a:latin typeface="Courier New"/>
              <a:cs typeface="Courier New"/>
            </a:endParaRPr>
          </a:p>
          <a:p>
            <a:r>
              <a:rPr lang="en-GB" dirty="0"/>
              <a:t>The effects of </a:t>
            </a:r>
            <a:r>
              <a:rPr lang="en-GB" sz="2400" dirty="0" err="1">
                <a:latin typeface="Courier New"/>
                <a:cs typeface="Courier New"/>
              </a:rPr>
              <a:t>cudaMemcpyAsync</a:t>
            </a:r>
            <a:r>
              <a:rPr lang="en-GB" dirty="0"/>
              <a:t> and kernel </a:t>
            </a:r>
            <a:r>
              <a:rPr lang="en-GB" dirty="0" smtClean="0"/>
              <a:t>launching</a:t>
            </a:r>
          </a:p>
          <a:p>
            <a:pPr lvl="1"/>
            <a:r>
              <a:rPr lang="en-GB" dirty="0"/>
              <a:t>O</a:t>
            </a:r>
            <a:r>
              <a:rPr lang="en-GB" dirty="0" smtClean="0"/>
              <a:t>perations </a:t>
            </a:r>
            <a:r>
              <a:rPr lang="en-GB" dirty="0" smtClean="0"/>
              <a:t>added to </a:t>
            </a:r>
            <a:r>
              <a:rPr lang="en-GB" dirty="0"/>
              <a:t>stream queue for </a:t>
            </a:r>
            <a:r>
              <a:rPr lang="en-GB" dirty="0" smtClean="0"/>
              <a:t>execution</a:t>
            </a:r>
          </a:p>
          <a:p>
            <a:pPr lvl="1"/>
            <a:r>
              <a:rPr lang="en-GB" dirty="0" smtClean="0"/>
              <a:t>Actually operations may not happen yet</a:t>
            </a:r>
          </a:p>
          <a:p>
            <a:pPr lvl="1"/>
            <a:endParaRPr lang="en-GB" dirty="0"/>
          </a:p>
          <a:p>
            <a:pPr marL="0" indent="0">
              <a:buNone/>
            </a:pPr>
            <a:endParaRPr lang="en-GB" sz="2400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GB" sz="2400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3916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</a:t>
            </a:r>
            <a:r>
              <a:rPr lang="en-GB" dirty="0" smtClean="0"/>
              <a:t>ector sum example, A + B = C</a:t>
            </a:r>
          </a:p>
          <a:p>
            <a:endParaRPr lang="en-GB" dirty="0"/>
          </a:p>
          <a:p>
            <a:pPr>
              <a:buNone/>
            </a:pPr>
            <a:endParaRPr lang="en-GB" dirty="0"/>
          </a:p>
          <a:p>
            <a:r>
              <a:rPr lang="en-GB" dirty="0" smtClean="0"/>
              <a:t>Partition the vectors and use </a:t>
            </a:r>
            <a:r>
              <a:rPr lang="en-GB" dirty="0"/>
              <a:t>CUDA streams to overlap copy and compute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CUDA Streams</a:t>
            </a:r>
            <a:endParaRPr lang="en-GB" dirty="0"/>
          </a:p>
        </p:txBody>
      </p:sp>
      <p:grpSp>
        <p:nvGrpSpPr>
          <p:cNvPr id="36" name="Group 35"/>
          <p:cNvGrpSpPr/>
          <p:nvPr/>
        </p:nvGrpSpPr>
        <p:grpSpPr>
          <a:xfrm>
            <a:off x="0" y="2401669"/>
            <a:ext cx="8659954" cy="646331"/>
            <a:chOff x="0" y="1981200"/>
            <a:chExt cx="8659954" cy="646331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1159121" y="2314577"/>
              <a:ext cx="750083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/>
            <p:cNvSpPr/>
            <p:nvPr/>
          </p:nvSpPr>
          <p:spPr>
            <a:xfrm>
              <a:off x="1346642" y="2064550"/>
              <a:ext cx="135015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Copy A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734296" y="2064550"/>
              <a:ext cx="135015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Copy B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121950" y="2064550"/>
              <a:ext cx="2887821" cy="450050"/>
            </a:xfrm>
            <a:prstGeom prst="rect">
              <a:avLst/>
            </a:prstGeom>
            <a:solidFill>
              <a:srgbClr val="76B9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vector_sum</a:t>
              </a:r>
              <a:r>
                <a:rPr lang="en-US" dirty="0" smtClean="0"/>
                <a:t>&lt;&lt;&lt;...&gt;&gt;&gt;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047275" y="2064550"/>
              <a:ext cx="135015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Copy C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0" y="1981200"/>
              <a:ext cx="12341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Trebuchet MS"/>
                  <a:cs typeface="Trebuchet MS"/>
                </a:rPr>
                <a:t>NULL stream</a:t>
              </a:r>
              <a:endParaRPr lang="en-US" dirty="0">
                <a:latin typeface="Trebuchet MS"/>
                <a:cs typeface="Trebuchet MS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828800" y="4602984"/>
            <a:ext cx="4766042" cy="1950216"/>
            <a:chOff x="1828800" y="4114800"/>
            <a:chExt cx="4766042" cy="1950216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3144459" y="5864993"/>
              <a:ext cx="345038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3144459" y="5354613"/>
              <a:ext cx="345038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3144459" y="4864882"/>
              <a:ext cx="345038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3144459" y="4364827"/>
              <a:ext cx="3450383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334237" y="4114800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709278" y="4114800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84320" y="4114800"/>
              <a:ext cx="716280" cy="450050"/>
            </a:xfrm>
            <a:prstGeom prst="rect">
              <a:avLst/>
            </a:prstGeom>
            <a:solidFill>
              <a:srgbClr val="76B9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v_s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34403" y="4114800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709278" y="4614855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084320" y="4614855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459362" y="4614855"/>
              <a:ext cx="716280" cy="450050"/>
            </a:xfrm>
            <a:prstGeom prst="rect">
              <a:avLst/>
            </a:prstGeom>
            <a:solidFill>
              <a:srgbClr val="76B9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v_s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209445" y="4614855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084320" y="5114911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459362" y="5114911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834403" y="5114911"/>
              <a:ext cx="716280" cy="450050"/>
            </a:xfrm>
            <a:prstGeom prst="rect">
              <a:avLst/>
            </a:prstGeom>
            <a:solidFill>
              <a:srgbClr val="76B9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v_s</a:t>
              </a:r>
              <a:endParaRPr lang="en-US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584487" y="5114911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459362" y="5614966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834403" y="5614966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209445" y="5614966"/>
              <a:ext cx="716280" cy="450050"/>
            </a:xfrm>
            <a:prstGeom prst="rect">
              <a:avLst/>
            </a:prstGeom>
            <a:solidFill>
              <a:srgbClr val="76B9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v_s</a:t>
              </a:r>
              <a:endParaRPr lang="en-US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959528" y="5614966"/>
              <a:ext cx="335280" cy="450050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828800" y="4164804"/>
              <a:ext cx="13906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Trebuchet MS"/>
                  <a:cs typeface="Trebuchet MS"/>
                </a:rPr>
                <a:t>Stream A</a:t>
              </a:r>
              <a:endParaRPr lang="en-US" dirty="0">
                <a:latin typeface="Trebuchet MS"/>
                <a:cs typeface="Trebuchet M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828800" y="4664860"/>
              <a:ext cx="13906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Trebuchet MS"/>
                  <a:cs typeface="Trebuchet MS"/>
                </a:rPr>
                <a:t>Stream B</a:t>
              </a:r>
              <a:endParaRPr lang="en-US" dirty="0">
                <a:latin typeface="Trebuchet MS"/>
                <a:cs typeface="Trebuchet M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828800" y="5154591"/>
              <a:ext cx="13906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Trebuchet MS"/>
                  <a:cs typeface="Trebuchet MS"/>
                </a:rPr>
                <a:t>Stream C</a:t>
              </a:r>
              <a:endParaRPr lang="en-US" dirty="0">
                <a:latin typeface="Trebuchet MS"/>
                <a:cs typeface="Trebuchet MS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828800" y="5664971"/>
              <a:ext cx="13906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Trebuchet MS"/>
                  <a:cs typeface="Trebuchet MS"/>
                </a:rPr>
                <a:t>Stream D</a:t>
              </a:r>
              <a:endParaRPr lang="en-US" dirty="0">
                <a:latin typeface="Trebuchet MS"/>
                <a:cs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944326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</a:t>
            </a:r>
            <a:endParaRPr lang="en-GB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450800" y="3118441"/>
            <a:ext cx="8540800" cy="1910759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for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(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int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=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Courier New" pitchFamily="49" charset="0"/>
                <a:cs typeface="Courier New" pitchFamily="49" charset="0"/>
              </a:rPr>
              <a:t>0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&lt;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nStreams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++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{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 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int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offset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=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*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streamSize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cudaMemcpyAsync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(&amp;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d_a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offset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&amp;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a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offset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streamBytes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5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5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cudaMemcpyHostToDevice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stream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]);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 kernel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&lt;&lt;&lt;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streamSize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/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blockSize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blockSize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Courier New" pitchFamily="49" charset="0"/>
                <a:cs typeface="Courier New" pitchFamily="49" charset="0"/>
              </a:rPr>
              <a:t>0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stream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]&gt;&gt;&gt;(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d_a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offset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);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cudaMemcpyAsync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(&amp;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a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offset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&amp;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d_a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offset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streamBytes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5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5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cudaMemcpyDeviceToHost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stream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]);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}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Asynchronous implementation 1</a:t>
            </a:r>
          </a:p>
          <a:p>
            <a:pPr lvl="1"/>
            <a:r>
              <a:rPr lang="en-US" dirty="0"/>
              <a:t> loop over all the operations for each chunk</a:t>
            </a:r>
          </a:p>
        </p:txBody>
      </p:sp>
    </p:spTree>
    <p:extLst>
      <p:ext uri="{BB962C8B-B14F-4D97-AF65-F5344CB8AC3E}">
        <p14:creationId xmlns:p14="http://schemas.microsoft.com/office/powerpoint/2010/main" xmlns="" val="495225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Asynchronous implementation 2</a:t>
            </a:r>
          </a:p>
          <a:p>
            <a:pPr lvl="1"/>
            <a:r>
              <a:rPr lang="en-US" dirty="0"/>
              <a:t>batch similar operations </a:t>
            </a:r>
            <a:r>
              <a:rPr lang="en-US" dirty="0" smtClean="0"/>
              <a:t>together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68802" y="3124200"/>
            <a:ext cx="8540800" cy="3295754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for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(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int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=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Courier New" pitchFamily="49" charset="0"/>
                <a:cs typeface="Courier New" pitchFamily="49" charset="0"/>
              </a:rPr>
              <a:t>0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&lt;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nStreams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++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{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 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int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offset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=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*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streamSize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cudaMemcpyAsync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(&amp;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d_a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offset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&amp;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a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offset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streamBytes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5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5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cudaMemcpyHostToDevice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stream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]);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}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for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(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int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=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Courier New" pitchFamily="49" charset="0"/>
                <a:cs typeface="Courier New" pitchFamily="49" charset="0"/>
              </a:rPr>
              <a:t>0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&lt;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nStreams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++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{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 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int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offset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=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*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streamSize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5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kernel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&lt;&lt;&lt;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streamSize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/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blockSize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blockSize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Courier New" pitchFamily="49" charset="0"/>
                <a:cs typeface="Courier New" pitchFamily="49" charset="0"/>
              </a:rPr>
              <a:t>0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stream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]&gt;&gt;&gt;(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d_a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offset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);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}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for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(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int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=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Courier New" pitchFamily="49" charset="0"/>
                <a:cs typeface="Courier New" pitchFamily="49" charset="0"/>
              </a:rPr>
              <a:t>0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&lt;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nStreams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++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)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{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5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88"/>
                </a:solidFill>
                <a:effectLst/>
                <a:latin typeface="Courier New" pitchFamily="49" charset="0"/>
                <a:cs typeface="Courier New" pitchFamily="49" charset="0"/>
              </a:rPr>
              <a:t>int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offset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=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*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streamSize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5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cudaMemcpyAsync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(&amp;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a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offset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&amp;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d_a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offset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streamBytes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5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5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cudaMemcpyDeviceToHost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,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stream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[</a:t>
            </a:r>
            <a:r>
              <a:rPr kumimoji="0" lang="en-US" sz="15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i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]);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rgbClr val="666600"/>
                </a:solidFill>
                <a:effectLst/>
                <a:latin typeface="Courier New" pitchFamily="49" charset="0"/>
                <a:cs typeface="Courier New" pitchFamily="49" charset="0"/>
              </a:rPr>
              <a:t>}</a:t>
            </a:r>
            <a:r>
              <a: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over C1060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copy </a:t>
            </a:r>
            <a:r>
              <a:rPr lang="en-US" dirty="0"/>
              <a:t>engine </a:t>
            </a:r>
            <a:endParaRPr lang="en-US" dirty="0" smtClean="0"/>
          </a:p>
          <a:p>
            <a:r>
              <a:rPr lang="en-US" dirty="0" smtClean="0"/>
              <a:t>One</a:t>
            </a:r>
            <a:r>
              <a:rPr lang="en-US" dirty="0"/>
              <a:t> kernel engine</a:t>
            </a:r>
          </a:p>
        </p:txBody>
      </p:sp>
      <p:pic>
        <p:nvPicPr>
          <p:cNvPr id="53250" name="Picture 2" descr="https://devblogs.nvidia.com/wp-content/uploads/2012/11/C1060Timeline-1024x67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895600"/>
            <a:ext cx="574586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Execution over C2050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r>
              <a:rPr lang="en-US" dirty="0" smtClean="0"/>
              <a:t>Two </a:t>
            </a:r>
            <a:r>
              <a:rPr lang="en-US" dirty="0"/>
              <a:t>copy </a:t>
            </a:r>
            <a:r>
              <a:rPr lang="en-US" dirty="0" smtClean="0"/>
              <a:t>engines (H2D + D2H)</a:t>
            </a:r>
          </a:p>
          <a:p>
            <a:r>
              <a:rPr lang="en-US" dirty="0" smtClean="0"/>
              <a:t> One kernel engine</a:t>
            </a:r>
            <a:endParaRPr lang="en-US" dirty="0"/>
          </a:p>
        </p:txBody>
      </p:sp>
      <p:pic>
        <p:nvPicPr>
          <p:cNvPr id="55298" name="Picture 2" descr="https://devblogs.nvidia.com/wp-content/uploads/2012/11/C2050Timeline-1024x66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133600"/>
            <a:ext cx="5809880" cy="3795713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5867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kernels complete together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Overlap Data </a:t>
            </a:r>
            <a:r>
              <a:rPr lang="en-US" dirty="0" smtClean="0"/>
              <a:t>Transfers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Optimized implementation must be tailored for GPU architecture</a:t>
            </a:r>
          </a:p>
          <a:p>
            <a:r>
              <a:rPr lang="en-US" dirty="0" smtClean="0"/>
              <a:t>Latest GPUs provide support to workaround this tailoring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Heterogeneous Computing</a:t>
            </a:r>
            <a:endParaRPr lang="en-GB" dirty="0"/>
          </a:p>
        </p:txBody>
      </p:sp>
      <p:sp>
        <p:nvSpPr>
          <p:cNvPr id="100" name="Folded Corner 99"/>
          <p:cNvSpPr/>
          <p:nvPr/>
        </p:nvSpPr>
        <p:spPr>
          <a:xfrm>
            <a:off x="1016605" y="1538791"/>
            <a:ext cx="1912713" cy="4500499"/>
          </a:xfrm>
          <a:prstGeom prst="foldedCorner">
            <a:avLst/>
          </a:prstGeom>
          <a:gradFill rotWithShape="1">
            <a:gsLst>
              <a:gs pos="0">
                <a:srgbClr val="8AAD00">
                  <a:tint val="50000"/>
                  <a:satMod val="300000"/>
                </a:srgbClr>
              </a:gs>
              <a:gs pos="35000">
                <a:srgbClr val="8AAD00">
                  <a:tint val="37000"/>
                  <a:satMod val="300000"/>
                </a:srgbClr>
              </a:gs>
              <a:gs pos="100000">
                <a:srgbClr val="8AAD00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#include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A3151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A3151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iostream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A3151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#include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A3151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&lt;algorithm&gt;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srgbClr val="A3151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using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namespace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std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#define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N          1024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#define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RADIUS     3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#define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BLOCK_SIZE 16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__global__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void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stencil_1d(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*in,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*out) 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__shared__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temp[BLOCK_SIZE + 2 * RADIUS];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gindex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threadIdx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+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blockIdx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*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blockDim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lindex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threadIdx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+ RADIUS;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Read input elements into shared memory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temp[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lindex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] = in[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gindex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];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if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threadIdx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&lt; RADIUS) 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temp[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lindex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- RADIUS] = in[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gindex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- RADIUS];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temp[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lindex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+ BLOCK_SIZE] = in[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gindex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+ BLOCK_SIZE];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Synchronize (ensure all the data is available)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__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syncthreads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Apply the stencil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result = 0;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offset = -RADIUS ; offset &lt;= RADIUS ; offset++)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result += temp[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lindex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+ offset];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Store the result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out[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gindex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] = result;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void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fill_ints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*x,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n) 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fill_n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(x, n, 1);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main(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void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 {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*in, *out;              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host copies of a, b, c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*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d_in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*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d_out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;          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device copies of a, b, c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size = (N + 2*RADIUS) *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sizeof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Alloc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space for host copies and setup values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in  = 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*)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malloc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(size);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fill_ints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(in,  N + 2*RADIUS);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out = 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*)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malloc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(size);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fill_ints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(out, N + 2*RADIUS);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Alloc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space for device copies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cudaMalloc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((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void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**)&amp;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d_in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 size);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cudaMalloc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((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void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**)&amp;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d_out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size);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Copy to device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cudaMemcpy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d_in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 in,  size,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cudaMemcpyHostToDevice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cudaMemcpy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d_out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out, size,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cudaMemcpyHostToDevice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Launch stencil_1d() kernel on GPU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stencil_1d&lt;&lt;&lt;N/BLOCK_SIZE,BLOCK_SIZE&gt;&gt;&gt;(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d_in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+ RADIUS,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d_out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+ RADIUS);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Copy result back to host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cudaMemcpy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(out,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d_out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size,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cudaMemcpyDeviceToHost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//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Cleanup</a:t>
            </a: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free(in); free(out);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cudaFree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d_in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); 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cudaFree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</a:t>
            </a:r>
            <a:r>
              <a:rPr kumimoji="0" lang="en-GB" sz="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d_out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return</a:t>
            </a: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0;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r>
              <a:rPr kumimoji="0" lang="en-GB" sz="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}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0000" algn="l"/>
                <a:tab pos="360000" algn="l"/>
                <a:tab pos="540000" algn="l"/>
                <a:tab pos="720000" algn="l"/>
              </a:tabLst>
              <a:defRPr/>
            </a:pPr>
            <a:endParaRPr kumimoji="0" lang="en-GB" sz="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1" name="Right Brace 100"/>
          <p:cNvSpPr/>
          <p:nvPr/>
        </p:nvSpPr>
        <p:spPr>
          <a:xfrm>
            <a:off x="2986451" y="4089074"/>
            <a:ext cx="75008" cy="1100122"/>
          </a:xfrm>
          <a:prstGeom prst="rightBrace">
            <a:avLst/>
          </a:prstGeom>
          <a:noFill/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" name="Right Brace 101"/>
          <p:cNvSpPr/>
          <p:nvPr/>
        </p:nvSpPr>
        <p:spPr>
          <a:xfrm>
            <a:off x="2998524" y="5489228"/>
            <a:ext cx="62935" cy="450051"/>
          </a:xfrm>
          <a:prstGeom prst="rightBrace">
            <a:avLst/>
          </a:prstGeom>
          <a:noFill/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" name="Right Brace 102"/>
          <p:cNvSpPr/>
          <p:nvPr/>
        </p:nvSpPr>
        <p:spPr>
          <a:xfrm>
            <a:off x="2986451" y="5189196"/>
            <a:ext cx="75008" cy="300032"/>
          </a:xfrm>
          <a:prstGeom prst="rightBrace">
            <a:avLst/>
          </a:prstGeom>
          <a:noFill/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4" name="TextBox 103"/>
          <p:cNvSpPr txBox="1"/>
          <p:nvPr/>
        </p:nvSpPr>
        <p:spPr bwMode="auto">
          <a:xfrm>
            <a:off x="3128690" y="4416851"/>
            <a:ext cx="13099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/>
            <a:r>
              <a:rPr lang="en-GB" dirty="0" smtClean="0">
                <a:latin typeface="Trebuchet MS" pitchFamily="34" charset="0"/>
              </a:rPr>
              <a:t>serial code</a:t>
            </a:r>
          </a:p>
        </p:txBody>
      </p:sp>
      <p:sp>
        <p:nvSpPr>
          <p:cNvPr id="105" name="TextBox 104"/>
          <p:cNvSpPr txBox="1"/>
          <p:nvPr/>
        </p:nvSpPr>
        <p:spPr bwMode="auto">
          <a:xfrm>
            <a:off x="3128691" y="5116928"/>
            <a:ext cx="15359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/>
            <a:r>
              <a:rPr lang="en-GB" dirty="0" smtClean="0">
                <a:latin typeface="Trebuchet MS" pitchFamily="34" charset="0"/>
              </a:rPr>
              <a:t>parallel code</a:t>
            </a:r>
          </a:p>
        </p:txBody>
      </p:sp>
      <p:sp>
        <p:nvSpPr>
          <p:cNvPr id="106" name="TextBox 105"/>
          <p:cNvSpPr txBox="1"/>
          <p:nvPr/>
        </p:nvSpPr>
        <p:spPr bwMode="auto">
          <a:xfrm>
            <a:off x="3128690" y="5491970"/>
            <a:ext cx="13099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/>
            <a:r>
              <a:rPr lang="en-GB" dirty="0" smtClean="0">
                <a:latin typeface="Trebuchet MS" pitchFamily="34" charset="0"/>
              </a:rPr>
              <a:t>serial code</a:t>
            </a:r>
          </a:p>
        </p:txBody>
      </p:sp>
      <p:sp>
        <p:nvSpPr>
          <p:cNvPr id="107" name="Right Brace 106"/>
          <p:cNvSpPr/>
          <p:nvPr/>
        </p:nvSpPr>
        <p:spPr>
          <a:xfrm>
            <a:off x="2986451" y="2161119"/>
            <a:ext cx="75008" cy="1627920"/>
          </a:xfrm>
          <a:prstGeom prst="rightBrace">
            <a:avLst/>
          </a:prstGeom>
          <a:noFill/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8" name="TextBox 107"/>
          <p:cNvSpPr txBox="1"/>
          <p:nvPr/>
        </p:nvSpPr>
        <p:spPr bwMode="auto">
          <a:xfrm>
            <a:off x="3128690" y="2769895"/>
            <a:ext cx="12554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/>
            <a:r>
              <a:rPr lang="en-GB" dirty="0" smtClean="0">
                <a:latin typeface="Trebuchet MS" pitchFamily="34" charset="0"/>
              </a:rPr>
              <a:t>parallel </a:t>
            </a:r>
            <a:r>
              <a:rPr lang="en-GB" dirty="0" err="1" smtClean="0">
                <a:latin typeface="Trebuchet MS" pitchFamily="34" charset="0"/>
              </a:rPr>
              <a:t>fn</a:t>
            </a:r>
            <a:endParaRPr lang="en-GB" dirty="0" smtClean="0">
              <a:latin typeface="Trebuchet MS" pitchFamily="34" charset="0"/>
            </a:endParaRPr>
          </a:p>
        </p:txBody>
      </p:sp>
      <p:pic>
        <p:nvPicPr>
          <p:cNvPr id="109" name="Picture 3" descr="\\JASON-PC\Users\Jason\Documents\CUDA by Example\ho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9328" y="1538790"/>
            <a:ext cx="1107723" cy="1107824"/>
          </a:xfrm>
          <a:prstGeom prst="rect">
            <a:avLst/>
          </a:prstGeom>
          <a:noFill/>
        </p:spPr>
      </p:pic>
      <p:sp>
        <p:nvSpPr>
          <p:cNvPr id="110" name="Freeform 109"/>
          <p:cNvSpPr/>
          <p:nvPr/>
        </p:nvSpPr>
        <p:spPr>
          <a:xfrm>
            <a:off x="6712081" y="1692224"/>
            <a:ext cx="92812" cy="800956"/>
          </a:xfrm>
          <a:custGeom>
            <a:avLst/>
            <a:gdLst>
              <a:gd name="connsiteX0" fmla="*/ 2 w 733595"/>
              <a:gd name="connsiteY0" fmla="*/ 0 h 4064000"/>
              <a:gd name="connsiteX1" fmla="*/ 719668 w 733595"/>
              <a:gd name="connsiteY1" fmla="*/ 736600 h 4064000"/>
              <a:gd name="connsiteX2" fmla="*/ 2 w 733595"/>
              <a:gd name="connsiteY2" fmla="*/ 1456266 h 4064000"/>
              <a:gd name="connsiteX3" fmla="*/ 728135 w 733595"/>
              <a:gd name="connsiteY3" fmla="*/ 2175933 h 4064000"/>
              <a:gd name="connsiteX4" fmla="*/ 16935 w 733595"/>
              <a:gd name="connsiteY4" fmla="*/ 2895600 h 4064000"/>
              <a:gd name="connsiteX5" fmla="*/ 728135 w 733595"/>
              <a:gd name="connsiteY5" fmla="*/ 3615266 h 4064000"/>
              <a:gd name="connsiteX6" fmla="*/ 287868 w 733595"/>
              <a:gd name="connsiteY6" fmla="*/ 4064000 h 4064000"/>
              <a:gd name="connsiteX0" fmla="*/ 278841 w 733595"/>
              <a:gd name="connsiteY0" fmla="*/ 0 h 3840926"/>
              <a:gd name="connsiteX1" fmla="*/ 719668 w 733595"/>
              <a:gd name="connsiteY1" fmla="*/ 513526 h 3840926"/>
              <a:gd name="connsiteX2" fmla="*/ 2 w 733595"/>
              <a:gd name="connsiteY2" fmla="*/ 1233192 h 3840926"/>
              <a:gd name="connsiteX3" fmla="*/ 728135 w 733595"/>
              <a:gd name="connsiteY3" fmla="*/ 1952859 h 3840926"/>
              <a:gd name="connsiteX4" fmla="*/ 16935 w 733595"/>
              <a:gd name="connsiteY4" fmla="*/ 2672526 h 3840926"/>
              <a:gd name="connsiteX5" fmla="*/ 728135 w 733595"/>
              <a:gd name="connsiteY5" fmla="*/ 3392192 h 3840926"/>
              <a:gd name="connsiteX6" fmla="*/ 287868 w 733595"/>
              <a:gd name="connsiteY6" fmla="*/ 3840926 h 384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3595" h="3840926">
                <a:moveTo>
                  <a:pt x="278841" y="0"/>
                </a:moveTo>
                <a:cubicBezTo>
                  <a:pt x="638674" y="246944"/>
                  <a:pt x="766141" y="307994"/>
                  <a:pt x="719668" y="513526"/>
                </a:cubicBezTo>
                <a:cubicBezTo>
                  <a:pt x="673195" y="719058"/>
                  <a:pt x="-1409" y="993303"/>
                  <a:pt x="2" y="1233192"/>
                </a:cubicBezTo>
                <a:cubicBezTo>
                  <a:pt x="1413" y="1473081"/>
                  <a:pt x="725313" y="1712970"/>
                  <a:pt x="728135" y="1952859"/>
                </a:cubicBezTo>
                <a:cubicBezTo>
                  <a:pt x="730957" y="2192748"/>
                  <a:pt x="16935" y="2432637"/>
                  <a:pt x="16935" y="2672526"/>
                </a:cubicBezTo>
                <a:cubicBezTo>
                  <a:pt x="16935" y="2912415"/>
                  <a:pt x="682980" y="3197459"/>
                  <a:pt x="728135" y="3392192"/>
                </a:cubicBezTo>
                <a:cubicBezTo>
                  <a:pt x="773291" y="3586925"/>
                  <a:pt x="530579" y="3713925"/>
                  <a:pt x="287868" y="3840926"/>
                </a:cubicBezTo>
              </a:path>
            </a:pathLst>
          </a:custGeom>
          <a:noFill/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4" name="Group 110"/>
          <p:cNvGrpSpPr/>
          <p:nvPr/>
        </p:nvGrpSpPr>
        <p:grpSpPr>
          <a:xfrm>
            <a:off x="6032449" y="2988083"/>
            <a:ext cx="1217937" cy="800956"/>
            <a:chOff x="7881458" y="2545259"/>
            <a:chExt cx="1461524" cy="720860"/>
          </a:xfrm>
        </p:grpSpPr>
        <p:sp>
          <p:nvSpPr>
            <p:cNvPr id="112" name="Freeform 111"/>
            <p:cNvSpPr/>
            <p:nvPr/>
          </p:nvSpPr>
          <p:spPr>
            <a:xfrm>
              <a:off x="7881458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7933387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4" name="Freeform 113"/>
            <p:cNvSpPr/>
            <p:nvPr/>
          </p:nvSpPr>
          <p:spPr>
            <a:xfrm>
              <a:off x="7985316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8037245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8141103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8244961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8348819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19" name="Freeform 118"/>
            <p:cNvSpPr/>
            <p:nvPr/>
          </p:nvSpPr>
          <p:spPr>
            <a:xfrm>
              <a:off x="8504606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0" name="Freeform 119"/>
            <p:cNvSpPr/>
            <p:nvPr/>
          </p:nvSpPr>
          <p:spPr>
            <a:xfrm>
              <a:off x="8660393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8089174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8193032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8296890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8400748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8556535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8712322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8816180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8920038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9" name="Freeform 128"/>
            <p:cNvSpPr/>
            <p:nvPr/>
          </p:nvSpPr>
          <p:spPr>
            <a:xfrm>
              <a:off x="9023896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8452677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8608464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8764251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8868109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8971967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9075825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9127754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9179683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9231608" y="2545259"/>
              <a:ext cx="111374" cy="720860"/>
            </a:xfrm>
            <a:custGeom>
              <a:avLst/>
              <a:gdLst>
                <a:gd name="connsiteX0" fmla="*/ 2 w 733595"/>
                <a:gd name="connsiteY0" fmla="*/ 0 h 4064000"/>
                <a:gd name="connsiteX1" fmla="*/ 719668 w 733595"/>
                <a:gd name="connsiteY1" fmla="*/ 736600 h 4064000"/>
                <a:gd name="connsiteX2" fmla="*/ 2 w 733595"/>
                <a:gd name="connsiteY2" fmla="*/ 1456266 h 4064000"/>
                <a:gd name="connsiteX3" fmla="*/ 728135 w 733595"/>
                <a:gd name="connsiteY3" fmla="*/ 2175933 h 4064000"/>
                <a:gd name="connsiteX4" fmla="*/ 16935 w 733595"/>
                <a:gd name="connsiteY4" fmla="*/ 2895600 h 4064000"/>
                <a:gd name="connsiteX5" fmla="*/ 728135 w 733595"/>
                <a:gd name="connsiteY5" fmla="*/ 3615266 h 4064000"/>
                <a:gd name="connsiteX6" fmla="*/ 287868 w 733595"/>
                <a:gd name="connsiteY6" fmla="*/ 4064000 h 4064000"/>
                <a:gd name="connsiteX0" fmla="*/ 278841 w 733595"/>
                <a:gd name="connsiteY0" fmla="*/ 0 h 3840926"/>
                <a:gd name="connsiteX1" fmla="*/ 719668 w 733595"/>
                <a:gd name="connsiteY1" fmla="*/ 513526 h 3840926"/>
                <a:gd name="connsiteX2" fmla="*/ 2 w 733595"/>
                <a:gd name="connsiteY2" fmla="*/ 1233192 h 3840926"/>
                <a:gd name="connsiteX3" fmla="*/ 728135 w 733595"/>
                <a:gd name="connsiteY3" fmla="*/ 1952859 h 3840926"/>
                <a:gd name="connsiteX4" fmla="*/ 16935 w 733595"/>
                <a:gd name="connsiteY4" fmla="*/ 2672526 h 3840926"/>
                <a:gd name="connsiteX5" fmla="*/ 728135 w 733595"/>
                <a:gd name="connsiteY5" fmla="*/ 3392192 h 3840926"/>
                <a:gd name="connsiteX6" fmla="*/ 287868 w 733595"/>
                <a:gd name="connsiteY6" fmla="*/ 3840926 h 3840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595" h="3840926">
                  <a:moveTo>
                    <a:pt x="278841" y="0"/>
                  </a:moveTo>
                  <a:cubicBezTo>
                    <a:pt x="638674" y="246944"/>
                    <a:pt x="766141" y="307994"/>
                    <a:pt x="719668" y="513526"/>
                  </a:cubicBezTo>
                  <a:cubicBezTo>
                    <a:pt x="673195" y="719058"/>
                    <a:pt x="-1409" y="993303"/>
                    <a:pt x="2" y="1233192"/>
                  </a:cubicBezTo>
                  <a:cubicBezTo>
                    <a:pt x="1413" y="1473081"/>
                    <a:pt x="725313" y="1712970"/>
                    <a:pt x="728135" y="1952859"/>
                  </a:cubicBezTo>
                  <a:cubicBezTo>
                    <a:pt x="730957" y="2192748"/>
                    <a:pt x="16935" y="2432637"/>
                    <a:pt x="16935" y="2672526"/>
                  </a:cubicBezTo>
                  <a:cubicBezTo>
                    <a:pt x="16935" y="2912415"/>
                    <a:pt x="682980" y="3197459"/>
                    <a:pt x="728135" y="3392192"/>
                  </a:cubicBezTo>
                  <a:cubicBezTo>
                    <a:pt x="773291" y="3586925"/>
                    <a:pt x="530579" y="3713925"/>
                    <a:pt x="287868" y="3840926"/>
                  </a:cubicBezTo>
                </a:path>
              </a:pathLst>
            </a:custGeom>
            <a:noFill/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  <a:tailEnd type="triangle" w="sm" len="sm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pic>
        <p:nvPicPr>
          <p:cNvPr id="139" name="Picture 2" descr="\\JASON-PC\Users\Jason\Documents\CUDA by Example\Tesla_c1060_3qt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4383" y="2923864"/>
            <a:ext cx="957612" cy="864404"/>
          </a:xfrm>
          <a:prstGeom prst="rect">
            <a:avLst/>
          </a:prstGeom>
          <a:noFill/>
        </p:spPr>
      </p:pic>
      <p:pic>
        <p:nvPicPr>
          <p:cNvPr id="140" name="Picture 3" descr="\\JASON-PC\Users\Jason\Documents\CUDA by Example\ho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9328" y="4481416"/>
            <a:ext cx="1107723" cy="1107824"/>
          </a:xfrm>
          <a:prstGeom prst="rect">
            <a:avLst/>
          </a:prstGeom>
          <a:noFill/>
        </p:spPr>
      </p:pic>
      <p:sp>
        <p:nvSpPr>
          <p:cNvPr id="141" name="Freeform 140"/>
          <p:cNvSpPr/>
          <p:nvPr/>
        </p:nvSpPr>
        <p:spPr>
          <a:xfrm>
            <a:off x="6712081" y="4634850"/>
            <a:ext cx="92812" cy="800956"/>
          </a:xfrm>
          <a:custGeom>
            <a:avLst/>
            <a:gdLst>
              <a:gd name="connsiteX0" fmla="*/ 2 w 733595"/>
              <a:gd name="connsiteY0" fmla="*/ 0 h 4064000"/>
              <a:gd name="connsiteX1" fmla="*/ 719668 w 733595"/>
              <a:gd name="connsiteY1" fmla="*/ 736600 h 4064000"/>
              <a:gd name="connsiteX2" fmla="*/ 2 w 733595"/>
              <a:gd name="connsiteY2" fmla="*/ 1456266 h 4064000"/>
              <a:gd name="connsiteX3" fmla="*/ 728135 w 733595"/>
              <a:gd name="connsiteY3" fmla="*/ 2175933 h 4064000"/>
              <a:gd name="connsiteX4" fmla="*/ 16935 w 733595"/>
              <a:gd name="connsiteY4" fmla="*/ 2895600 h 4064000"/>
              <a:gd name="connsiteX5" fmla="*/ 728135 w 733595"/>
              <a:gd name="connsiteY5" fmla="*/ 3615266 h 4064000"/>
              <a:gd name="connsiteX6" fmla="*/ 287868 w 733595"/>
              <a:gd name="connsiteY6" fmla="*/ 4064000 h 4064000"/>
              <a:gd name="connsiteX0" fmla="*/ 278841 w 733595"/>
              <a:gd name="connsiteY0" fmla="*/ 0 h 3840926"/>
              <a:gd name="connsiteX1" fmla="*/ 719668 w 733595"/>
              <a:gd name="connsiteY1" fmla="*/ 513526 h 3840926"/>
              <a:gd name="connsiteX2" fmla="*/ 2 w 733595"/>
              <a:gd name="connsiteY2" fmla="*/ 1233192 h 3840926"/>
              <a:gd name="connsiteX3" fmla="*/ 728135 w 733595"/>
              <a:gd name="connsiteY3" fmla="*/ 1952859 h 3840926"/>
              <a:gd name="connsiteX4" fmla="*/ 16935 w 733595"/>
              <a:gd name="connsiteY4" fmla="*/ 2672526 h 3840926"/>
              <a:gd name="connsiteX5" fmla="*/ 728135 w 733595"/>
              <a:gd name="connsiteY5" fmla="*/ 3392192 h 3840926"/>
              <a:gd name="connsiteX6" fmla="*/ 287868 w 733595"/>
              <a:gd name="connsiteY6" fmla="*/ 3840926 h 3840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3595" h="3840926">
                <a:moveTo>
                  <a:pt x="278841" y="0"/>
                </a:moveTo>
                <a:cubicBezTo>
                  <a:pt x="638674" y="246944"/>
                  <a:pt x="766141" y="307994"/>
                  <a:pt x="719668" y="513526"/>
                </a:cubicBezTo>
                <a:cubicBezTo>
                  <a:pt x="673195" y="719058"/>
                  <a:pt x="-1409" y="993303"/>
                  <a:pt x="2" y="1233192"/>
                </a:cubicBezTo>
                <a:cubicBezTo>
                  <a:pt x="1413" y="1473081"/>
                  <a:pt x="725313" y="1712970"/>
                  <a:pt x="728135" y="1952859"/>
                </a:cubicBezTo>
                <a:cubicBezTo>
                  <a:pt x="730957" y="2192748"/>
                  <a:pt x="16935" y="2432637"/>
                  <a:pt x="16935" y="2672526"/>
                </a:cubicBezTo>
                <a:cubicBezTo>
                  <a:pt x="16935" y="2912415"/>
                  <a:pt x="682980" y="3197459"/>
                  <a:pt x="728135" y="3392192"/>
                </a:cubicBezTo>
                <a:cubicBezTo>
                  <a:pt x="773291" y="3586925"/>
                  <a:pt x="530579" y="3713925"/>
                  <a:pt x="287868" y="3840926"/>
                </a:cubicBezTo>
              </a:path>
            </a:pathLst>
          </a:custGeom>
          <a:noFill/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142" name="Straight Arrow Connector 141"/>
          <p:cNvCxnSpPr/>
          <p:nvPr/>
        </p:nvCxnSpPr>
        <p:spPr>
          <a:xfrm flipV="1">
            <a:off x="4299096" y="2238869"/>
            <a:ext cx="2129083" cy="2177982"/>
          </a:xfrm>
          <a:prstGeom prst="straightConnector1">
            <a:avLst/>
          </a:prstGeom>
          <a:noFill/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43" name="Straight Arrow Connector 142"/>
          <p:cNvCxnSpPr/>
          <p:nvPr/>
        </p:nvCxnSpPr>
        <p:spPr>
          <a:xfrm flipV="1">
            <a:off x="4572000" y="3788268"/>
            <a:ext cx="1414784" cy="1400928"/>
          </a:xfrm>
          <a:prstGeom prst="straightConnector1">
            <a:avLst/>
          </a:prstGeom>
          <a:noFill/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144" name="Straight Arrow Connector 143"/>
          <p:cNvCxnSpPr/>
          <p:nvPr/>
        </p:nvCxnSpPr>
        <p:spPr>
          <a:xfrm flipV="1">
            <a:off x="4438664" y="5116929"/>
            <a:ext cx="2026526" cy="559707"/>
          </a:xfrm>
          <a:prstGeom prst="straightConnector1">
            <a:avLst/>
          </a:prstGeom>
          <a:noFill/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xmlns="" val="2878359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3" grpId="0" animBg="1"/>
      <p:bldP spid="104" grpId="0"/>
      <p:bldP spid="105" grpId="0"/>
      <p:bldP spid="106" grpId="0"/>
      <p:bldP spid="107" grpId="0" animBg="1"/>
      <p:bldP spid="108" grpId="0"/>
      <p:bldP spid="110" grpId="0" animBg="1"/>
      <p:bldP spid="14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You can give streams priority </a:t>
            </a:r>
          </a:p>
          <a:p>
            <a:pPr lvl="1"/>
            <a:r>
              <a:rPr lang="en-US" dirty="0" smtClean="0"/>
              <a:t>High priority streams will preempt lower priority streams. </a:t>
            </a:r>
          </a:p>
          <a:p>
            <a:pPr lvl="1"/>
            <a:r>
              <a:rPr lang="en-US" dirty="0" smtClean="0"/>
              <a:t> Currently executing blocks will complete but new blocks will only be scheduled after higher priority work has been scheduled. </a:t>
            </a:r>
          </a:p>
          <a:p>
            <a:pPr lvl="1"/>
            <a:r>
              <a:rPr lang="en-US" dirty="0" smtClean="0"/>
              <a:t>Not applicable to memory transfers</a:t>
            </a:r>
          </a:p>
          <a:p>
            <a:r>
              <a:rPr lang="en-US" dirty="0" smtClean="0"/>
              <a:t> Query available priorities: </a:t>
            </a:r>
          </a:p>
          <a:p>
            <a:pPr lvl="1"/>
            <a:r>
              <a:rPr lang="en-US" dirty="0" err="1" smtClean="0"/>
              <a:t>cudaDeviceGetStreamPriorityRange</a:t>
            </a:r>
            <a:r>
              <a:rPr lang="en-US" dirty="0" smtClean="0"/>
              <a:t>(&amp;low, &amp;high) </a:t>
            </a:r>
          </a:p>
          <a:p>
            <a:pPr lvl="2"/>
            <a:r>
              <a:rPr lang="en-US" dirty="0" smtClean="0"/>
              <a:t> </a:t>
            </a:r>
            <a:r>
              <a:rPr lang="en-US" dirty="0" err="1" smtClean="0"/>
              <a:t>Kepler</a:t>
            </a:r>
            <a:r>
              <a:rPr lang="en-US" dirty="0" smtClean="0"/>
              <a:t>: low: -1, high: 0 </a:t>
            </a:r>
          </a:p>
          <a:p>
            <a:r>
              <a:rPr lang="en-US" dirty="0" smtClean="0"/>
              <a:t>Create using special API:</a:t>
            </a:r>
          </a:p>
          <a:p>
            <a:pPr lvl="1"/>
            <a:r>
              <a:rPr lang="en-US" dirty="0" err="1" smtClean="0"/>
              <a:t>cudaStreamCreateWithPriority</a:t>
            </a:r>
            <a:r>
              <a:rPr lang="en-US" dirty="0" smtClean="0"/>
              <a:t>(&amp;stream, flags, priority)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Implicit and Explicit Synchronization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</a:t>
            </a:r>
            <a:r>
              <a:rPr lang="en-US" dirty="0"/>
              <a:t>types of host-device synchronization:</a:t>
            </a:r>
          </a:p>
          <a:p>
            <a:pPr lvl="1"/>
            <a:r>
              <a:rPr lang="en-US" b="1" dirty="0"/>
              <a:t>Implicit synchronization </a:t>
            </a:r>
            <a:r>
              <a:rPr lang="en-US" dirty="0"/>
              <a:t>causes the host to wait on the GPU, but as a side effect of other CUDA actions</a:t>
            </a:r>
          </a:p>
          <a:p>
            <a:pPr lvl="1"/>
            <a:r>
              <a:rPr lang="en-US" b="1" dirty="0"/>
              <a:t>Explicit synchronization </a:t>
            </a:r>
            <a:r>
              <a:rPr lang="en-US" dirty="0"/>
              <a:t>causes the host to wait on the GPU because the programmer has asked for that behavior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791-165F-344E-BF0E-59CD826800BF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45744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CUDA </a:t>
            </a:r>
            <a:r>
              <a:rPr lang="en-GB" dirty="0" smtClean="0"/>
              <a:t>operations that include implicit synchronization:</a:t>
            </a:r>
          </a:p>
          <a:p>
            <a:pPr marL="1028700" lvl="1" indent="-457200">
              <a:buFont typeface="+mj-lt"/>
              <a:buAutoNum type="arabicPeriod"/>
            </a:pPr>
            <a:r>
              <a:rPr lang="en-GB" dirty="0" smtClean="0"/>
              <a:t>A </a:t>
            </a:r>
            <a:r>
              <a:rPr lang="en-GB" dirty="0" smtClean="0"/>
              <a:t>device </a:t>
            </a:r>
            <a:r>
              <a:rPr lang="en-GB" dirty="0" err="1" smtClean="0"/>
              <a:t>memset</a:t>
            </a:r>
            <a:r>
              <a:rPr lang="en-GB" dirty="0" smtClean="0"/>
              <a:t> (</a:t>
            </a:r>
            <a:r>
              <a:rPr lang="en-GB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cudaMemset</a:t>
            </a:r>
            <a:r>
              <a:rPr lang="en-GB" dirty="0" smtClean="0"/>
              <a:t>)</a:t>
            </a:r>
          </a:p>
          <a:p>
            <a:pPr marL="1028700" lvl="1" indent="-457200">
              <a:buFont typeface="+mj-lt"/>
              <a:buAutoNum type="arabicPeriod"/>
            </a:pPr>
            <a:r>
              <a:rPr lang="en-GB" dirty="0" smtClean="0"/>
              <a:t>A memory copy between two addresses on the same device (</a:t>
            </a:r>
            <a:r>
              <a:rPr lang="en-GB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cudaMemcpy</a:t>
            </a:r>
            <a:r>
              <a:rPr lang="en-GB" dirty="0" smtClean="0">
                <a:solidFill>
                  <a:srgbClr val="76B900"/>
                </a:solidFill>
                <a:latin typeface="Courier New"/>
                <a:cs typeface="Courier New"/>
              </a:rPr>
              <a:t>(..., </a:t>
            </a:r>
            <a:r>
              <a:rPr lang="en-GB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cudaMemcpyDeviceToDevice</a:t>
            </a:r>
            <a:r>
              <a:rPr lang="en-GB" dirty="0" smtClean="0">
                <a:solidFill>
                  <a:srgbClr val="76B900"/>
                </a:solidFill>
                <a:latin typeface="Courier New"/>
                <a:cs typeface="Courier New"/>
              </a:rPr>
              <a:t>)</a:t>
            </a:r>
            <a:r>
              <a:rPr lang="en-GB" dirty="0" smtClean="0"/>
              <a:t>)</a:t>
            </a:r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Implicit and Explicit Synchronization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791-165F-344E-BF0E-59CD826800B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10566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Four ways to explicitly synchronize in CUDA:</a:t>
            </a:r>
          </a:p>
          <a:p>
            <a:pPr marL="1028700" lvl="1" indent="-457200">
              <a:buFont typeface="+mj-lt"/>
              <a:buAutoNum type="arabicPeriod"/>
            </a:pPr>
            <a:r>
              <a:rPr lang="en-GB" dirty="0" smtClean="0"/>
              <a:t>Synchronize on a device</a:t>
            </a:r>
          </a:p>
          <a:p>
            <a:pPr marL="1431925" lvl="3" indent="0">
              <a:buNone/>
            </a:pP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cudaError_t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 </a:t>
            </a: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cudaDeviceSynchronize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();</a:t>
            </a:r>
          </a:p>
          <a:p>
            <a:pPr marL="1028700" lvl="1" indent="-457200">
              <a:buFont typeface="+mj-lt"/>
              <a:buAutoNum type="arabicPeriod"/>
            </a:pPr>
            <a:r>
              <a:rPr lang="en-GB" dirty="0" smtClean="0"/>
              <a:t>Synchronize on a stream</a:t>
            </a:r>
          </a:p>
          <a:p>
            <a:pPr marL="1431925" lvl="3" indent="0">
              <a:buNone/>
            </a:pP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cudaError_t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 </a:t>
            </a: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cudaStreamSynchronize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();</a:t>
            </a:r>
          </a:p>
          <a:p>
            <a:pPr marL="1028700" lvl="1" indent="-457200">
              <a:buFont typeface="+mj-lt"/>
              <a:buAutoNum type="arabicPeriod"/>
            </a:pPr>
            <a:r>
              <a:rPr lang="en-GB" dirty="0" smtClean="0"/>
              <a:t>Synchronize on an event</a:t>
            </a:r>
          </a:p>
          <a:p>
            <a:pPr marL="1431925" lvl="3" indent="0">
              <a:buNone/>
            </a:pP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cudaError_t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 </a:t>
            </a: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cudaEventSynchronize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();</a:t>
            </a:r>
          </a:p>
          <a:p>
            <a:pPr marL="1028700" lvl="1" indent="-457200">
              <a:buFont typeface="+mj-lt"/>
              <a:buAutoNum type="arabicPeriod"/>
            </a:pPr>
            <a:r>
              <a:rPr lang="en-GB" dirty="0" smtClean="0"/>
              <a:t>Synchronize across streams using an event</a:t>
            </a:r>
          </a:p>
          <a:p>
            <a:pPr marL="1431925" lvl="3" indent="0">
              <a:buNone/>
            </a:pPr>
            <a:r>
              <a:rPr lang="en-GB" b="1" dirty="0" err="1">
                <a:solidFill>
                  <a:srgbClr val="76B900"/>
                </a:solidFill>
                <a:latin typeface="Courier New"/>
                <a:cs typeface="Courier New"/>
              </a:rPr>
              <a:t>cudaError_t</a:t>
            </a:r>
            <a:r>
              <a:rPr lang="en-GB" b="1" dirty="0">
                <a:solidFill>
                  <a:srgbClr val="76B900"/>
                </a:solidFill>
                <a:latin typeface="Courier New"/>
                <a:cs typeface="Courier New"/>
              </a:rPr>
              <a:t> </a:t>
            </a: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cudaStreamWaitEvent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(</a:t>
            </a: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cudaStream_t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 stream,</a:t>
            </a:r>
            <a:r>
              <a:rPr lang="en-GB" b="1" dirty="0">
                <a:solidFill>
                  <a:srgbClr val="76B900"/>
                </a:solidFill>
                <a:latin typeface="Courier New"/>
                <a:cs typeface="Courier New"/>
              </a:rPr>
              <a:t> </a:t>
            </a: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cudaEvent_t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 event)</a:t>
            </a:r>
            <a:r>
              <a:rPr lang="en-GB" b="1" dirty="0">
                <a:solidFill>
                  <a:srgbClr val="76B900"/>
                </a:solidFill>
                <a:latin typeface="Courier New"/>
                <a:cs typeface="Courier New"/>
              </a:rPr>
              <a:t>;</a:t>
            </a:r>
          </a:p>
          <a:p>
            <a:pPr marL="1028700" lvl="1" indent="-457200">
              <a:buFont typeface="+mj-lt"/>
              <a:buAutoNum type="arabicPeriod"/>
            </a:pPr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Implicit and Explicit Synchronization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4E791-165F-344E-BF0E-59CD826800BF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9338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 err="1" smtClean="0">
                <a:latin typeface="Courier New"/>
                <a:cs typeface="Courier New"/>
              </a:rPr>
              <a:t>cudaStreamWaitEvent</a:t>
            </a:r>
            <a:r>
              <a:rPr lang="en-GB" dirty="0" smtClean="0"/>
              <a:t> adds inter-stream dependencies</a:t>
            </a:r>
          </a:p>
          <a:p>
            <a:pPr lvl="1"/>
            <a:r>
              <a:rPr lang="en-GB" dirty="0" smtClean="0"/>
              <a:t>Causes the specified </a:t>
            </a:r>
            <a:r>
              <a:rPr lang="en-GB" dirty="0" smtClean="0">
                <a:latin typeface="Courier New"/>
                <a:cs typeface="Courier New"/>
              </a:rPr>
              <a:t>stream</a:t>
            </a:r>
            <a:r>
              <a:rPr lang="en-GB" dirty="0" smtClean="0"/>
              <a:t> to wait on the specified </a:t>
            </a:r>
            <a:r>
              <a:rPr lang="en-GB" dirty="0" smtClean="0">
                <a:latin typeface="Courier New"/>
                <a:cs typeface="Courier New"/>
              </a:rPr>
              <a:t>event</a:t>
            </a:r>
            <a:r>
              <a:rPr lang="en-GB" dirty="0" smtClean="0"/>
              <a:t> before executing any further actions</a:t>
            </a:r>
          </a:p>
          <a:p>
            <a:pPr lvl="1"/>
            <a:r>
              <a:rPr lang="en-GB" dirty="0" smtClean="0">
                <a:latin typeface="Courier New"/>
                <a:cs typeface="Courier New"/>
              </a:rPr>
              <a:t>event</a:t>
            </a:r>
            <a:r>
              <a:rPr lang="en-GB" dirty="0" smtClean="0"/>
              <a:t> does not need to be an event recorded in </a:t>
            </a:r>
            <a:r>
              <a:rPr lang="en-GB" dirty="0" smtClean="0">
                <a:latin typeface="Courier New"/>
                <a:cs typeface="Courier New"/>
              </a:rPr>
              <a:t>stream</a:t>
            </a:r>
            <a:endParaRPr lang="en-GB" dirty="0">
              <a:latin typeface="Trebuchet MS"/>
              <a:cs typeface="Trebuchet MS"/>
            </a:endParaRPr>
          </a:p>
          <a:p>
            <a:pPr lvl="1"/>
            <a:endParaRPr lang="en-GB" sz="1600" dirty="0" smtClean="0">
              <a:latin typeface="Trebuchet MS"/>
              <a:cs typeface="Trebuchet MS"/>
            </a:endParaRPr>
          </a:p>
          <a:p>
            <a:pPr marL="1431925" lvl="3" indent="0">
              <a:buNone/>
            </a:pP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cudaEventRecord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(event, stream1);</a:t>
            </a:r>
          </a:p>
          <a:p>
            <a:pPr marL="1431925" lvl="3" indent="0">
              <a:buNone/>
            </a:pP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...</a:t>
            </a:r>
          </a:p>
          <a:p>
            <a:pPr marL="1431925" lvl="3" indent="0">
              <a:buNone/>
            </a:pP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cudaStreamWaitEvent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(stream2, event);</a:t>
            </a:r>
          </a:p>
          <a:p>
            <a:pPr marL="1431925" lvl="3" indent="0">
              <a:buNone/>
            </a:pPr>
            <a:r>
              <a:rPr lang="en-GB" sz="2400" b="1" dirty="0">
                <a:solidFill>
                  <a:srgbClr val="76B900"/>
                </a:solidFill>
                <a:latin typeface="Courier New"/>
                <a:cs typeface="Courier New"/>
              </a:rPr>
              <a:t>...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No actions added to stream2 after the call to </a:t>
            </a:r>
            <a:r>
              <a:rPr lang="en-GB" dirty="0" err="1">
                <a:latin typeface="Courier New"/>
                <a:cs typeface="Courier New"/>
              </a:rPr>
              <a:t>cudaStreamWaitEvent</a:t>
            </a:r>
            <a:r>
              <a:rPr lang="en-GB" dirty="0"/>
              <a:t> will execute until event is satisfied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Implicit and Explicit Synchronization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35487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GB" dirty="0" smtClean="0"/>
              <a:t>Cooperating GPU </a:t>
            </a:r>
            <a:r>
              <a:rPr lang="en-GB" dirty="0"/>
              <a:t>Threads</a:t>
            </a:r>
            <a:br>
              <a:rPr lang="en-GB" dirty="0"/>
            </a:b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Cooperating GPU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Although GPU threads SIMD </a:t>
            </a:r>
            <a:r>
              <a:rPr lang="en-US" dirty="0" err="1" smtClean="0"/>
              <a:t>archicture</a:t>
            </a:r>
            <a:endParaRPr lang="en-US" dirty="0" smtClean="0"/>
          </a:p>
          <a:p>
            <a:pPr lvl="1"/>
            <a:r>
              <a:rPr lang="en-US" dirty="0" smtClean="0"/>
              <a:t>Not all threads are being executed at a given instant</a:t>
            </a:r>
          </a:p>
          <a:p>
            <a:pPr lvl="1"/>
            <a:r>
              <a:rPr lang="en-US" dirty="0" smtClean="0"/>
              <a:t>Cooperating threads need some synchronization 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mutexes</a:t>
            </a:r>
            <a:r>
              <a:rPr lang="en-US" dirty="0" smtClean="0"/>
              <a:t> or semaphores for explicit synchronization between threads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1D Stencil</a:t>
            </a:r>
          </a:p>
        </p:txBody>
      </p:sp>
      <p:sp>
        <p:nvSpPr>
          <p:cNvPr id="3" name="Content Placeholder 2"/>
          <p:cNvSpPr>
            <a:spLocks noGrp="1" noChangeAspect="1"/>
          </p:cNvSpPr>
          <p:nvPr>
            <p:ph idx="1"/>
          </p:nvPr>
        </p:nvSpPr>
        <p:spPr>
          <a:xfrm>
            <a:off x="457200" y="1600200"/>
            <a:ext cx="8229600" cy="3532188"/>
          </a:xfrm>
        </p:spPr>
        <p:txBody>
          <a:bodyPr/>
          <a:lstStyle/>
          <a:p>
            <a:r>
              <a:rPr lang="en-GB" sz="2800" smtClean="0"/>
              <a:t>Consider applying a 1D stencil to a 1D array of elements</a:t>
            </a:r>
          </a:p>
          <a:p>
            <a:pPr lvl="1"/>
            <a:r>
              <a:rPr lang="en-GB" sz="2400" smtClean="0"/>
              <a:t>Each output element is the sum of input elements within a radius</a:t>
            </a:r>
          </a:p>
          <a:p>
            <a:endParaRPr lang="en-GB" sz="2800" smtClean="0"/>
          </a:p>
          <a:p>
            <a:r>
              <a:rPr lang="en-GB" sz="2800" smtClean="0"/>
              <a:t>If radius is 3, then each output element is the sum of 7 input elements:</a:t>
            </a:r>
          </a:p>
        </p:txBody>
      </p:sp>
      <p:sp>
        <p:nvSpPr>
          <p:cNvPr id="96" name="Cube 95"/>
          <p:cNvSpPr>
            <a:spLocks noChangeAspect="1"/>
          </p:cNvSpPr>
          <p:nvPr/>
        </p:nvSpPr>
        <p:spPr>
          <a:xfrm>
            <a:off x="3325813" y="5181600"/>
            <a:ext cx="274637" cy="273050"/>
          </a:xfrm>
          <a:prstGeom prst="cube">
            <a:avLst/>
          </a:prstGeom>
          <a:gradFill rotWithShape="1">
            <a:gsLst>
              <a:gs pos="0">
                <a:srgbClr val="8AAD00">
                  <a:shade val="51000"/>
                  <a:satMod val="130000"/>
                </a:srgbClr>
              </a:gs>
              <a:gs pos="80000">
                <a:srgbClr val="8AAD00">
                  <a:shade val="93000"/>
                  <a:satMod val="130000"/>
                </a:srgbClr>
              </a:gs>
              <a:gs pos="100000">
                <a:srgbClr val="8AAD00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7" name="Cube 96"/>
          <p:cNvSpPr>
            <a:spLocks noChangeAspect="1"/>
          </p:cNvSpPr>
          <p:nvPr/>
        </p:nvSpPr>
        <p:spPr>
          <a:xfrm>
            <a:off x="3602038" y="5181600"/>
            <a:ext cx="274637" cy="273050"/>
          </a:xfrm>
          <a:prstGeom prst="cube">
            <a:avLst/>
          </a:prstGeom>
          <a:gradFill rotWithShape="1">
            <a:gsLst>
              <a:gs pos="0">
                <a:srgbClr val="8AAD00">
                  <a:shade val="51000"/>
                  <a:satMod val="130000"/>
                </a:srgbClr>
              </a:gs>
              <a:gs pos="80000">
                <a:srgbClr val="8AAD00">
                  <a:shade val="93000"/>
                  <a:satMod val="130000"/>
                </a:srgbClr>
              </a:gs>
              <a:gs pos="100000">
                <a:srgbClr val="8AAD00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8" name="Cube 97"/>
          <p:cNvSpPr>
            <a:spLocks noChangeAspect="1"/>
          </p:cNvSpPr>
          <p:nvPr/>
        </p:nvSpPr>
        <p:spPr>
          <a:xfrm>
            <a:off x="3878263" y="5181600"/>
            <a:ext cx="274637" cy="273050"/>
          </a:xfrm>
          <a:prstGeom prst="cube">
            <a:avLst/>
          </a:prstGeom>
          <a:gradFill rotWithShape="1">
            <a:gsLst>
              <a:gs pos="0">
                <a:srgbClr val="8AAD00">
                  <a:shade val="51000"/>
                  <a:satMod val="130000"/>
                </a:srgbClr>
              </a:gs>
              <a:gs pos="80000">
                <a:srgbClr val="8AAD00">
                  <a:shade val="93000"/>
                  <a:satMod val="130000"/>
                </a:srgbClr>
              </a:gs>
              <a:gs pos="100000">
                <a:srgbClr val="8AAD00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99" name="Cube 98"/>
          <p:cNvSpPr>
            <a:spLocks noChangeAspect="1"/>
          </p:cNvSpPr>
          <p:nvPr/>
        </p:nvSpPr>
        <p:spPr>
          <a:xfrm>
            <a:off x="4152900" y="5181600"/>
            <a:ext cx="276225" cy="273050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0" name="Cube 99"/>
          <p:cNvSpPr>
            <a:spLocks noChangeAspect="1"/>
          </p:cNvSpPr>
          <p:nvPr/>
        </p:nvSpPr>
        <p:spPr>
          <a:xfrm>
            <a:off x="4429125" y="5181600"/>
            <a:ext cx="276225" cy="273050"/>
          </a:xfrm>
          <a:prstGeom prst="cube">
            <a:avLst/>
          </a:prstGeom>
          <a:gradFill rotWithShape="1">
            <a:gsLst>
              <a:gs pos="0">
                <a:srgbClr val="8AAD00">
                  <a:shade val="51000"/>
                  <a:satMod val="130000"/>
                </a:srgbClr>
              </a:gs>
              <a:gs pos="80000">
                <a:srgbClr val="8AAD00">
                  <a:shade val="93000"/>
                  <a:satMod val="130000"/>
                </a:srgbClr>
              </a:gs>
              <a:gs pos="100000">
                <a:srgbClr val="8AAD00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1" name="Cube 100"/>
          <p:cNvSpPr>
            <a:spLocks noChangeAspect="1"/>
          </p:cNvSpPr>
          <p:nvPr/>
        </p:nvSpPr>
        <p:spPr>
          <a:xfrm>
            <a:off x="4705350" y="5181600"/>
            <a:ext cx="276225" cy="273050"/>
          </a:xfrm>
          <a:prstGeom prst="cube">
            <a:avLst/>
          </a:prstGeom>
          <a:gradFill rotWithShape="1">
            <a:gsLst>
              <a:gs pos="0">
                <a:srgbClr val="8AAD00">
                  <a:shade val="51000"/>
                  <a:satMod val="130000"/>
                </a:srgbClr>
              </a:gs>
              <a:gs pos="80000">
                <a:srgbClr val="8AAD00">
                  <a:shade val="93000"/>
                  <a:satMod val="130000"/>
                </a:srgbClr>
              </a:gs>
              <a:gs pos="100000">
                <a:srgbClr val="8AAD00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2" name="Cube 101"/>
          <p:cNvSpPr>
            <a:spLocks noChangeAspect="1"/>
          </p:cNvSpPr>
          <p:nvPr/>
        </p:nvSpPr>
        <p:spPr>
          <a:xfrm>
            <a:off x="4981575" y="5181600"/>
            <a:ext cx="276225" cy="273050"/>
          </a:xfrm>
          <a:prstGeom prst="cube">
            <a:avLst/>
          </a:prstGeom>
          <a:gradFill rotWithShape="1">
            <a:gsLst>
              <a:gs pos="0">
                <a:srgbClr val="8AAD00">
                  <a:shade val="51000"/>
                  <a:satMod val="130000"/>
                </a:srgbClr>
              </a:gs>
              <a:gs pos="80000">
                <a:srgbClr val="8AAD00">
                  <a:shade val="93000"/>
                  <a:satMod val="130000"/>
                </a:srgbClr>
              </a:gs>
              <a:gs pos="100000">
                <a:srgbClr val="8AAD00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3" name="Left Brace 102"/>
          <p:cNvSpPr/>
          <p:nvPr/>
        </p:nvSpPr>
        <p:spPr>
          <a:xfrm rot="16200000">
            <a:off x="3621088" y="5291138"/>
            <a:ext cx="225425" cy="815975"/>
          </a:xfrm>
          <a:prstGeom prst="leftBrace">
            <a:avLst>
              <a:gd name="adj1" fmla="val 39687"/>
              <a:gd name="adj2" fmla="val 50000"/>
            </a:avLst>
          </a:prstGeom>
          <a:noFill/>
          <a:ln w="2857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4" name="Left Brace 103"/>
          <p:cNvSpPr/>
          <p:nvPr/>
        </p:nvSpPr>
        <p:spPr>
          <a:xfrm rot="16200000">
            <a:off x="4721225" y="5291138"/>
            <a:ext cx="225425" cy="815975"/>
          </a:xfrm>
          <a:prstGeom prst="leftBrace">
            <a:avLst>
              <a:gd name="adj1" fmla="val 39687"/>
              <a:gd name="adj2" fmla="val 50000"/>
            </a:avLst>
          </a:prstGeom>
          <a:noFill/>
          <a:ln w="2857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05" name="TextBox 104"/>
          <p:cNvSpPr txBox="1"/>
          <p:nvPr/>
        </p:nvSpPr>
        <p:spPr bwMode="auto">
          <a:xfrm>
            <a:off x="3314700" y="5862638"/>
            <a:ext cx="82867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kern="0" dirty="0">
                <a:latin typeface="Courier New" pitchFamily="49" charset="0"/>
                <a:cs typeface="Courier New" pitchFamily="49" charset="0"/>
              </a:rPr>
              <a:t>radius</a:t>
            </a:r>
          </a:p>
        </p:txBody>
      </p:sp>
      <p:sp>
        <p:nvSpPr>
          <p:cNvPr id="106" name="TextBox 105"/>
          <p:cNvSpPr txBox="1"/>
          <p:nvPr/>
        </p:nvSpPr>
        <p:spPr bwMode="auto">
          <a:xfrm>
            <a:off x="4419600" y="5862638"/>
            <a:ext cx="82867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kern="0" dirty="0">
                <a:latin typeface="Courier New" pitchFamily="49" charset="0"/>
                <a:cs typeface="Courier New" pitchFamily="49" charset="0"/>
              </a:rPr>
              <a:t>radius</a:t>
            </a:r>
          </a:p>
        </p:txBody>
      </p:sp>
    </p:spTree>
    <p:extLst>
      <p:ext uri="{BB962C8B-B14F-4D97-AF65-F5344CB8AC3E}">
        <p14:creationId xmlns:p14="http://schemas.microsoft.com/office/powerpoint/2010/main" xmlns="" val="17397287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/>
      <p:bldP spid="10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Implementing Within a Block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/>
              <a:t>Each thread processes one output element</a:t>
            </a:r>
          </a:p>
          <a:p>
            <a:pPr lvl="1"/>
            <a:r>
              <a:rPr lang="en-GB" sz="2400" smtClean="0"/>
              <a:t>blockDim.x elements per block</a:t>
            </a:r>
          </a:p>
          <a:p>
            <a:endParaRPr lang="en-GB" sz="2800" smtClean="0"/>
          </a:p>
          <a:p>
            <a:r>
              <a:rPr lang="en-GB" sz="2800" smtClean="0"/>
              <a:t>Input elements are read several times</a:t>
            </a:r>
          </a:p>
          <a:p>
            <a:pPr lvl="1"/>
            <a:r>
              <a:rPr lang="en-GB" sz="2400" smtClean="0"/>
              <a:t>With radius 3, each input element is read seven times</a:t>
            </a:r>
          </a:p>
        </p:txBody>
      </p:sp>
      <p:grpSp>
        <p:nvGrpSpPr>
          <p:cNvPr id="2" name="Input"/>
          <p:cNvGrpSpPr>
            <a:grpSpLocks/>
          </p:cNvGrpSpPr>
          <p:nvPr/>
        </p:nvGrpSpPr>
        <p:grpSpPr bwMode="auto">
          <a:xfrm>
            <a:off x="2171700" y="4724400"/>
            <a:ext cx="4865688" cy="274638"/>
            <a:chOff x="2606080" y="4211221"/>
            <a:chExt cx="5838474" cy="315040"/>
          </a:xfrm>
        </p:grpSpPr>
        <p:sp>
          <p:nvSpPr>
            <p:cNvPr id="146" name="Cube 145"/>
            <p:cNvSpPr/>
            <p:nvPr/>
          </p:nvSpPr>
          <p:spPr>
            <a:xfrm>
              <a:off x="517577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33CCCC">
                    <a:shade val="51000"/>
                    <a:satMod val="130000"/>
                  </a:srgbClr>
                </a:gs>
                <a:gs pos="80000">
                  <a:srgbClr val="33CCCC">
                    <a:shade val="93000"/>
                    <a:satMod val="130000"/>
                  </a:srgbClr>
                </a:gs>
                <a:gs pos="100000">
                  <a:srgbClr val="33CCCC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33CCCC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7" name="Cube 146"/>
            <p:cNvSpPr/>
            <p:nvPr/>
          </p:nvSpPr>
          <p:spPr>
            <a:xfrm>
              <a:off x="2606080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8" name="Cube 147"/>
            <p:cNvSpPr/>
            <p:nvPr/>
          </p:nvSpPr>
          <p:spPr>
            <a:xfrm>
              <a:off x="297372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9" name="Cube 148"/>
            <p:cNvSpPr/>
            <p:nvPr/>
          </p:nvSpPr>
          <p:spPr>
            <a:xfrm>
              <a:off x="333946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0" name="Cube 149"/>
            <p:cNvSpPr/>
            <p:nvPr/>
          </p:nvSpPr>
          <p:spPr>
            <a:xfrm>
              <a:off x="3707104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1" name="Cube 150"/>
            <p:cNvSpPr/>
            <p:nvPr/>
          </p:nvSpPr>
          <p:spPr>
            <a:xfrm>
              <a:off x="407474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2" name="Cube 151"/>
            <p:cNvSpPr/>
            <p:nvPr/>
          </p:nvSpPr>
          <p:spPr>
            <a:xfrm>
              <a:off x="4442389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 dirty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3" name="Cube 152"/>
            <p:cNvSpPr/>
            <p:nvPr/>
          </p:nvSpPr>
          <p:spPr>
            <a:xfrm>
              <a:off x="480812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4" name="Cube 153"/>
            <p:cNvSpPr/>
            <p:nvPr/>
          </p:nvSpPr>
          <p:spPr>
            <a:xfrm>
              <a:off x="554341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5" name="Cube 154"/>
            <p:cNvSpPr/>
            <p:nvPr/>
          </p:nvSpPr>
          <p:spPr>
            <a:xfrm>
              <a:off x="591105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6" name="Cube 155"/>
            <p:cNvSpPr/>
            <p:nvPr/>
          </p:nvSpPr>
          <p:spPr>
            <a:xfrm>
              <a:off x="6276795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7" name="Cube 156"/>
            <p:cNvSpPr/>
            <p:nvPr/>
          </p:nvSpPr>
          <p:spPr>
            <a:xfrm>
              <a:off x="664443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8" name="Cube 157"/>
            <p:cNvSpPr/>
            <p:nvPr/>
          </p:nvSpPr>
          <p:spPr>
            <a:xfrm>
              <a:off x="7012080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9" name="Cube 158"/>
            <p:cNvSpPr/>
            <p:nvPr/>
          </p:nvSpPr>
          <p:spPr>
            <a:xfrm>
              <a:off x="737972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0" name="Cube 159"/>
            <p:cNvSpPr/>
            <p:nvPr/>
          </p:nvSpPr>
          <p:spPr>
            <a:xfrm>
              <a:off x="774546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1" name="Cube 160"/>
            <p:cNvSpPr/>
            <p:nvPr/>
          </p:nvSpPr>
          <p:spPr>
            <a:xfrm>
              <a:off x="8113104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</p:grpSp>
      <p:grpSp>
        <p:nvGrpSpPr>
          <p:cNvPr id="3" name="Output"/>
          <p:cNvGrpSpPr>
            <a:grpSpLocks/>
          </p:cNvGrpSpPr>
          <p:nvPr/>
        </p:nvGrpSpPr>
        <p:grpSpPr bwMode="auto">
          <a:xfrm>
            <a:off x="2171700" y="5478463"/>
            <a:ext cx="4865688" cy="274637"/>
            <a:chOff x="2606080" y="4211221"/>
            <a:chExt cx="5838474" cy="315040"/>
          </a:xfrm>
        </p:grpSpPr>
        <p:sp>
          <p:nvSpPr>
            <p:cNvPr id="163" name="Cube 162"/>
            <p:cNvSpPr/>
            <p:nvPr/>
          </p:nvSpPr>
          <p:spPr>
            <a:xfrm>
              <a:off x="2606080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4" name="Cube 163"/>
            <p:cNvSpPr/>
            <p:nvPr/>
          </p:nvSpPr>
          <p:spPr>
            <a:xfrm>
              <a:off x="297372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5" name="Cube 164"/>
            <p:cNvSpPr/>
            <p:nvPr/>
          </p:nvSpPr>
          <p:spPr>
            <a:xfrm>
              <a:off x="333946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6" name="Cube 165"/>
            <p:cNvSpPr/>
            <p:nvPr/>
          </p:nvSpPr>
          <p:spPr>
            <a:xfrm>
              <a:off x="3707104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7" name="Cube 166"/>
            <p:cNvSpPr/>
            <p:nvPr/>
          </p:nvSpPr>
          <p:spPr>
            <a:xfrm>
              <a:off x="407474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8" name="Cube 167"/>
            <p:cNvSpPr/>
            <p:nvPr/>
          </p:nvSpPr>
          <p:spPr>
            <a:xfrm>
              <a:off x="4442389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 dirty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9" name="Cube 168"/>
            <p:cNvSpPr/>
            <p:nvPr/>
          </p:nvSpPr>
          <p:spPr>
            <a:xfrm>
              <a:off x="480812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0" name="Cube 169"/>
            <p:cNvSpPr/>
            <p:nvPr/>
          </p:nvSpPr>
          <p:spPr>
            <a:xfrm>
              <a:off x="517577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1" name="Cube 170"/>
            <p:cNvSpPr/>
            <p:nvPr/>
          </p:nvSpPr>
          <p:spPr>
            <a:xfrm>
              <a:off x="554341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2" name="Cube 171"/>
            <p:cNvSpPr/>
            <p:nvPr/>
          </p:nvSpPr>
          <p:spPr>
            <a:xfrm>
              <a:off x="591105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3" name="Cube 172"/>
            <p:cNvSpPr/>
            <p:nvPr/>
          </p:nvSpPr>
          <p:spPr>
            <a:xfrm>
              <a:off x="6276795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4" name="Cube 173"/>
            <p:cNvSpPr/>
            <p:nvPr/>
          </p:nvSpPr>
          <p:spPr>
            <a:xfrm>
              <a:off x="664443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5" name="Cube 174"/>
            <p:cNvSpPr/>
            <p:nvPr/>
          </p:nvSpPr>
          <p:spPr>
            <a:xfrm>
              <a:off x="7012080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6" name="Cube 175"/>
            <p:cNvSpPr/>
            <p:nvPr/>
          </p:nvSpPr>
          <p:spPr>
            <a:xfrm>
              <a:off x="737972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7" name="Cube 176"/>
            <p:cNvSpPr/>
            <p:nvPr/>
          </p:nvSpPr>
          <p:spPr>
            <a:xfrm>
              <a:off x="774546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8" name="Cube 177"/>
            <p:cNvSpPr/>
            <p:nvPr/>
          </p:nvSpPr>
          <p:spPr>
            <a:xfrm>
              <a:off x="8113104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</p:grpSp>
      <p:sp>
        <p:nvSpPr>
          <p:cNvPr id="179" name="Cube 178"/>
          <p:cNvSpPr/>
          <p:nvPr/>
        </p:nvSpPr>
        <p:spPr>
          <a:xfrm>
            <a:off x="3089275" y="5478463"/>
            <a:ext cx="276225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0" name="Cube 179"/>
          <p:cNvSpPr/>
          <p:nvPr/>
        </p:nvSpPr>
        <p:spPr>
          <a:xfrm>
            <a:off x="3395663" y="5478463"/>
            <a:ext cx="276225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1" name="Cube 180"/>
          <p:cNvSpPr/>
          <p:nvPr/>
        </p:nvSpPr>
        <p:spPr>
          <a:xfrm>
            <a:off x="3702050" y="5478463"/>
            <a:ext cx="274638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2" name="Cube 181"/>
          <p:cNvSpPr/>
          <p:nvPr/>
        </p:nvSpPr>
        <p:spPr>
          <a:xfrm>
            <a:off x="4006850" y="5478463"/>
            <a:ext cx="276225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3" name="Cube 182"/>
          <p:cNvSpPr/>
          <p:nvPr/>
        </p:nvSpPr>
        <p:spPr>
          <a:xfrm>
            <a:off x="4313238" y="5478463"/>
            <a:ext cx="276225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4" name="Cube 183"/>
          <p:cNvSpPr/>
          <p:nvPr/>
        </p:nvSpPr>
        <p:spPr>
          <a:xfrm>
            <a:off x="4619625" y="5478463"/>
            <a:ext cx="276225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5" name="Cube 184"/>
          <p:cNvSpPr/>
          <p:nvPr/>
        </p:nvSpPr>
        <p:spPr>
          <a:xfrm>
            <a:off x="4926013" y="5478463"/>
            <a:ext cx="274637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6" name="Cube 185"/>
          <p:cNvSpPr/>
          <p:nvPr/>
        </p:nvSpPr>
        <p:spPr>
          <a:xfrm>
            <a:off x="5230813" y="5478463"/>
            <a:ext cx="276225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7" name="Cube 186"/>
          <p:cNvSpPr/>
          <p:nvPr/>
        </p:nvSpPr>
        <p:spPr>
          <a:xfrm>
            <a:off x="5537200" y="5478463"/>
            <a:ext cx="276225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8" name="Cube 187"/>
          <p:cNvSpPr/>
          <p:nvPr/>
        </p:nvSpPr>
        <p:spPr>
          <a:xfrm>
            <a:off x="2171700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89" name="Cube 188"/>
          <p:cNvSpPr/>
          <p:nvPr/>
        </p:nvSpPr>
        <p:spPr>
          <a:xfrm>
            <a:off x="2478088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0" name="Cube 189"/>
          <p:cNvSpPr/>
          <p:nvPr/>
        </p:nvSpPr>
        <p:spPr>
          <a:xfrm>
            <a:off x="2782888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1" name="Cube 190"/>
          <p:cNvSpPr/>
          <p:nvPr/>
        </p:nvSpPr>
        <p:spPr>
          <a:xfrm>
            <a:off x="3089275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2" name="Cube 191"/>
          <p:cNvSpPr/>
          <p:nvPr/>
        </p:nvSpPr>
        <p:spPr>
          <a:xfrm>
            <a:off x="3395663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3" name="Cube 192"/>
          <p:cNvSpPr/>
          <p:nvPr/>
        </p:nvSpPr>
        <p:spPr>
          <a:xfrm>
            <a:off x="3702050" y="4724400"/>
            <a:ext cx="274638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4" name="Cube 193"/>
          <p:cNvSpPr/>
          <p:nvPr/>
        </p:nvSpPr>
        <p:spPr>
          <a:xfrm>
            <a:off x="4006850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5" name="Cube 194"/>
          <p:cNvSpPr/>
          <p:nvPr/>
        </p:nvSpPr>
        <p:spPr>
          <a:xfrm>
            <a:off x="4313238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6" name="Cube 195"/>
          <p:cNvSpPr/>
          <p:nvPr/>
        </p:nvSpPr>
        <p:spPr>
          <a:xfrm>
            <a:off x="4619625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7" name="Cube 196"/>
          <p:cNvSpPr/>
          <p:nvPr/>
        </p:nvSpPr>
        <p:spPr>
          <a:xfrm>
            <a:off x="4926013" y="4724400"/>
            <a:ext cx="274637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8" name="Cube 197"/>
          <p:cNvSpPr/>
          <p:nvPr/>
        </p:nvSpPr>
        <p:spPr>
          <a:xfrm>
            <a:off x="5230813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99" name="Cube 198"/>
          <p:cNvSpPr/>
          <p:nvPr/>
        </p:nvSpPr>
        <p:spPr>
          <a:xfrm>
            <a:off x="5537200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200" name="Cube 199"/>
          <p:cNvSpPr/>
          <p:nvPr/>
        </p:nvSpPr>
        <p:spPr>
          <a:xfrm>
            <a:off x="5843588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201" name="Cube 200"/>
          <p:cNvSpPr/>
          <p:nvPr/>
        </p:nvSpPr>
        <p:spPr>
          <a:xfrm>
            <a:off x="6149975" y="4724400"/>
            <a:ext cx="274638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202" name="Cube 201"/>
          <p:cNvSpPr/>
          <p:nvPr/>
        </p:nvSpPr>
        <p:spPr>
          <a:xfrm>
            <a:off x="6454775" y="4724400"/>
            <a:ext cx="276225" cy="274638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31300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" grpId="0" animBg="1"/>
      <p:bldP spid="179" grpId="1" animBg="1"/>
      <p:bldP spid="180" grpId="0" animBg="1"/>
      <p:bldP spid="180" grpId="1" animBg="1"/>
      <p:bldP spid="181" grpId="0" animBg="1"/>
      <p:bldP spid="181" grpId="1" animBg="1"/>
      <p:bldP spid="182" grpId="0" animBg="1"/>
      <p:bldP spid="182" grpId="1" animBg="1"/>
      <p:bldP spid="183" grpId="0" animBg="1"/>
      <p:bldP spid="183" grpId="1" animBg="1"/>
      <p:bldP spid="184" grpId="0" animBg="1"/>
      <p:bldP spid="184" grpId="1" animBg="1"/>
      <p:bldP spid="185" grpId="0" animBg="1"/>
      <p:bldP spid="185" grpId="1" animBg="1"/>
      <p:bldP spid="186" grpId="0" animBg="1"/>
      <p:bldP spid="186" grpId="1" animBg="1"/>
      <p:bldP spid="187" grpId="0" animBg="1"/>
      <p:bldP spid="188" grpId="0" animBg="1"/>
      <p:bldP spid="188" grpId="1" animBg="1"/>
      <p:bldP spid="189" grpId="0" animBg="1"/>
      <p:bldP spid="189" grpId="1" animBg="1"/>
      <p:bldP spid="190" grpId="0" animBg="1"/>
      <p:bldP spid="190" grpId="1" animBg="1"/>
      <p:bldP spid="191" grpId="0" animBg="1"/>
      <p:bldP spid="191" grpId="1" animBg="1"/>
      <p:bldP spid="192" grpId="0" animBg="1"/>
      <p:bldP spid="192" grpId="1" animBg="1"/>
      <p:bldP spid="193" grpId="0" animBg="1"/>
      <p:bldP spid="193" grpId="1" animBg="1"/>
      <p:bldP spid="194" grpId="0" animBg="1"/>
      <p:bldP spid="194" grpId="1" animBg="1"/>
      <p:bldP spid="195" grpId="0" animBg="1"/>
      <p:bldP spid="195" grpId="1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Sharing Data Between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Terminology: within a block, threads share data via </a:t>
            </a:r>
            <a:r>
              <a:rPr lang="en-GB" sz="2800" dirty="0" smtClean="0">
                <a:solidFill>
                  <a:schemeClr val="accent3">
                    <a:lumMod val="75000"/>
                  </a:schemeClr>
                </a:solidFill>
              </a:rPr>
              <a:t>shared memory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28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Extremely fast on-chip memory, user-managed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28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Declare using </a:t>
            </a:r>
            <a:r>
              <a:rPr lang="en-GB" sz="2800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__shared__</a:t>
            </a:r>
            <a:r>
              <a:rPr lang="en-GB" sz="2800" dirty="0" smtClean="0"/>
              <a:t>, allocated per block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28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Data is not visible to threads in other blocks</a:t>
            </a:r>
          </a:p>
        </p:txBody>
      </p:sp>
    </p:spTree>
    <p:extLst>
      <p:ext uri="{BB962C8B-B14F-4D97-AF65-F5344CB8AC3E}">
        <p14:creationId xmlns:p14="http://schemas.microsoft.com/office/powerpoint/2010/main" xmlns="" val="24914616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Processing Flow</a:t>
            </a:r>
            <a:endParaRPr lang="en-GB" dirty="0"/>
          </a:p>
        </p:txBody>
      </p:sp>
      <p:sp>
        <p:nvSpPr>
          <p:cNvPr id="216" name="TextBox 215"/>
          <p:cNvSpPr txBox="1"/>
          <p:nvPr/>
        </p:nvSpPr>
        <p:spPr>
          <a:xfrm>
            <a:off x="464315" y="4143380"/>
            <a:ext cx="4107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Copy input data from CPU memory to GPU memory</a:t>
            </a:r>
          </a:p>
        </p:txBody>
      </p:sp>
      <p:pic>
        <p:nvPicPr>
          <p:cNvPr id="133123" name="Picture 3" descr="\\europa\USB_Storage\Parallel programming.png"/>
          <p:cNvPicPr>
            <a:picLocks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810135" y="1133745"/>
            <a:ext cx="4169664" cy="5120640"/>
          </a:xfrm>
          <a:prstGeom prst="rect">
            <a:avLst/>
          </a:prstGeom>
          <a:noFill/>
        </p:spPr>
      </p:pic>
      <p:pic>
        <p:nvPicPr>
          <p:cNvPr id="133124" name="Picture 4" descr="\\europa\USB_Storage\Parallel programming (CPU).png"/>
          <p:cNvPicPr>
            <a:picLocks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836585" y="1493785"/>
            <a:ext cx="2642616" cy="2039112"/>
          </a:xfrm>
          <a:prstGeom prst="rect">
            <a:avLst/>
          </a:prstGeom>
          <a:noFill/>
        </p:spPr>
      </p:pic>
      <p:sp>
        <p:nvSpPr>
          <p:cNvPr id="124" name="Left-Right Arrow 123"/>
          <p:cNvSpPr/>
          <p:nvPr/>
        </p:nvSpPr>
        <p:spPr>
          <a:xfrm>
            <a:off x="3262303" y="2033845"/>
            <a:ext cx="1666887" cy="545760"/>
          </a:xfrm>
          <a:prstGeom prst="leftRight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PCI Bus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32" name="Bent Arrow 131"/>
          <p:cNvSpPr/>
          <p:nvPr/>
        </p:nvSpPr>
        <p:spPr>
          <a:xfrm rot="5400000">
            <a:off x="3202528" y="2278193"/>
            <a:ext cx="2949997" cy="3631432"/>
          </a:xfrm>
          <a:prstGeom prst="bentArrow">
            <a:avLst>
              <a:gd name="adj1" fmla="val 14333"/>
              <a:gd name="adj2" fmla="val 13740"/>
              <a:gd name="adj3" fmla="val 20259"/>
              <a:gd name="adj4" fmla="val 4375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NVIDIA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398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en-GB" smtClean="0"/>
              <a:t>Implementing With Shared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66863"/>
            <a:ext cx="8585200" cy="5130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Cache data in shared memory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400" dirty="0" smtClean="0"/>
              <a:t>Read (</a:t>
            </a:r>
            <a:r>
              <a:rPr lang="en-GB" sz="2400" dirty="0" err="1" smtClean="0"/>
              <a:t>blockDim.x</a:t>
            </a:r>
            <a:r>
              <a:rPr lang="en-GB" sz="2400" dirty="0" smtClean="0"/>
              <a:t> + 2 * radius) input elements from global memory to shared memory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400" dirty="0" smtClean="0"/>
              <a:t>Compute </a:t>
            </a:r>
            <a:r>
              <a:rPr lang="en-GB" sz="2400" dirty="0" err="1" smtClean="0"/>
              <a:t>blockDim.x</a:t>
            </a:r>
            <a:r>
              <a:rPr lang="en-GB" sz="2400" dirty="0" smtClean="0"/>
              <a:t> output elements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400" dirty="0" smtClean="0"/>
              <a:t>Write </a:t>
            </a:r>
            <a:r>
              <a:rPr lang="en-GB" sz="2400" dirty="0" err="1" smtClean="0"/>
              <a:t>blockDim.x</a:t>
            </a:r>
            <a:r>
              <a:rPr lang="en-GB" sz="2400" dirty="0" smtClean="0"/>
              <a:t> output elements to global memory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GB" sz="2400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sz="2400" dirty="0" smtClean="0"/>
              <a:t>Each block needs a 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</a:rPr>
              <a:t>halo </a:t>
            </a:r>
            <a:r>
              <a:rPr lang="en-GB" sz="2400" dirty="0" smtClean="0"/>
              <a:t>of radius elements at each boundary</a:t>
            </a:r>
            <a:endParaRPr lang="en-GB" sz="2400" dirty="0"/>
          </a:p>
        </p:txBody>
      </p:sp>
      <p:grpSp>
        <p:nvGrpSpPr>
          <p:cNvPr id="2" name="Output"/>
          <p:cNvGrpSpPr>
            <a:grpSpLocks/>
          </p:cNvGrpSpPr>
          <p:nvPr/>
        </p:nvGrpSpPr>
        <p:grpSpPr bwMode="auto">
          <a:xfrm>
            <a:off x="2171700" y="5678488"/>
            <a:ext cx="4865688" cy="274637"/>
            <a:chOff x="2606080" y="4211221"/>
            <a:chExt cx="5838474" cy="315040"/>
          </a:xfrm>
        </p:grpSpPr>
        <p:sp>
          <p:nvSpPr>
            <p:cNvPr id="99" name="Cube 98"/>
            <p:cNvSpPr/>
            <p:nvPr/>
          </p:nvSpPr>
          <p:spPr>
            <a:xfrm>
              <a:off x="2606080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00" name="Cube 99"/>
            <p:cNvSpPr/>
            <p:nvPr/>
          </p:nvSpPr>
          <p:spPr>
            <a:xfrm>
              <a:off x="297372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01" name="Cube 100"/>
            <p:cNvSpPr/>
            <p:nvPr/>
          </p:nvSpPr>
          <p:spPr>
            <a:xfrm>
              <a:off x="333946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02" name="Cube 101"/>
            <p:cNvSpPr/>
            <p:nvPr/>
          </p:nvSpPr>
          <p:spPr>
            <a:xfrm>
              <a:off x="3707104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03" name="Cube 102"/>
            <p:cNvSpPr/>
            <p:nvPr/>
          </p:nvSpPr>
          <p:spPr>
            <a:xfrm>
              <a:off x="407474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04" name="Cube 103"/>
            <p:cNvSpPr/>
            <p:nvPr/>
          </p:nvSpPr>
          <p:spPr>
            <a:xfrm>
              <a:off x="4442389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 dirty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25" name="Cube 124"/>
            <p:cNvSpPr/>
            <p:nvPr/>
          </p:nvSpPr>
          <p:spPr>
            <a:xfrm>
              <a:off x="480812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26" name="Cube 125"/>
            <p:cNvSpPr/>
            <p:nvPr/>
          </p:nvSpPr>
          <p:spPr>
            <a:xfrm>
              <a:off x="517577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4" name="Cube 133"/>
            <p:cNvSpPr/>
            <p:nvPr/>
          </p:nvSpPr>
          <p:spPr>
            <a:xfrm>
              <a:off x="554341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5" name="Cube 134"/>
            <p:cNvSpPr/>
            <p:nvPr/>
          </p:nvSpPr>
          <p:spPr>
            <a:xfrm>
              <a:off x="591105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6" name="Cube 135"/>
            <p:cNvSpPr/>
            <p:nvPr/>
          </p:nvSpPr>
          <p:spPr>
            <a:xfrm>
              <a:off x="6276795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7" name="Cube 136"/>
            <p:cNvSpPr/>
            <p:nvPr/>
          </p:nvSpPr>
          <p:spPr>
            <a:xfrm>
              <a:off x="664443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8" name="Cube 137"/>
            <p:cNvSpPr/>
            <p:nvPr/>
          </p:nvSpPr>
          <p:spPr>
            <a:xfrm>
              <a:off x="7012080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9" name="Cube 138"/>
            <p:cNvSpPr/>
            <p:nvPr/>
          </p:nvSpPr>
          <p:spPr>
            <a:xfrm>
              <a:off x="737972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0" name="Cube 139"/>
            <p:cNvSpPr/>
            <p:nvPr/>
          </p:nvSpPr>
          <p:spPr>
            <a:xfrm>
              <a:off x="774546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1" name="Cube 140"/>
            <p:cNvSpPr/>
            <p:nvPr/>
          </p:nvSpPr>
          <p:spPr>
            <a:xfrm>
              <a:off x="8113104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</p:grpSp>
      <p:grpSp>
        <p:nvGrpSpPr>
          <p:cNvPr id="5" name="Input"/>
          <p:cNvGrpSpPr>
            <a:grpSpLocks/>
          </p:cNvGrpSpPr>
          <p:nvPr/>
        </p:nvGrpSpPr>
        <p:grpSpPr bwMode="auto">
          <a:xfrm>
            <a:off x="2171700" y="4729163"/>
            <a:ext cx="4865688" cy="274637"/>
            <a:chOff x="2606080" y="4211221"/>
            <a:chExt cx="5838474" cy="315040"/>
          </a:xfrm>
        </p:grpSpPr>
        <p:sp>
          <p:nvSpPr>
            <p:cNvPr id="143" name="Cube 142"/>
            <p:cNvSpPr/>
            <p:nvPr/>
          </p:nvSpPr>
          <p:spPr>
            <a:xfrm>
              <a:off x="2606080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4" name="Cube 143"/>
            <p:cNvSpPr/>
            <p:nvPr/>
          </p:nvSpPr>
          <p:spPr>
            <a:xfrm>
              <a:off x="297372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5" name="Cube 144"/>
            <p:cNvSpPr/>
            <p:nvPr/>
          </p:nvSpPr>
          <p:spPr>
            <a:xfrm>
              <a:off x="333946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6" name="Cube 145"/>
            <p:cNvSpPr/>
            <p:nvPr/>
          </p:nvSpPr>
          <p:spPr>
            <a:xfrm>
              <a:off x="3707104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7" name="Cube 146"/>
            <p:cNvSpPr/>
            <p:nvPr/>
          </p:nvSpPr>
          <p:spPr>
            <a:xfrm>
              <a:off x="407474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8" name="Cube 147"/>
            <p:cNvSpPr/>
            <p:nvPr/>
          </p:nvSpPr>
          <p:spPr>
            <a:xfrm>
              <a:off x="4442389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 dirty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9" name="Cube 148"/>
            <p:cNvSpPr/>
            <p:nvPr/>
          </p:nvSpPr>
          <p:spPr>
            <a:xfrm>
              <a:off x="480812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0" name="Cube 149"/>
            <p:cNvSpPr/>
            <p:nvPr/>
          </p:nvSpPr>
          <p:spPr>
            <a:xfrm>
              <a:off x="517577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1" name="Cube 150"/>
            <p:cNvSpPr/>
            <p:nvPr/>
          </p:nvSpPr>
          <p:spPr>
            <a:xfrm>
              <a:off x="554341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2" name="Cube 151"/>
            <p:cNvSpPr/>
            <p:nvPr/>
          </p:nvSpPr>
          <p:spPr>
            <a:xfrm>
              <a:off x="591105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3" name="Cube 152"/>
            <p:cNvSpPr/>
            <p:nvPr/>
          </p:nvSpPr>
          <p:spPr>
            <a:xfrm>
              <a:off x="6276795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4" name="Cube 153"/>
            <p:cNvSpPr/>
            <p:nvPr/>
          </p:nvSpPr>
          <p:spPr>
            <a:xfrm>
              <a:off x="6644437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5" name="Cube 154"/>
            <p:cNvSpPr/>
            <p:nvPr/>
          </p:nvSpPr>
          <p:spPr>
            <a:xfrm>
              <a:off x="7012080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6" name="Cube 155"/>
            <p:cNvSpPr/>
            <p:nvPr/>
          </p:nvSpPr>
          <p:spPr>
            <a:xfrm>
              <a:off x="7379723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7" name="Cube 156"/>
            <p:cNvSpPr/>
            <p:nvPr/>
          </p:nvSpPr>
          <p:spPr>
            <a:xfrm>
              <a:off x="7745461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8" name="Cube 157"/>
            <p:cNvSpPr/>
            <p:nvPr/>
          </p:nvSpPr>
          <p:spPr>
            <a:xfrm>
              <a:off x="8113104" y="4211221"/>
              <a:ext cx="331450" cy="31504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</p:grpSp>
      <p:sp>
        <p:nvSpPr>
          <p:cNvPr id="159" name="Cube 158"/>
          <p:cNvSpPr/>
          <p:nvPr/>
        </p:nvSpPr>
        <p:spPr>
          <a:xfrm>
            <a:off x="7062788" y="4729163"/>
            <a:ext cx="276225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60" name="Cube 159"/>
          <p:cNvSpPr/>
          <p:nvPr/>
        </p:nvSpPr>
        <p:spPr>
          <a:xfrm>
            <a:off x="7369175" y="4729163"/>
            <a:ext cx="276225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61" name="Cube 160"/>
          <p:cNvSpPr/>
          <p:nvPr/>
        </p:nvSpPr>
        <p:spPr>
          <a:xfrm>
            <a:off x="7675563" y="4729163"/>
            <a:ext cx="274637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62" name="Cube 161"/>
          <p:cNvSpPr/>
          <p:nvPr/>
        </p:nvSpPr>
        <p:spPr>
          <a:xfrm>
            <a:off x="1260475" y="4729163"/>
            <a:ext cx="274638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63" name="Cube 162"/>
          <p:cNvSpPr/>
          <p:nvPr/>
        </p:nvSpPr>
        <p:spPr>
          <a:xfrm>
            <a:off x="1565275" y="4729163"/>
            <a:ext cx="276225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64" name="Cube 163"/>
          <p:cNvSpPr/>
          <p:nvPr/>
        </p:nvSpPr>
        <p:spPr>
          <a:xfrm>
            <a:off x="1871663" y="4729163"/>
            <a:ext cx="276225" cy="274637"/>
          </a:xfrm>
          <a:prstGeom prst="cube">
            <a:avLst/>
          </a:prstGeom>
          <a:gradFill rotWithShape="1">
            <a:gsLst>
              <a:gs pos="0">
                <a:srgbClr val="E78A2D">
                  <a:shade val="51000"/>
                  <a:satMod val="130000"/>
                </a:srgbClr>
              </a:gs>
              <a:gs pos="80000">
                <a:srgbClr val="E78A2D">
                  <a:shade val="93000"/>
                  <a:satMod val="130000"/>
                </a:srgbClr>
              </a:gs>
              <a:gs pos="100000">
                <a:srgbClr val="E78A2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E78A2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65" name="Down Arrow 164"/>
          <p:cNvSpPr/>
          <p:nvPr/>
        </p:nvSpPr>
        <p:spPr>
          <a:xfrm>
            <a:off x="4384675" y="5278438"/>
            <a:ext cx="449263" cy="250825"/>
          </a:xfrm>
          <a:prstGeom prst="downArrow">
            <a:avLst/>
          </a:prstGeom>
          <a:gradFill rotWithShape="1">
            <a:gsLst>
              <a:gs pos="0">
                <a:schemeClr val="tx1">
                  <a:lumMod val="50000"/>
                  <a:lumOff val="50000"/>
                </a:schemeClr>
              </a:gs>
              <a:gs pos="35000">
                <a:schemeClr val="tx1">
                  <a:lumMod val="65000"/>
                  <a:lumOff val="35000"/>
                </a:schemeClr>
              </a:gs>
              <a:gs pos="100000">
                <a:schemeClr val="tx1"/>
              </a:gs>
            </a:gsLst>
            <a:lin ang="16200000" scaled="1"/>
          </a:gradFill>
          <a:ln w="9525" cap="flat" cmpd="sng" algn="ctr">
            <a:solidFill>
              <a:srgbClr val="8AAD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srgbClr val="808080"/>
              </a:solidFill>
              <a:latin typeface="Arial"/>
              <a:cs typeface="+mn-cs"/>
            </a:endParaRPr>
          </a:p>
        </p:txBody>
      </p:sp>
      <p:sp>
        <p:nvSpPr>
          <p:cNvPr id="166" name="Left Brace 165"/>
          <p:cNvSpPr/>
          <p:nvPr/>
        </p:nvSpPr>
        <p:spPr>
          <a:xfrm rot="16200000">
            <a:off x="4454525" y="3795713"/>
            <a:ext cx="300037" cy="4865688"/>
          </a:xfrm>
          <a:prstGeom prst="leftBrace">
            <a:avLst>
              <a:gd name="adj1" fmla="val 55365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latin typeface="Arial"/>
              <a:cs typeface="+mn-cs"/>
            </a:endParaRPr>
          </a:p>
        </p:txBody>
      </p:sp>
      <p:sp>
        <p:nvSpPr>
          <p:cNvPr id="167" name="Left Brace 166"/>
          <p:cNvSpPr/>
          <p:nvPr/>
        </p:nvSpPr>
        <p:spPr>
          <a:xfrm rot="16200000">
            <a:off x="1628775" y="4810125"/>
            <a:ext cx="150813" cy="887413"/>
          </a:xfrm>
          <a:prstGeom prst="leftBrace">
            <a:avLst>
              <a:gd name="adj1" fmla="val 33417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latin typeface="Arial"/>
              <a:cs typeface="+mn-cs"/>
            </a:endParaRPr>
          </a:p>
        </p:txBody>
      </p:sp>
      <p:sp>
        <p:nvSpPr>
          <p:cNvPr id="168" name="Left Brace 167"/>
          <p:cNvSpPr/>
          <p:nvPr/>
        </p:nvSpPr>
        <p:spPr>
          <a:xfrm rot="16200000">
            <a:off x="7427912" y="4810126"/>
            <a:ext cx="150813" cy="887412"/>
          </a:xfrm>
          <a:prstGeom prst="leftBrace">
            <a:avLst>
              <a:gd name="adj1" fmla="val 33417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latin typeface="Arial"/>
              <a:cs typeface="+mn-cs"/>
            </a:endParaRPr>
          </a:p>
        </p:txBody>
      </p:sp>
      <p:sp>
        <p:nvSpPr>
          <p:cNvPr id="13328" name="TextBox 168"/>
          <p:cNvSpPr txBox="1">
            <a:spLocks noChangeArrowheads="1"/>
          </p:cNvSpPr>
          <p:nvPr/>
        </p:nvSpPr>
        <p:spPr bwMode="auto">
          <a:xfrm>
            <a:off x="3248025" y="6378575"/>
            <a:ext cx="2705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sz="1600"/>
              <a:t>blockDim.x output elements</a:t>
            </a:r>
          </a:p>
        </p:txBody>
      </p:sp>
      <p:sp>
        <p:nvSpPr>
          <p:cNvPr id="170" name="TextBox 169"/>
          <p:cNvSpPr txBox="1"/>
          <p:nvPr/>
        </p:nvSpPr>
        <p:spPr bwMode="auto">
          <a:xfrm>
            <a:off x="1109663" y="5303838"/>
            <a:ext cx="11874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kern="0" dirty="0">
                <a:latin typeface="Arial"/>
              </a:rPr>
              <a:t>halo on left</a:t>
            </a:r>
          </a:p>
        </p:txBody>
      </p:sp>
      <p:sp>
        <p:nvSpPr>
          <p:cNvPr id="171" name="TextBox 170"/>
          <p:cNvSpPr txBox="1">
            <a:spLocks noChangeArrowheads="1"/>
          </p:cNvSpPr>
          <p:nvPr/>
        </p:nvSpPr>
        <p:spPr bwMode="auto">
          <a:xfrm>
            <a:off x="6848475" y="5297488"/>
            <a:ext cx="13128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sz="1600"/>
              <a:t>halo on right</a:t>
            </a:r>
          </a:p>
        </p:txBody>
      </p:sp>
    </p:spTree>
    <p:extLst>
      <p:ext uri="{BB962C8B-B14F-4D97-AF65-F5344CB8AC3E}">
        <p14:creationId xmlns:p14="http://schemas.microsoft.com/office/powerpoint/2010/main" xmlns="" val="254191525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7" grpId="0" animBg="1"/>
      <p:bldP spid="168" grpId="0" animBg="1"/>
      <p:bldP spid="170" grpId="0"/>
      <p:bldP spid="17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Content Placeholder 2"/>
          <p:cNvSpPr txBox="1">
            <a:spLocks/>
          </p:cNvSpPr>
          <p:nvPr/>
        </p:nvSpPr>
        <p:spPr bwMode="auto">
          <a:xfrm>
            <a:off x="76200" y="1674813"/>
            <a:ext cx="6546850" cy="472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3" tIns="45716" rIns="91433" bIns="45716"/>
          <a:lstStyle>
            <a:lvl1pPr marL="342874" indent="-342874" algn="l" rtl="0" eaLnBrk="1" fontAlgn="base" hangingPunct="1">
              <a:spcBef>
                <a:spcPct val="20000"/>
              </a:spcBef>
              <a:spcAft>
                <a:spcPct val="0"/>
              </a:spcAft>
              <a:buSzPct val="100000"/>
              <a:buFont typeface="Wingdings" pitchFamily="2" charset="2"/>
              <a:buChar char="§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28" indent="-342874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Char char="§"/>
              <a:defRPr sz="2000" b="0">
                <a:solidFill>
                  <a:schemeClr val="tx1"/>
                </a:solidFill>
                <a:latin typeface="+mn-lt"/>
              </a:defRPr>
            </a:lvl2pPr>
            <a:lvl3pPr marL="1371490" indent="-282553" algn="l" rtl="0" eaLnBrk="1" fontAlgn="base" hangingPunct="1">
              <a:spcBef>
                <a:spcPct val="20000"/>
              </a:spcBef>
              <a:spcAft>
                <a:spcPct val="0"/>
              </a:spcAft>
              <a:buSzPct val="100000"/>
              <a:buFont typeface="Arial" pitchFamily="34" charset="0"/>
              <a:buChar char="-"/>
              <a:defRPr sz="1800" b="0">
                <a:solidFill>
                  <a:schemeClr val="tx1"/>
                </a:solidFill>
                <a:latin typeface="+mn-lt"/>
              </a:defRPr>
            </a:lvl3pPr>
            <a:lvl4pPr marL="1774684" indent="-22858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2117555" indent="-228581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74719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3031883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89047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946210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GB" sz="1500" b="1" kern="0" dirty="0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__global__ void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stencil_1d(</a:t>
            </a:r>
            <a:r>
              <a:rPr lang="en-GB" sz="1500" b="1" kern="0" dirty="0" err="1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*in, </a:t>
            </a:r>
            <a:r>
              <a:rPr lang="en-GB" sz="1500" b="1" kern="0" dirty="0" err="1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500" b="1" kern="0" dirty="0">
                <a:latin typeface="Courier New" pitchFamily="49" charset="0"/>
                <a:cs typeface="Courier New" pitchFamily="49" charset="0"/>
              </a:rPr>
              <a:t> *out) {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500" b="1" kern="0" dirty="0" smtClean="0">
                <a:solidFill>
                  <a:srgbClr val="FF9933"/>
                </a:solidFill>
                <a:latin typeface="Courier New" pitchFamily="49" charset="0"/>
                <a:cs typeface="Courier New" pitchFamily="49" charset="0"/>
              </a:rPr>
              <a:t>  __shared__ </a:t>
            </a:r>
            <a:r>
              <a:rPr lang="en-GB" sz="1500" b="1" kern="0" dirty="0" err="1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500" b="1" kern="0" dirty="0">
                <a:latin typeface="Courier New" pitchFamily="49" charset="0"/>
                <a:cs typeface="Courier New" pitchFamily="49" charset="0"/>
              </a:rPr>
              <a:t> temp[BLOCK_SIZE + 2 * RADIUS];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500" b="1" kern="0" dirty="0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500" b="1" kern="0" dirty="0" err="1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500" b="1" kern="0" dirty="0" smtClean="0">
                <a:solidFill>
                  <a:srgbClr val="B9E7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500" b="1" kern="0" dirty="0" err="1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500" b="1" kern="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1500" b="1" kern="0" dirty="0" err="1">
                <a:latin typeface="Courier New" pitchFamily="49" charset="0"/>
                <a:cs typeface="Courier New" pitchFamily="49" charset="0"/>
              </a:rPr>
              <a:t>threadIdx.x</a:t>
            </a:r>
            <a:r>
              <a:rPr lang="en-GB" sz="1500" b="1" kern="0" dirty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GB" sz="1500" b="1" kern="0" dirty="0" err="1">
                <a:latin typeface="Courier New" pitchFamily="49" charset="0"/>
                <a:cs typeface="Courier New" pitchFamily="49" charset="0"/>
              </a:rPr>
              <a:t>blockIdx.x</a:t>
            </a:r>
            <a:r>
              <a:rPr lang="en-GB" sz="1500" b="1" kern="0" dirty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GB" sz="1500" b="1" kern="0" dirty="0" err="1">
                <a:latin typeface="Courier New" pitchFamily="49" charset="0"/>
                <a:cs typeface="Courier New" pitchFamily="49" charset="0"/>
              </a:rPr>
              <a:t>blockDim.x</a:t>
            </a:r>
            <a:r>
              <a:rPr lang="en-GB" sz="1500" b="1" kern="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500" b="1" kern="0" dirty="0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500" b="1" kern="0" dirty="0" err="1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500" b="1" kern="0" dirty="0" smtClean="0">
                <a:solidFill>
                  <a:srgbClr val="B9E7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500" b="1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1500" b="1" kern="0" dirty="0" err="1" smtClean="0">
                <a:latin typeface="Courier New" pitchFamily="49" charset="0"/>
                <a:cs typeface="Courier New" pitchFamily="49" charset="0"/>
              </a:rPr>
              <a:t>threadIdx.x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+ RADIUS;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GB" sz="1500" b="1" kern="0" dirty="0" smtClean="0">
              <a:solidFill>
                <a:srgbClr val="FFFFFF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500" b="1" i="1" kern="0" dirty="0" smtClean="0">
                <a:solidFill>
                  <a:srgbClr val="80808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500" b="1" i="1" kern="0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Read input elements into shared memory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500" b="1" kern="0" dirty="0" smtClean="0"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temp[</a:t>
            </a:r>
            <a:r>
              <a:rPr lang="en-GB" sz="1500" b="1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] = in[</a:t>
            </a:r>
            <a:r>
              <a:rPr lang="en-GB" sz="1500" b="1" kern="0" dirty="0" err="1" smtClean="0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GB" sz="1500" b="1" kern="0" dirty="0" err="1" smtClean="0">
                <a:latin typeface="Courier New" pitchFamily="49" charset="0"/>
                <a:cs typeface="Courier New" pitchFamily="49" charset="0"/>
              </a:rPr>
              <a:t>threadIdx.x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&lt; RADIUS) {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   temp[</a:t>
            </a:r>
            <a:r>
              <a:rPr lang="en-GB" sz="1500" b="1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- RADIUS] = in[</a:t>
            </a:r>
            <a:r>
              <a:rPr lang="en-GB" sz="1500" b="1" kern="0" dirty="0" err="1" smtClean="0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- RADIUS];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   temp[</a:t>
            </a:r>
            <a:r>
              <a:rPr lang="en-GB" sz="1500" b="1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+ BLOCK_SIZE] =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     in[</a:t>
            </a:r>
            <a:r>
              <a:rPr lang="en-GB" sz="1500" b="1" kern="0" dirty="0" err="1" smtClean="0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+ BLOCK_SIZE];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500" b="1" kern="0" dirty="0" smtClean="0">
                <a:latin typeface="Courier New" pitchFamily="49" charset="0"/>
                <a:cs typeface="Courier New" pitchFamily="49" charset="0"/>
              </a:rPr>
              <a:t>  }</a:t>
            </a:r>
          </a:p>
        </p:txBody>
      </p:sp>
      <p:grpSp>
        <p:nvGrpSpPr>
          <p:cNvPr id="3" name="Group 327"/>
          <p:cNvGrpSpPr/>
          <p:nvPr/>
        </p:nvGrpSpPr>
        <p:grpSpPr>
          <a:xfrm>
            <a:off x="6240536" y="2028845"/>
            <a:ext cx="2801728" cy="137160"/>
            <a:chOff x="7168058" y="1735951"/>
            <a:chExt cx="3789141" cy="180020"/>
          </a:xfrm>
          <a:solidFill>
            <a:srgbClr val="000000">
              <a:lumMod val="85000"/>
              <a:lumOff val="15000"/>
            </a:srgbClr>
          </a:solidFill>
        </p:grpSpPr>
        <p:sp>
          <p:nvSpPr>
            <p:cNvPr id="329" name="Cube 328"/>
            <p:cNvSpPr/>
            <p:nvPr/>
          </p:nvSpPr>
          <p:spPr>
            <a:xfrm>
              <a:off x="7168058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30" name="Cube 329"/>
            <p:cNvSpPr/>
            <p:nvPr/>
          </p:nvSpPr>
          <p:spPr>
            <a:xfrm>
              <a:off x="7340705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31" name="Cube 330"/>
            <p:cNvSpPr/>
            <p:nvPr/>
          </p:nvSpPr>
          <p:spPr>
            <a:xfrm>
              <a:off x="7513352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32" name="Cube 331"/>
            <p:cNvSpPr/>
            <p:nvPr/>
          </p:nvSpPr>
          <p:spPr>
            <a:xfrm>
              <a:off x="7685999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33" name="Cube 332"/>
            <p:cNvSpPr/>
            <p:nvPr/>
          </p:nvSpPr>
          <p:spPr>
            <a:xfrm>
              <a:off x="7858646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34" name="Cube 333"/>
            <p:cNvSpPr/>
            <p:nvPr/>
          </p:nvSpPr>
          <p:spPr>
            <a:xfrm>
              <a:off x="8031293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35" name="Cube 334"/>
            <p:cNvSpPr/>
            <p:nvPr/>
          </p:nvSpPr>
          <p:spPr>
            <a:xfrm>
              <a:off x="8203940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36" name="Cube 335"/>
            <p:cNvSpPr/>
            <p:nvPr/>
          </p:nvSpPr>
          <p:spPr>
            <a:xfrm>
              <a:off x="8376587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37" name="Cube 336"/>
            <p:cNvSpPr/>
            <p:nvPr/>
          </p:nvSpPr>
          <p:spPr>
            <a:xfrm>
              <a:off x="8549234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38" name="Cube 337"/>
            <p:cNvSpPr/>
            <p:nvPr/>
          </p:nvSpPr>
          <p:spPr>
            <a:xfrm>
              <a:off x="8721881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39" name="Cube 338"/>
            <p:cNvSpPr/>
            <p:nvPr/>
          </p:nvSpPr>
          <p:spPr>
            <a:xfrm>
              <a:off x="8894528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40" name="Cube 339"/>
            <p:cNvSpPr/>
            <p:nvPr/>
          </p:nvSpPr>
          <p:spPr>
            <a:xfrm>
              <a:off x="9067175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41" name="Cube 340"/>
            <p:cNvSpPr/>
            <p:nvPr/>
          </p:nvSpPr>
          <p:spPr>
            <a:xfrm>
              <a:off x="9239822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42" name="Cube 341"/>
            <p:cNvSpPr/>
            <p:nvPr/>
          </p:nvSpPr>
          <p:spPr>
            <a:xfrm>
              <a:off x="9412469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43" name="Cube 342"/>
            <p:cNvSpPr/>
            <p:nvPr/>
          </p:nvSpPr>
          <p:spPr>
            <a:xfrm>
              <a:off x="9585116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44" name="Cube 343"/>
            <p:cNvSpPr/>
            <p:nvPr/>
          </p:nvSpPr>
          <p:spPr>
            <a:xfrm>
              <a:off x="9757763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45" name="Cube 344"/>
            <p:cNvSpPr/>
            <p:nvPr/>
          </p:nvSpPr>
          <p:spPr>
            <a:xfrm>
              <a:off x="9930410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46" name="Cube 345"/>
            <p:cNvSpPr/>
            <p:nvPr/>
          </p:nvSpPr>
          <p:spPr>
            <a:xfrm>
              <a:off x="10103057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47" name="Cube 346"/>
            <p:cNvSpPr/>
            <p:nvPr/>
          </p:nvSpPr>
          <p:spPr>
            <a:xfrm>
              <a:off x="10275704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48" name="Cube 347"/>
            <p:cNvSpPr/>
            <p:nvPr/>
          </p:nvSpPr>
          <p:spPr>
            <a:xfrm>
              <a:off x="10448351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49" name="Cube 348"/>
            <p:cNvSpPr/>
            <p:nvPr/>
          </p:nvSpPr>
          <p:spPr>
            <a:xfrm>
              <a:off x="10620998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50" name="Cube 349"/>
            <p:cNvSpPr/>
            <p:nvPr/>
          </p:nvSpPr>
          <p:spPr>
            <a:xfrm>
              <a:off x="10793651" y="1735951"/>
              <a:ext cx="163548" cy="180020"/>
            </a:xfrm>
            <a:prstGeom prst="cube">
              <a:avLst/>
            </a:prstGeom>
            <a:grpFill/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</p:grpSp>
      <p:grpSp>
        <p:nvGrpSpPr>
          <p:cNvPr id="4" name="Group 350"/>
          <p:cNvGrpSpPr>
            <a:grpSpLocks/>
          </p:cNvGrpSpPr>
          <p:nvPr/>
        </p:nvGrpSpPr>
        <p:grpSpPr bwMode="auto">
          <a:xfrm>
            <a:off x="6240463" y="3444875"/>
            <a:ext cx="2801937" cy="136525"/>
            <a:chOff x="7168058" y="1735951"/>
            <a:chExt cx="3789141" cy="180020"/>
          </a:xfrm>
        </p:grpSpPr>
        <p:sp>
          <p:nvSpPr>
            <p:cNvPr id="352" name="Cube 351"/>
            <p:cNvSpPr/>
            <p:nvPr/>
          </p:nvSpPr>
          <p:spPr>
            <a:xfrm>
              <a:off x="7168058" y="1735951"/>
              <a:ext cx="163159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53" name="Cube 352"/>
            <p:cNvSpPr/>
            <p:nvPr/>
          </p:nvSpPr>
          <p:spPr>
            <a:xfrm>
              <a:off x="7339804" y="1735951"/>
              <a:ext cx="16530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54" name="Cube 353"/>
            <p:cNvSpPr/>
            <p:nvPr/>
          </p:nvSpPr>
          <p:spPr>
            <a:xfrm>
              <a:off x="7513696" y="1735951"/>
              <a:ext cx="163159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55" name="Cube 354"/>
            <p:cNvSpPr/>
            <p:nvPr/>
          </p:nvSpPr>
          <p:spPr>
            <a:xfrm>
              <a:off x="7685442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56" name="Cube 355"/>
            <p:cNvSpPr/>
            <p:nvPr/>
          </p:nvSpPr>
          <p:spPr>
            <a:xfrm>
              <a:off x="7859335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57" name="Cube 356"/>
            <p:cNvSpPr/>
            <p:nvPr/>
          </p:nvSpPr>
          <p:spPr>
            <a:xfrm>
              <a:off x="8031081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58" name="Cube 357"/>
            <p:cNvSpPr/>
            <p:nvPr/>
          </p:nvSpPr>
          <p:spPr>
            <a:xfrm>
              <a:off x="8204973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59" name="Cube 358"/>
            <p:cNvSpPr/>
            <p:nvPr/>
          </p:nvSpPr>
          <p:spPr>
            <a:xfrm>
              <a:off x="8376718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60" name="Cube 359"/>
            <p:cNvSpPr/>
            <p:nvPr/>
          </p:nvSpPr>
          <p:spPr>
            <a:xfrm>
              <a:off x="8548464" y="1735951"/>
              <a:ext cx="165306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61" name="Cube 360"/>
            <p:cNvSpPr/>
            <p:nvPr/>
          </p:nvSpPr>
          <p:spPr>
            <a:xfrm>
              <a:off x="8722357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62" name="Cube 361"/>
            <p:cNvSpPr/>
            <p:nvPr/>
          </p:nvSpPr>
          <p:spPr>
            <a:xfrm>
              <a:off x="8894103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63" name="Cube 362"/>
            <p:cNvSpPr/>
            <p:nvPr/>
          </p:nvSpPr>
          <p:spPr>
            <a:xfrm>
              <a:off x="9067995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64" name="Cube 363"/>
            <p:cNvSpPr/>
            <p:nvPr/>
          </p:nvSpPr>
          <p:spPr>
            <a:xfrm>
              <a:off x="9239741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65" name="Cube 364"/>
            <p:cNvSpPr/>
            <p:nvPr/>
          </p:nvSpPr>
          <p:spPr>
            <a:xfrm>
              <a:off x="9411487" y="1735951"/>
              <a:ext cx="165306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66" name="Cube 365"/>
            <p:cNvSpPr/>
            <p:nvPr/>
          </p:nvSpPr>
          <p:spPr>
            <a:xfrm>
              <a:off x="9585380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67" name="Cube 366"/>
            <p:cNvSpPr/>
            <p:nvPr/>
          </p:nvSpPr>
          <p:spPr>
            <a:xfrm>
              <a:off x="9757126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68" name="Cube 367"/>
            <p:cNvSpPr/>
            <p:nvPr/>
          </p:nvSpPr>
          <p:spPr>
            <a:xfrm>
              <a:off x="9931018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69" name="Cube 368"/>
            <p:cNvSpPr/>
            <p:nvPr/>
          </p:nvSpPr>
          <p:spPr>
            <a:xfrm>
              <a:off x="10102764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70" name="Cube 369"/>
            <p:cNvSpPr/>
            <p:nvPr/>
          </p:nvSpPr>
          <p:spPr>
            <a:xfrm>
              <a:off x="10276657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71" name="Cube 370"/>
            <p:cNvSpPr/>
            <p:nvPr/>
          </p:nvSpPr>
          <p:spPr>
            <a:xfrm>
              <a:off x="10448403" y="1735951"/>
              <a:ext cx="163159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72" name="Cube 371"/>
            <p:cNvSpPr/>
            <p:nvPr/>
          </p:nvSpPr>
          <p:spPr>
            <a:xfrm>
              <a:off x="10620149" y="1735951"/>
              <a:ext cx="16530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73" name="Cube 372"/>
            <p:cNvSpPr/>
            <p:nvPr/>
          </p:nvSpPr>
          <p:spPr>
            <a:xfrm>
              <a:off x="10794040" y="1735951"/>
              <a:ext cx="163159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</p:grpSp>
      <p:grpSp>
        <p:nvGrpSpPr>
          <p:cNvPr id="5" name="Group 373"/>
          <p:cNvGrpSpPr>
            <a:grpSpLocks/>
          </p:cNvGrpSpPr>
          <p:nvPr/>
        </p:nvGrpSpPr>
        <p:grpSpPr bwMode="auto">
          <a:xfrm>
            <a:off x="6240463" y="3962400"/>
            <a:ext cx="2801937" cy="136525"/>
            <a:chOff x="7168058" y="1735951"/>
            <a:chExt cx="3789141" cy="180020"/>
          </a:xfrm>
        </p:grpSpPr>
        <p:sp>
          <p:nvSpPr>
            <p:cNvPr id="375" name="Cube 374"/>
            <p:cNvSpPr/>
            <p:nvPr/>
          </p:nvSpPr>
          <p:spPr>
            <a:xfrm>
              <a:off x="7168058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E78A2D">
                    <a:shade val="51000"/>
                    <a:satMod val="130000"/>
                  </a:srgbClr>
                </a:gs>
                <a:gs pos="80000">
                  <a:srgbClr val="E78A2D">
                    <a:shade val="93000"/>
                    <a:satMod val="130000"/>
                  </a:srgbClr>
                </a:gs>
                <a:gs pos="100000">
                  <a:srgbClr val="E78A2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78A2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76" name="Cube 375"/>
            <p:cNvSpPr/>
            <p:nvPr/>
          </p:nvSpPr>
          <p:spPr>
            <a:xfrm>
              <a:off x="7339804" y="1735951"/>
              <a:ext cx="165305" cy="180020"/>
            </a:xfrm>
            <a:prstGeom prst="cube">
              <a:avLst/>
            </a:prstGeom>
            <a:gradFill rotWithShape="1">
              <a:gsLst>
                <a:gs pos="0">
                  <a:srgbClr val="E78A2D">
                    <a:shade val="51000"/>
                    <a:satMod val="130000"/>
                  </a:srgbClr>
                </a:gs>
                <a:gs pos="80000">
                  <a:srgbClr val="E78A2D">
                    <a:shade val="93000"/>
                    <a:satMod val="130000"/>
                  </a:srgbClr>
                </a:gs>
                <a:gs pos="100000">
                  <a:srgbClr val="E78A2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78A2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77" name="Cube 376"/>
            <p:cNvSpPr/>
            <p:nvPr/>
          </p:nvSpPr>
          <p:spPr>
            <a:xfrm>
              <a:off x="7513696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E78A2D">
                    <a:shade val="51000"/>
                    <a:satMod val="130000"/>
                  </a:srgbClr>
                </a:gs>
                <a:gs pos="80000">
                  <a:srgbClr val="E78A2D">
                    <a:shade val="93000"/>
                    <a:satMod val="130000"/>
                  </a:srgbClr>
                </a:gs>
                <a:gs pos="100000">
                  <a:srgbClr val="E78A2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78A2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78" name="Cube 377"/>
            <p:cNvSpPr/>
            <p:nvPr/>
          </p:nvSpPr>
          <p:spPr>
            <a:xfrm>
              <a:off x="7685442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79" name="Cube 378"/>
            <p:cNvSpPr/>
            <p:nvPr/>
          </p:nvSpPr>
          <p:spPr>
            <a:xfrm>
              <a:off x="7859335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80" name="Cube 379"/>
            <p:cNvSpPr/>
            <p:nvPr/>
          </p:nvSpPr>
          <p:spPr>
            <a:xfrm>
              <a:off x="8031081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81" name="Cube 380"/>
            <p:cNvSpPr/>
            <p:nvPr/>
          </p:nvSpPr>
          <p:spPr>
            <a:xfrm>
              <a:off x="8204973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82" name="Cube 381"/>
            <p:cNvSpPr/>
            <p:nvPr/>
          </p:nvSpPr>
          <p:spPr>
            <a:xfrm>
              <a:off x="8376718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83" name="Cube 382"/>
            <p:cNvSpPr/>
            <p:nvPr/>
          </p:nvSpPr>
          <p:spPr>
            <a:xfrm>
              <a:off x="8548464" y="1735951"/>
              <a:ext cx="165306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84" name="Cube 383"/>
            <p:cNvSpPr/>
            <p:nvPr/>
          </p:nvSpPr>
          <p:spPr>
            <a:xfrm>
              <a:off x="8722357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85" name="Cube 384"/>
            <p:cNvSpPr/>
            <p:nvPr/>
          </p:nvSpPr>
          <p:spPr>
            <a:xfrm>
              <a:off x="8894103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86" name="Cube 385"/>
            <p:cNvSpPr/>
            <p:nvPr/>
          </p:nvSpPr>
          <p:spPr>
            <a:xfrm>
              <a:off x="9067995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87" name="Cube 386"/>
            <p:cNvSpPr/>
            <p:nvPr/>
          </p:nvSpPr>
          <p:spPr>
            <a:xfrm>
              <a:off x="9239741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88" name="Cube 387"/>
            <p:cNvSpPr/>
            <p:nvPr/>
          </p:nvSpPr>
          <p:spPr>
            <a:xfrm>
              <a:off x="9411487" y="1735951"/>
              <a:ext cx="165306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89" name="Cube 388"/>
            <p:cNvSpPr/>
            <p:nvPr/>
          </p:nvSpPr>
          <p:spPr>
            <a:xfrm>
              <a:off x="9585380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90" name="Cube 389"/>
            <p:cNvSpPr/>
            <p:nvPr/>
          </p:nvSpPr>
          <p:spPr>
            <a:xfrm>
              <a:off x="9757126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91" name="Cube 390"/>
            <p:cNvSpPr/>
            <p:nvPr/>
          </p:nvSpPr>
          <p:spPr>
            <a:xfrm>
              <a:off x="9931018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92" name="Cube 391"/>
            <p:cNvSpPr/>
            <p:nvPr/>
          </p:nvSpPr>
          <p:spPr>
            <a:xfrm>
              <a:off x="10102764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93" name="Cube 392"/>
            <p:cNvSpPr/>
            <p:nvPr/>
          </p:nvSpPr>
          <p:spPr>
            <a:xfrm>
              <a:off x="10276657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94" name="Cube 393"/>
            <p:cNvSpPr/>
            <p:nvPr/>
          </p:nvSpPr>
          <p:spPr>
            <a:xfrm>
              <a:off x="10448403" y="1735951"/>
              <a:ext cx="163159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95" name="Cube 394"/>
            <p:cNvSpPr/>
            <p:nvPr/>
          </p:nvSpPr>
          <p:spPr>
            <a:xfrm>
              <a:off x="10620149" y="1735951"/>
              <a:ext cx="16530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96" name="Cube 395"/>
            <p:cNvSpPr/>
            <p:nvPr/>
          </p:nvSpPr>
          <p:spPr>
            <a:xfrm>
              <a:off x="10794040" y="1735951"/>
              <a:ext cx="163159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</p:grpSp>
      <p:grpSp>
        <p:nvGrpSpPr>
          <p:cNvPr id="6" name="Group 396"/>
          <p:cNvGrpSpPr>
            <a:grpSpLocks/>
          </p:cNvGrpSpPr>
          <p:nvPr/>
        </p:nvGrpSpPr>
        <p:grpSpPr bwMode="auto">
          <a:xfrm>
            <a:off x="6240463" y="4267200"/>
            <a:ext cx="2801937" cy="136525"/>
            <a:chOff x="7168058" y="1735951"/>
            <a:chExt cx="3789141" cy="180020"/>
          </a:xfrm>
        </p:grpSpPr>
        <p:sp>
          <p:nvSpPr>
            <p:cNvPr id="398" name="Cube 397"/>
            <p:cNvSpPr/>
            <p:nvPr/>
          </p:nvSpPr>
          <p:spPr>
            <a:xfrm>
              <a:off x="7168058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E78A2D">
                    <a:shade val="51000"/>
                    <a:satMod val="130000"/>
                  </a:srgbClr>
                </a:gs>
                <a:gs pos="80000">
                  <a:srgbClr val="E78A2D">
                    <a:shade val="93000"/>
                    <a:satMod val="130000"/>
                  </a:srgbClr>
                </a:gs>
                <a:gs pos="100000">
                  <a:srgbClr val="E78A2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78A2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399" name="Cube 398"/>
            <p:cNvSpPr/>
            <p:nvPr/>
          </p:nvSpPr>
          <p:spPr>
            <a:xfrm>
              <a:off x="7339804" y="1735951"/>
              <a:ext cx="165305" cy="180020"/>
            </a:xfrm>
            <a:prstGeom prst="cube">
              <a:avLst/>
            </a:prstGeom>
            <a:gradFill rotWithShape="1">
              <a:gsLst>
                <a:gs pos="0">
                  <a:srgbClr val="E78A2D">
                    <a:shade val="51000"/>
                    <a:satMod val="130000"/>
                  </a:srgbClr>
                </a:gs>
                <a:gs pos="80000">
                  <a:srgbClr val="E78A2D">
                    <a:shade val="93000"/>
                    <a:satMod val="130000"/>
                  </a:srgbClr>
                </a:gs>
                <a:gs pos="100000">
                  <a:srgbClr val="E78A2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78A2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00" name="Cube 399"/>
            <p:cNvSpPr/>
            <p:nvPr/>
          </p:nvSpPr>
          <p:spPr>
            <a:xfrm>
              <a:off x="7513696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E78A2D">
                    <a:shade val="51000"/>
                    <a:satMod val="130000"/>
                  </a:srgbClr>
                </a:gs>
                <a:gs pos="80000">
                  <a:srgbClr val="E78A2D">
                    <a:shade val="93000"/>
                    <a:satMod val="130000"/>
                  </a:srgbClr>
                </a:gs>
                <a:gs pos="100000">
                  <a:srgbClr val="E78A2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78A2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01" name="Cube 400"/>
            <p:cNvSpPr/>
            <p:nvPr/>
          </p:nvSpPr>
          <p:spPr>
            <a:xfrm>
              <a:off x="7685442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02" name="Cube 401"/>
            <p:cNvSpPr/>
            <p:nvPr/>
          </p:nvSpPr>
          <p:spPr>
            <a:xfrm>
              <a:off x="7859335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03" name="Cube 402"/>
            <p:cNvSpPr/>
            <p:nvPr/>
          </p:nvSpPr>
          <p:spPr>
            <a:xfrm>
              <a:off x="8031081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04" name="Cube 403"/>
            <p:cNvSpPr/>
            <p:nvPr/>
          </p:nvSpPr>
          <p:spPr>
            <a:xfrm>
              <a:off x="8204973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05" name="Cube 404"/>
            <p:cNvSpPr/>
            <p:nvPr/>
          </p:nvSpPr>
          <p:spPr>
            <a:xfrm>
              <a:off x="8376718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06" name="Cube 405"/>
            <p:cNvSpPr/>
            <p:nvPr/>
          </p:nvSpPr>
          <p:spPr>
            <a:xfrm>
              <a:off x="8548464" y="1735951"/>
              <a:ext cx="165306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07" name="Cube 406"/>
            <p:cNvSpPr/>
            <p:nvPr/>
          </p:nvSpPr>
          <p:spPr>
            <a:xfrm>
              <a:off x="8722357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08" name="Cube 407"/>
            <p:cNvSpPr/>
            <p:nvPr/>
          </p:nvSpPr>
          <p:spPr>
            <a:xfrm>
              <a:off x="8894103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09" name="Cube 408"/>
            <p:cNvSpPr/>
            <p:nvPr/>
          </p:nvSpPr>
          <p:spPr>
            <a:xfrm>
              <a:off x="9067995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10" name="Cube 409"/>
            <p:cNvSpPr/>
            <p:nvPr/>
          </p:nvSpPr>
          <p:spPr>
            <a:xfrm>
              <a:off x="9239741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11" name="Cube 410"/>
            <p:cNvSpPr/>
            <p:nvPr/>
          </p:nvSpPr>
          <p:spPr>
            <a:xfrm>
              <a:off x="9411487" y="1735951"/>
              <a:ext cx="165306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12" name="Cube 411"/>
            <p:cNvSpPr/>
            <p:nvPr/>
          </p:nvSpPr>
          <p:spPr>
            <a:xfrm>
              <a:off x="9585380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13" name="Cube 412"/>
            <p:cNvSpPr/>
            <p:nvPr/>
          </p:nvSpPr>
          <p:spPr>
            <a:xfrm>
              <a:off x="9757126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14" name="Cube 413"/>
            <p:cNvSpPr/>
            <p:nvPr/>
          </p:nvSpPr>
          <p:spPr>
            <a:xfrm>
              <a:off x="9931018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15" name="Cube 414"/>
            <p:cNvSpPr/>
            <p:nvPr/>
          </p:nvSpPr>
          <p:spPr>
            <a:xfrm>
              <a:off x="10102764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16" name="Cube 415"/>
            <p:cNvSpPr/>
            <p:nvPr/>
          </p:nvSpPr>
          <p:spPr>
            <a:xfrm>
              <a:off x="10276657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17" name="Cube 416"/>
            <p:cNvSpPr/>
            <p:nvPr/>
          </p:nvSpPr>
          <p:spPr>
            <a:xfrm>
              <a:off x="10448403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E78A2D">
                    <a:shade val="51000"/>
                    <a:satMod val="130000"/>
                  </a:srgbClr>
                </a:gs>
                <a:gs pos="80000">
                  <a:srgbClr val="E78A2D">
                    <a:shade val="93000"/>
                    <a:satMod val="130000"/>
                  </a:srgbClr>
                </a:gs>
                <a:gs pos="100000">
                  <a:srgbClr val="E78A2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78A2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18" name="Cube 417"/>
            <p:cNvSpPr/>
            <p:nvPr/>
          </p:nvSpPr>
          <p:spPr>
            <a:xfrm>
              <a:off x="10620149" y="1735951"/>
              <a:ext cx="165305" cy="180020"/>
            </a:xfrm>
            <a:prstGeom prst="cube">
              <a:avLst/>
            </a:prstGeom>
            <a:gradFill rotWithShape="1">
              <a:gsLst>
                <a:gs pos="0">
                  <a:srgbClr val="E78A2D">
                    <a:shade val="51000"/>
                    <a:satMod val="130000"/>
                  </a:srgbClr>
                </a:gs>
                <a:gs pos="80000">
                  <a:srgbClr val="E78A2D">
                    <a:shade val="93000"/>
                    <a:satMod val="130000"/>
                  </a:srgbClr>
                </a:gs>
                <a:gs pos="100000">
                  <a:srgbClr val="E78A2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78A2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419" name="Cube 418"/>
            <p:cNvSpPr/>
            <p:nvPr/>
          </p:nvSpPr>
          <p:spPr>
            <a:xfrm>
              <a:off x="10794040" y="1735951"/>
              <a:ext cx="163159" cy="180020"/>
            </a:xfrm>
            <a:prstGeom prst="cube">
              <a:avLst/>
            </a:prstGeom>
            <a:gradFill rotWithShape="1">
              <a:gsLst>
                <a:gs pos="0">
                  <a:srgbClr val="E78A2D">
                    <a:shade val="51000"/>
                    <a:satMod val="130000"/>
                  </a:srgbClr>
                </a:gs>
                <a:gs pos="80000">
                  <a:srgbClr val="E78A2D">
                    <a:shade val="93000"/>
                    <a:satMod val="130000"/>
                  </a:srgbClr>
                </a:gs>
                <a:gs pos="100000">
                  <a:srgbClr val="E78A2D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E78A2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</p:grpSp>
      <p:sp>
        <p:nvSpPr>
          <p:cNvPr id="14344" name="Title 3"/>
          <p:cNvSpPr txBox="1">
            <a:spLocks/>
          </p:cNvSpPr>
          <p:nvPr/>
        </p:nvSpPr>
        <p:spPr bwMode="auto">
          <a:xfrm>
            <a:off x="457200" y="457200"/>
            <a:ext cx="8229600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4400">
                <a:latin typeface="Calibri" pitchFamily="34" charset="0"/>
              </a:rPr>
              <a:t>Stencil Kernel</a:t>
            </a:r>
            <a:endParaRPr lang="en-US" sz="44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60229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76200" y="1600200"/>
            <a:ext cx="8369300" cy="47244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2"/>
              </a:buBlip>
              <a:defRPr sz="2400" b="1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914400" indent="-342900" algn="l" rtl="0" fontAlgn="base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2"/>
              </a:buBlip>
              <a:defRPr sz="2000" b="1">
                <a:solidFill>
                  <a:schemeClr val="tx1"/>
                </a:solidFill>
                <a:latin typeface="Trebuchet MS" pitchFamily="34" charset="0"/>
              </a:defRPr>
            </a:lvl2pPr>
            <a:lvl3pPr marL="1371600" indent="-282575" algn="l" rtl="0" fontAlgn="base">
              <a:spcBef>
                <a:spcPct val="20000"/>
              </a:spcBef>
              <a:spcAft>
                <a:spcPct val="0"/>
              </a:spcAft>
              <a:buSzPct val="100000"/>
              <a:buBlip>
                <a:blip r:embed="rId2"/>
              </a:buBlip>
              <a:defRPr sz="2400" b="1">
                <a:solidFill>
                  <a:schemeClr val="tx1"/>
                </a:solidFill>
                <a:latin typeface="Trebuchet MS" pitchFamily="34" charset="0"/>
              </a:defRPr>
            </a:lvl3pPr>
            <a:lvl4pPr marL="1774825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bg1"/>
                </a:solidFill>
                <a:latin typeface="+mn-lt"/>
              </a:defRPr>
            </a:lvl4pPr>
            <a:lvl5pPr marL="211772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5pPr>
            <a:lvl6pPr marL="25749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30321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893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94652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GB" sz="1500" i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500" i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Apply the stencil</a:t>
            </a:r>
          </a:p>
          <a:p>
            <a:pPr marL="0" indent="0">
              <a:buFontTx/>
              <a:buNone/>
              <a:defRPr/>
            </a:pPr>
            <a:r>
              <a:rPr lang="en-GB" sz="1500" dirty="0" smtClean="0"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500" dirty="0" err="1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500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500" dirty="0" smtClean="0">
                <a:latin typeface="Courier New" pitchFamily="49" charset="0"/>
                <a:cs typeface="Courier New" pitchFamily="49" charset="0"/>
              </a:rPr>
              <a:t>result = 0;</a:t>
            </a:r>
          </a:p>
          <a:p>
            <a:pPr marL="0" indent="0">
              <a:buFontTx/>
              <a:buNone/>
              <a:defRPr/>
            </a:pPr>
            <a:r>
              <a:rPr lang="en-GB" sz="1500" dirty="0" smtClean="0"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500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GB" sz="1500" dirty="0" err="1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500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500" dirty="0" smtClean="0">
                <a:latin typeface="Courier New" pitchFamily="49" charset="0"/>
                <a:cs typeface="Courier New" pitchFamily="49" charset="0"/>
              </a:rPr>
              <a:t>offset = -RADIUS ; offset &lt;= RADIUS ; offset++)</a:t>
            </a:r>
          </a:p>
          <a:p>
            <a:pPr marL="0" indent="0">
              <a:buFontTx/>
              <a:buNone/>
              <a:defRPr/>
            </a:pPr>
            <a:r>
              <a:rPr lang="en-GB" sz="1500" dirty="0" smtClean="0">
                <a:latin typeface="Courier New" pitchFamily="49" charset="0"/>
                <a:cs typeface="Courier New" pitchFamily="49" charset="0"/>
              </a:rPr>
              <a:t>    result += temp[</a:t>
            </a:r>
            <a:r>
              <a:rPr lang="en-GB" sz="150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500" dirty="0" smtClean="0">
                <a:latin typeface="Courier New" pitchFamily="49" charset="0"/>
                <a:cs typeface="Courier New" pitchFamily="49" charset="0"/>
              </a:rPr>
              <a:t> + offset];</a:t>
            </a:r>
          </a:p>
          <a:p>
            <a:pPr marL="0" indent="0">
              <a:buFontTx/>
              <a:buNone/>
              <a:defRPr/>
            </a:pPr>
            <a:endParaRPr lang="en-GB" sz="15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Tx/>
              <a:buNone/>
              <a:defRPr/>
            </a:pPr>
            <a:r>
              <a:rPr lang="en-GB" sz="1500" i="1" dirty="0" smtClean="0">
                <a:latin typeface="Courier New" pitchFamily="49" charset="0"/>
                <a:cs typeface="Courier New" pitchFamily="49" charset="0"/>
              </a:rPr>
              <a:t>  // Store the result</a:t>
            </a:r>
          </a:p>
          <a:p>
            <a:pPr marL="0" indent="0">
              <a:buFontTx/>
              <a:buNone/>
              <a:defRPr/>
            </a:pPr>
            <a:r>
              <a:rPr lang="en-GB" sz="1500" dirty="0" smtClean="0">
                <a:latin typeface="Courier New" pitchFamily="49" charset="0"/>
                <a:cs typeface="Courier New" pitchFamily="49" charset="0"/>
              </a:rPr>
              <a:t>  out[</a:t>
            </a:r>
            <a:r>
              <a:rPr lang="en-GB" sz="1500" dirty="0" err="1" smtClean="0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500" dirty="0" smtClean="0">
                <a:latin typeface="Courier New" pitchFamily="49" charset="0"/>
                <a:cs typeface="Courier New" pitchFamily="49" charset="0"/>
              </a:rPr>
              <a:t>] = result;</a:t>
            </a:r>
          </a:p>
          <a:p>
            <a:pPr marL="0" indent="0">
              <a:buFontTx/>
              <a:buNone/>
              <a:defRPr/>
            </a:pPr>
            <a:r>
              <a:rPr lang="en-GB" sz="15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15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36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Stencil Kernel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0438382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Data Race!</a:t>
            </a:r>
          </a:p>
        </p:txBody>
      </p:sp>
      <p:sp>
        <p:nvSpPr>
          <p:cNvPr id="128" name="Content Placeholder 2"/>
          <p:cNvSpPr txBox="1">
            <a:spLocks/>
          </p:cNvSpPr>
          <p:nvPr/>
        </p:nvSpPr>
        <p:spPr bwMode="auto">
          <a:xfrm>
            <a:off x="76200" y="1600200"/>
            <a:ext cx="87503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3" tIns="45716" rIns="91433" bIns="45716"/>
          <a:lstStyle>
            <a:lvl1pPr marL="342874" indent="-342874" algn="l" rtl="0" eaLnBrk="1" fontAlgn="base" hangingPunct="1">
              <a:spcBef>
                <a:spcPct val="20000"/>
              </a:spcBef>
              <a:spcAft>
                <a:spcPct val="0"/>
              </a:spcAft>
              <a:buSzPct val="100000"/>
              <a:buFont typeface="Wingdings" pitchFamily="2" charset="2"/>
              <a:buChar char="§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28" indent="-342874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Char char="§"/>
              <a:defRPr sz="2000" b="0">
                <a:solidFill>
                  <a:schemeClr val="tx1"/>
                </a:solidFill>
                <a:latin typeface="+mn-lt"/>
              </a:defRPr>
            </a:lvl2pPr>
            <a:lvl3pPr marL="1371490" indent="-282553" algn="l" rtl="0" eaLnBrk="1" fontAlgn="base" hangingPunct="1">
              <a:spcBef>
                <a:spcPct val="20000"/>
              </a:spcBef>
              <a:spcAft>
                <a:spcPct val="0"/>
              </a:spcAft>
              <a:buSzPct val="100000"/>
              <a:buFont typeface="Arial" pitchFamily="34" charset="0"/>
              <a:buChar char="-"/>
              <a:defRPr sz="1800" b="0">
                <a:solidFill>
                  <a:schemeClr val="tx1"/>
                </a:solidFill>
                <a:latin typeface="+mn-lt"/>
              </a:defRPr>
            </a:lvl3pPr>
            <a:lvl4pPr marL="1774684" indent="-22858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2117555" indent="-228581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74719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3031883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89047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946210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GB" kern="0" dirty="0" smtClean="0"/>
              <a:t>The stencil example will not work…</a:t>
            </a:r>
          </a:p>
          <a:p>
            <a:pPr lvl="1">
              <a:defRPr/>
            </a:pPr>
            <a:endParaRPr lang="en-GB" sz="2400" kern="0" dirty="0" smtClean="0"/>
          </a:p>
          <a:p>
            <a:pPr>
              <a:defRPr/>
            </a:pPr>
            <a:r>
              <a:rPr lang="en-GB" kern="0" dirty="0" smtClean="0"/>
              <a:t>Suppose thread 15 reads the halo before thread 0 has fetched it…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GB" sz="1400" kern="0" dirty="0" smtClean="0">
              <a:solidFill>
                <a:srgbClr val="FFFFFF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GB" sz="1400" kern="0" dirty="0">
              <a:solidFill>
                <a:srgbClr val="FFFFFF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400" kern="0" dirty="0" smtClean="0"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temp[</a:t>
            </a:r>
            <a:r>
              <a:rPr lang="en-GB" sz="1400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] = in[</a:t>
            </a:r>
            <a:r>
              <a:rPr lang="en-GB" sz="1400" kern="0" dirty="0" err="1" smtClean="0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GB" sz="1400" kern="0" dirty="0" err="1" smtClean="0">
                <a:latin typeface="Courier New" pitchFamily="49" charset="0"/>
                <a:cs typeface="Courier New" pitchFamily="49" charset="0"/>
              </a:rPr>
              <a:t>threadIdx.x</a:t>
            </a: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&lt; RADIUS) {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   temp[</a:t>
            </a:r>
            <a:r>
              <a:rPr lang="en-GB" sz="1400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– RADIUS = in[</a:t>
            </a:r>
            <a:r>
              <a:rPr lang="en-GB" sz="1400" kern="0" dirty="0" err="1" smtClean="0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– RADIUS];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   temp[</a:t>
            </a:r>
            <a:r>
              <a:rPr lang="en-GB" sz="1400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+ BLOCK_SIZE] = in[</a:t>
            </a:r>
            <a:r>
              <a:rPr lang="en-GB" sz="1400" kern="0" dirty="0" err="1" smtClean="0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+ BLOCK_SIZE];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400" kern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400" kern="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result = 0;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 result += temp[</a:t>
            </a:r>
            <a:r>
              <a:rPr lang="en-GB" sz="1400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400" kern="0" dirty="0" smtClean="0">
                <a:latin typeface="Courier New" pitchFamily="49" charset="0"/>
                <a:cs typeface="Courier New" pitchFamily="49" charset="0"/>
              </a:rPr>
              <a:t> + 1];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GB" kern="0" dirty="0">
              <a:latin typeface="Arial"/>
            </a:endParaRPr>
          </a:p>
        </p:txBody>
      </p:sp>
      <p:grpSp>
        <p:nvGrpSpPr>
          <p:cNvPr id="2" name="Group 128"/>
          <p:cNvGrpSpPr>
            <a:grpSpLocks/>
          </p:cNvGrpSpPr>
          <p:nvPr/>
        </p:nvGrpSpPr>
        <p:grpSpPr bwMode="auto">
          <a:xfrm>
            <a:off x="6027738" y="5260975"/>
            <a:ext cx="2936875" cy="136525"/>
            <a:chOff x="7061575" y="4485901"/>
            <a:chExt cx="3789141" cy="180020"/>
          </a:xfrm>
        </p:grpSpPr>
        <p:sp>
          <p:nvSpPr>
            <p:cNvPr id="130" name="Cube 129"/>
            <p:cNvSpPr/>
            <p:nvPr/>
          </p:nvSpPr>
          <p:spPr>
            <a:xfrm>
              <a:off x="7061575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1" name="Cube 130"/>
            <p:cNvSpPr/>
            <p:nvPr/>
          </p:nvSpPr>
          <p:spPr>
            <a:xfrm>
              <a:off x="7233622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2" name="Cube 131"/>
            <p:cNvSpPr/>
            <p:nvPr/>
          </p:nvSpPr>
          <p:spPr>
            <a:xfrm>
              <a:off x="7407718" y="4485901"/>
              <a:ext cx="161807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3" name="Cube 132"/>
            <p:cNvSpPr/>
            <p:nvPr/>
          </p:nvSpPr>
          <p:spPr>
            <a:xfrm>
              <a:off x="7579765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4" name="Cube 133"/>
            <p:cNvSpPr/>
            <p:nvPr/>
          </p:nvSpPr>
          <p:spPr>
            <a:xfrm>
              <a:off x="7751812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5" name="Cube 134"/>
            <p:cNvSpPr/>
            <p:nvPr/>
          </p:nvSpPr>
          <p:spPr>
            <a:xfrm>
              <a:off x="7923860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6" name="Cube 135"/>
            <p:cNvSpPr/>
            <p:nvPr/>
          </p:nvSpPr>
          <p:spPr>
            <a:xfrm>
              <a:off x="8097956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7" name="Cube 136"/>
            <p:cNvSpPr/>
            <p:nvPr/>
          </p:nvSpPr>
          <p:spPr>
            <a:xfrm>
              <a:off x="8270004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8" name="Cube 137"/>
            <p:cNvSpPr/>
            <p:nvPr/>
          </p:nvSpPr>
          <p:spPr>
            <a:xfrm>
              <a:off x="8442051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39" name="Cube 138"/>
            <p:cNvSpPr/>
            <p:nvPr/>
          </p:nvSpPr>
          <p:spPr>
            <a:xfrm>
              <a:off x="8616146" y="4485901"/>
              <a:ext cx="161807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0" name="Cube 139"/>
            <p:cNvSpPr/>
            <p:nvPr/>
          </p:nvSpPr>
          <p:spPr>
            <a:xfrm>
              <a:off x="8788194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1" name="Cube 140"/>
            <p:cNvSpPr/>
            <p:nvPr/>
          </p:nvSpPr>
          <p:spPr>
            <a:xfrm>
              <a:off x="8960241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2" name="Cube 141"/>
            <p:cNvSpPr/>
            <p:nvPr/>
          </p:nvSpPr>
          <p:spPr>
            <a:xfrm>
              <a:off x="9134338" y="4485901"/>
              <a:ext cx="161806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3" name="Cube 142"/>
            <p:cNvSpPr/>
            <p:nvPr/>
          </p:nvSpPr>
          <p:spPr>
            <a:xfrm>
              <a:off x="9306385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4" name="Cube 143"/>
            <p:cNvSpPr/>
            <p:nvPr/>
          </p:nvSpPr>
          <p:spPr>
            <a:xfrm>
              <a:off x="9478433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5" name="Cube 144"/>
            <p:cNvSpPr/>
            <p:nvPr/>
          </p:nvSpPr>
          <p:spPr>
            <a:xfrm>
              <a:off x="9650480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6" name="Cube 145"/>
            <p:cNvSpPr/>
            <p:nvPr/>
          </p:nvSpPr>
          <p:spPr>
            <a:xfrm>
              <a:off x="9824575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7" name="Cube 146"/>
            <p:cNvSpPr/>
            <p:nvPr/>
          </p:nvSpPr>
          <p:spPr>
            <a:xfrm>
              <a:off x="9996622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8" name="Cube 147"/>
            <p:cNvSpPr/>
            <p:nvPr/>
          </p:nvSpPr>
          <p:spPr>
            <a:xfrm>
              <a:off x="10168670" y="4485901"/>
              <a:ext cx="163855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49" name="Cube 148"/>
            <p:cNvSpPr/>
            <p:nvPr/>
          </p:nvSpPr>
          <p:spPr>
            <a:xfrm>
              <a:off x="10342766" y="4485901"/>
              <a:ext cx="161806" cy="180020"/>
            </a:xfrm>
            <a:prstGeom prst="cube">
              <a:avLst/>
            </a:prstGeom>
            <a:gradFill rotWithShape="1">
              <a:gsLst>
                <a:gs pos="0">
                  <a:srgbClr val="33CCCC">
                    <a:shade val="51000"/>
                    <a:satMod val="130000"/>
                  </a:srgbClr>
                </a:gs>
                <a:gs pos="80000">
                  <a:srgbClr val="33CCCC">
                    <a:shade val="93000"/>
                    <a:satMod val="130000"/>
                  </a:srgbClr>
                </a:gs>
                <a:gs pos="100000">
                  <a:srgbClr val="33CCCC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33CCCC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0" name="Cube 149"/>
            <p:cNvSpPr/>
            <p:nvPr/>
          </p:nvSpPr>
          <p:spPr>
            <a:xfrm>
              <a:off x="10514814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1" name="Cube 150"/>
            <p:cNvSpPr/>
            <p:nvPr/>
          </p:nvSpPr>
          <p:spPr>
            <a:xfrm>
              <a:off x="10686861" y="4485901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</p:grpSp>
      <p:sp>
        <p:nvSpPr>
          <p:cNvPr id="152" name="TextBox 151"/>
          <p:cNvSpPr txBox="1"/>
          <p:nvPr/>
        </p:nvSpPr>
        <p:spPr bwMode="auto">
          <a:xfrm>
            <a:off x="4011613" y="3409950"/>
            <a:ext cx="2009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kern="0" dirty="0">
                <a:solidFill>
                  <a:srgbClr val="FF9933"/>
                </a:solidFill>
                <a:latin typeface="Courier New" pitchFamily="49" charset="0"/>
                <a:cs typeface="Courier New" pitchFamily="49" charset="0"/>
              </a:rPr>
              <a:t>Store at temp[18]</a:t>
            </a:r>
          </a:p>
        </p:txBody>
      </p:sp>
      <p:sp>
        <p:nvSpPr>
          <p:cNvPr id="153" name="TextBox 152"/>
          <p:cNvSpPr txBox="1"/>
          <p:nvPr/>
        </p:nvSpPr>
        <p:spPr bwMode="auto">
          <a:xfrm>
            <a:off x="3983038" y="5187950"/>
            <a:ext cx="2117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kern="0" dirty="0">
                <a:solidFill>
                  <a:srgbClr val="FF9933"/>
                </a:solidFill>
                <a:latin typeface="Courier New" pitchFamily="49" charset="0"/>
                <a:cs typeface="Courier New" pitchFamily="49" charset="0"/>
              </a:rPr>
              <a:t>Load from temp[19]</a:t>
            </a:r>
          </a:p>
        </p:txBody>
      </p:sp>
      <p:sp>
        <p:nvSpPr>
          <p:cNvPr id="154" name="TextBox 153"/>
          <p:cNvSpPr txBox="1">
            <a:spLocks noChangeArrowheads="1"/>
          </p:cNvSpPr>
          <p:nvPr/>
        </p:nvSpPr>
        <p:spPr bwMode="auto">
          <a:xfrm>
            <a:off x="5562600" y="3910013"/>
            <a:ext cx="30845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sz="1400" b="1">
                <a:solidFill>
                  <a:srgbClr val="FF9933"/>
                </a:solidFill>
                <a:latin typeface="Courier New" pitchFamily="49" charset="0"/>
                <a:cs typeface="Courier New" pitchFamily="49" charset="0"/>
              </a:rPr>
              <a:t>Skipped, threadIdx &gt; RADIUS</a:t>
            </a:r>
          </a:p>
        </p:txBody>
      </p:sp>
      <p:grpSp>
        <p:nvGrpSpPr>
          <p:cNvPr id="4" name="Group 154"/>
          <p:cNvGrpSpPr>
            <a:grpSpLocks/>
          </p:cNvGrpSpPr>
          <p:nvPr/>
        </p:nvGrpSpPr>
        <p:grpSpPr bwMode="auto">
          <a:xfrm>
            <a:off x="5978525" y="3492500"/>
            <a:ext cx="2936875" cy="138113"/>
            <a:chOff x="7054973" y="3230407"/>
            <a:chExt cx="3789141" cy="180020"/>
          </a:xfrm>
        </p:grpSpPr>
        <p:sp>
          <p:nvSpPr>
            <p:cNvPr id="156" name="Cube 155"/>
            <p:cNvSpPr/>
            <p:nvPr/>
          </p:nvSpPr>
          <p:spPr>
            <a:xfrm>
              <a:off x="7054973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7" name="Cube 156"/>
            <p:cNvSpPr/>
            <p:nvPr/>
          </p:nvSpPr>
          <p:spPr>
            <a:xfrm>
              <a:off x="7227020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8" name="Cube 157"/>
            <p:cNvSpPr/>
            <p:nvPr/>
          </p:nvSpPr>
          <p:spPr>
            <a:xfrm>
              <a:off x="7401117" y="3230407"/>
              <a:ext cx="161806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59" name="Cube 158"/>
            <p:cNvSpPr/>
            <p:nvPr/>
          </p:nvSpPr>
          <p:spPr>
            <a:xfrm>
              <a:off x="7573164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0" name="Cube 159"/>
            <p:cNvSpPr/>
            <p:nvPr/>
          </p:nvSpPr>
          <p:spPr>
            <a:xfrm>
              <a:off x="7745212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1" name="Cube 160"/>
            <p:cNvSpPr/>
            <p:nvPr/>
          </p:nvSpPr>
          <p:spPr>
            <a:xfrm>
              <a:off x="7917259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2" name="Cube 161"/>
            <p:cNvSpPr/>
            <p:nvPr/>
          </p:nvSpPr>
          <p:spPr>
            <a:xfrm>
              <a:off x="8091354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3" name="Cube 162"/>
            <p:cNvSpPr/>
            <p:nvPr/>
          </p:nvSpPr>
          <p:spPr>
            <a:xfrm>
              <a:off x="8263402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4" name="Cube 163"/>
            <p:cNvSpPr/>
            <p:nvPr/>
          </p:nvSpPr>
          <p:spPr>
            <a:xfrm>
              <a:off x="8435449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5" name="Cube 164"/>
            <p:cNvSpPr/>
            <p:nvPr/>
          </p:nvSpPr>
          <p:spPr>
            <a:xfrm>
              <a:off x="8609546" y="3230407"/>
              <a:ext cx="161806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6" name="Cube 165"/>
            <p:cNvSpPr/>
            <p:nvPr/>
          </p:nvSpPr>
          <p:spPr>
            <a:xfrm>
              <a:off x="8781593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7" name="Cube 166"/>
            <p:cNvSpPr/>
            <p:nvPr/>
          </p:nvSpPr>
          <p:spPr>
            <a:xfrm>
              <a:off x="8953641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8" name="Cube 167"/>
            <p:cNvSpPr/>
            <p:nvPr/>
          </p:nvSpPr>
          <p:spPr>
            <a:xfrm>
              <a:off x="9127736" y="3230407"/>
              <a:ext cx="161807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69" name="Cube 168"/>
            <p:cNvSpPr/>
            <p:nvPr/>
          </p:nvSpPr>
          <p:spPr>
            <a:xfrm>
              <a:off x="9299783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0" name="Cube 169"/>
            <p:cNvSpPr/>
            <p:nvPr/>
          </p:nvSpPr>
          <p:spPr>
            <a:xfrm>
              <a:off x="9471831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1" name="Cube 170"/>
            <p:cNvSpPr/>
            <p:nvPr/>
          </p:nvSpPr>
          <p:spPr>
            <a:xfrm>
              <a:off x="9643878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2" name="Cube 171"/>
            <p:cNvSpPr/>
            <p:nvPr/>
          </p:nvSpPr>
          <p:spPr>
            <a:xfrm>
              <a:off x="9817974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3" name="Cube 172"/>
            <p:cNvSpPr/>
            <p:nvPr/>
          </p:nvSpPr>
          <p:spPr>
            <a:xfrm>
              <a:off x="9990022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4" name="Cube 173"/>
            <p:cNvSpPr/>
            <p:nvPr/>
          </p:nvSpPr>
          <p:spPr>
            <a:xfrm>
              <a:off x="10162069" y="3230407"/>
              <a:ext cx="163855" cy="180020"/>
            </a:xfrm>
            <a:prstGeom prst="cube">
              <a:avLst/>
            </a:prstGeom>
            <a:gradFill rotWithShape="1">
              <a:gsLst>
                <a:gs pos="0">
                  <a:srgbClr val="8AAD00">
                    <a:shade val="51000"/>
                    <a:satMod val="130000"/>
                  </a:srgbClr>
                </a:gs>
                <a:gs pos="80000">
                  <a:srgbClr val="8AAD00">
                    <a:shade val="93000"/>
                    <a:satMod val="130000"/>
                  </a:srgbClr>
                </a:gs>
                <a:gs pos="100000">
                  <a:srgbClr val="8AAD00">
                    <a:shade val="94000"/>
                    <a:satMod val="135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8AAD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5" name="Cube 174"/>
            <p:cNvSpPr/>
            <p:nvPr/>
          </p:nvSpPr>
          <p:spPr>
            <a:xfrm>
              <a:off x="10336164" y="3230407"/>
              <a:ext cx="161807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6" name="Cube 175"/>
            <p:cNvSpPr/>
            <p:nvPr/>
          </p:nvSpPr>
          <p:spPr>
            <a:xfrm>
              <a:off x="10508212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  <p:sp>
          <p:nvSpPr>
            <p:cNvPr id="177" name="Cube 176"/>
            <p:cNvSpPr/>
            <p:nvPr/>
          </p:nvSpPr>
          <p:spPr>
            <a:xfrm>
              <a:off x="10680259" y="3230407"/>
              <a:ext cx="163855" cy="180020"/>
            </a:xfrm>
            <a:prstGeom prst="cube">
              <a:avLst/>
            </a:prstGeom>
            <a:solidFill>
              <a:srgbClr val="000000">
                <a:lumMod val="85000"/>
                <a:lumOff val="15000"/>
              </a:srgbClr>
            </a:solidFill>
            <a:ln w="9525" cap="flat" cmpd="sng" algn="ctr">
              <a:solidFill>
                <a:srgbClr val="AAAAAA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 kern="0">
                <a:solidFill>
                  <a:srgbClr val="FFFFFF"/>
                </a:solidFill>
                <a:latin typeface="Arial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8286447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500" fill="hold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500" fill="hold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500" fill="hold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500" fill="hold"/>
                                        <p:tgtEl>
                                          <p:spTgt spid="1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9" dur="500" fill="hold"/>
                                        <p:tgtEl>
                                          <p:spTgt spid="1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0"/>
      <p:bldP spid="153" grpId="0"/>
      <p:bldP spid="15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__syncthreads()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GB" dirty="0" smtClean="0">
                <a:solidFill>
                  <a:srgbClr val="D6840C"/>
                </a:solidFill>
                <a:latin typeface="Courier New" pitchFamily="49" charset="0"/>
                <a:cs typeface="Courier New" pitchFamily="49" charset="0"/>
              </a:rPr>
              <a:t>__</a:t>
            </a:r>
            <a:r>
              <a:rPr lang="en-GB" dirty="0" err="1" smtClean="0">
                <a:solidFill>
                  <a:srgbClr val="D6840C"/>
                </a:solidFill>
                <a:latin typeface="Courier New" pitchFamily="49" charset="0"/>
                <a:cs typeface="Courier New" pitchFamily="49" charset="0"/>
              </a:rPr>
              <a:t>syncthreads</a:t>
            </a:r>
            <a:r>
              <a:rPr lang="en-GB" dirty="0" smtClean="0">
                <a:solidFill>
                  <a:srgbClr val="D6840C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Synchronizes all threads within a block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Used to prevent RAW / WAR / WAW hazards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All threads must reach the barrier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In conditional code, the condition must be uniform across the block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530670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Stencil Kernel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28600" y="1393465"/>
            <a:ext cx="8582025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3" tIns="45716" rIns="91433" bIns="45716"/>
          <a:lstStyle>
            <a:lvl1pPr marL="342874" indent="-342874" algn="l" rtl="0" eaLnBrk="1" fontAlgn="base" hangingPunct="1">
              <a:spcBef>
                <a:spcPct val="20000"/>
              </a:spcBef>
              <a:spcAft>
                <a:spcPct val="0"/>
              </a:spcAft>
              <a:buSzPct val="100000"/>
              <a:buFont typeface="Wingdings" pitchFamily="2" charset="2"/>
              <a:buChar char="§"/>
              <a:defRPr sz="2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28" indent="-342874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Wingdings" pitchFamily="2" charset="2"/>
              <a:buChar char="§"/>
              <a:defRPr sz="2000" b="0">
                <a:solidFill>
                  <a:schemeClr val="tx1"/>
                </a:solidFill>
                <a:latin typeface="+mn-lt"/>
              </a:defRPr>
            </a:lvl2pPr>
            <a:lvl3pPr marL="1371490" indent="-282553" algn="l" rtl="0" eaLnBrk="1" fontAlgn="base" hangingPunct="1">
              <a:spcBef>
                <a:spcPct val="20000"/>
              </a:spcBef>
              <a:spcAft>
                <a:spcPct val="0"/>
              </a:spcAft>
              <a:buSzPct val="100000"/>
              <a:buFont typeface="Arial" pitchFamily="34" charset="0"/>
              <a:buChar char="-"/>
              <a:defRPr sz="1800" b="0">
                <a:solidFill>
                  <a:schemeClr val="tx1"/>
                </a:solidFill>
                <a:latin typeface="+mn-lt"/>
              </a:defRPr>
            </a:lvl3pPr>
            <a:lvl4pPr marL="1774684" indent="-22858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2117555" indent="-228581" algn="l" rtl="0" eaLnBrk="1" fontAlgn="base" hangingPunct="1">
              <a:spcBef>
                <a:spcPct val="20000"/>
              </a:spcBef>
              <a:spcAft>
                <a:spcPct val="0"/>
              </a:spcAft>
              <a:buSzPct val="90000"/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74719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3031883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89047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946210" indent="-228581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GB" sz="1800" b="1" kern="0" dirty="0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__global__ void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stencil_1d(</a:t>
            </a:r>
            <a:r>
              <a:rPr lang="en-GB" sz="1800" b="1" kern="0" dirty="0" err="1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kern="0" dirty="0" smtClean="0"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*in, </a:t>
            </a:r>
            <a:r>
              <a:rPr lang="en-GB" sz="1800" b="1" kern="0" dirty="0" err="1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*out) {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800" b="1" kern="0" dirty="0" smtClean="0">
                <a:solidFill>
                  <a:srgbClr val="FF9933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1800" b="1" kern="0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__shared__</a:t>
            </a:r>
            <a:r>
              <a:rPr lang="en-GB" sz="1800" b="1" kern="0" dirty="0" smtClean="0">
                <a:solidFill>
                  <a:srgbClr val="FF99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kern="0" dirty="0" err="1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temp[BLOCK_SIZE + 2 * RADIUS];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800" b="1" kern="0" dirty="0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1800" b="1" kern="0" dirty="0" err="1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threadIdx.x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blockIdx.x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blockDim.x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800" b="1" kern="0" dirty="0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1800" b="1" kern="0" dirty="0" err="1" smtClean="0">
                <a:solidFill>
                  <a:srgbClr val="8AAD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threadIdx.x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+ radius;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GB" sz="1800" b="1" kern="0" dirty="0" smtClean="0">
              <a:solidFill>
                <a:srgbClr val="FFFFFF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800" b="1" i="1" kern="0" dirty="0" smtClean="0">
                <a:solidFill>
                  <a:srgbClr val="80808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1800" b="1" i="1" kern="0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Read input elements into shared memory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800" b="1" kern="0" dirty="0" smtClean="0"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temp[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] = in[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threadIdx.x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&lt; RADIUS) {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       temp[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– RADIUS] = in[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– RADIUS];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       temp[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lindex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+ BLOCK_SIZE] = in[</a:t>
            </a:r>
            <a:r>
              <a:rPr lang="en-GB" sz="1800" b="1" kern="0" dirty="0" err="1" smtClean="0">
                <a:latin typeface="Courier New" pitchFamily="49" charset="0"/>
                <a:cs typeface="Courier New" pitchFamily="49" charset="0"/>
              </a:rPr>
              <a:t>gindex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+ BLOCK_SIZE];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GB" sz="1800" b="1" kern="0" dirty="0" smtClean="0">
              <a:solidFill>
                <a:srgbClr val="FFFFFF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800" b="1" i="1" kern="0" dirty="0" smtClean="0">
                <a:solidFill>
                  <a:srgbClr val="80808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1800" b="1" i="1" kern="0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Synchronize (ensure all the data is available)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GB" sz="1800" b="1" kern="0" dirty="0" smtClean="0"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1800" b="1" kern="0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__</a:t>
            </a:r>
            <a:r>
              <a:rPr lang="en-GB" sz="1800" b="1" kern="0" dirty="0" err="1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syncthreads</a:t>
            </a:r>
            <a:r>
              <a:rPr lang="en-GB" sz="1800" b="1" kern="0" dirty="0" smtClean="0"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xmlns="" val="10950460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 Copy Memory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Zero copy Access host memory directly from device code </a:t>
            </a:r>
          </a:p>
          <a:p>
            <a:pPr lvl="1"/>
            <a:r>
              <a:rPr lang="en-US" dirty="0" smtClean="0"/>
              <a:t>Transfers implicitly performed as needed by device code </a:t>
            </a:r>
          </a:p>
          <a:p>
            <a:r>
              <a:rPr lang="en-US" dirty="0" smtClean="0"/>
              <a:t>Zero copy will be faster if data is only read/written from/to global memory once</a:t>
            </a:r>
          </a:p>
          <a:p>
            <a:pPr lvl="1"/>
            <a:r>
              <a:rPr lang="en-US" dirty="0" smtClean="0"/>
              <a:t>Copy input data to GPU memory </a:t>
            </a:r>
          </a:p>
          <a:p>
            <a:pPr lvl="1"/>
            <a:r>
              <a:rPr lang="en-US" dirty="0" smtClean="0"/>
              <a:t>Run one kernel </a:t>
            </a:r>
          </a:p>
          <a:p>
            <a:pPr lvl="1"/>
            <a:r>
              <a:rPr lang="en-US" dirty="0" smtClean="0"/>
              <a:t>Copy output data back to CPU memory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\\europa\USB_Storage\Parallel programming (CPU).png"/>
          <p:cNvPicPr>
            <a:picLocks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836585" y="1493785"/>
            <a:ext cx="2642616" cy="2039112"/>
          </a:xfrm>
          <a:prstGeom prst="rect">
            <a:avLst/>
          </a:prstGeom>
          <a:noFill/>
        </p:spPr>
      </p:pic>
      <p:pic>
        <p:nvPicPr>
          <p:cNvPr id="15" name="Picture 3" descr="\\europa\USB_Storage\Parallel programming.png"/>
          <p:cNvPicPr>
            <a:picLocks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810135" y="1133745"/>
            <a:ext cx="4169664" cy="512064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Processing Flow</a:t>
            </a:r>
            <a:endParaRPr lang="en-GB" dirty="0"/>
          </a:p>
        </p:txBody>
      </p:sp>
      <p:sp>
        <p:nvSpPr>
          <p:cNvPr id="216" name="TextBox 215"/>
          <p:cNvSpPr txBox="1"/>
          <p:nvPr/>
        </p:nvSpPr>
        <p:spPr>
          <a:xfrm>
            <a:off x="464315" y="4143381"/>
            <a:ext cx="41076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Copy input data from CPU memory to GPU memory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Load GPU program and execute,</a:t>
            </a:r>
            <a:br>
              <a:rPr lang="en-US" dirty="0" smtClean="0"/>
            </a:br>
            <a:r>
              <a:rPr lang="en-US" dirty="0" smtClean="0"/>
              <a:t>caching data on chip for performance</a:t>
            </a:r>
          </a:p>
        </p:txBody>
      </p:sp>
      <p:sp>
        <p:nvSpPr>
          <p:cNvPr id="134" name="Bent Arrow 133"/>
          <p:cNvSpPr/>
          <p:nvPr/>
        </p:nvSpPr>
        <p:spPr>
          <a:xfrm rot="5400000" flipH="1">
            <a:off x="4269163" y="152706"/>
            <a:ext cx="427080" cy="3155178"/>
          </a:xfrm>
          <a:prstGeom prst="bentArrow">
            <a:avLst>
              <a:gd name="adj1" fmla="val 40608"/>
              <a:gd name="adj2" fmla="val 45062"/>
              <a:gd name="adj3" fmla="val 36853"/>
              <a:gd name="adj4" fmla="val 3979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35" name="Up-Down Arrow 134"/>
          <p:cNvSpPr/>
          <p:nvPr/>
        </p:nvSpPr>
        <p:spPr>
          <a:xfrm>
            <a:off x="5226848" y="4059070"/>
            <a:ext cx="535785" cy="1515537"/>
          </a:xfrm>
          <a:prstGeom prst="up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36" name="Up-Down Arrow 135"/>
          <p:cNvSpPr/>
          <p:nvPr/>
        </p:nvSpPr>
        <p:spPr>
          <a:xfrm>
            <a:off x="6196455" y="4059070"/>
            <a:ext cx="535785" cy="1515537"/>
          </a:xfrm>
          <a:prstGeom prst="up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37" name="Up-Down Arrow 136"/>
          <p:cNvSpPr/>
          <p:nvPr/>
        </p:nvSpPr>
        <p:spPr>
          <a:xfrm>
            <a:off x="7632340" y="4059070"/>
            <a:ext cx="535785" cy="1515537"/>
          </a:xfrm>
          <a:prstGeom prst="up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6" name="Left-Right Arrow 15"/>
          <p:cNvSpPr/>
          <p:nvPr/>
        </p:nvSpPr>
        <p:spPr>
          <a:xfrm>
            <a:off x="3262303" y="2033845"/>
            <a:ext cx="1666887" cy="545760"/>
          </a:xfrm>
          <a:prstGeom prst="leftRight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PCI Bus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5981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animBg="1"/>
      <p:bldP spid="135" grpId="0" animBg="1"/>
      <p:bldP spid="136" grpId="0" animBg="1"/>
      <p:bldP spid="1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\\europa\USB_Storage\Parallel programming (CPU).png"/>
          <p:cNvPicPr>
            <a:picLocks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836585" y="1493785"/>
            <a:ext cx="2642616" cy="2039112"/>
          </a:xfrm>
          <a:prstGeom prst="rect">
            <a:avLst/>
          </a:prstGeom>
          <a:noFill/>
        </p:spPr>
      </p:pic>
      <p:pic>
        <p:nvPicPr>
          <p:cNvPr id="10" name="Picture 3" descr="\\europa\USB_Storage\Parallel programming.png"/>
          <p:cNvPicPr>
            <a:picLocks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810135" y="1133745"/>
            <a:ext cx="4169664" cy="512064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Processing Flow</a:t>
            </a:r>
            <a:endParaRPr lang="en-GB" dirty="0"/>
          </a:p>
        </p:txBody>
      </p:sp>
      <p:sp>
        <p:nvSpPr>
          <p:cNvPr id="216" name="TextBox 215"/>
          <p:cNvSpPr txBox="1"/>
          <p:nvPr/>
        </p:nvSpPr>
        <p:spPr>
          <a:xfrm>
            <a:off x="464315" y="4143380"/>
            <a:ext cx="41076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Copy input data from CPU memory to GPU memory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Load GPU program and execute,</a:t>
            </a:r>
            <a:br>
              <a:rPr lang="en-US" dirty="0" smtClean="0"/>
            </a:br>
            <a:r>
              <a:rPr lang="en-US" dirty="0" smtClean="0"/>
              <a:t>caching data on chip for performance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Copy results from GPU memory to CPU memory</a:t>
            </a:r>
            <a:endParaRPr lang="en-GB" dirty="0"/>
          </a:p>
        </p:txBody>
      </p:sp>
      <p:sp>
        <p:nvSpPr>
          <p:cNvPr id="138" name="Bent Arrow 137"/>
          <p:cNvSpPr/>
          <p:nvPr/>
        </p:nvSpPr>
        <p:spPr>
          <a:xfrm rot="10800000" flipV="1">
            <a:off x="2556296" y="2571767"/>
            <a:ext cx="3950919" cy="2927462"/>
          </a:xfrm>
          <a:prstGeom prst="bentArrow">
            <a:avLst>
              <a:gd name="adj1" fmla="val 14333"/>
              <a:gd name="adj2" fmla="val 13740"/>
              <a:gd name="adj3" fmla="val 20259"/>
              <a:gd name="adj4" fmla="val 4375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1" name="Left-Right Arrow 10"/>
          <p:cNvSpPr/>
          <p:nvPr/>
        </p:nvSpPr>
        <p:spPr>
          <a:xfrm>
            <a:off x="3262303" y="2033845"/>
            <a:ext cx="1666887" cy="545760"/>
          </a:xfrm>
          <a:prstGeom prst="leftRightArrow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PCI Bus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6139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Opportunity for More Concurrency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Different kinds of action overlap are </a:t>
            </a:r>
            <a:r>
              <a:rPr lang="en-GB" dirty="0" smtClean="0"/>
              <a:t>possible</a:t>
            </a:r>
            <a:endParaRPr lang="en-GB" dirty="0" smtClean="0"/>
          </a:p>
          <a:p>
            <a:pPr marL="1028700" lvl="1" indent="-457200">
              <a:buFont typeface="+mj-lt"/>
              <a:buAutoNum type="arabicPeriod"/>
            </a:pPr>
            <a:r>
              <a:rPr lang="en-GB" dirty="0" smtClean="0"/>
              <a:t>Overlapped host computation and device computation</a:t>
            </a:r>
          </a:p>
          <a:p>
            <a:pPr marL="1028700" lvl="1" indent="-457200">
              <a:buFont typeface="+mj-lt"/>
              <a:buAutoNum type="arabicPeriod"/>
            </a:pPr>
            <a:r>
              <a:rPr lang="en-GB" dirty="0" smtClean="0"/>
              <a:t>Overlapped host computation and host-device data transfer</a:t>
            </a:r>
          </a:p>
          <a:p>
            <a:pPr marL="1028700" lvl="1" indent="-457200">
              <a:buFont typeface="+mj-lt"/>
              <a:buAutoNum type="arabicPeriod"/>
            </a:pPr>
            <a:r>
              <a:rPr lang="en-GB" dirty="0" smtClean="0"/>
              <a:t>Overlapped host-device data transfer and device computation</a:t>
            </a:r>
          </a:p>
          <a:p>
            <a:pPr marL="1028700" lvl="1" indent="-457200">
              <a:buFont typeface="+mj-lt"/>
              <a:buAutoNum type="arabicPeriod"/>
            </a:pPr>
            <a:r>
              <a:rPr lang="en-GB" dirty="0" smtClean="0"/>
              <a:t>Concurrent device computation</a:t>
            </a:r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554373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25180" y="3387388"/>
            <a:ext cx="2514600" cy="1188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4702591" y="2590800"/>
            <a:ext cx="44414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Overlap both </a:t>
            </a:r>
            <a:r>
              <a:rPr lang="en-US" sz="3000" dirty="0" err="1" smtClean="0"/>
              <a:t>memcpy</a:t>
            </a:r>
            <a:r>
              <a:rPr lang="en-US" sz="3000" dirty="0" smtClean="0"/>
              <a:t> with</a:t>
            </a:r>
          </a:p>
          <a:p>
            <a:r>
              <a:rPr lang="en-US" sz="3000" dirty="0" smtClean="0"/>
              <a:t>Kernel (</a:t>
            </a:r>
            <a:r>
              <a:rPr lang="en-US" sz="3000" dirty="0" err="1" smtClean="0"/>
              <a:t>upto</a:t>
            </a:r>
            <a:r>
              <a:rPr lang="en-US" sz="3000" dirty="0" smtClean="0"/>
              <a:t> 3x)</a:t>
            </a:r>
            <a:endParaRPr lang="en-US" sz="3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400050" y="1524000"/>
            <a:ext cx="5772150" cy="1066800"/>
            <a:chOff x="1619250" y="1524000"/>
            <a:chExt cx="5772150" cy="1066800"/>
          </a:xfrm>
        </p:grpSpPr>
        <p:pic>
          <p:nvPicPr>
            <p:cNvPr id="56323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19250" y="1885950"/>
              <a:ext cx="5772150" cy="704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" name="TextBox 8"/>
            <p:cNvSpPr txBox="1"/>
            <p:nvPr/>
          </p:nvSpPr>
          <p:spPr>
            <a:xfrm>
              <a:off x="1828800" y="1524000"/>
              <a:ext cx="1729961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 smtClean="0"/>
                <a:t>Serial (1x)</a:t>
              </a:r>
              <a:endParaRPr lang="en-US" sz="30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7200" y="3480137"/>
            <a:ext cx="4286250" cy="2006263"/>
            <a:chOff x="457200" y="4689812"/>
            <a:chExt cx="4286250" cy="2006263"/>
          </a:xfrm>
        </p:grpSpPr>
        <p:pic>
          <p:nvPicPr>
            <p:cNvPr id="56324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7200" y="5324475"/>
              <a:ext cx="428625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" name="TextBox 9"/>
            <p:cNvSpPr txBox="1"/>
            <p:nvPr/>
          </p:nvSpPr>
          <p:spPr>
            <a:xfrm>
              <a:off x="556039" y="4689812"/>
              <a:ext cx="409105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 smtClean="0"/>
                <a:t>Overlap D2H with kernel </a:t>
              </a:r>
            </a:p>
            <a:p>
              <a:r>
                <a:rPr lang="en-US" sz="3000" dirty="0" smtClean="0"/>
                <a:t>(</a:t>
              </a:r>
              <a:r>
                <a:rPr lang="en-US" sz="3000" dirty="0" err="1" smtClean="0"/>
                <a:t>upto</a:t>
              </a:r>
              <a:r>
                <a:rPr lang="en-US" sz="3000" dirty="0" smtClean="0"/>
                <a:t> 2x)</a:t>
              </a:r>
              <a:endParaRPr lang="en-US" sz="30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216211" y="4648200"/>
            <a:ext cx="3013389" cy="2168188"/>
            <a:chOff x="5791200" y="4689812"/>
            <a:chExt cx="3013389" cy="2168188"/>
          </a:xfrm>
        </p:grpSpPr>
        <p:pic>
          <p:nvPicPr>
            <p:cNvPr id="56326" name="Picture 6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791200" y="5476875"/>
              <a:ext cx="2657475" cy="1381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TextBox 10"/>
            <p:cNvSpPr txBox="1"/>
            <p:nvPr/>
          </p:nvSpPr>
          <p:spPr>
            <a:xfrm>
              <a:off x="5791200" y="4689812"/>
              <a:ext cx="3013389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 smtClean="0"/>
                <a:t>Overlap with CPU </a:t>
              </a:r>
            </a:p>
            <a:p>
              <a:r>
                <a:rPr lang="en-US" sz="3000" dirty="0" smtClean="0"/>
                <a:t>(</a:t>
              </a:r>
              <a:r>
                <a:rPr lang="en-US" sz="3000" dirty="0" err="1" smtClean="0"/>
                <a:t>upto</a:t>
              </a:r>
              <a:r>
                <a:rPr lang="en-US" sz="3000" dirty="0" smtClean="0"/>
                <a:t> 3x+)</a:t>
              </a:r>
              <a:endParaRPr lang="en-US" sz="3000" dirty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CUDA Streams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CUDA </a:t>
            </a:r>
            <a:r>
              <a:rPr lang="en-GB" dirty="0" smtClean="0"/>
              <a:t>Stream: </a:t>
            </a:r>
            <a:r>
              <a:rPr lang="en-GB" dirty="0" smtClean="0"/>
              <a:t>a FIFO queue of CUDA actions to be performed</a:t>
            </a:r>
          </a:p>
          <a:p>
            <a:pPr lvl="1"/>
            <a:r>
              <a:rPr lang="en-GB" dirty="0" smtClean="0"/>
              <a:t>Every </a:t>
            </a:r>
            <a:r>
              <a:rPr lang="en-GB" dirty="0" smtClean="0"/>
              <a:t>action (kernel launch, </a:t>
            </a:r>
            <a:r>
              <a:rPr lang="en-GB" dirty="0" err="1" smtClean="0">
                <a:latin typeface="Courier New"/>
                <a:cs typeface="Courier New"/>
              </a:rPr>
              <a:t>cudaMemcpy</a:t>
            </a:r>
            <a:r>
              <a:rPr lang="en-GB" dirty="0" smtClean="0"/>
              <a:t>, etc) </a:t>
            </a:r>
            <a:r>
              <a:rPr lang="en-GB" dirty="0" smtClean="0"/>
              <a:t>is </a:t>
            </a:r>
            <a:r>
              <a:rPr lang="en-GB" dirty="0" err="1" smtClean="0"/>
              <a:t>enqueued</a:t>
            </a:r>
            <a:r>
              <a:rPr lang="en-GB" dirty="0" smtClean="0"/>
              <a:t> </a:t>
            </a:r>
            <a:r>
              <a:rPr lang="en-GB" dirty="0" smtClean="0"/>
              <a:t>in </a:t>
            </a:r>
            <a:r>
              <a:rPr lang="en-GB" dirty="0" smtClean="0"/>
              <a:t>a stream</a:t>
            </a:r>
          </a:p>
          <a:p>
            <a:pPr lvl="1"/>
            <a:r>
              <a:rPr lang="en-US" dirty="0" smtClean="0"/>
              <a:t>No </a:t>
            </a:r>
            <a:r>
              <a:rPr lang="en-US" dirty="0"/>
              <a:t>operation in the </a:t>
            </a:r>
            <a:r>
              <a:rPr lang="en-US" dirty="0" smtClean="0"/>
              <a:t>stream </a:t>
            </a:r>
            <a:r>
              <a:rPr lang="en-US" dirty="0"/>
              <a:t>will begin until all previously issued operations </a:t>
            </a:r>
            <a:r>
              <a:rPr lang="en-US" i="1" dirty="0" smtClean="0"/>
              <a:t>complete</a:t>
            </a:r>
          </a:p>
          <a:p>
            <a:r>
              <a:rPr lang="en-US" dirty="0" smtClean="0"/>
              <a:t>Operations in different streams are unordered and can overlap</a:t>
            </a:r>
          </a:p>
          <a:p>
            <a:endParaRPr lang="en-GB" dirty="0"/>
          </a:p>
          <a:p>
            <a:endParaRPr lang="en-GB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215900" y="5132943"/>
            <a:ext cx="8699500" cy="1572657"/>
            <a:chOff x="0" y="4114800"/>
            <a:chExt cx="8699500" cy="1572657"/>
          </a:xfrm>
        </p:grpSpPr>
        <p:sp>
          <p:nvSpPr>
            <p:cNvPr id="5" name="Rectangle 4"/>
            <p:cNvSpPr/>
            <p:nvPr/>
          </p:nvSpPr>
          <p:spPr>
            <a:xfrm>
              <a:off x="1677658" y="4587335"/>
              <a:ext cx="4875542" cy="1100122"/>
            </a:xfrm>
            <a:prstGeom prst="rect">
              <a:avLst/>
            </a:prstGeom>
            <a:noFill/>
            <a:ln w="25400">
              <a:solidFill>
                <a:srgbClr val="76B9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124200" y="4226972"/>
              <a:ext cx="18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cs typeface="Trebuchet MS"/>
                </a:rPr>
                <a:t>CUDA Stream</a:t>
              </a:r>
              <a:endParaRPr lang="en-US" dirty="0">
                <a:cs typeface="Trebuchet MS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1324000" y="5137396"/>
              <a:ext cx="5588121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0" y="4848255"/>
              <a:ext cx="1425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cs typeface="Trebuchet MS"/>
                </a:rPr>
                <a:t>CUDA Application</a:t>
              </a:r>
              <a:endParaRPr lang="en-US" dirty="0">
                <a:cs typeface="Trebuchet MS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12121" y="4787358"/>
              <a:ext cx="17873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cs typeface="Trebuchet MS"/>
                </a:rPr>
                <a:t>CUDA Runtime &amp; GPU</a:t>
              </a:r>
              <a:endParaRPr lang="en-US" dirty="0">
                <a:cs typeface="Trebuchet MS"/>
              </a:endParaRPr>
            </a:p>
          </p:txBody>
        </p:sp>
        <p:sp useBgFill="1">
          <p:nvSpPr>
            <p:cNvPr id="11" name="Rectangle 10"/>
            <p:cNvSpPr/>
            <p:nvPr/>
          </p:nvSpPr>
          <p:spPr>
            <a:xfrm>
              <a:off x="1847866" y="4787357"/>
              <a:ext cx="971533" cy="700078"/>
            </a:xfrm>
            <a:prstGeom prst="rect">
              <a:avLst/>
            </a:prstGeom>
            <a:ln w="25400">
              <a:solidFill>
                <a:srgbClr val="FF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cs typeface="Trebuchet MS"/>
                </a:rPr>
                <a:t>Kernel</a:t>
              </a:r>
              <a:endParaRPr lang="en-US" b="1" dirty="0">
                <a:solidFill>
                  <a:schemeClr val="tx1"/>
                </a:solidFill>
                <a:cs typeface="Trebuchet MS"/>
              </a:endParaRPr>
            </a:p>
          </p:txBody>
        </p:sp>
        <p:sp useBgFill="1">
          <p:nvSpPr>
            <p:cNvPr id="12" name="Rectangle 11"/>
            <p:cNvSpPr/>
            <p:nvPr/>
          </p:nvSpPr>
          <p:spPr>
            <a:xfrm>
              <a:off x="3048000" y="4787357"/>
              <a:ext cx="1524000" cy="700078"/>
            </a:xfrm>
            <a:prstGeom prst="rect">
              <a:avLst/>
            </a:prstGeom>
            <a:ln w="25400">
              <a:solidFill>
                <a:srgbClr val="FF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tx1"/>
                  </a:solidFill>
                  <a:cs typeface="Courier New"/>
                </a:rPr>
                <a:t>cudaMemcpy</a:t>
              </a:r>
              <a:endParaRPr lang="en-US" b="1" dirty="0">
                <a:solidFill>
                  <a:schemeClr val="tx1"/>
                </a:solidFill>
                <a:cs typeface="Courier New"/>
              </a:endParaRPr>
            </a:p>
          </p:txBody>
        </p:sp>
        <p:sp useBgFill="1">
          <p:nvSpPr>
            <p:cNvPr id="13" name="Rectangle 12"/>
            <p:cNvSpPr/>
            <p:nvPr/>
          </p:nvSpPr>
          <p:spPr>
            <a:xfrm>
              <a:off x="4810696" y="4787357"/>
              <a:ext cx="1513904" cy="700078"/>
            </a:xfrm>
            <a:prstGeom prst="rect">
              <a:avLst/>
            </a:prstGeom>
            <a:ln w="25400">
              <a:solidFill>
                <a:srgbClr val="FF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>
                  <a:solidFill>
                    <a:schemeClr val="tx1"/>
                  </a:solidFill>
                  <a:cs typeface="Courier New"/>
                </a:rPr>
                <a:t>cudaMemcpy</a:t>
              </a:r>
              <a:endParaRPr lang="en-US" b="1" dirty="0">
                <a:solidFill>
                  <a:schemeClr val="tx1"/>
                </a:solidFill>
                <a:cs typeface="Courier New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515179" y="4162455"/>
              <a:ext cx="116452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000" dirty="0"/>
                <a:t>head </a:t>
              </a:r>
              <a:endParaRPr lang="en-US" sz="20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39579" y="4114800"/>
              <a:ext cx="116452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000" dirty="0" smtClean="0"/>
                <a:t>tail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645294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CUDA </a:t>
            </a:r>
            <a:r>
              <a:rPr lang="en-GB" dirty="0" smtClean="0"/>
              <a:t>Streams for Overlap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Two </a:t>
            </a:r>
            <a:r>
              <a:rPr lang="en-GB" dirty="0" smtClean="0"/>
              <a:t>types of streams in a CUDA program</a:t>
            </a:r>
          </a:p>
          <a:p>
            <a:pPr lvl="1"/>
            <a:r>
              <a:rPr lang="en-GB" dirty="0" smtClean="0"/>
              <a:t>The </a:t>
            </a:r>
            <a:r>
              <a:rPr lang="en-GB" b="1" dirty="0" smtClean="0"/>
              <a:t>implicitly</a:t>
            </a:r>
            <a:r>
              <a:rPr lang="en-GB" dirty="0" smtClean="0"/>
              <a:t> declared stream (</a:t>
            </a:r>
            <a:r>
              <a:rPr lang="en-GB" b="1" dirty="0" smtClean="0"/>
              <a:t>NULL stream</a:t>
            </a:r>
            <a:r>
              <a:rPr lang="en-GB" dirty="0" smtClean="0"/>
              <a:t>)</a:t>
            </a:r>
          </a:p>
          <a:p>
            <a:pPr lvl="1"/>
            <a:r>
              <a:rPr lang="en-GB" b="1" dirty="0" smtClean="0"/>
              <a:t>Explicitly</a:t>
            </a:r>
            <a:r>
              <a:rPr lang="en-GB" dirty="0" smtClean="0"/>
              <a:t> declared streams (</a:t>
            </a:r>
            <a:r>
              <a:rPr lang="en-GB" b="1" dirty="0" smtClean="0"/>
              <a:t>non-NULL streams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dirty="0" smtClean="0"/>
              <a:t>Up until now, all code has been using the NULL stream by default</a:t>
            </a:r>
          </a:p>
          <a:p>
            <a:pPr marL="2689225" lvl="6" indent="0">
              <a:buNone/>
            </a:pP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cudaMemcpy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(...);</a:t>
            </a:r>
          </a:p>
          <a:p>
            <a:pPr marL="2689225" lvl="6" indent="0">
              <a:buNone/>
            </a:pP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kernel&lt;&lt;&lt;...&gt;&gt;&gt;(...);</a:t>
            </a:r>
          </a:p>
          <a:p>
            <a:pPr marL="2689225" lvl="6" indent="0">
              <a:buNone/>
            </a:pPr>
            <a:r>
              <a:rPr lang="en-GB" b="1" dirty="0" err="1" smtClean="0">
                <a:solidFill>
                  <a:srgbClr val="76B900"/>
                </a:solidFill>
                <a:latin typeface="Courier New"/>
                <a:cs typeface="Courier New"/>
              </a:rPr>
              <a:t>cudaMemcpy</a:t>
            </a:r>
            <a:r>
              <a:rPr lang="en-GB" b="1" dirty="0" smtClean="0">
                <a:solidFill>
                  <a:srgbClr val="76B900"/>
                </a:solidFill>
                <a:latin typeface="Courier New"/>
                <a:cs typeface="Courier New"/>
              </a:rPr>
              <a:t>(...);</a:t>
            </a:r>
          </a:p>
          <a:p>
            <a:pPr marL="2689225" lvl="6" indent="0">
              <a:buNone/>
            </a:pPr>
            <a:endParaRPr lang="en-GB" dirty="0"/>
          </a:p>
          <a:p>
            <a:r>
              <a:rPr lang="en-GB" dirty="0" smtClean="0"/>
              <a:t>Non-NULL streams require manual allocation and management by the CUDA </a:t>
            </a:r>
            <a:r>
              <a:rPr lang="en-GB" dirty="0" smtClean="0"/>
              <a:t>programmer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2070578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1549</Words>
  <Application>Microsoft Office PowerPoint</Application>
  <PresentationFormat>On-screen Show (4:3)</PresentationFormat>
  <Paragraphs>383</Paragraphs>
  <Slides>36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More on GPU Programming</vt:lpstr>
      <vt:lpstr>Heterogeneous Computing</vt:lpstr>
      <vt:lpstr>Simple Processing Flow</vt:lpstr>
      <vt:lpstr>Simple Processing Flow</vt:lpstr>
      <vt:lpstr>Simple Processing Flow</vt:lpstr>
      <vt:lpstr>Opportunity for More Concurrency</vt:lpstr>
      <vt:lpstr>Concurrency</vt:lpstr>
      <vt:lpstr>CUDA Streams</vt:lpstr>
      <vt:lpstr>CUDA Streams for Overlap</vt:lpstr>
      <vt:lpstr>Synchronicity In CUDA </vt:lpstr>
      <vt:lpstr>Asynchronous Operations for Overlap</vt:lpstr>
      <vt:lpstr>Asynchronous Operations for Overlap</vt:lpstr>
      <vt:lpstr>CUDA Streams</vt:lpstr>
      <vt:lpstr>CUDA Streams</vt:lpstr>
      <vt:lpstr>Implementation</vt:lpstr>
      <vt:lpstr>Implementation</vt:lpstr>
      <vt:lpstr>Execution over C1060</vt:lpstr>
      <vt:lpstr>Execution over C2050</vt:lpstr>
      <vt:lpstr>Overlap Data Transfers</vt:lpstr>
      <vt:lpstr>PRIORITY STREAMS</vt:lpstr>
      <vt:lpstr>Implicit and Explicit Synchronization</vt:lpstr>
      <vt:lpstr>Implicit and Explicit Synchronization</vt:lpstr>
      <vt:lpstr>Implicit and Explicit Synchronization</vt:lpstr>
      <vt:lpstr>Implicit and Explicit Synchronization</vt:lpstr>
      <vt:lpstr>Cooperating GPU Threads </vt:lpstr>
      <vt:lpstr>Cooperating GPU Threads</vt:lpstr>
      <vt:lpstr>1D Stencil</vt:lpstr>
      <vt:lpstr>Implementing Within a Block</vt:lpstr>
      <vt:lpstr>Sharing Data Between Threads</vt:lpstr>
      <vt:lpstr>Implementing With Shared Memory</vt:lpstr>
      <vt:lpstr>Slide 31</vt:lpstr>
      <vt:lpstr>Stencil Kernel</vt:lpstr>
      <vt:lpstr>Data Race!</vt:lpstr>
      <vt:lpstr>__syncthreads()</vt:lpstr>
      <vt:lpstr>Stencil Kernel</vt:lpstr>
      <vt:lpstr>Zero Copy Memory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GPU Programming</dc:title>
  <dc:creator>Ghufran Baig</dc:creator>
  <cp:lastModifiedBy>Ghufran Baig</cp:lastModifiedBy>
  <cp:revision>3</cp:revision>
  <dcterms:created xsi:type="dcterms:W3CDTF">2018-08-14T22:00:23Z</dcterms:created>
  <dcterms:modified xsi:type="dcterms:W3CDTF">2018-08-15T17:39:52Z</dcterms:modified>
</cp:coreProperties>
</file>