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95" r:id="rId23"/>
    <p:sldId id="278" r:id="rId24"/>
    <p:sldId id="279" r:id="rId25"/>
    <p:sldId id="282" r:id="rId26"/>
    <p:sldId id="280" r:id="rId27"/>
    <p:sldId id="292" r:id="rId28"/>
    <p:sldId id="281" r:id="rId29"/>
    <p:sldId id="283" r:id="rId30"/>
    <p:sldId id="284" r:id="rId31"/>
    <p:sldId id="285" r:id="rId32"/>
    <p:sldId id="286" r:id="rId33"/>
    <p:sldId id="287" r:id="rId34"/>
    <p:sldId id="293" r:id="rId35"/>
    <p:sldId id="294" r:id="rId36"/>
    <p:sldId id="288" r:id="rId37"/>
    <p:sldId id="289" r:id="rId38"/>
    <p:sldId id="29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7"/>
    <p:restoredTop sz="94618"/>
  </p:normalViewPr>
  <p:slideViewPr>
    <p:cSldViewPr snapToGrid="0" snapToObjects="1">
      <p:cViewPr varScale="1">
        <p:scale>
          <a:sx n="99" d="100"/>
          <a:sy n="99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E56F-1CE8-364F-ABEC-5F51A5785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EE9172-DBDF-174A-AFF9-64EF5080DF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A9FFF-1DD0-0743-BC5C-D03262DD0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5778-FCF9-0A4C-B035-89A29AEE6D9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BB6A4-4A86-F54D-B082-020D2413B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78130-8041-BD4C-913E-1498218B7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B9658-1A2A-2D40-BA7D-44539DD57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1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30CE1-CD04-8E4F-969F-78FA79439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271A9C-1870-EC40-BAB4-BC2E9666D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A6370-931A-A740-8B0D-F590FD089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5778-FCF9-0A4C-B035-89A29AEE6D9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CA385-0FB0-0B44-8B4A-F483FB843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5FBAF-F0E9-154C-803F-44982570B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B9658-1A2A-2D40-BA7D-44539DD57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28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B13271-CAD0-8740-8F5B-42F332C7A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07D349-40F2-8242-8CB5-1D0ED3BC4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E6871-7959-D240-B6EB-25CE5EC3C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5778-FCF9-0A4C-B035-89A29AEE6D9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9D75B-3716-3641-863E-E898DC0A8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34E5D-63DA-9044-A2A4-ED9B05C7E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B9658-1A2A-2D40-BA7D-44539DD57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08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29BA6-5D0E-E14A-9872-013B916B1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08E84-15C6-944B-B7F2-8F42FC54A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B8C2F-7683-5D4E-9604-B9288FE7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5778-FCF9-0A4C-B035-89A29AEE6D9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19C15-B2FF-9F4E-AF0C-1CCF43711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415B9-9786-7640-B535-46F2AF799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B9658-1A2A-2D40-BA7D-44539DD57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21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E55F6-DFA0-3F4B-9429-5C53455EA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802EF-2F70-8E40-ACE0-E95823AD4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938D2-6016-884A-92EC-77549FF6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5778-FCF9-0A4C-B035-89A29AEE6D9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85B03-D450-5F49-9488-01F3921A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C09C3-2BE0-0E4A-90B3-6CB8CF548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B9658-1A2A-2D40-BA7D-44539DD57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85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7A36E-5958-E64A-9411-CC8F52E21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05C77-B3C5-EF48-BF69-D70B20FFAC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F0833C-F549-154F-BF47-3725C0597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24B2B-2523-B245-8863-0260C1AF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5778-FCF9-0A4C-B035-89A29AEE6D9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3C06E-B24B-0248-BE34-38F01A5B8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977B5B-705D-0643-A681-B32B1DC3A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B9658-1A2A-2D40-BA7D-44539DD57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4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4F83A-97E9-B84B-AC22-CCC599B4A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B3339-F5EE-2B4F-A883-8B85AF1D8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E97F3-EBF5-D940-AAF5-9072825A0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8513C-7A7E-F846-842C-94182BCE29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0D1140-526D-444D-A750-BE4AB77FB6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C0E0B-A704-7A48-AB39-02459CBA1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5778-FCF9-0A4C-B035-89A29AEE6D9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48020E-47D0-924D-ACC4-8A8898BBE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69015A-EEB3-7247-852E-B4AC230F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B9658-1A2A-2D40-BA7D-44539DD57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2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960B5-FE57-C248-B5EF-D30AF7FFB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C17A89-DD6F-134A-97DB-03F66DBEA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5778-FCF9-0A4C-B035-89A29AEE6D9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897E4-F7FE-2947-92C7-7BF608C10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2AB20-06F2-E346-85E2-C3D3A5507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B9658-1A2A-2D40-BA7D-44539DD57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27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A7F78E-D05F-3F4C-B510-A2FE74163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5778-FCF9-0A4C-B035-89A29AEE6D9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5E60F4-EBC8-D149-8718-B25DE4605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5FDDE-8BBF-2249-97EC-57E8A513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B9658-1A2A-2D40-BA7D-44539DD57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27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8C900-1FCB-514D-8732-241FCBDA8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E6EFA-0C60-EA41-8EE6-6EF3D0EE7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17AF-2CBA-5E4B-8987-E8264A6EC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A3102-7977-BD4B-8B60-E92F20D9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5778-FCF9-0A4C-B035-89A29AEE6D9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109F5-B8CE-3142-932E-676A200FC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19FA5-A9DD-DC47-AA04-379383DBD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B9658-1A2A-2D40-BA7D-44539DD57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1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821FA-D8A4-6649-B2A6-9124051A4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44116D-6189-FF40-9034-8478C8871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357B87-4627-1346-AA69-3735B438F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925EF-7C92-A24D-9664-1F9FC62F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25778-FCF9-0A4C-B035-89A29AEE6D9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8E0700-36A9-4D49-BEB3-DE428CD89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52D8B-E439-4746-9945-664F46CD5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B9658-1A2A-2D40-BA7D-44539DD57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02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513F43-8C3F-DA42-BF32-A3211139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E8FE3-885C-D34C-87E7-704676717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491D5-7F76-7F40-A00D-7FA2D0AD57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25778-FCF9-0A4C-B035-89A29AEE6D9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C1C26-CDD5-0C4E-8F7A-0804A9F9C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67AA9-290A-204F-9049-887D4AFE9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B9658-1A2A-2D40-BA7D-44539DD57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6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oumith/ganhacks/" TargetMode="External"/><Relationship Id="rId2" Type="http://schemas.openxmlformats.org/officeDocument/2006/relationships/hyperlink" Target="https://github.com/hindupuravinash/the-gan-zoo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angoodfellow.com/slides/2016-12-04-NIPS.pdf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7E436-7F87-4D48-8758-1A85124132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GAN: Generative </a:t>
            </a:r>
            <a:r>
              <a:rPr lang="en-US" dirty="0" err="1"/>
              <a:t>Adversial</a:t>
            </a:r>
            <a:r>
              <a:rPr lang="en-US" dirty="0"/>
              <a:t> Network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B3F1FD-6565-9242-B845-E68795D236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sz="2800" dirty="0"/>
              <a:t>Swadhin Pradhan</a:t>
            </a:r>
          </a:p>
          <a:p>
            <a:endParaRPr lang="en-US" dirty="0"/>
          </a:p>
          <a:p>
            <a:r>
              <a:rPr lang="en-US" dirty="0"/>
              <a:t>(Slides taken from Fei Fei Li and Ian </a:t>
            </a:r>
            <a:r>
              <a:rPr lang="en-US" dirty="0" err="1"/>
              <a:t>Goodfellow</a:t>
            </a:r>
            <a:r>
              <a:rPr lang="en-US" dirty="0"/>
              <a:t> et. al)</a:t>
            </a:r>
          </a:p>
        </p:txBody>
      </p:sp>
    </p:spTree>
    <p:extLst>
      <p:ext uri="{BB962C8B-B14F-4D97-AF65-F5344CB8AC3E}">
        <p14:creationId xmlns:p14="http://schemas.microsoft.com/office/powerpoint/2010/main" val="4278110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41293-AD8D-244E-92DB-A0E952BFC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Generative Models 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DBF55B-88E3-7C4B-87B7-AF486A2FC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569" y="1690688"/>
            <a:ext cx="11317774" cy="4747433"/>
          </a:xfrm>
        </p:spPr>
      </p:pic>
    </p:spTree>
    <p:extLst>
      <p:ext uri="{BB962C8B-B14F-4D97-AF65-F5344CB8AC3E}">
        <p14:creationId xmlns:p14="http://schemas.microsoft.com/office/powerpoint/2010/main" val="1767767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DD76A-37A4-5747-AB7E-9DA6687F1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Generative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454E4-5628-BC40-9FDC-5B7EE87F7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000" dirty="0"/>
              <a:t>Given a label, they predict the associated features (Naive Bayes)</a:t>
            </a:r>
          </a:p>
          <a:p>
            <a:pPr marL="0" indent="0">
              <a:buNone/>
            </a:pPr>
            <a:endParaRPr lang="en-US" sz="3000" dirty="0"/>
          </a:p>
          <a:p>
            <a:r>
              <a:rPr lang="en-US" sz="3000" dirty="0"/>
              <a:t>Given a hidden representation, they predict the associated features (VAE, GAN)</a:t>
            </a:r>
          </a:p>
          <a:p>
            <a:endParaRPr lang="en-US" sz="3000" dirty="0"/>
          </a:p>
          <a:p>
            <a:r>
              <a:rPr lang="en-US" sz="3000" dirty="0"/>
              <a:t>Given some of the features, they predict the rest (inpainting, imputation)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291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320CF0-4CBD-F145-A9B6-D2F28410A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625" y="541176"/>
            <a:ext cx="12087302" cy="591560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4F829A-BCD9-4C4C-9A1B-10B9BF5D812E}"/>
              </a:ext>
            </a:extLst>
          </p:cNvPr>
          <p:cNvSpPr/>
          <p:nvPr/>
        </p:nvSpPr>
        <p:spPr>
          <a:xfrm>
            <a:off x="821094" y="5355771"/>
            <a:ext cx="2034073" cy="2985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DF255D-5C41-674B-A2B9-BDDD08159992}"/>
              </a:ext>
            </a:extLst>
          </p:cNvPr>
          <p:cNvSpPr/>
          <p:nvPr/>
        </p:nvSpPr>
        <p:spPr>
          <a:xfrm>
            <a:off x="3553314" y="5355771"/>
            <a:ext cx="3146066" cy="5225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5A5830-EF05-0E48-83E0-F5F5DF2806DB}"/>
              </a:ext>
            </a:extLst>
          </p:cNvPr>
          <p:cNvSpPr/>
          <p:nvPr/>
        </p:nvSpPr>
        <p:spPr>
          <a:xfrm>
            <a:off x="9371045" y="1626637"/>
            <a:ext cx="2034073" cy="2985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1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3B5947-7B7D-DD4E-BC0F-BB4FDF2F0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012" y="802432"/>
            <a:ext cx="11331151" cy="5393192"/>
          </a:xfrm>
        </p:spPr>
      </p:pic>
    </p:spTree>
    <p:extLst>
      <p:ext uri="{BB962C8B-B14F-4D97-AF65-F5344CB8AC3E}">
        <p14:creationId xmlns:p14="http://schemas.microsoft.com/office/powerpoint/2010/main" val="3492547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8CE577-4897-F349-A538-15A99ADEC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295" y="671804"/>
            <a:ext cx="11232105" cy="5542480"/>
          </a:xfrm>
        </p:spPr>
      </p:pic>
    </p:spTree>
    <p:extLst>
      <p:ext uri="{BB962C8B-B14F-4D97-AF65-F5344CB8AC3E}">
        <p14:creationId xmlns:p14="http://schemas.microsoft.com/office/powerpoint/2010/main" val="2344416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FF52B-67F2-5347-8B7E-DFB42BB75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Autoencoders (VAE)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9EBA8B-1B2A-7149-BA95-32561025D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420" y="1690688"/>
            <a:ext cx="11998580" cy="154732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D43DCA-738F-9F4E-978D-E66F6221C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24859"/>
            <a:ext cx="12192000" cy="22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1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F3750-6E41-524F-8C1E-76FBDB76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B7F965-653A-8E4D-8A12-560691095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870" y="1602688"/>
            <a:ext cx="10771300" cy="4574275"/>
          </a:xfrm>
        </p:spPr>
      </p:pic>
    </p:spTree>
    <p:extLst>
      <p:ext uri="{BB962C8B-B14F-4D97-AF65-F5344CB8AC3E}">
        <p14:creationId xmlns:p14="http://schemas.microsoft.com/office/powerpoint/2010/main" val="2995586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8F8DD-86A3-1D4E-9670-38CC20F29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32D2A5-3EF7-2843-83A3-496769B7A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238" y="1690688"/>
            <a:ext cx="10517191" cy="4486275"/>
          </a:xfrm>
        </p:spPr>
      </p:pic>
    </p:spTree>
    <p:extLst>
      <p:ext uri="{BB962C8B-B14F-4D97-AF65-F5344CB8AC3E}">
        <p14:creationId xmlns:p14="http://schemas.microsoft.com/office/powerpoint/2010/main" val="4239240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904D-D5CC-7B41-9A6F-574BE453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6C0034-279B-A542-BA88-E9CC5DA02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8667" y="1825625"/>
            <a:ext cx="10094665" cy="4351338"/>
          </a:xfrm>
        </p:spPr>
      </p:pic>
    </p:spTree>
    <p:extLst>
      <p:ext uri="{BB962C8B-B14F-4D97-AF65-F5344CB8AC3E}">
        <p14:creationId xmlns:p14="http://schemas.microsoft.com/office/powerpoint/2010/main" val="3015162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5571D-14E6-3843-B113-1F5802B98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Autoencoders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979280-86B7-B145-9186-144319CFD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0688"/>
            <a:ext cx="12132661" cy="52999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39F203-A9D5-1945-8B73-7B19C96B4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2455505"/>
            <a:ext cx="10934447" cy="4075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C1E4D6-2B4A-A84B-8D6D-421F73F42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446" y="3546249"/>
            <a:ext cx="52959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0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56EEB-9D88-4444-A2E6-47C6D3818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4E8A89-31CD-DA43-A6ED-4C565256E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8806" y="1740932"/>
            <a:ext cx="6376294" cy="4241741"/>
          </a:xfrm>
        </p:spPr>
      </p:pic>
    </p:spTree>
    <p:extLst>
      <p:ext uri="{BB962C8B-B14F-4D97-AF65-F5344CB8AC3E}">
        <p14:creationId xmlns:p14="http://schemas.microsoft.com/office/powerpoint/2010/main" val="1935758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A8EE2-F7BB-BC47-A2DC-DF66F7FAA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Autoencoders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254B71-FABD-1349-8E1B-65EC22858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41397"/>
            <a:ext cx="10515600" cy="3919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52DD41-2762-764E-93E5-7BE53DB6F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56693"/>
            <a:ext cx="59182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2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9CB10-8C46-604D-AF16-13B7C99BF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Autoencoders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01964E-D45B-8648-A5B1-546820C02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9969" y="3340359"/>
            <a:ext cx="10547231" cy="22909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52111-5332-BB46-99AD-827D85297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98543"/>
            <a:ext cx="11049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3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97">
            <a:extLst>
              <a:ext uri="{FF2B5EF4-FFF2-40B4-BE49-F238E27FC236}">
                <a16:creationId xmlns:a16="http://schemas.microsoft.com/office/drawing/2014/main" id="{DCA481A3-739D-6243-A258-D8B2993CA1A3}"/>
              </a:ext>
            </a:extLst>
          </p:cNvPr>
          <p:cNvSpPr/>
          <p:nvPr/>
        </p:nvSpPr>
        <p:spPr>
          <a:xfrm>
            <a:off x="7563015" y="5104039"/>
            <a:ext cx="4459288" cy="133985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1" name="矩形 12">
            <a:extLst>
              <a:ext uri="{FF2B5EF4-FFF2-40B4-BE49-F238E27FC236}">
                <a16:creationId xmlns:a16="http://schemas.microsoft.com/office/drawing/2014/main" id="{431EC328-CAE6-0346-B68B-0174A318E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593" y="865188"/>
            <a:ext cx="1308100" cy="1001712"/>
          </a:xfrm>
          <a:prstGeom prst="rect">
            <a:avLst/>
          </a:prstGeom>
          <a:gradFill rotWithShape="1">
            <a:gsLst>
              <a:gs pos="0">
                <a:srgbClr val="F5F5FC"/>
              </a:gs>
              <a:gs pos="64999">
                <a:srgbClr val="E6E6F6"/>
              </a:gs>
              <a:gs pos="100000">
                <a:srgbClr val="DCDCF3"/>
              </a:gs>
            </a:gsLst>
            <a:lin ang="5400000" scaled="1"/>
          </a:gradFill>
          <a:ln w="9525">
            <a:solidFill>
              <a:srgbClr val="BFBFD2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  <a:latin typeface="+mn-lt"/>
                <a:ea typeface="+mn-ea"/>
              </a:rPr>
              <a:t>NN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  <a:latin typeface="+mn-lt"/>
                <a:ea typeface="+mn-ea"/>
              </a:rPr>
              <a:t>Encoder</a:t>
            </a:r>
            <a:endParaRPr lang="zh-TW" altLang="en-US" sz="20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62" name="矩形 13">
            <a:extLst>
              <a:ext uri="{FF2B5EF4-FFF2-40B4-BE49-F238E27FC236}">
                <a16:creationId xmlns:a16="http://schemas.microsoft.com/office/drawing/2014/main" id="{C9B58AE1-69B7-5D44-A74C-80A9D5158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430" y="895350"/>
            <a:ext cx="1308100" cy="981075"/>
          </a:xfrm>
          <a:prstGeom prst="rect">
            <a:avLst/>
          </a:prstGeom>
          <a:gradFill rotWithShape="1">
            <a:gsLst>
              <a:gs pos="0">
                <a:srgbClr val="F0F0FF"/>
              </a:gs>
              <a:gs pos="64999">
                <a:srgbClr val="DDDDFF"/>
              </a:gs>
              <a:gs pos="100000">
                <a:srgbClr val="D0D0FF"/>
              </a:gs>
            </a:gsLst>
            <a:lin ang="5400000" scaled="1"/>
          </a:gradFill>
          <a:ln w="9525">
            <a:solidFill>
              <a:srgbClr val="C6C6F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  <a:latin typeface="+mn-lt"/>
                <a:ea typeface="+mn-ea"/>
              </a:rPr>
              <a:t>NN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  <a:latin typeface="+mn-lt"/>
                <a:ea typeface="+mn-ea"/>
              </a:rPr>
              <a:t>Decoder</a:t>
            </a:r>
            <a:endParaRPr lang="zh-TW" altLang="en-US" sz="20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63" name="矩形 14">
            <a:extLst>
              <a:ext uri="{FF2B5EF4-FFF2-40B4-BE49-F238E27FC236}">
                <a16:creationId xmlns:a16="http://schemas.microsoft.com/office/drawing/2014/main" id="{6C99BD08-E83F-DF47-9E1E-799CE44AF21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537312" y="1205706"/>
            <a:ext cx="1001712" cy="320675"/>
          </a:xfrm>
          <a:prstGeom prst="rect">
            <a:avLst/>
          </a:prstGeom>
          <a:gradFill rotWithShape="1">
            <a:gsLst>
              <a:gs pos="0">
                <a:srgbClr val="F7F6FF"/>
              </a:gs>
              <a:gs pos="64999">
                <a:srgbClr val="ECEBFF"/>
              </a:gs>
              <a:gs pos="100000">
                <a:srgbClr val="E5E3FF"/>
              </a:gs>
            </a:gsLst>
            <a:lin ang="5400000" scaled="1"/>
          </a:gradFill>
          <a:ln w="9525">
            <a:solidFill>
              <a:srgbClr val="D4D3E7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 sz="2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64" name="矩形 15">
            <a:extLst>
              <a:ext uri="{FF2B5EF4-FFF2-40B4-BE49-F238E27FC236}">
                <a16:creationId xmlns:a16="http://schemas.microsoft.com/office/drawing/2014/main" id="{08ECA852-EBDF-3341-9DB2-D82DA6F5B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068" y="1809750"/>
            <a:ext cx="790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 b="1" i="1" u="sng"/>
              <a:t>code</a:t>
            </a:r>
            <a:endParaRPr lang="zh-TW" altLang="en-US" b="1" i="1" u="sng"/>
          </a:p>
        </p:txBody>
      </p:sp>
      <p:sp>
        <p:nvSpPr>
          <p:cNvPr id="65" name="向右箭號 24">
            <a:extLst>
              <a:ext uri="{FF2B5EF4-FFF2-40B4-BE49-F238E27FC236}">
                <a16:creationId xmlns:a16="http://schemas.microsoft.com/office/drawing/2014/main" id="{9BF92916-C0CC-4743-A28D-0FF4866E199F}"/>
              </a:ext>
            </a:extLst>
          </p:cNvPr>
          <p:cNvSpPr/>
          <p:nvPr/>
        </p:nvSpPr>
        <p:spPr>
          <a:xfrm>
            <a:off x="4355543" y="1152525"/>
            <a:ext cx="473075" cy="4603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6" name="矩形 26">
            <a:extLst>
              <a:ext uri="{FF2B5EF4-FFF2-40B4-BE49-F238E27FC236}">
                <a16:creationId xmlns:a16="http://schemas.microsoft.com/office/drawing/2014/main" id="{10E66FD6-E160-5B44-B9A0-CE90A70DB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4568" y="1135063"/>
            <a:ext cx="844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zh-TW"/>
              <a:t>input</a:t>
            </a:r>
            <a:endParaRPr lang="zh-TW" altLang="en-US"/>
          </a:p>
        </p:txBody>
      </p:sp>
      <p:sp>
        <p:nvSpPr>
          <p:cNvPr id="67" name="向右箭號 24">
            <a:extLst>
              <a:ext uri="{FF2B5EF4-FFF2-40B4-BE49-F238E27FC236}">
                <a16:creationId xmlns:a16="http://schemas.microsoft.com/office/drawing/2014/main" id="{7100B96D-5BA2-BD4C-9E1B-CC2C2860059D}"/>
              </a:ext>
            </a:extLst>
          </p:cNvPr>
          <p:cNvSpPr/>
          <p:nvPr/>
        </p:nvSpPr>
        <p:spPr>
          <a:xfrm>
            <a:off x="5238193" y="1158875"/>
            <a:ext cx="473075" cy="4619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8" name="矩形 28">
            <a:extLst>
              <a:ext uri="{FF2B5EF4-FFF2-40B4-BE49-F238E27FC236}">
                <a16:creationId xmlns:a16="http://schemas.microsoft.com/office/drawing/2014/main" id="{C10DA68B-A15B-8D48-928A-B0C62B725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0543" y="1135063"/>
            <a:ext cx="1038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zh-TW"/>
              <a:t>output</a:t>
            </a:r>
            <a:endParaRPr lang="zh-TW" altLang="en-US"/>
          </a:p>
        </p:txBody>
      </p:sp>
      <p:sp>
        <p:nvSpPr>
          <p:cNvPr id="69" name="向右箭號 24">
            <a:extLst>
              <a:ext uri="{FF2B5EF4-FFF2-40B4-BE49-F238E27FC236}">
                <a16:creationId xmlns:a16="http://schemas.microsoft.com/office/drawing/2014/main" id="{0AD56E6E-11B5-B641-9EF6-67ABEDC2E1BB}"/>
              </a:ext>
            </a:extLst>
          </p:cNvPr>
          <p:cNvSpPr/>
          <p:nvPr/>
        </p:nvSpPr>
        <p:spPr>
          <a:xfrm>
            <a:off x="2509280" y="1135063"/>
            <a:ext cx="473075" cy="46196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0" name="向右箭號 24">
            <a:extLst>
              <a:ext uri="{FF2B5EF4-FFF2-40B4-BE49-F238E27FC236}">
                <a16:creationId xmlns:a16="http://schemas.microsoft.com/office/drawing/2014/main" id="{ACDFE6D8-0E26-4A48-86AB-EC08F5D1FDC5}"/>
              </a:ext>
            </a:extLst>
          </p:cNvPr>
          <p:cNvSpPr/>
          <p:nvPr/>
        </p:nvSpPr>
        <p:spPr>
          <a:xfrm>
            <a:off x="7079693" y="1158875"/>
            <a:ext cx="473075" cy="4619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1" name="文字方塊 31">
            <a:extLst>
              <a:ext uri="{FF2B5EF4-FFF2-40B4-BE49-F238E27FC236}">
                <a16:creationId xmlns:a16="http://schemas.microsoft.com/office/drawing/2014/main" id="{5D7A83A3-5E2D-3643-A9C1-558D8D891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309" y="2289233"/>
            <a:ext cx="2911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800" b="1" i="1" u="sng" dirty="0"/>
              <a:t>VAE</a:t>
            </a:r>
            <a:endParaRPr lang="zh-TW" altLang="en-US" sz="2800" b="1" i="1" u="sng" dirty="0"/>
          </a:p>
        </p:txBody>
      </p:sp>
      <p:sp>
        <p:nvSpPr>
          <p:cNvPr id="72" name="矩形 32">
            <a:extLst>
              <a:ext uri="{FF2B5EF4-FFF2-40B4-BE49-F238E27FC236}">
                <a16:creationId xmlns:a16="http://schemas.microsoft.com/office/drawing/2014/main" id="{5F2260E7-8A29-B04B-BC38-64FD3D117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843" y="3044825"/>
            <a:ext cx="1308100" cy="1001713"/>
          </a:xfrm>
          <a:prstGeom prst="rect">
            <a:avLst/>
          </a:prstGeom>
          <a:gradFill rotWithShape="1">
            <a:gsLst>
              <a:gs pos="0">
                <a:srgbClr val="F5F5FC"/>
              </a:gs>
              <a:gs pos="64999">
                <a:srgbClr val="E6E6F6"/>
              </a:gs>
              <a:gs pos="100000">
                <a:srgbClr val="DCDCF3"/>
              </a:gs>
            </a:gsLst>
            <a:lin ang="5400000" scaled="1"/>
          </a:gradFill>
          <a:ln w="9525">
            <a:solidFill>
              <a:srgbClr val="BFBFD2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  <a:latin typeface="+mn-lt"/>
                <a:ea typeface="+mn-ea"/>
              </a:rPr>
              <a:t>NN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  <a:latin typeface="+mn-lt"/>
                <a:ea typeface="+mn-ea"/>
              </a:rPr>
              <a:t>Encoder</a:t>
            </a:r>
            <a:endParaRPr lang="zh-TW" altLang="en-US" sz="20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73" name="向右箭號 24">
            <a:extLst>
              <a:ext uri="{FF2B5EF4-FFF2-40B4-BE49-F238E27FC236}">
                <a16:creationId xmlns:a16="http://schemas.microsoft.com/office/drawing/2014/main" id="{91279790-96E0-164C-8436-E6D7F6DD5112}"/>
              </a:ext>
            </a:extLst>
          </p:cNvPr>
          <p:cNvSpPr/>
          <p:nvPr/>
        </p:nvSpPr>
        <p:spPr>
          <a:xfrm rot="19527676">
            <a:off x="3461780" y="2846388"/>
            <a:ext cx="473075" cy="46196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4" name="向右箭號 24">
            <a:extLst>
              <a:ext uri="{FF2B5EF4-FFF2-40B4-BE49-F238E27FC236}">
                <a16:creationId xmlns:a16="http://schemas.microsoft.com/office/drawing/2014/main" id="{167AEFCB-1511-AC49-BA6B-FE2D1E50E23A}"/>
              </a:ext>
            </a:extLst>
          </p:cNvPr>
          <p:cNvSpPr/>
          <p:nvPr/>
        </p:nvSpPr>
        <p:spPr>
          <a:xfrm>
            <a:off x="1485343" y="3286125"/>
            <a:ext cx="473075" cy="4619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5" name="向右箭號 24">
            <a:extLst>
              <a:ext uri="{FF2B5EF4-FFF2-40B4-BE49-F238E27FC236}">
                <a16:creationId xmlns:a16="http://schemas.microsoft.com/office/drawing/2014/main" id="{439B46AB-3667-C14A-B24F-D5569FC4B37E}"/>
              </a:ext>
            </a:extLst>
          </p:cNvPr>
          <p:cNvSpPr/>
          <p:nvPr/>
        </p:nvSpPr>
        <p:spPr>
          <a:xfrm rot="2388685" flipV="1">
            <a:off x="3452255" y="3871913"/>
            <a:ext cx="473075" cy="46196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6" name="矩形 39">
            <a:extLst>
              <a:ext uri="{FF2B5EF4-FFF2-40B4-BE49-F238E27FC236}">
                <a16:creationId xmlns:a16="http://schemas.microsoft.com/office/drawing/2014/main" id="{8F421613-B940-E540-B398-80D6A5B0889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634275" y="3552031"/>
            <a:ext cx="1001712" cy="320675"/>
          </a:xfrm>
          <a:prstGeom prst="rect">
            <a:avLst/>
          </a:prstGeom>
          <a:gradFill rotWithShape="1">
            <a:gsLst>
              <a:gs pos="0">
                <a:srgbClr val="F6F6FF"/>
              </a:gs>
              <a:gs pos="64999">
                <a:srgbClr val="EBEBFF"/>
              </a:gs>
              <a:gs pos="100000">
                <a:srgbClr val="E3E3FF"/>
              </a:gs>
            </a:gsLst>
            <a:lin ang="5400000" scaled="1"/>
          </a:gradFill>
          <a:ln w="9525">
            <a:solidFill>
              <a:srgbClr val="DCDCFA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 sz="2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77" name="矩形 40">
            <a:extLst>
              <a:ext uri="{FF2B5EF4-FFF2-40B4-BE49-F238E27FC236}">
                <a16:creationId xmlns:a16="http://schemas.microsoft.com/office/drawing/2014/main" id="{054A2974-0181-1942-8861-7FB0EC604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8718" y="3203575"/>
            <a:ext cx="1308100" cy="981075"/>
          </a:xfrm>
          <a:prstGeom prst="rect">
            <a:avLst/>
          </a:prstGeom>
          <a:gradFill rotWithShape="1">
            <a:gsLst>
              <a:gs pos="0">
                <a:srgbClr val="F0F0FF"/>
              </a:gs>
              <a:gs pos="64999">
                <a:srgbClr val="DDDDFF"/>
              </a:gs>
              <a:gs pos="100000">
                <a:srgbClr val="D0D0FF"/>
              </a:gs>
            </a:gsLst>
            <a:lin ang="5400000" scaled="1"/>
          </a:gradFill>
          <a:ln w="9525">
            <a:solidFill>
              <a:srgbClr val="C6C6F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  <a:latin typeface="+mn-lt"/>
                <a:ea typeface="+mn-ea"/>
              </a:rPr>
              <a:t>NN</a:t>
            </a:r>
          </a:p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  <a:latin typeface="+mn-lt"/>
                <a:ea typeface="+mn-ea"/>
              </a:rPr>
              <a:t>Decoder</a:t>
            </a:r>
            <a:endParaRPr lang="zh-TW" altLang="en-US" sz="20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78" name="矩形 41">
            <a:extLst>
              <a:ext uri="{FF2B5EF4-FFF2-40B4-BE49-F238E27FC236}">
                <a16:creationId xmlns:a16="http://schemas.microsoft.com/office/drawing/2014/main" id="{DBE26178-B9C0-3240-A588-F5FA882F1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7830" y="3443288"/>
            <a:ext cx="1038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zh-TW"/>
              <a:t>output</a:t>
            </a:r>
            <a:endParaRPr lang="zh-TW" altLang="en-US"/>
          </a:p>
        </p:txBody>
      </p:sp>
      <p:sp>
        <p:nvSpPr>
          <p:cNvPr id="79" name="向右箭號 24">
            <a:extLst>
              <a:ext uri="{FF2B5EF4-FFF2-40B4-BE49-F238E27FC236}">
                <a16:creationId xmlns:a16="http://schemas.microsoft.com/office/drawing/2014/main" id="{E422E22B-36CB-7448-ADCA-340FB993C7D4}"/>
              </a:ext>
            </a:extLst>
          </p:cNvPr>
          <p:cNvSpPr/>
          <p:nvPr/>
        </p:nvSpPr>
        <p:spPr>
          <a:xfrm>
            <a:off x="8236980" y="3467100"/>
            <a:ext cx="473075" cy="4619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80" name="群組 46">
            <a:extLst>
              <a:ext uri="{FF2B5EF4-FFF2-40B4-BE49-F238E27FC236}">
                <a16:creationId xmlns:a16="http://schemas.microsoft.com/office/drawing/2014/main" id="{701EE06F-5EC6-8F48-975A-F774E49A6E6B}"/>
              </a:ext>
            </a:extLst>
          </p:cNvPr>
          <p:cNvGrpSpPr>
            <a:grpSpLocks/>
          </p:cNvGrpSpPr>
          <p:nvPr/>
        </p:nvGrpSpPr>
        <p:grpSpPr bwMode="auto">
          <a:xfrm>
            <a:off x="3863418" y="2403475"/>
            <a:ext cx="608012" cy="1084263"/>
            <a:chOff x="3289409" y="2450377"/>
            <a:chExt cx="608032" cy="1085259"/>
          </a:xfrm>
        </p:grpSpPr>
        <p:sp>
          <p:nvSpPr>
            <p:cNvPr id="81" name="矩形 37">
              <a:extLst>
                <a:ext uri="{FF2B5EF4-FFF2-40B4-BE49-F238E27FC236}">
                  <a16:creationId xmlns:a16="http://schemas.microsoft.com/office/drawing/2014/main" id="{B68B5561-F94C-6F45-91F9-481355A139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077820" y="2817619"/>
              <a:ext cx="1002633" cy="433401"/>
            </a:xfrm>
            <a:prstGeom prst="rect">
              <a:avLst/>
            </a:prstGeom>
            <a:gradFill rotWithShape="1">
              <a:gsLst>
                <a:gs pos="0">
                  <a:srgbClr val="F7F6FF"/>
                </a:gs>
                <a:gs pos="64999">
                  <a:srgbClr val="ECEBFF"/>
                </a:gs>
                <a:gs pos="100000">
                  <a:srgbClr val="E5E3FF"/>
                </a:gs>
              </a:gsLst>
              <a:lin ang="5400000" scaled="1"/>
            </a:gradFill>
            <a:ln w="9525">
              <a:solidFill>
                <a:srgbClr val="D4D3E7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TW" altLang="en-US" sz="2400" dirty="0">
                <a:solidFill>
                  <a:schemeClr val="dk1"/>
                </a:solidFill>
                <a:latin typeface="+mn-lt"/>
                <a:ea typeface="+mn-ea"/>
              </a:endParaRPr>
            </a:p>
          </p:txBody>
        </p:sp>
        <p:sp>
          <p:nvSpPr>
            <p:cNvPr id="82" name="文字方塊 43">
              <a:extLst>
                <a:ext uri="{FF2B5EF4-FFF2-40B4-BE49-F238E27FC236}">
                  <a16:creationId xmlns:a16="http://schemas.microsoft.com/office/drawing/2014/main" id="{FF64351C-BD79-E741-9BC4-A7CBC008DB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2442" y="2450377"/>
              <a:ext cx="6049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TW"/>
                <a:t>m</a:t>
              </a:r>
              <a:r>
                <a:rPr lang="en-US" altLang="zh-TW" baseline="-25000"/>
                <a:t>1</a:t>
              </a:r>
              <a:endParaRPr lang="zh-TW" altLang="en-US" baseline="-25000"/>
            </a:p>
          </p:txBody>
        </p:sp>
        <p:sp>
          <p:nvSpPr>
            <p:cNvPr id="83" name="文字方塊 44">
              <a:extLst>
                <a:ext uri="{FF2B5EF4-FFF2-40B4-BE49-F238E27FC236}">
                  <a16:creationId xmlns:a16="http://schemas.microsoft.com/office/drawing/2014/main" id="{B14649B5-ECD5-DC4A-8D97-6EFFD7EBC3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0983" y="2761667"/>
              <a:ext cx="6049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TW"/>
                <a:t>m</a:t>
              </a:r>
              <a:r>
                <a:rPr lang="en-US" altLang="zh-TW" baseline="-25000"/>
                <a:t>2</a:t>
              </a:r>
              <a:endParaRPr lang="zh-TW" altLang="en-US" baseline="-25000"/>
            </a:p>
          </p:txBody>
        </p:sp>
        <p:sp>
          <p:nvSpPr>
            <p:cNvPr id="84" name="文字方塊 45">
              <a:extLst>
                <a:ext uri="{FF2B5EF4-FFF2-40B4-BE49-F238E27FC236}">
                  <a16:creationId xmlns:a16="http://schemas.microsoft.com/office/drawing/2014/main" id="{AD21C3BA-A010-F547-B35C-32135E3E7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9409" y="3072957"/>
              <a:ext cx="6049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zh-TW"/>
                <a:t>m</a:t>
              </a:r>
              <a:r>
                <a:rPr lang="en-US" altLang="zh-TW" baseline="-25000"/>
                <a:t>3</a:t>
              </a:r>
              <a:endParaRPr lang="zh-TW" altLang="en-US" baseline="-25000"/>
            </a:p>
          </p:txBody>
        </p:sp>
      </p:grpSp>
      <p:sp>
        <p:nvSpPr>
          <p:cNvPr id="85" name="矩形 48">
            <a:extLst>
              <a:ext uri="{FF2B5EF4-FFF2-40B4-BE49-F238E27FC236}">
                <a16:creationId xmlns:a16="http://schemas.microsoft.com/office/drawing/2014/main" id="{994EA769-EE53-874C-B102-5762AB25DC1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662599" y="3880644"/>
            <a:ext cx="1001713" cy="434975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 sz="2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86" name="矩形 55">
            <a:extLst>
              <a:ext uri="{FF2B5EF4-FFF2-40B4-BE49-F238E27FC236}">
                <a16:creationId xmlns:a16="http://schemas.microsoft.com/office/drawing/2014/main" id="{17C3EF71-5500-864A-890C-1109B672B51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646724" y="5006181"/>
            <a:ext cx="1003300" cy="4333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4999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9F9F9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 sz="2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87" name="文字方塊 62">
            <a:extLst>
              <a:ext uri="{FF2B5EF4-FFF2-40B4-BE49-F238E27FC236}">
                <a16:creationId xmlns:a16="http://schemas.microsoft.com/office/drawing/2014/main" id="{C17DAA4B-8EA0-FD41-B525-917809D0C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218" y="4806950"/>
            <a:ext cx="1997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000"/>
              <a:t>From a normal distribution</a:t>
            </a:r>
            <a:endParaRPr lang="zh-TW" altLang="en-US" sz="2000"/>
          </a:p>
        </p:txBody>
      </p:sp>
      <p:sp>
        <p:nvSpPr>
          <p:cNvPr id="88" name="向右箭號 24">
            <a:extLst>
              <a:ext uri="{FF2B5EF4-FFF2-40B4-BE49-F238E27FC236}">
                <a16:creationId xmlns:a16="http://schemas.microsoft.com/office/drawing/2014/main" id="{21F90D6D-3296-114D-BE17-E92CC05AA853}"/>
              </a:ext>
            </a:extLst>
          </p:cNvPr>
          <p:cNvSpPr/>
          <p:nvPr/>
        </p:nvSpPr>
        <p:spPr>
          <a:xfrm>
            <a:off x="6385955" y="3463925"/>
            <a:ext cx="474663" cy="46037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9" name="橢圓 67">
            <a:extLst>
              <a:ext uri="{FF2B5EF4-FFF2-40B4-BE49-F238E27FC236}">
                <a16:creationId xmlns:a16="http://schemas.microsoft.com/office/drawing/2014/main" id="{1C77627A-DEAE-0242-8F72-A336CBEC8458}"/>
              </a:ext>
            </a:extLst>
          </p:cNvPr>
          <p:cNvSpPr/>
          <p:nvPr/>
        </p:nvSpPr>
        <p:spPr>
          <a:xfrm>
            <a:off x="4665105" y="4440238"/>
            <a:ext cx="425450" cy="425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X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90" name="橢圓 68">
            <a:extLst>
              <a:ext uri="{FF2B5EF4-FFF2-40B4-BE49-F238E27FC236}">
                <a16:creationId xmlns:a16="http://schemas.microsoft.com/office/drawing/2014/main" id="{6D6F9398-64DD-A749-979E-D7E2AA8EF726}"/>
              </a:ext>
            </a:extLst>
          </p:cNvPr>
          <p:cNvSpPr/>
          <p:nvPr/>
        </p:nvSpPr>
        <p:spPr>
          <a:xfrm>
            <a:off x="5296930" y="3490913"/>
            <a:ext cx="425450" cy="425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rgbClr val="000000"/>
                </a:solidFill>
              </a:rPr>
              <a:t>+</a:t>
            </a:r>
            <a:endParaRPr lang="zh-TW" altLang="en-US" sz="2400" dirty="0">
              <a:solidFill>
                <a:srgbClr val="000000"/>
              </a:solidFill>
            </a:endParaRPr>
          </a:p>
        </p:txBody>
      </p:sp>
      <p:sp>
        <p:nvSpPr>
          <p:cNvPr id="91" name="文字方塊 69">
            <a:extLst>
              <a:ext uri="{FF2B5EF4-FFF2-40B4-BE49-F238E27FC236}">
                <a16:creationId xmlns:a16="http://schemas.microsoft.com/office/drawing/2014/main" id="{7C12BB80-9B1F-6C40-A5B5-E87977C4C250}"/>
              </a:ext>
            </a:extLst>
          </p:cNvPr>
          <p:cNvSpPr txBox="1"/>
          <p:nvPr/>
        </p:nvSpPr>
        <p:spPr>
          <a:xfrm>
            <a:off x="8886188" y="950544"/>
            <a:ext cx="2829727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TW" sz="2400" dirty="0"/>
              <a:t>Minimize reconstruction error</a:t>
            </a:r>
            <a:endParaRPr lang="zh-TW" altLang="en-US" sz="2400" dirty="0"/>
          </a:p>
        </p:txBody>
      </p:sp>
      <p:cxnSp>
        <p:nvCxnSpPr>
          <p:cNvPr id="92" name="直線接點 71">
            <a:extLst>
              <a:ext uri="{FF2B5EF4-FFF2-40B4-BE49-F238E27FC236}">
                <a16:creationId xmlns:a16="http://schemas.microsoft.com/office/drawing/2014/main" id="{542DCBB4-B2E2-DF4E-ABEE-034ACD82A26F}"/>
              </a:ext>
            </a:extLst>
          </p:cNvPr>
          <p:cNvCxnSpPr/>
          <p:nvPr/>
        </p:nvCxnSpPr>
        <p:spPr>
          <a:xfrm>
            <a:off x="4450793" y="5291138"/>
            <a:ext cx="42703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接點 73">
            <a:extLst>
              <a:ext uri="{FF2B5EF4-FFF2-40B4-BE49-F238E27FC236}">
                <a16:creationId xmlns:a16="http://schemas.microsoft.com/office/drawing/2014/main" id="{C9CA08C6-423E-1240-8E3B-1EE5A23BB1F3}"/>
              </a:ext>
            </a:extLst>
          </p:cNvPr>
          <p:cNvCxnSpPr/>
          <p:nvPr/>
        </p:nvCxnSpPr>
        <p:spPr>
          <a:xfrm>
            <a:off x="4441268" y="4098925"/>
            <a:ext cx="42703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接點 74">
            <a:extLst>
              <a:ext uri="{FF2B5EF4-FFF2-40B4-BE49-F238E27FC236}">
                <a16:creationId xmlns:a16="http://schemas.microsoft.com/office/drawing/2014/main" id="{E12CF400-76A2-AF45-AA4C-89A36B07F58D}"/>
              </a:ext>
            </a:extLst>
          </p:cNvPr>
          <p:cNvCxnSpPr>
            <a:endCxn id="89" idx="0"/>
          </p:cNvCxnSpPr>
          <p:nvPr/>
        </p:nvCxnSpPr>
        <p:spPr>
          <a:xfrm>
            <a:off x="4877830" y="4116388"/>
            <a:ext cx="0" cy="3238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接點 78">
            <a:extLst>
              <a:ext uri="{FF2B5EF4-FFF2-40B4-BE49-F238E27FC236}">
                <a16:creationId xmlns:a16="http://schemas.microsoft.com/office/drawing/2014/main" id="{3B56EEDC-E6F0-AB44-A3E8-2A4F823E2E78}"/>
              </a:ext>
            </a:extLst>
          </p:cNvPr>
          <p:cNvCxnSpPr/>
          <p:nvPr/>
        </p:nvCxnSpPr>
        <p:spPr>
          <a:xfrm>
            <a:off x="4877830" y="4864100"/>
            <a:ext cx="0" cy="42703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接點 80">
            <a:extLst>
              <a:ext uri="{FF2B5EF4-FFF2-40B4-BE49-F238E27FC236}">
                <a16:creationId xmlns:a16="http://schemas.microsoft.com/office/drawing/2014/main" id="{0A835A8F-01E0-F543-8C54-BE7EAC8AC42C}"/>
              </a:ext>
            </a:extLst>
          </p:cNvPr>
          <p:cNvCxnSpPr/>
          <p:nvPr/>
        </p:nvCxnSpPr>
        <p:spPr>
          <a:xfrm>
            <a:off x="4393643" y="2989263"/>
            <a:ext cx="111601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82">
            <a:extLst>
              <a:ext uri="{FF2B5EF4-FFF2-40B4-BE49-F238E27FC236}">
                <a16:creationId xmlns:a16="http://schemas.microsoft.com/office/drawing/2014/main" id="{FAAEA258-621F-2240-8435-5F356D63FE90}"/>
              </a:ext>
            </a:extLst>
          </p:cNvPr>
          <p:cNvCxnSpPr/>
          <p:nvPr/>
        </p:nvCxnSpPr>
        <p:spPr>
          <a:xfrm>
            <a:off x="5069918" y="4652963"/>
            <a:ext cx="43973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84">
            <a:extLst>
              <a:ext uri="{FF2B5EF4-FFF2-40B4-BE49-F238E27FC236}">
                <a16:creationId xmlns:a16="http://schemas.microsoft.com/office/drawing/2014/main" id="{B01563D4-F854-7948-B590-500FA11C7405}"/>
              </a:ext>
            </a:extLst>
          </p:cNvPr>
          <p:cNvCxnSpPr/>
          <p:nvPr/>
        </p:nvCxnSpPr>
        <p:spPr>
          <a:xfrm flipV="1">
            <a:off x="5509655" y="3967163"/>
            <a:ext cx="0" cy="6858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接點 86">
            <a:extLst>
              <a:ext uri="{FF2B5EF4-FFF2-40B4-BE49-F238E27FC236}">
                <a16:creationId xmlns:a16="http://schemas.microsoft.com/office/drawing/2014/main" id="{E9D9C00A-A97C-484C-84F7-2AA9075A20F6}"/>
              </a:ext>
            </a:extLst>
          </p:cNvPr>
          <p:cNvCxnSpPr>
            <a:stCxn id="90" idx="0"/>
          </p:cNvCxnSpPr>
          <p:nvPr/>
        </p:nvCxnSpPr>
        <p:spPr>
          <a:xfrm flipV="1">
            <a:off x="5509655" y="2928938"/>
            <a:ext cx="0" cy="5619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接點 88">
            <a:extLst>
              <a:ext uri="{FF2B5EF4-FFF2-40B4-BE49-F238E27FC236}">
                <a16:creationId xmlns:a16="http://schemas.microsoft.com/office/drawing/2014/main" id="{7C8E52A3-7091-AB41-A80F-9B6736CDB3D5}"/>
              </a:ext>
            </a:extLst>
          </p:cNvPr>
          <p:cNvCxnSpPr/>
          <p:nvPr/>
        </p:nvCxnSpPr>
        <p:spPr>
          <a:xfrm>
            <a:off x="5722380" y="3713163"/>
            <a:ext cx="25241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文字方塊 94">
            <a:extLst>
              <a:ext uri="{FF2B5EF4-FFF2-40B4-BE49-F238E27FC236}">
                <a16:creationId xmlns:a16="http://schemas.microsoft.com/office/drawing/2014/main" id="{18386182-42A2-5C4F-88EC-DD31DCD8E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3642" y="3550516"/>
            <a:ext cx="7328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 dirty="0" err="1"/>
              <a:t>exp</a:t>
            </a:r>
            <a:endParaRPr lang="zh-TW" altLang="en-US" dirty="0"/>
          </a:p>
        </p:txBody>
      </p:sp>
      <p:sp>
        <p:nvSpPr>
          <p:cNvPr id="102" name="文字方塊 96">
            <a:extLst>
              <a:ext uri="{FF2B5EF4-FFF2-40B4-BE49-F238E27FC236}">
                <a16:creationId xmlns:a16="http://schemas.microsoft.com/office/drawing/2014/main" id="{8038CF80-962A-1E47-B5E3-CB9FB0CBA1AE}"/>
              </a:ext>
            </a:extLst>
          </p:cNvPr>
          <p:cNvSpPr txBox="1"/>
          <p:nvPr/>
        </p:nvSpPr>
        <p:spPr>
          <a:xfrm>
            <a:off x="8467890" y="4707164"/>
            <a:ext cx="1391392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TW" sz="2400" dirty="0"/>
              <a:t>Minimize</a:t>
            </a:r>
            <a:endParaRPr lang="zh-TW" altLang="en-US" sz="2400" dirty="0"/>
          </a:p>
        </p:txBody>
      </p:sp>
      <p:sp>
        <p:nvSpPr>
          <p:cNvPr id="103" name="矩形 1">
            <a:extLst>
              <a:ext uri="{FF2B5EF4-FFF2-40B4-BE49-F238E27FC236}">
                <a16:creationId xmlns:a16="http://schemas.microsoft.com/office/drawing/2014/main" id="{64B3E569-718A-9D43-95BF-1C7BBB270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868" y="5878513"/>
            <a:ext cx="43386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000" dirty="0"/>
              <a:t>Auto-Encoding Variational Bayes, https://</a:t>
            </a:r>
            <a:r>
              <a:rPr lang="en-US" altLang="zh-TW" sz="2000" dirty="0" err="1"/>
              <a:t>arxiv.org</a:t>
            </a:r>
            <a:r>
              <a:rPr lang="en-US" altLang="zh-TW" sz="2000" dirty="0"/>
              <a:t>/abs/1312.6114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EFEA70A-3273-9948-96D5-278E8782D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830" y="3581400"/>
            <a:ext cx="41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σ</a:t>
            </a:r>
            <a:r>
              <a:rPr lang="en-US" altLang="en-US" sz="1800" baseline="-25000"/>
              <a:t>1</a:t>
            </a:r>
            <a:endParaRPr lang="en-US" altLang="en-US" sz="180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BDC1EB8-8732-B949-8D78-1BD5AA7CF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830" y="3886200"/>
            <a:ext cx="41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σ</a:t>
            </a:r>
            <a:r>
              <a:rPr lang="en-US" altLang="en-US" sz="1800" baseline="-25000"/>
              <a:t>2</a:t>
            </a:r>
            <a:endParaRPr lang="en-US" altLang="en-US" sz="180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91ADDE1-6CA2-CD4B-B9A2-83A00FF60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830" y="4191000"/>
            <a:ext cx="41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σ</a:t>
            </a:r>
            <a:r>
              <a:rPr lang="en-US" altLang="en-US" sz="1800" baseline="-25000"/>
              <a:t>3</a:t>
            </a:r>
            <a:endParaRPr lang="en-US" altLang="en-US" sz="180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18AC244-C910-9C4C-8485-7FB75AFA4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830" y="5334000"/>
            <a:ext cx="398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e</a:t>
            </a:r>
            <a:r>
              <a:rPr lang="en-US" altLang="en-US" sz="1800" baseline="-25000"/>
              <a:t>3</a:t>
            </a:r>
            <a:endParaRPr lang="en-US" altLang="en-US" sz="180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304A928-EDF7-BA40-B6D0-8E4061F3A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830" y="5029200"/>
            <a:ext cx="398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e</a:t>
            </a:r>
            <a:r>
              <a:rPr lang="en-US" altLang="en-US" sz="1800" baseline="-25000"/>
              <a:t>2</a:t>
            </a:r>
            <a:endParaRPr lang="en-US" altLang="en-US" sz="180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D193A6E-41B9-9C43-925C-BA7EDE5A2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830" y="4724400"/>
            <a:ext cx="398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e</a:t>
            </a:r>
            <a:r>
              <a:rPr lang="en-US" altLang="en-US" sz="1800" baseline="-25000"/>
              <a:t>1</a:t>
            </a:r>
            <a:endParaRPr lang="en-US" altLang="en-US" sz="180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1C3D7D3-7DE5-5340-A939-3A9A52074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230" y="4419600"/>
            <a:ext cx="2147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/>
              <a:t>c</a:t>
            </a:r>
            <a:r>
              <a:rPr lang="en-US" altLang="en-US" sz="2000" baseline="-25000"/>
              <a:t>i</a:t>
            </a:r>
            <a:r>
              <a:rPr lang="en-US" altLang="en-US" sz="2000"/>
              <a:t> = exp(σ</a:t>
            </a:r>
            <a:r>
              <a:rPr lang="en-US" altLang="en-US" sz="2000" baseline="-25000"/>
              <a:t>i</a:t>
            </a:r>
            <a:r>
              <a:rPr lang="en-US" altLang="en-US" sz="2000"/>
              <a:t>)e</a:t>
            </a:r>
            <a:r>
              <a:rPr lang="en-US" altLang="en-US" sz="2000" baseline="-25000"/>
              <a:t>i</a:t>
            </a:r>
            <a:r>
              <a:rPr lang="en-US" altLang="en-US" sz="2000"/>
              <a:t> + m</a:t>
            </a:r>
            <a:r>
              <a:rPr lang="en-US" altLang="en-US" sz="2000" baseline="-25000"/>
              <a:t>i</a:t>
            </a:r>
            <a:endParaRPr lang="en-US" altLang="en-US" sz="200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917B56C-084A-D14B-9B3E-35936C216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090" y="5469164"/>
            <a:ext cx="3933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 err="1"/>
              <a:t>Σ</a:t>
            </a:r>
            <a:r>
              <a:rPr lang="en-US" altLang="en-US" baseline="-25000" dirty="0" err="1"/>
              <a:t>i</a:t>
            </a:r>
            <a:r>
              <a:rPr lang="en-US" altLang="en-US" baseline="-25000" dirty="0"/>
              <a:t>=1..3</a:t>
            </a:r>
            <a:r>
              <a:rPr lang="en-US" altLang="en-US" dirty="0"/>
              <a:t> [</a:t>
            </a:r>
            <a:r>
              <a:rPr lang="en-US" altLang="en-US" dirty="0" err="1"/>
              <a:t>exp</a:t>
            </a:r>
            <a:r>
              <a:rPr lang="en-US" altLang="en-US" dirty="0"/>
              <a:t>(</a:t>
            </a:r>
            <a:r>
              <a:rPr lang="en-US" altLang="en-US" dirty="0" err="1"/>
              <a:t>σ</a:t>
            </a:r>
            <a:r>
              <a:rPr lang="en-US" altLang="en-US" baseline="-25000" dirty="0" err="1"/>
              <a:t>i</a:t>
            </a:r>
            <a:r>
              <a:rPr lang="en-US" altLang="en-US" dirty="0"/>
              <a:t>)−(1+σ</a:t>
            </a:r>
            <a:r>
              <a:rPr lang="en-US" altLang="en-US" baseline="-25000" dirty="0"/>
              <a:t>i</a:t>
            </a:r>
            <a:r>
              <a:rPr lang="en-US" altLang="en-US" dirty="0"/>
              <a:t>)+(m</a:t>
            </a:r>
            <a:r>
              <a:rPr lang="en-US" altLang="en-US" baseline="-25000" dirty="0"/>
              <a:t>i</a:t>
            </a:r>
            <a:r>
              <a:rPr lang="en-US" altLang="en-US" dirty="0"/>
              <a:t>)</a:t>
            </a:r>
            <a:r>
              <a:rPr lang="en-US" altLang="en-US" baseline="30000" dirty="0"/>
              <a:t>2</a:t>
            </a:r>
            <a:r>
              <a:rPr lang="en-US" altLang="en-US" dirty="0"/>
              <a:t> ]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D91ECA4-423C-7142-97AA-4DA75ACBB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030" y="3810000"/>
            <a:ext cx="385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c</a:t>
            </a:r>
            <a:r>
              <a:rPr lang="en-US" altLang="en-US" sz="1800" baseline="-25000"/>
              <a:t>3</a:t>
            </a:r>
            <a:endParaRPr lang="en-US" altLang="en-US" sz="180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E8DAD85-F217-A24D-953F-D2AEF235D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030" y="3505200"/>
            <a:ext cx="385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c</a:t>
            </a:r>
            <a:r>
              <a:rPr lang="en-US" altLang="en-US" sz="1800" baseline="-25000"/>
              <a:t>2</a:t>
            </a:r>
            <a:endParaRPr lang="en-US" altLang="en-US" sz="180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29F76EE-C6B9-D946-AF20-C2C0655D5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030" y="3200400"/>
            <a:ext cx="385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c</a:t>
            </a:r>
            <a:r>
              <a:rPr lang="en-US" altLang="en-US" sz="1800" baseline="-25000"/>
              <a:t>1</a:t>
            </a:r>
            <a:endParaRPr lang="en-US" altLang="en-US" sz="1800"/>
          </a:p>
        </p:txBody>
      </p:sp>
      <p:sp>
        <p:nvSpPr>
          <p:cNvPr id="115" name="TextBox 1">
            <a:extLst>
              <a:ext uri="{FF2B5EF4-FFF2-40B4-BE49-F238E27FC236}">
                <a16:creationId xmlns:a16="http://schemas.microsoft.com/office/drawing/2014/main" id="{9981BA05-7D3E-3F47-8DB4-44186A033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290" y="6002564"/>
            <a:ext cx="4164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/>
              <a:t>This constrains </a:t>
            </a:r>
            <a:r>
              <a:rPr lang="en-US" altLang="en-US" sz="1800" dirty="0" err="1"/>
              <a:t>σ</a:t>
            </a:r>
            <a:r>
              <a:rPr lang="en-US" altLang="en-US" sz="1800" baseline="-25000" dirty="0" err="1"/>
              <a:t>i</a:t>
            </a:r>
            <a:r>
              <a:rPr lang="en-US" altLang="en-US" sz="1800" baseline="-25000" dirty="0"/>
              <a:t> </a:t>
            </a:r>
            <a:r>
              <a:rPr lang="en-US" altLang="en-US" sz="1800" dirty="0" err="1"/>
              <a:t>approacing</a:t>
            </a:r>
            <a:r>
              <a:rPr lang="en-US" altLang="en-US" sz="1800" dirty="0"/>
              <a:t> 0 is good</a:t>
            </a:r>
            <a:r>
              <a:rPr lang="en-US" altLang="en-US" sz="1800" baseline="-25000" dirty="0"/>
              <a:t> </a:t>
            </a:r>
            <a:r>
              <a:rPr lang="en-US" altLang="en-US" sz="1800" dirty="0"/>
              <a:t> </a:t>
            </a:r>
          </a:p>
        </p:txBody>
      </p:sp>
      <p:sp>
        <p:nvSpPr>
          <p:cNvPr id="116" name="文字方塊 31">
            <a:extLst>
              <a:ext uri="{FF2B5EF4-FFF2-40B4-BE49-F238E27FC236}">
                <a16:creationId xmlns:a16="http://schemas.microsoft.com/office/drawing/2014/main" id="{4CE22E0A-0757-E349-9BDD-2F59F6512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137" y="206375"/>
            <a:ext cx="2911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zh-TW" sz="2800" b="1" i="1" u="sng" dirty="0"/>
              <a:t>Autoencoder</a:t>
            </a:r>
            <a:endParaRPr lang="zh-TW" altLang="en-US" sz="2800" b="1" i="1" u="sng" dirty="0"/>
          </a:p>
        </p:txBody>
      </p:sp>
    </p:spTree>
    <p:extLst>
      <p:ext uri="{BB962C8B-B14F-4D97-AF65-F5344CB8AC3E}">
        <p14:creationId xmlns:p14="http://schemas.microsoft.com/office/powerpoint/2010/main" val="37756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5" grpId="0" animBg="1"/>
      <p:bldP spid="66" grpId="0"/>
      <p:bldP spid="67" grpId="0" animBg="1"/>
      <p:bldP spid="68" grpId="0"/>
      <p:bldP spid="69" grpId="0" animBg="1"/>
      <p:bldP spid="70" grpId="0" animBg="1"/>
      <p:bldP spid="71" grpId="0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/>
      <p:bldP spid="79" grpId="0" animBg="1"/>
      <p:bldP spid="85" grpId="0" animBg="1"/>
      <p:bldP spid="86" grpId="0" animBg="1"/>
      <p:bldP spid="87" grpId="0"/>
      <p:bldP spid="88" grpId="0" animBg="1"/>
      <p:bldP spid="89" grpId="0" animBg="1"/>
      <p:bldP spid="90" grpId="0" animBg="1"/>
      <p:bldP spid="91" grpId="0" animBg="1"/>
      <p:bldP spid="101" grpId="0"/>
      <p:bldP spid="102" grpId="0" animBg="1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7ECE6-E908-0A4B-A535-4F11E49A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</a:t>
            </a:r>
            <a:r>
              <a:rPr lang="en-US" dirty="0" err="1"/>
              <a:t>Adversial</a:t>
            </a:r>
            <a:r>
              <a:rPr lang="en-US" dirty="0"/>
              <a:t> Networks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B6E3E6-6B5A-504D-929B-6B23DEA72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08962"/>
            <a:ext cx="10515600" cy="396641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8279DF-1BDB-8348-A2A9-C9A8AD209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4957872"/>
            <a:ext cx="11455400" cy="63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A258E6-7E0E-234B-B9B6-EB5B323ABF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380"/>
          <a:stretch/>
        </p:blipFill>
        <p:spPr>
          <a:xfrm>
            <a:off x="368300" y="5815223"/>
            <a:ext cx="11569700" cy="80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8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EFC37-F7BF-2A41-90ED-1885AF316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8C1738-8526-DA4B-87FF-3A2B913AD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902" y="3793249"/>
            <a:ext cx="11257004" cy="28689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770A2A-AD82-5341-AAD3-D1B4CD7ED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02" y="2705449"/>
            <a:ext cx="11257004" cy="770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F65162-61D2-CF43-9953-8B5C3E389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19" y="1634278"/>
            <a:ext cx="11702498" cy="94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8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184E-D56E-0748-A024-11F0F575C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GAN: Two Player Game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2EF2E1-5AF2-9640-9EEE-3BCCE17E5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942" y="2506822"/>
            <a:ext cx="11366663" cy="40827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FF6504-1323-8E45-9EB6-E2A2B95BF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1" y="1584275"/>
            <a:ext cx="10563809" cy="92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1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6BF4F-01C9-B44D-AB1B-C3DB48B90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GAN: Two Player Game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02219F-7C0D-5A4D-9D03-B01FAF4F1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76" y="1690688"/>
            <a:ext cx="12003848" cy="280313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39F065-09AF-4846-9027-8780B8C82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4930513"/>
            <a:ext cx="116078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7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E944F5-D665-1C4F-BB56-BFF1FCCD0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443" y="447870"/>
            <a:ext cx="9671149" cy="6005828"/>
          </a:xfrm>
        </p:spPr>
      </p:pic>
    </p:spTree>
    <p:extLst>
      <p:ext uri="{BB962C8B-B14F-4D97-AF65-F5344CB8AC3E}">
        <p14:creationId xmlns:p14="http://schemas.microsoft.com/office/powerpoint/2010/main" val="3365460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4F2F6-DDA7-374F-AEAE-53ED8B421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GAN: Two Player Game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9A6357A-9E12-FD4C-9B72-FE48D91F1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306" y="2127381"/>
            <a:ext cx="11830694" cy="4534676"/>
          </a:xfrm>
        </p:spPr>
      </p:pic>
    </p:spTree>
    <p:extLst>
      <p:ext uri="{BB962C8B-B14F-4D97-AF65-F5344CB8AC3E}">
        <p14:creationId xmlns:p14="http://schemas.microsoft.com/office/powerpoint/2010/main" val="280296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0FA97-9140-CA43-924C-F915A1756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GAN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D864D2-CAFB-7042-A271-E4F19DF5A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69" y="1511559"/>
            <a:ext cx="12268616" cy="5057191"/>
          </a:xfrm>
        </p:spPr>
      </p:pic>
    </p:spTree>
    <p:extLst>
      <p:ext uri="{BB962C8B-B14F-4D97-AF65-F5344CB8AC3E}">
        <p14:creationId xmlns:p14="http://schemas.microsoft.com/office/powerpoint/2010/main" val="2420013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9925F-C773-A945-9BE1-25B596DCC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48E008-4CF9-834C-A649-36619F35F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4270" y="3688225"/>
            <a:ext cx="3945447" cy="315556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F8D324-AEEB-F249-AF79-E24F465D4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217" y="4461386"/>
            <a:ext cx="2122927" cy="23966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172415-EDCC-D343-A224-4EC3D5D34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437" y="177279"/>
            <a:ext cx="3051114" cy="35725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B33000-F9CA-B846-B98E-ED11F11AC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3353" y="1350225"/>
            <a:ext cx="4021509" cy="309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11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AC02C-E894-D649-837D-7FF301AFB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0280D1-54DC-E840-A821-78719F775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18253"/>
            <a:ext cx="12161113" cy="5094515"/>
          </a:xfrm>
        </p:spPr>
      </p:pic>
    </p:spTree>
    <p:extLst>
      <p:ext uri="{BB962C8B-B14F-4D97-AF65-F5344CB8AC3E}">
        <p14:creationId xmlns:p14="http://schemas.microsoft.com/office/powerpoint/2010/main" val="674378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F0EE7-447A-0C4B-BE96-374046B17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BCB3F2-8F7A-DE47-A17C-F88295985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224" y="1544865"/>
            <a:ext cx="11493551" cy="4594677"/>
          </a:xfrm>
        </p:spPr>
      </p:pic>
    </p:spTree>
    <p:extLst>
      <p:ext uri="{BB962C8B-B14F-4D97-AF65-F5344CB8AC3E}">
        <p14:creationId xmlns:p14="http://schemas.microsoft.com/office/powerpoint/2010/main" val="26834177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5C0D6-4AA5-FF41-B667-AF89779E7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836FBB-BF7A-404D-BD5A-D6B9C13E8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228" y="1866122"/>
            <a:ext cx="10570322" cy="4173522"/>
          </a:xfrm>
        </p:spPr>
      </p:pic>
    </p:spTree>
    <p:extLst>
      <p:ext uri="{BB962C8B-B14F-4D97-AF65-F5344CB8AC3E}">
        <p14:creationId xmlns:p14="http://schemas.microsoft.com/office/powerpoint/2010/main" val="24309641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E457CA-AF05-E341-A568-9AE55DD9A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125" y="615820"/>
            <a:ext cx="11278834" cy="5579804"/>
          </a:xfrm>
        </p:spPr>
      </p:pic>
    </p:spTree>
    <p:extLst>
      <p:ext uri="{BB962C8B-B14F-4D97-AF65-F5344CB8AC3E}">
        <p14:creationId xmlns:p14="http://schemas.microsoft.com/office/powerpoint/2010/main" val="2789093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0B359-28D0-E44E-8853-3AE9F2F8C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Application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59B966-BD31-CE42-9B5A-5B3A3A14D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7040" y="1690688"/>
            <a:ext cx="7492328" cy="4593836"/>
          </a:xfrm>
        </p:spPr>
      </p:pic>
    </p:spTree>
    <p:extLst>
      <p:ext uri="{BB962C8B-B14F-4D97-AF65-F5344CB8AC3E}">
        <p14:creationId xmlns:p14="http://schemas.microsoft.com/office/powerpoint/2010/main" val="3616663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27E72-3A71-5B45-9BFC-0D1067F8B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Application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8E6207-185A-494D-A0AC-F6EF818C2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7964" y="1690688"/>
            <a:ext cx="8876071" cy="4784757"/>
          </a:xfrm>
        </p:spPr>
      </p:pic>
    </p:spTree>
    <p:extLst>
      <p:ext uri="{BB962C8B-B14F-4D97-AF65-F5344CB8AC3E}">
        <p14:creationId xmlns:p14="http://schemas.microsoft.com/office/powerpoint/2010/main" val="3115756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31FB8-54EE-6A4B-B1DA-141EF3B09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Example</a:t>
            </a:r>
          </a:p>
        </p:txBody>
      </p:sp>
      <p:pic>
        <p:nvPicPr>
          <p:cNvPr id="4" name="gan_ex.mp4">
            <a:hlinkClick r:id="" action="ppaction://media"/>
            <a:extLst>
              <a:ext uri="{FF2B5EF4-FFF2-40B4-BE49-F238E27FC236}">
                <a16:creationId xmlns:a16="http://schemas.microsoft.com/office/drawing/2014/main" id="{0ADE664B-3755-544A-992A-004FCA581F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5013" y="1909451"/>
            <a:ext cx="6821973" cy="4547430"/>
          </a:xfrm>
        </p:spPr>
      </p:pic>
    </p:spTree>
    <p:extLst>
      <p:ext uri="{BB962C8B-B14F-4D97-AF65-F5344CB8AC3E}">
        <p14:creationId xmlns:p14="http://schemas.microsoft.com/office/powerpoint/2010/main" val="330492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76411-E7D6-9B49-B237-F63E005A3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 Zoo Link and GAN Hack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D52BD-B166-D94F-9E33-25A06B99A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>
                <a:hlinkClick r:id="rId2"/>
              </a:rPr>
              <a:t>https://github.com/hindupuravinash/the-gan-zoo</a:t>
            </a: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rId3"/>
              </a:rPr>
              <a:t>https://github.com/soumith/ganhacks/</a:t>
            </a: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>
                <a:hlinkClick r:id="rId4"/>
              </a:rPr>
              <a:t>http://www.iangoodfellow.com/slides/2016-12-04-NIPS.pdf</a:t>
            </a: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891153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A1669-BD5F-F34D-9152-6BEB00AB1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4E5EBC-875B-D941-AC66-DBBBDB0A1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51" y="1996751"/>
            <a:ext cx="12173149" cy="3857110"/>
          </a:xfrm>
        </p:spPr>
      </p:pic>
    </p:spTree>
    <p:extLst>
      <p:ext uri="{BB962C8B-B14F-4D97-AF65-F5344CB8AC3E}">
        <p14:creationId xmlns:p14="http://schemas.microsoft.com/office/powerpoint/2010/main" val="923581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8D1C6-E8AF-A94C-8382-4C50487CB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946365-07AC-4D4E-91D2-F3765EBA7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" t="13796"/>
          <a:stretch/>
        </p:blipFill>
        <p:spPr>
          <a:xfrm>
            <a:off x="2649894" y="1671213"/>
            <a:ext cx="5904489" cy="4505750"/>
          </a:xfrm>
        </p:spPr>
      </p:pic>
    </p:spTree>
    <p:extLst>
      <p:ext uri="{BB962C8B-B14F-4D97-AF65-F5344CB8AC3E}">
        <p14:creationId xmlns:p14="http://schemas.microsoft.com/office/powerpoint/2010/main" val="1188396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7E7C2-D50C-3646-A469-FF08A084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69FDB9-5FA7-8748-8F62-6E03447C7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0744" y="1971413"/>
            <a:ext cx="6210300" cy="40386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34D8B4-CCE4-6248-9773-6670FA907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85713"/>
            <a:ext cx="35687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99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4B470-C9AB-8A4F-B751-0F76C40CB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95E405-FEEE-4D47-B8D3-AC188AE80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4620" y="1403099"/>
            <a:ext cx="6923315" cy="5315599"/>
          </a:xfrm>
        </p:spPr>
      </p:pic>
    </p:spTree>
    <p:extLst>
      <p:ext uri="{BB962C8B-B14F-4D97-AF65-F5344CB8AC3E}">
        <p14:creationId xmlns:p14="http://schemas.microsoft.com/office/powerpoint/2010/main" val="296709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2E847-9A01-2244-AAB7-BCAE60183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5D2898-9788-6945-96DF-E895BCE7D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1861" y="1458083"/>
            <a:ext cx="6736701" cy="5214023"/>
          </a:xfrm>
        </p:spPr>
      </p:pic>
    </p:spTree>
    <p:extLst>
      <p:ext uri="{BB962C8B-B14F-4D97-AF65-F5344CB8AC3E}">
        <p14:creationId xmlns:p14="http://schemas.microsoft.com/office/powerpoint/2010/main" val="3915591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7A3DA-1813-624F-ADB5-42E891D48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vs Unsupervised Learning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F52F0B-605E-AA4C-B7A5-229C0D963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66" y="1709349"/>
            <a:ext cx="12122518" cy="485940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0F81EE-3C06-CB47-AC03-D8845D824392}"/>
              </a:ext>
            </a:extLst>
          </p:cNvPr>
          <p:cNvSpPr/>
          <p:nvPr/>
        </p:nvSpPr>
        <p:spPr>
          <a:xfrm>
            <a:off x="6008914" y="1690688"/>
            <a:ext cx="6146870" cy="47101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1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BAF75-9C46-6B44-A86A-8F303386D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   [ P(</a:t>
            </a:r>
            <a:r>
              <a:rPr lang="en-US" dirty="0" err="1"/>
              <a:t>y|x</a:t>
            </a:r>
            <a:r>
              <a:rPr lang="en-US" dirty="0"/>
              <a:t>) -&gt; P(</a:t>
            </a:r>
            <a:r>
              <a:rPr lang="en-US" dirty="0" err="1"/>
              <a:t>x|y</a:t>
            </a:r>
            <a:r>
              <a:rPr lang="en-US" dirty="0"/>
              <a:t>) ]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EEF17E-B2D6-C545-923B-400D32CB2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5062" y="5523616"/>
            <a:ext cx="8615886" cy="87718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7F6069-60CD-5345-B4D2-C329F16DB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144" y="4627488"/>
            <a:ext cx="9969500" cy="419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DFB568-9688-7A4C-BBEF-10D97D877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095" y="1740440"/>
            <a:ext cx="9856549" cy="241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1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276</Words>
  <Application>Microsoft Macintosh PowerPoint</Application>
  <PresentationFormat>Widescreen</PresentationFormat>
  <Paragraphs>86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ＭＳ Ｐゴシック</vt:lpstr>
      <vt:lpstr>新細明體</vt:lpstr>
      <vt:lpstr>Arial</vt:lpstr>
      <vt:lpstr>Calibri</vt:lpstr>
      <vt:lpstr>Calibri Light</vt:lpstr>
      <vt:lpstr>Office Theme</vt:lpstr>
      <vt:lpstr>GAN: Generative Adversial Network</vt:lpstr>
      <vt:lpstr>Supervised Learning</vt:lpstr>
      <vt:lpstr>Supervised Learning</vt:lpstr>
      <vt:lpstr>Unsupervised Learning</vt:lpstr>
      <vt:lpstr>Unsupervised Learning</vt:lpstr>
      <vt:lpstr>Unsupervised Learning</vt:lpstr>
      <vt:lpstr>Unsupervised Learning</vt:lpstr>
      <vt:lpstr>Supervised vs Unsupervised Learning</vt:lpstr>
      <vt:lpstr>Generative Model   [ P(y|x) -&gt; P(x|y) ]</vt:lpstr>
      <vt:lpstr>Why Generative Models ?</vt:lpstr>
      <vt:lpstr>Types of Generative Models</vt:lpstr>
      <vt:lpstr>PowerPoint Presentation</vt:lpstr>
      <vt:lpstr>PowerPoint Presentation</vt:lpstr>
      <vt:lpstr>PowerPoint Presentation</vt:lpstr>
      <vt:lpstr>Variational Autoencoders (VAE)</vt:lpstr>
      <vt:lpstr>Autoencoders</vt:lpstr>
      <vt:lpstr>Autoencoders</vt:lpstr>
      <vt:lpstr>Autoencoders</vt:lpstr>
      <vt:lpstr>Variational Autoencoders</vt:lpstr>
      <vt:lpstr>Variational Autoencoders</vt:lpstr>
      <vt:lpstr>Variational Autoencoders</vt:lpstr>
      <vt:lpstr>PowerPoint Presentation</vt:lpstr>
      <vt:lpstr>Generative Adversial Networks</vt:lpstr>
      <vt:lpstr>GAN</vt:lpstr>
      <vt:lpstr>GAN: Two Player Game</vt:lpstr>
      <vt:lpstr>Training GAN: Two Player Game</vt:lpstr>
      <vt:lpstr>PowerPoint Presentation</vt:lpstr>
      <vt:lpstr>Training GAN: Two Player Game</vt:lpstr>
      <vt:lpstr>Training GAN</vt:lpstr>
      <vt:lpstr>GAN</vt:lpstr>
      <vt:lpstr>Examples</vt:lpstr>
      <vt:lpstr>Examples</vt:lpstr>
      <vt:lpstr>PowerPoint Presentation</vt:lpstr>
      <vt:lpstr>Another Application</vt:lpstr>
      <vt:lpstr>Another Application</vt:lpstr>
      <vt:lpstr>Interesting Example</vt:lpstr>
      <vt:lpstr>GAN Zoo Link and GAN Hack</vt:lpstr>
      <vt:lpstr>GANs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GAN: Generative Adversial Network</dc:title>
  <dc:creator>SWADHIN PRADHAN</dc:creator>
  <cp:lastModifiedBy>SWADHIN PRADHAN</cp:lastModifiedBy>
  <cp:revision>16</cp:revision>
  <dcterms:created xsi:type="dcterms:W3CDTF">2018-07-11T04:00:25Z</dcterms:created>
  <dcterms:modified xsi:type="dcterms:W3CDTF">2018-07-28T00:21:38Z</dcterms:modified>
</cp:coreProperties>
</file>