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media/image54.jpg" ContentType="image/jpg"/>
  <Override PartName="/ppt/media/image55.jpg" ContentType="image/jpg"/>
  <Override PartName="/ppt/media/image56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8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82.jpg" ContentType="image/jpg"/>
  <Override PartName="/ppt/media/image88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262" r:id="rId3"/>
    <p:sldId id="266" r:id="rId4"/>
    <p:sldId id="297" r:id="rId5"/>
    <p:sldId id="265" r:id="rId6"/>
    <p:sldId id="290" r:id="rId7"/>
    <p:sldId id="279" r:id="rId8"/>
    <p:sldId id="267" r:id="rId9"/>
    <p:sldId id="284" r:id="rId10"/>
    <p:sldId id="280" r:id="rId11"/>
    <p:sldId id="281" r:id="rId12"/>
    <p:sldId id="260" r:id="rId13"/>
    <p:sldId id="283" r:id="rId14"/>
    <p:sldId id="282" r:id="rId15"/>
    <p:sldId id="286" r:id="rId16"/>
    <p:sldId id="287" r:id="rId17"/>
    <p:sldId id="288" r:id="rId18"/>
    <p:sldId id="289" r:id="rId19"/>
    <p:sldId id="389" r:id="rId20"/>
    <p:sldId id="285" r:id="rId21"/>
    <p:sldId id="261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27" r:id="rId42"/>
    <p:sldId id="390" r:id="rId43"/>
    <p:sldId id="391" r:id="rId44"/>
    <p:sldId id="342" r:id="rId45"/>
    <p:sldId id="343" r:id="rId46"/>
    <p:sldId id="344" r:id="rId47"/>
    <p:sldId id="378" r:id="rId48"/>
    <p:sldId id="379" r:id="rId49"/>
    <p:sldId id="335" r:id="rId50"/>
    <p:sldId id="336" r:id="rId51"/>
    <p:sldId id="337" r:id="rId52"/>
    <p:sldId id="338" r:id="rId53"/>
    <p:sldId id="339" r:id="rId54"/>
    <p:sldId id="380" r:id="rId55"/>
    <p:sldId id="347" r:id="rId56"/>
    <p:sldId id="381" r:id="rId57"/>
    <p:sldId id="382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6" r:id="rId87"/>
    <p:sldId id="377" r:id="rId88"/>
    <p:sldId id="388" r:id="rId89"/>
    <p:sldId id="386" r:id="rId90"/>
    <p:sldId id="387" r:id="rId91"/>
    <p:sldId id="385" r:id="rId92"/>
    <p:sldId id="328" r:id="rId93"/>
    <p:sldId id="331" r:id="rId94"/>
    <p:sldId id="264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2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sz="3200" b="1" dirty="0" smtClean="0">
                <a:solidFill>
                  <a:schemeClr val="tx1"/>
                </a:solidFill>
              </a:rPr>
              <a:t>Speech Recognition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Sheet1!$A$2:$A$15</c:f>
              <c:numCache>
                <c:formatCode>General</c:formatCode>
                <c:ptCount val="14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</c:numCache>
            </c:numRef>
          </c:xVal>
          <c:yVal>
            <c:numRef>
              <c:f>Sheet1!$B$2:$B$15</c:f>
              <c:numCache>
                <c:formatCode>0.0%</c:formatCode>
                <c:ptCount val="14"/>
                <c:pt idx="0">
                  <c:v>0.398</c:v>
                </c:pt>
                <c:pt idx="1">
                  <c:v>0.129</c:v>
                </c:pt>
                <c:pt idx="2">
                  <c:v>0.069</c:v>
                </c:pt>
                <c:pt idx="3">
                  <c:v>0.059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Conversational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Sheet1!$A$2:$A$15</c:f>
              <c:numCache>
                <c:formatCode>General</c:formatCode>
                <c:ptCount val="14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</c:numCache>
            </c:numRef>
          </c:xVal>
          <c:yVal>
            <c:numRef>
              <c:f>Sheet1!$C$2:$C$15</c:f>
              <c:numCache>
                <c:formatCode>General</c:formatCode>
                <c:ptCount val="14"/>
                <c:pt idx="0" formatCode="0.0%">
                  <c:v>0.903</c:v>
                </c:pt>
                <c:pt idx="3" formatCode="0.0%">
                  <c:v>0.441</c:v>
                </c:pt>
                <c:pt idx="4" formatCode="0.0%">
                  <c:v>0.398</c:v>
                </c:pt>
                <c:pt idx="5" formatCode="0.0%">
                  <c:v>0.359</c:v>
                </c:pt>
                <c:pt idx="6" formatCode="0.0%">
                  <c:v>0.185</c:v>
                </c:pt>
                <c:pt idx="7" formatCode="0.0%">
                  <c:v>0.176</c:v>
                </c:pt>
                <c:pt idx="8" formatCode="0.0%">
                  <c:v>0.194</c:v>
                </c:pt>
                <c:pt idx="9" formatCode="0.0%">
                  <c:v>0.129</c:v>
                </c:pt>
                <c:pt idx="10" formatCode="0.0%">
                  <c:v>0.107</c:v>
                </c:pt>
                <c:pt idx="11" formatCode="0.0%">
                  <c:v>0.089</c:v>
                </c:pt>
                <c:pt idx="12" formatCode="0.0%">
                  <c:v>0.076</c:v>
                </c:pt>
                <c:pt idx="13" formatCode="0.0%">
                  <c:v>0.055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6915784"/>
        <c:axId val="1966627528"/>
      </c:scatterChart>
      <c:valAx>
        <c:axId val="1966915784"/>
        <c:scaling>
          <c:orientation val="minMax"/>
          <c:max val="2016.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2000" dirty="0" smtClean="0"/>
                  <a:t>Year</a:t>
                </a:r>
                <a:endParaRPr lang="de-CH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6627528"/>
        <c:crosses val="max"/>
        <c:crossBetween val="midCat"/>
      </c:valAx>
      <c:valAx>
        <c:axId val="1966627528"/>
        <c:scaling>
          <c:logBase val="2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2000" dirty="0" smtClean="0"/>
                  <a:t>Word </a:t>
                </a:r>
                <a:r>
                  <a:rPr lang="de-CH" sz="2000" dirty="0" err="1" smtClean="0"/>
                  <a:t>error</a:t>
                </a:r>
                <a:r>
                  <a:rPr lang="de-CH" sz="2000" dirty="0" smtClean="0"/>
                  <a:t> rate</a:t>
                </a:r>
                <a:endParaRPr lang="de-CH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69157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853957325175"/>
          <c:y val="0.949140849976794"/>
          <c:w val="0.497884079590592"/>
          <c:h val="0.0508591500232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21A3D-291D-8A4F-A731-37E5E52C3803}" type="datetimeFigureOut">
              <a:rPr lang="en-US" smtClean="0"/>
              <a:t>3/30/16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2E780-CF9A-DE49-B706-A8DF0DFD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6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6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0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0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1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6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EC44-E3EF-B843-8715-73F5EB5254D9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A8A1A-1336-7E48-837E-ED05CA9E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5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Relationship Id="rId3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2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microsoft.com/office/2007/relationships/hdphoto" Target="../media/hdphoto12.wdp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Relationship Id="rId3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Deep Learning Primer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Swadhin</a:t>
            </a:r>
            <a:r>
              <a:rPr lang="en-US" dirty="0" smtClean="0"/>
              <a:t> </a:t>
            </a:r>
            <a:r>
              <a:rPr lang="en-US" dirty="0" err="1" smtClean="0"/>
              <a:t>Pradhan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Reading Group Presentation</a:t>
            </a:r>
          </a:p>
          <a:p>
            <a:r>
              <a:rPr lang="en-US" dirty="0" smtClean="0"/>
              <a:t>03/30/2016, UT Austin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4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3-29 at 11.49.00 PM (2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811428" y="0"/>
            <a:ext cx="10689682" cy="6858000"/>
          </a:xfrm>
        </p:spPr>
      </p:pic>
    </p:spTree>
    <p:extLst>
      <p:ext uri="{BB962C8B-B14F-4D97-AF65-F5344CB8AC3E}">
        <p14:creationId xmlns:p14="http://schemas.microsoft.com/office/powerpoint/2010/main" val="420079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3-29 at 11.49.25 PM (2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1111304" y="0"/>
            <a:ext cx="10971918" cy="6858000"/>
          </a:xfrm>
        </p:spPr>
      </p:pic>
    </p:spTree>
    <p:extLst>
      <p:ext uri="{BB962C8B-B14F-4D97-AF65-F5344CB8AC3E}">
        <p14:creationId xmlns:p14="http://schemas.microsoft.com/office/powerpoint/2010/main" val="138401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0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29 at 11.50.58 P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29 at 11.52.06 P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1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3-29 at 11.52.24 PM (2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" r="2540"/>
          <a:stretch>
            <a:fillRect/>
          </a:stretch>
        </p:blipFill>
        <p:spPr>
          <a:xfrm>
            <a:off x="-681038" y="0"/>
            <a:ext cx="10337801" cy="6858000"/>
          </a:xfrm>
        </p:spPr>
      </p:pic>
    </p:spTree>
    <p:extLst>
      <p:ext uri="{BB962C8B-B14F-4D97-AF65-F5344CB8AC3E}">
        <p14:creationId xmlns:p14="http://schemas.microsoft.com/office/powerpoint/2010/main" val="243193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30 at 1.29.25 A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391" y="0"/>
            <a:ext cx="10389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8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30 at 1.32.54 A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509" y="-511594"/>
            <a:ext cx="11095396" cy="7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7028"/>
          </a:xfrm>
        </p:spPr>
        <p:txBody>
          <a:bodyPr>
            <a:normAutofit/>
          </a:bodyPr>
          <a:lstStyle/>
          <a:p>
            <a:r>
              <a:rPr lang="en-US" dirty="0" smtClean="0"/>
              <a:t>Learn features from Data</a:t>
            </a:r>
          </a:p>
          <a:p>
            <a:pPr lvl="1"/>
            <a:r>
              <a:rPr lang="en-US" dirty="0" smtClean="0"/>
              <a:t>Use all data</a:t>
            </a:r>
          </a:p>
          <a:p>
            <a:r>
              <a:rPr lang="en-US" dirty="0" smtClean="0"/>
              <a:t>Deep Architecture</a:t>
            </a:r>
          </a:p>
          <a:p>
            <a:pPr lvl="1"/>
            <a:r>
              <a:rPr lang="en-US" dirty="0" smtClean="0"/>
              <a:t>Representation</a:t>
            </a:r>
          </a:p>
          <a:p>
            <a:pPr lvl="1"/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Shared Statistics</a:t>
            </a:r>
          </a:p>
          <a:p>
            <a:r>
              <a:rPr lang="en-US" dirty="0" smtClean="0"/>
              <a:t>Practical Training</a:t>
            </a:r>
          </a:p>
          <a:p>
            <a:r>
              <a:rPr lang="en-US" dirty="0" smtClean="0"/>
              <a:t>It worked </a:t>
            </a:r>
            <a:r>
              <a:rPr lang="en-US" dirty="0" smtClean="0">
                <a:sym typeface="Wingdings"/>
              </a:rPr>
              <a:t> but still not enough theoretical reasoning </a:t>
            </a:r>
            <a:r>
              <a:rPr lang="is-IS" dirty="0" smtClean="0">
                <a:sym typeface="Wingdings"/>
              </a:rPr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4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9" y="2324388"/>
            <a:ext cx="2919846" cy="3551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94014"/>
            <a:ext cx="8229600" cy="1143000"/>
          </a:xfrm>
        </p:spPr>
        <p:txBody>
          <a:bodyPr/>
          <a:lstStyle/>
          <a:p>
            <a:r>
              <a:rPr lang="de-CH" dirty="0" err="1" smtClean="0"/>
              <a:t>Deep</a:t>
            </a:r>
            <a:r>
              <a:rPr lang="de-CH" dirty="0" smtClean="0"/>
              <a:t> </a:t>
            </a:r>
            <a:r>
              <a:rPr lang="de-CH" dirty="0" err="1" smtClean="0"/>
              <a:t>Architecture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1417638"/>
            <a:ext cx="8790709" cy="5274077"/>
          </a:xfrm>
        </p:spPr>
        <p:txBody>
          <a:bodyPr>
            <a:normAutofit/>
          </a:bodyPr>
          <a:lstStyle/>
          <a:p>
            <a:r>
              <a:rPr lang="de-CH" dirty="0" smtClean="0"/>
              <a:t>Multiple </a:t>
            </a:r>
            <a:r>
              <a:rPr lang="de-CH" dirty="0" err="1" smtClean="0"/>
              <a:t>hidden</a:t>
            </a:r>
            <a:r>
              <a:rPr lang="de-CH" dirty="0" smtClean="0"/>
              <a:t> </a:t>
            </a:r>
            <a:r>
              <a:rPr lang="de-CH" dirty="0" err="1" smtClean="0"/>
              <a:t>layers</a:t>
            </a:r>
            <a:endParaRPr lang="de-CH" dirty="0" smtClean="0"/>
          </a:p>
          <a:p>
            <a:r>
              <a:rPr lang="de-CH" dirty="0" smtClean="0"/>
              <a:t>Motivation (</a:t>
            </a:r>
            <a:r>
              <a:rPr lang="de-CH" dirty="0" err="1" smtClean="0"/>
              <a:t>why</a:t>
            </a:r>
            <a:r>
              <a:rPr lang="de-CH" dirty="0" smtClean="0"/>
              <a:t> </a:t>
            </a:r>
            <a:r>
              <a:rPr lang="de-CH" dirty="0" err="1" smtClean="0"/>
              <a:t>go</a:t>
            </a:r>
            <a:r>
              <a:rPr lang="de-CH" dirty="0" smtClean="0"/>
              <a:t> </a:t>
            </a:r>
            <a:r>
              <a:rPr lang="de-CH" dirty="0" err="1" smtClean="0"/>
              <a:t>deep</a:t>
            </a:r>
            <a:r>
              <a:rPr lang="de-CH" dirty="0" smtClean="0"/>
              <a:t>?)</a:t>
            </a:r>
          </a:p>
          <a:p>
            <a:pPr lvl="1"/>
            <a:r>
              <a:rPr lang="de-CH" dirty="0" err="1" smtClean="0"/>
              <a:t>Approximate</a:t>
            </a:r>
            <a:r>
              <a:rPr lang="de-CH" dirty="0" smtClean="0"/>
              <a:t> </a:t>
            </a:r>
            <a:r>
              <a:rPr lang="de-CH" dirty="0" err="1" smtClean="0"/>
              <a:t>complex</a:t>
            </a:r>
            <a:r>
              <a:rPr lang="de-CH" dirty="0" smtClean="0"/>
              <a:t> </a:t>
            </a:r>
            <a:r>
              <a:rPr lang="de-CH" dirty="0" err="1" smtClean="0"/>
              <a:t>decision</a:t>
            </a:r>
            <a:r>
              <a:rPr lang="de-CH" dirty="0" smtClean="0"/>
              <a:t> </a:t>
            </a:r>
            <a:r>
              <a:rPr lang="de-CH" dirty="0" err="1" smtClean="0"/>
              <a:t>boundary</a:t>
            </a:r>
            <a:endParaRPr lang="de-CH" dirty="0" smtClean="0"/>
          </a:p>
          <a:p>
            <a:pPr lvl="2"/>
            <a:r>
              <a:rPr lang="en-US" dirty="0" smtClean="0"/>
              <a:t>Fewer </a:t>
            </a:r>
            <a:r>
              <a:rPr lang="en-US" dirty="0"/>
              <a:t>computational units for </a:t>
            </a:r>
            <a:br>
              <a:rPr lang="en-US" dirty="0"/>
            </a:br>
            <a:r>
              <a:rPr lang="en-US" dirty="0"/>
              <a:t>same </a:t>
            </a:r>
            <a:r>
              <a:rPr lang="en-US" dirty="0" smtClean="0"/>
              <a:t>functional mapping</a:t>
            </a:r>
          </a:p>
          <a:p>
            <a:pPr lvl="1"/>
            <a:r>
              <a:rPr lang="de-CH" dirty="0" err="1"/>
              <a:t>Hierarchical</a:t>
            </a:r>
            <a:r>
              <a:rPr lang="de-CH" dirty="0"/>
              <a:t> </a:t>
            </a:r>
            <a:r>
              <a:rPr lang="de-CH" dirty="0" smtClean="0"/>
              <a:t>Learning                          </a:t>
            </a:r>
            <a:endParaRPr lang="de-CH" dirty="0" smtClean="0"/>
          </a:p>
          <a:p>
            <a:pPr lvl="2"/>
            <a:r>
              <a:rPr lang="de-CH" dirty="0" err="1" smtClean="0"/>
              <a:t>Increasingly</a:t>
            </a:r>
            <a:r>
              <a:rPr lang="de-CH" dirty="0" smtClean="0"/>
              <a:t> </a:t>
            </a:r>
            <a:r>
              <a:rPr lang="de-CH" dirty="0" err="1" smtClean="0"/>
              <a:t>complex</a:t>
            </a:r>
            <a:r>
              <a:rPr lang="de-CH" dirty="0" smtClean="0"/>
              <a:t> </a:t>
            </a:r>
            <a:r>
              <a:rPr lang="de-CH" dirty="0" err="1" smtClean="0"/>
              <a:t>features</a:t>
            </a:r>
            <a:endParaRPr lang="de-CH" dirty="0" smtClean="0"/>
          </a:p>
          <a:p>
            <a:pPr lvl="1"/>
            <a:r>
              <a:rPr lang="de-CH" dirty="0" err="1" smtClean="0"/>
              <a:t>work</a:t>
            </a:r>
            <a:r>
              <a:rPr lang="de-CH" dirty="0" smtClean="0"/>
              <a:t> </a:t>
            </a:r>
            <a:r>
              <a:rPr lang="de-CH" dirty="0" err="1" smtClean="0"/>
              <a:t>well</a:t>
            </a:r>
            <a:r>
              <a:rPr lang="de-CH" dirty="0" smtClean="0"/>
              <a:t> in different </a:t>
            </a:r>
            <a:r>
              <a:rPr lang="de-CH" dirty="0" err="1" smtClean="0"/>
              <a:t>domains</a:t>
            </a:r>
            <a:endParaRPr lang="de-CH" dirty="0" smtClean="0"/>
          </a:p>
          <a:p>
            <a:pPr lvl="2"/>
            <a:r>
              <a:rPr lang="de-CH" dirty="0" smtClean="0"/>
              <a:t>Vision, Audio, …</a:t>
            </a:r>
          </a:p>
          <a:p>
            <a:pPr lvl="2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295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should we care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7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3-29 at 11.58.35 PM (2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776149" y="-17641"/>
            <a:ext cx="10689683" cy="6893282"/>
          </a:xfrm>
        </p:spPr>
      </p:pic>
    </p:spTree>
    <p:extLst>
      <p:ext uri="{BB962C8B-B14F-4D97-AF65-F5344CB8AC3E}">
        <p14:creationId xmlns:p14="http://schemas.microsoft.com/office/powerpoint/2010/main" val="76908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1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So, 1. </a:t>
            </a:r>
            <a:r>
              <a:rPr lang="en-GB" sz="2800" b="1">
                <a:latin typeface="Times New Roman" charset="0"/>
                <a:cs typeface="Arial" charset="0"/>
              </a:rPr>
              <a:t>what exactly is deep learning</a:t>
            </a:r>
            <a:r>
              <a:rPr lang="en-GB" sz="2800">
                <a:latin typeface="Times New Roman" charset="0"/>
                <a:cs typeface="Arial" charset="0"/>
              </a:rPr>
              <a:t> ? </a:t>
            </a:r>
          </a:p>
          <a:p>
            <a:pPr marL="0" indent="0">
              <a:buFontTx/>
              <a:buNone/>
            </a:pPr>
            <a:endParaRPr lang="en-GB" sz="280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And, 2. </a:t>
            </a:r>
            <a:r>
              <a:rPr lang="en-GB" sz="2800" b="1">
                <a:latin typeface="Times New Roman" charset="0"/>
                <a:cs typeface="Arial" charset="0"/>
              </a:rPr>
              <a:t>why is it generally better </a:t>
            </a:r>
            <a:r>
              <a:rPr lang="en-GB" sz="2800">
                <a:latin typeface="Times New Roman" charset="0"/>
                <a:cs typeface="Arial" charset="0"/>
              </a:rPr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sz="280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800" b="1">
                <a:solidFill>
                  <a:srgbClr val="FF0000"/>
                </a:solidFill>
                <a:latin typeface="Times New Roman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20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So, 1. </a:t>
            </a:r>
            <a:r>
              <a:rPr lang="en-GB" sz="2800" b="1">
                <a:latin typeface="Times New Roman" charset="0"/>
                <a:cs typeface="Arial" charset="0"/>
              </a:rPr>
              <a:t>what exactly is deep learning</a:t>
            </a:r>
            <a:r>
              <a:rPr lang="en-GB" sz="2800">
                <a:latin typeface="Times New Roman" charset="0"/>
                <a:cs typeface="Arial" charset="0"/>
              </a:rPr>
              <a:t> ? </a:t>
            </a:r>
          </a:p>
          <a:p>
            <a:pPr marL="0" indent="0">
              <a:buFontTx/>
              <a:buNone/>
            </a:pPr>
            <a:endParaRPr lang="en-GB" sz="280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And, 2. </a:t>
            </a:r>
            <a:r>
              <a:rPr lang="en-GB" sz="2800" b="1">
                <a:latin typeface="Times New Roman" charset="0"/>
                <a:cs typeface="Arial" charset="0"/>
              </a:rPr>
              <a:t>why is it generally better </a:t>
            </a:r>
            <a:r>
              <a:rPr lang="en-GB" sz="2800">
                <a:latin typeface="Times New Roman" charset="0"/>
                <a:cs typeface="Arial" charset="0"/>
              </a:rPr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sz="280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800" b="1">
                <a:solidFill>
                  <a:srgbClr val="FF0000"/>
                </a:solidFill>
                <a:latin typeface="Times New Roman" charset="0"/>
                <a:cs typeface="Arial" charset="0"/>
              </a:rPr>
              <a:t>The short answers</a:t>
            </a:r>
          </a:p>
          <a:p>
            <a:pPr marL="0" indent="0">
              <a:buFontTx/>
              <a:buNone/>
            </a:pP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  1.   </a:t>
            </a:r>
            <a:r>
              <a:rPr lang="en-GB" sz="2400" b="1">
                <a:solidFill>
                  <a:srgbClr val="0D0D0D"/>
                </a:solidFill>
                <a:latin typeface="Times New Roman" charset="0"/>
                <a:cs typeface="Arial" charset="0"/>
              </a:rPr>
              <a:t>‘Deep Learning’ </a:t>
            </a: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means </a:t>
            </a:r>
            <a:r>
              <a:rPr lang="en-GB" sz="2400">
                <a:solidFill>
                  <a:srgbClr val="FF0000"/>
                </a:solidFill>
                <a:latin typeface="Times New Roman" charset="0"/>
                <a:cs typeface="Arial" charset="0"/>
              </a:rPr>
              <a:t>using a </a:t>
            </a:r>
            <a:r>
              <a:rPr lang="en-GB" sz="2400" b="1">
                <a:solidFill>
                  <a:srgbClr val="0D0D0D"/>
                </a:solidFill>
                <a:latin typeface="Times New Roman" charset="0"/>
                <a:cs typeface="Arial" charset="0"/>
              </a:rPr>
              <a:t>neural network</a:t>
            </a:r>
          </a:p>
          <a:p>
            <a:pPr marL="0" indent="0">
              <a:buFontTx/>
              <a:buNone/>
            </a:pP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        </a:t>
            </a:r>
            <a:r>
              <a:rPr lang="en-GB" sz="2400">
                <a:solidFill>
                  <a:srgbClr val="FF0000"/>
                </a:solidFill>
                <a:latin typeface="Times New Roman" charset="0"/>
                <a:cs typeface="Arial" charset="0"/>
              </a:rPr>
              <a:t>with </a:t>
            </a:r>
            <a:r>
              <a:rPr lang="en-GB" sz="2400" b="1" u="sng">
                <a:solidFill>
                  <a:srgbClr val="0D0D0D"/>
                </a:solidFill>
                <a:latin typeface="Times New Roman" charset="0"/>
                <a:cs typeface="Arial" charset="0"/>
              </a:rPr>
              <a:t>several layers of nodes</a:t>
            </a:r>
            <a:r>
              <a:rPr lang="en-GB" sz="2400" b="1" u="sng">
                <a:solidFill>
                  <a:srgbClr val="FF0000"/>
                </a:solidFill>
                <a:latin typeface="Times New Roman" charset="0"/>
                <a:cs typeface="Arial" charset="0"/>
              </a:rPr>
              <a:t> </a:t>
            </a:r>
            <a:r>
              <a:rPr lang="en-GB" sz="2400">
                <a:solidFill>
                  <a:srgbClr val="FF0000"/>
                </a:solidFill>
                <a:latin typeface="Times New Roman" charset="0"/>
                <a:cs typeface="Arial" charset="0"/>
              </a:rPr>
              <a:t>between input and output</a:t>
            </a: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</a:t>
            </a:r>
          </a:p>
          <a:p>
            <a:pPr marL="0" indent="0">
              <a:buFontTx/>
              <a:buNone/>
            </a:pP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 </a:t>
            </a:r>
          </a:p>
          <a:p>
            <a:pPr marL="0" indent="0">
              <a:buFontTx/>
              <a:buNone/>
            </a:pP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  2.   the series of layers between input &amp; output do</a:t>
            </a:r>
          </a:p>
          <a:p>
            <a:pPr marL="0" indent="0">
              <a:buFontTx/>
              <a:buNone/>
            </a:pP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</a:t>
            </a:r>
            <a:r>
              <a:rPr lang="en-GB" sz="2400" b="1">
                <a:solidFill>
                  <a:srgbClr val="0D0D0D"/>
                </a:solidFill>
                <a:latin typeface="Times New Roman" charset="0"/>
                <a:cs typeface="Arial" charset="0"/>
              </a:rPr>
              <a:t>feature identification and processing in a series of stages</a:t>
            </a: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, </a:t>
            </a:r>
          </a:p>
          <a:p>
            <a:pPr marL="0" indent="0">
              <a:buFontTx/>
              <a:buNone/>
            </a:pPr>
            <a:r>
              <a:rPr lang="en-GB" sz="2400" b="1">
                <a:solidFill>
                  <a:srgbClr val="FF0000"/>
                </a:solidFill>
                <a:latin typeface="Times New Roman" charset="0"/>
                <a:cs typeface="Arial" charset="0"/>
              </a:rPr>
              <a:t>  just as our brains seem to.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000" y="2936875"/>
            <a:ext cx="8301038" cy="3544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51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hmmm… OK, but: </a:t>
            </a:r>
          </a:p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  3. </a:t>
            </a:r>
            <a:r>
              <a:rPr lang="en-GB" sz="2800" b="1">
                <a:latin typeface="Times New Roman" charset="0"/>
                <a:cs typeface="Arial" charset="0"/>
              </a:rPr>
              <a:t>multilayer</a:t>
            </a:r>
            <a:r>
              <a:rPr lang="en-GB" sz="2800">
                <a:latin typeface="Times New Roman" charset="0"/>
                <a:cs typeface="Arial" charset="0"/>
              </a:rPr>
              <a:t> </a:t>
            </a:r>
            <a:r>
              <a:rPr lang="en-GB" sz="2800" b="1">
                <a:latin typeface="Times New Roman" charset="0"/>
                <a:cs typeface="Arial" charset="0"/>
              </a:rPr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sz="2800" b="1">
                <a:latin typeface="Times New Roman" charset="0"/>
                <a:cs typeface="Arial" charset="0"/>
              </a:rPr>
              <a:t>      25 years.  What’s actually new?</a:t>
            </a:r>
            <a:r>
              <a:rPr lang="en-GB" sz="2800">
                <a:latin typeface="Times New Roman" charset="0"/>
                <a:cs typeface="Arial" charset="0"/>
              </a:rPr>
              <a:t> </a:t>
            </a:r>
          </a:p>
          <a:p>
            <a:pPr marL="0" indent="0">
              <a:buFontTx/>
              <a:buNone/>
            </a:pPr>
            <a:r>
              <a:rPr lang="en-GB" sz="2800">
                <a:latin typeface="Times New Roman" charset="0"/>
                <a:cs typeface="Arial" charset="0"/>
              </a:rPr>
              <a:t> </a:t>
            </a:r>
            <a:endParaRPr lang="en-GB" sz="2800" b="1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5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632142" y="915627"/>
            <a:ext cx="8682038" cy="5699125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</a:pPr>
            <a:r>
              <a:rPr lang="en-GB" sz="2800" dirty="0">
                <a:latin typeface="Times New Roman" charset="0"/>
                <a:cs typeface="Arial" charset="0"/>
              </a:rPr>
              <a:t>hmmm… OK, but: </a:t>
            </a:r>
          </a:p>
          <a:p>
            <a:pPr marL="0" indent="0">
              <a:buFontTx/>
              <a:buNone/>
            </a:pPr>
            <a:r>
              <a:rPr lang="en-GB" sz="2800" dirty="0">
                <a:latin typeface="Times New Roman" charset="0"/>
                <a:cs typeface="Arial" charset="0"/>
              </a:rPr>
              <a:t>  3. </a:t>
            </a:r>
            <a:r>
              <a:rPr lang="en-GB" sz="2800" b="1" dirty="0">
                <a:latin typeface="Times New Roman" charset="0"/>
                <a:cs typeface="Arial" charset="0"/>
              </a:rPr>
              <a:t>multilayer</a:t>
            </a:r>
            <a:r>
              <a:rPr lang="en-GB" sz="2800" dirty="0">
                <a:latin typeface="Times New Roman" charset="0"/>
                <a:cs typeface="Arial" charset="0"/>
              </a:rPr>
              <a:t> </a:t>
            </a:r>
            <a:r>
              <a:rPr lang="en-GB" sz="2800" b="1" dirty="0">
                <a:latin typeface="Times New Roman" charset="0"/>
                <a:cs typeface="Arial" charset="0"/>
              </a:rPr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sz="2800" b="1" dirty="0">
                <a:latin typeface="Times New Roman" charset="0"/>
                <a:cs typeface="Arial" charset="0"/>
              </a:rPr>
              <a:t>      25 years.  What’s actually new?</a:t>
            </a:r>
            <a:r>
              <a:rPr lang="en-GB" sz="2800" dirty="0">
                <a:latin typeface="Times New Roman" charset="0"/>
                <a:cs typeface="Arial" charset="0"/>
              </a:rPr>
              <a:t> </a:t>
            </a:r>
          </a:p>
          <a:p>
            <a:pPr marL="0" indent="0">
              <a:buFontTx/>
              <a:buNone/>
            </a:pPr>
            <a:endParaRPr lang="en-GB" sz="2800" dirty="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endParaRPr lang="en-GB" sz="2800" dirty="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40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we have always had good algorithms for learning the</a:t>
            </a:r>
          </a:p>
          <a:p>
            <a:pPr marL="0" indent="0">
              <a:buFontTx/>
              <a:buNone/>
            </a:pPr>
            <a:r>
              <a:rPr lang="en-GB" sz="240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weights in networks with 1 hidden layer</a:t>
            </a:r>
          </a:p>
          <a:p>
            <a:pPr marL="0" indent="0">
              <a:buFontTx/>
              <a:buNone/>
            </a:pPr>
            <a:endParaRPr lang="en-GB" sz="2400" b="1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endParaRPr lang="en-GB" sz="2400" b="1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40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but these algorithms are not good at learning the weights for</a:t>
            </a:r>
          </a:p>
          <a:p>
            <a:pPr marL="0" indent="0">
              <a:buFontTx/>
              <a:buNone/>
            </a:pPr>
            <a:r>
              <a:rPr lang="en-GB" sz="240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networks with more hidden layers </a:t>
            </a:r>
          </a:p>
          <a:p>
            <a:pPr marL="0" indent="0">
              <a:buFontTx/>
              <a:buNone/>
            </a:pPr>
            <a:endParaRPr lang="en-GB" sz="2400" b="1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40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what’s new is:   </a:t>
            </a:r>
            <a:r>
              <a:rPr lang="en-GB" sz="2400" b="1" u="sng" dirty="0">
                <a:latin typeface="Times New Roman" charset="0"/>
                <a:cs typeface="Arial" charset="0"/>
              </a:rPr>
              <a:t>algorithms for training many-later networks</a:t>
            </a:r>
            <a:endParaRPr lang="en-GB" sz="2400" b="1" dirty="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endParaRPr lang="en-GB" sz="2800" dirty="0">
              <a:latin typeface="Times New Roman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GB" sz="2800" dirty="0">
                <a:latin typeface="Times New Roman" charset="0"/>
                <a:cs typeface="Arial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" y="2936875"/>
            <a:ext cx="8301038" cy="3687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429000"/>
            <a:ext cx="12017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5583188"/>
            <a:ext cx="298291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2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>
                <a:solidFill>
                  <a:srgbClr val="FF0000"/>
                </a:solidFill>
                <a:latin typeface="Times New Roman" charset="0"/>
                <a:cs typeface="Arial" charset="0"/>
              </a:rPr>
              <a:t>longer answers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940072"/>
            <a:ext cx="8229600" cy="4525963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dirty="0">
                <a:latin typeface="Times New Roman" charset="0"/>
                <a:cs typeface="Arial" charset="0"/>
              </a:rPr>
              <a:t>reminder/quick-explanation of how neural network weights are learned;</a:t>
            </a:r>
          </a:p>
          <a:p>
            <a:pPr marL="514350" indent="-514350">
              <a:buFontTx/>
              <a:buAutoNum type="arabicPeriod"/>
            </a:pPr>
            <a:r>
              <a:rPr lang="en-GB" dirty="0">
                <a:latin typeface="Times New Roman" charset="0"/>
                <a:cs typeface="Arial" charset="0"/>
              </a:rPr>
              <a:t>the idea of </a:t>
            </a:r>
            <a:r>
              <a:rPr lang="en-GB" b="1" dirty="0">
                <a:latin typeface="Times New Roman" charset="0"/>
                <a:cs typeface="Arial" charset="0"/>
              </a:rPr>
              <a:t>unsupervised feature learning </a:t>
            </a:r>
            <a:r>
              <a:rPr lang="en-GB" dirty="0">
                <a:latin typeface="Times New Roman" charset="0"/>
                <a:cs typeface="Arial" charset="0"/>
              </a:rPr>
              <a:t>(why ‘intermediate features’ are important for difficult classification tasks, and how NNs seem to naturally learn them)</a:t>
            </a:r>
          </a:p>
          <a:p>
            <a:pPr marL="514350" indent="-514350">
              <a:buFontTx/>
              <a:buAutoNum type="arabicPeriod"/>
            </a:pPr>
            <a:r>
              <a:rPr lang="en-GB" dirty="0">
                <a:latin typeface="Times New Roman" charset="0"/>
                <a:cs typeface="Arial" charset="0"/>
              </a:rPr>
              <a:t>The ‘breakthrough’ – the simple trick for training Deep neural networks</a:t>
            </a:r>
          </a:p>
          <a:p>
            <a:pPr marL="514350" indent="-514350">
              <a:buFontTx/>
              <a:buAutoNum type="arabicPeriod"/>
            </a:pPr>
            <a:endParaRPr lang="en-GB" b="1" dirty="0">
              <a:latin typeface="Times New Roman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275" y="2022475"/>
            <a:ext cx="8534400" cy="995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14325" y="3048000"/>
            <a:ext cx="8534400" cy="208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4325" y="5151438"/>
            <a:ext cx="8534400" cy="995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47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19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W1 </a:t>
            </a:r>
          </a:p>
        </p:txBody>
      </p:sp>
      <p:sp>
        <p:nvSpPr>
          <p:cNvPr id="9222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W2 </a:t>
            </a:r>
          </a:p>
        </p:txBody>
      </p:sp>
      <p:sp>
        <p:nvSpPr>
          <p:cNvPr id="9223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70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W3 </a:t>
            </a:r>
          </a:p>
        </p:txBody>
      </p:sp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4400" b="1" i="1"/>
              <a:t>f</a:t>
            </a:r>
            <a:r>
              <a:rPr lang="en-GB" sz="4400" b="1"/>
              <a:t>(</a:t>
            </a:r>
            <a:r>
              <a:rPr lang="en-GB" sz="4400" b="1" i="1"/>
              <a:t>x</a:t>
            </a:r>
            <a:r>
              <a:rPr lang="en-GB" sz="4400" b="1"/>
              <a:t>)</a:t>
            </a:r>
          </a:p>
        </p:txBody>
      </p:sp>
      <p:sp>
        <p:nvSpPr>
          <p:cNvPr id="9225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1.4</a:t>
            </a:r>
          </a:p>
        </p:txBody>
      </p:sp>
      <p:sp>
        <p:nvSpPr>
          <p:cNvPr id="9226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-2.5</a:t>
            </a:r>
          </a:p>
        </p:txBody>
      </p:sp>
      <p:sp>
        <p:nvSpPr>
          <p:cNvPr id="9227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-0.06</a:t>
            </a:r>
          </a:p>
        </p:txBody>
      </p:sp>
    </p:spTree>
    <p:extLst>
      <p:ext uri="{BB962C8B-B14F-4D97-AF65-F5344CB8AC3E}">
        <p14:creationId xmlns:p14="http://schemas.microsoft.com/office/powerpoint/2010/main" val="301201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3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56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2.7</a:t>
            </a:r>
          </a:p>
        </p:txBody>
      </p:sp>
      <p:sp>
        <p:nvSpPr>
          <p:cNvPr id="10246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-8.6</a:t>
            </a:r>
          </a:p>
        </p:txBody>
      </p:sp>
      <p:sp>
        <p:nvSpPr>
          <p:cNvPr id="10247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87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0.002</a:t>
            </a:r>
          </a:p>
        </p:txBody>
      </p:sp>
      <p:sp>
        <p:nvSpPr>
          <p:cNvPr id="10248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4400" b="1" i="1"/>
              <a:t>f</a:t>
            </a:r>
            <a:r>
              <a:rPr lang="en-GB" sz="4400" b="1"/>
              <a:t>(</a:t>
            </a:r>
            <a:r>
              <a:rPr lang="en-GB" sz="4400" b="1" i="1"/>
              <a:t>x</a:t>
            </a:r>
            <a:r>
              <a:rPr lang="en-GB" sz="4400" b="1"/>
              <a:t>)</a:t>
            </a:r>
          </a:p>
        </p:txBody>
      </p:sp>
      <p:sp>
        <p:nvSpPr>
          <p:cNvPr id="10249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1.4</a:t>
            </a:r>
          </a:p>
        </p:txBody>
      </p:sp>
      <p:sp>
        <p:nvSpPr>
          <p:cNvPr id="10250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-2.5</a:t>
            </a:r>
          </a:p>
        </p:txBody>
      </p:sp>
      <p:sp>
        <p:nvSpPr>
          <p:cNvPr id="10251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-0.06</a:t>
            </a:r>
          </a:p>
        </p:txBody>
      </p:sp>
      <p:sp>
        <p:nvSpPr>
          <p:cNvPr id="10252" name="TextBox 1"/>
          <p:cNvSpPr txBox="1">
            <a:spLocks noChangeArrowheads="1"/>
          </p:cNvSpPr>
          <p:nvPr/>
        </p:nvSpPr>
        <p:spPr bwMode="auto">
          <a:xfrm>
            <a:off x="3222625" y="4102100"/>
            <a:ext cx="599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x =  -</a:t>
            </a:r>
            <a:r>
              <a:rPr lang="en-GB" sz="2400"/>
              <a:t>0.06×2.7 + 2.5×8.6 + 1.4×0.002  = 21.34 </a:t>
            </a:r>
            <a:endParaRPr lang="en-GB" sz="2400" i="1"/>
          </a:p>
        </p:txBody>
      </p:sp>
    </p:spTree>
    <p:extLst>
      <p:ext uri="{BB962C8B-B14F-4D97-AF65-F5344CB8AC3E}">
        <p14:creationId xmlns:p14="http://schemas.microsoft.com/office/powerpoint/2010/main" val="290676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>
                <a:solidFill>
                  <a:srgbClr val="262699"/>
                </a:solidFill>
              </a:rPr>
              <a:t>A  dataset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54121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DeepMind’s</a:t>
            </a:r>
            <a:r>
              <a:rPr lang="en-US" dirty="0" smtClean="0"/>
              <a:t> </a:t>
            </a:r>
            <a:r>
              <a:rPr lang="en-US" dirty="0" err="1" smtClean="0"/>
              <a:t>AlphaGo</a:t>
            </a:r>
            <a:r>
              <a:rPr lang="en-US" dirty="0" smtClean="0"/>
              <a:t> beats Lee </a:t>
            </a:r>
            <a:r>
              <a:rPr lang="en-US" dirty="0" err="1" smtClean="0"/>
              <a:t>Sedol</a:t>
            </a:r>
            <a:r>
              <a:rPr lang="en-US" dirty="0" smtClean="0"/>
              <a:t> 4-1 in Go !!</a:t>
            </a:r>
            <a:endParaRPr lang="en-US" dirty="0"/>
          </a:p>
        </p:txBody>
      </p:sp>
      <p:pic>
        <p:nvPicPr>
          <p:cNvPr id="4" name="Content Placeholder 3" descr="3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6462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37988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the neural network 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89261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78300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Initialise with random weights</a:t>
            </a:r>
          </a:p>
        </p:txBody>
      </p:sp>
    </p:spTree>
    <p:extLst>
      <p:ext uri="{BB962C8B-B14F-4D97-AF65-F5344CB8AC3E}">
        <p14:creationId xmlns:p14="http://schemas.microsoft.com/office/powerpoint/2010/main" val="234173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1.4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2.7                                                   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1.9        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3835400" y="2487613"/>
            <a:ext cx="51085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1.4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2.7                                                    </a:t>
            </a:r>
            <a:r>
              <a:rPr lang="en-GB" b="1">
                <a:solidFill>
                  <a:srgbClr val="0033CC"/>
                </a:solidFill>
              </a:rPr>
              <a:t>0.8</a:t>
            </a:r>
            <a:endParaRPr lang="en-GB">
              <a:solidFill>
                <a:srgbClr val="0033CC"/>
              </a:solidFill>
            </a:endParaRP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1.9        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2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3835400" y="2487613"/>
            <a:ext cx="491257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1.4 </a:t>
            </a:r>
          </a:p>
          <a:p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2.7                                                    </a:t>
            </a:r>
            <a:r>
              <a:rPr lang="en-GB" b="1" dirty="0">
                <a:solidFill>
                  <a:srgbClr val="0033CC"/>
                </a:solidFill>
              </a:rPr>
              <a:t>0.8 </a:t>
            </a:r>
            <a:endParaRPr lang="en-GB" dirty="0">
              <a:solidFill>
                <a:srgbClr val="0033CC"/>
              </a:solidFill>
            </a:endParaRPr>
          </a:p>
          <a:p>
            <a:r>
              <a:rPr lang="en-GB" sz="2800" dirty="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 dirty="0" smtClean="0">
                <a:solidFill>
                  <a:srgbClr val="0033CC"/>
                </a:solidFill>
              </a:rPr>
              <a:t>      </a:t>
            </a:r>
            <a:r>
              <a:rPr lang="en-GB" sz="2800" b="1" dirty="0" smtClean="0">
                <a:solidFill>
                  <a:srgbClr val="FF0000"/>
                </a:solidFill>
              </a:rPr>
              <a:t>0</a:t>
            </a:r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1.9                                           </a:t>
            </a:r>
            <a:r>
              <a:rPr lang="en-GB" i="1" dirty="0">
                <a:solidFill>
                  <a:srgbClr val="0033CC"/>
                </a:solidFill>
              </a:rPr>
              <a:t>error </a:t>
            </a:r>
            <a:r>
              <a:rPr lang="en-GB" dirty="0">
                <a:solidFill>
                  <a:srgbClr val="0033CC"/>
                </a:solidFill>
              </a:rPr>
              <a:t>0.8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2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3835400" y="2487613"/>
            <a:ext cx="49937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1.4 </a:t>
            </a:r>
          </a:p>
          <a:p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2.7                                                    </a:t>
            </a:r>
            <a:r>
              <a:rPr lang="en-GB" b="1" dirty="0">
                <a:solidFill>
                  <a:srgbClr val="0033CC"/>
                </a:solidFill>
              </a:rPr>
              <a:t>0.8 </a:t>
            </a:r>
            <a:endParaRPr lang="en-GB" dirty="0">
              <a:solidFill>
                <a:srgbClr val="0033CC"/>
              </a:solidFill>
            </a:endParaRPr>
          </a:p>
          <a:p>
            <a:r>
              <a:rPr lang="en-GB" sz="2800" dirty="0">
                <a:solidFill>
                  <a:srgbClr val="0033CC"/>
                </a:solidFill>
              </a:rPr>
              <a:t>                                                 </a:t>
            </a:r>
            <a:r>
              <a:rPr lang="en-GB" sz="2800" dirty="0" smtClean="0">
                <a:solidFill>
                  <a:srgbClr val="0033CC"/>
                </a:solidFill>
              </a:rPr>
              <a:t>        </a:t>
            </a:r>
            <a:r>
              <a:rPr lang="en-GB" sz="2800" b="1" dirty="0">
                <a:solidFill>
                  <a:srgbClr val="FF0000"/>
                </a:solidFill>
              </a:rPr>
              <a:t>0                                        </a:t>
            </a:r>
          </a:p>
          <a:p>
            <a:r>
              <a:rPr lang="en-GB" dirty="0">
                <a:solidFill>
                  <a:srgbClr val="0033CC"/>
                </a:solidFill>
              </a:rPr>
              <a:t>1.9                                           </a:t>
            </a:r>
            <a:r>
              <a:rPr lang="en-GB" i="1" dirty="0">
                <a:solidFill>
                  <a:srgbClr val="0033CC"/>
                </a:solidFill>
              </a:rPr>
              <a:t>error </a:t>
            </a:r>
            <a:r>
              <a:rPr lang="en-GB" dirty="0">
                <a:solidFill>
                  <a:srgbClr val="0033CC"/>
                </a:solidFill>
              </a:rPr>
              <a:t>0.8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7415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459038"/>
            <a:ext cx="8255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ile:Hamm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517900"/>
            <a:ext cx="7397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61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1.7        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1.7        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4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3835400" y="2487613"/>
            <a:ext cx="48313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6.4 </a:t>
            </a:r>
          </a:p>
          <a:p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r>
              <a:rPr lang="en-GB" sz="2800" dirty="0">
                <a:solidFill>
                  <a:srgbClr val="0033CC"/>
                </a:solidFill>
              </a:rPr>
              <a:t>                                                </a:t>
            </a:r>
            <a:r>
              <a:rPr lang="en-GB" sz="2800" dirty="0" smtClean="0">
                <a:solidFill>
                  <a:srgbClr val="0033CC"/>
                </a:solidFill>
              </a:rPr>
              <a:t>       </a:t>
            </a:r>
            <a:r>
              <a:rPr lang="en-GB" sz="2800" dirty="0">
                <a:solidFill>
                  <a:srgbClr val="FF0000"/>
                </a:solidFill>
              </a:rPr>
              <a:t>1</a:t>
            </a:r>
            <a:r>
              <a:rPr lang="en-GB" sz="2800" dirty="0">
                <a:solidFill>
                  <a:srgbClr val="0033CC"/>
                </a:solidFill>
              </a:rPr>
              <a:t>  </a:t>
            </a:r>
          </a:p>
          <a:p>
            <a:r>
              <a:rPr lang="en-GB" dirty="0">
                <a:solidFill>
                  <a:srgbClr val="0033CC"/>
                </a:solidFill>
              </a:rPr>
              <a:t>1.7                                          </a:t>
            </a:r>
            <a:r>
              <a:rPr lang="en-GB" i="1" dirty="0">
                <a:solidFill>
                  <a:srgbClr val="0033CC"/>
                </a:solidFill>
              </a:rPr>
              <a:t>error</a:t>
            </a:r>
            <a:r>
              <a:rPr lang="en-GB" dirty="0">
                <a:solidFill>
                  <a:srgbClr val="0033CC"/>
                </a:solidFill>
              </a:rPr>
              <a:t>  -0.1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1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835400" y="2487613"/>
            <a:ext cx="48313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6.4 </a:t>
            </a:r>
          </a:p>
          <a:p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r>
              <a:rPr lang="en-GB" sz="2800" dirty="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 dirty="0" smtClean="0">
                <a:solidFill>
                  <a:srgbClr val="0033CC"/>
                </a:solidFill>
              </a:rPr>
              <a:t>     </a:t>
            </a:r>
            <a:r>
              <a:rPr lang="en-GB" sz="2800" dirty="0" smtClean="0">
                <a:solidFill>
                  <a:srgbClr val="FF0000"/>
                </a:solidFill>
              </a:rPr>
              <a:t>1</a:t>
            </a:r>
            <a:r>
              <a:rPr lang="en-GB" sz="2800" dirty="0" smtClean="0">
                <a:solidFill>
                  <a:srgbClr val="0033CC"/>
                </a:solidFill>
              </a:rPr>
              <a:t>  </a:t>
            </a:r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1.7                                          </a:t>
            </a:r>
            <a:r>
              <a:rPr lang="en-GB" i="1" dirty="0">
                <a:solidFill>
                  <a:srgbClr val="0033CC"/>
                </a:solidFill>
              </a:rPr>
              <a:t>error</a:t>
            </a:r>
            <a:r>
              <a:rPr lang="en-GB" dirty="0">
                <a:solidFill>
                  <a:srgbClr val="0033CC"/>
                </a:solidFill>
              </a:rPr>
              <a:t>  -0.1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1511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73413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57500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53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err="1" smtClean="0"/>
              <a:t>Deep</a:t>
            </a:r>
            <a:r>
              <a:rPr lang="de-CH" dirty="0" smtClean="0"/>
              <a:t> Learning </a:t>
            </a:r>
            <a:r>
              <a:rPr lang="de-CH" dirty="0" err="1" smtClean="0"/>
              <a:t>played</a:t>
            </a:r>
            <a:r>
              <a:rPr lang="de-CH" dirty="0" smtClean="0"/>
              <a:t> Atari </a:t>
            </a:r>
            <a:r>
              <a:rPr lang="de-CH" dirty="0" err="1" smtClean="0"/>
              <a:t>better</a:t>
            </a:r>
            <a:r>
              <a:rPr lang="de-CH" dirty="0" smtClean="0"/>
              <a:t> !!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90" y="1377414"/>
            <a:ext cx="6707091" cy="40759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965" y="5453349"/>
            <a:ext cx="6143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Enduro</a:t>
            </a:r>
            <a:r>
              <a:rPr lang="en-US" sz="2000" dirty="0" smtClean="0"/>
              <a:t>, Atari 2600</a:t>
            </a:r>
            <a:endParaRPr lang="de-CH" sz="2000" dirty="0"/>
          </a:p>
        </p:txBody>
      </p:sp>
      <p:sp>
        <p:nvSpPr>
          <p:cNvPr id="8" name="Rectangle 7"/>
          <p:cNvSpPr/>
          <p:nvPr/>
        </p:nvSpPr>
        <p:spPr>
          <a:xfrm>
            <a:off x="0" y="59548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Expert player: 368 points           Deep Learning: 661 points</a:t>
            </a:r>
            <a:endParaRPr lang="de-CH" sz="2800" dirty="0"/>
          </a:p>
        </p:txBody>
      </p:sp>
      <p:sp>
        <p:nvSpPr>
          <p:cNvPr id="9" name="Rectangle 8"/>
          <p:cNvSpPr/>
          <p:nvPr/>
        </p:nvSpPr>
        <p:spPr>
          <a:xfrm>
            <a:off x="628650" y="6435090"/>
            <a:ext cx="8317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Playing</a:t>
            </a:r>
            <a:r>
              <a:rPr lang="de-CH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Atari </a:t>
            </a:r>
            <a:r>
              <a:rPr lang="de-CH" sz="10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with</a:t>
            </a:r>
            <a:r>
              <a:rPr lang="de-CH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CH" sz="10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Deep</a:t>
            </a:r>
            <a:r>
              <a:rPr lang="de-CH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Reinforcement Learning</a:t>
            </a:r>
            <a:r>
              <a:rPr lang="de-CH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de-CH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de-CH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Volodymyr </a:t>
            </a:r>
            <a:r>
              <a:rPr lang="de-CH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Mnih</a:t>
            </a:r>
            <a:r>
              <a:rPr lang="de-CH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Koray </a:t>
            </a:r>
            <a:r>
              <a:rPr lang="de-CH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Kavukcuoglu</a:t>
            </a:r>
            <a:r>
              <a:rPr lang="de-CH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David </a:t>
            </a:r>
            <a:r>
              <a:rPr lang="de-CH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Silver</a:t>
            </a:r>
            <a:r>
              <a:rPr lang="de-CH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Alex Graves, Ioannis </a:t>
            </a:r>
            <a:r>
              <a:rPr lang="de-CH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Antonoglou</a:t>
            </a:r>
            <a:r>
              <a:rPr lang="de-CH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Daan </a:t>
            </a:r>
            <a:r>
              <a:rPr lang="de-CH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Wierstra</a:t>
            </a:r>
            <a:r>
              <a:rPr lang="de-CH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Martin Riedmiller</a:t>
            </a:r>
            <a:endParaRPr lang="de-CH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3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6220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1965325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And so on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3835400" y="2487613"/>
            <a:ext cx="48313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6.4 </a:t>
            </a:r>
          </a:p>
          <a:p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r>
              <a:rPr lang="en-GB" sz="2800" dirty="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 dirty="0" smtClean="0">
                <a:solidFill>
                  <a:srgbClr val="0033CC"/>
                </a:solidFill>
              </a:rPr>
              <a:t>     </a:t>
            </a:r>
            <a:r>
              <a:rPr lang="en-GB" sz="2800" dirty="0" smtClean="0">
                <a:solidFill>
                  <a:srgbClr val="FF0000"/>
                </a:solidFill>
              </a:rPr>
              <a:t>1</a:t>
            </a:r>
            <a:r>
              <a:rPr lang="en-GB" sz="2800" dirty="0" smtClean="0">
                <a:solidFill>
                  <a:srgbClr val="0033CC"/>
                </a:solidFill>
              </a:rPr>
              <a:t>  </a:t>
            </a:r>
            <a:endParaRPr lang="en-GB" sz="2800" dirty="0">
              <a:solidFill>
                <a:srgbClr val="0033CC"/>
              </a:solidFill>
            </a:endParaRPr>
          </a:p>
          <a:p>
            <a:r>
              <a:rPr lang="en-GB" dirty="0">
                <a:solidFill>
                  <a:srgbClr val="0033CC"/>
                </a:solidFill>
              </a:rPr>
              <a:t>1.7                                          </a:t>
            </a:r>
            <a:r>
              <a:rPr lang="en-GB" i="1" dirty="0">
                <a:solidFill>
                  <a:srgbClr val="0033CC"/>
                </a:solidFill>
              </a:rPr>
              <a:t>error</a:t>
            </a:r>
            <a:r>
              <a:rPr lang="en-GB" dirty="0">
                <a:solidFill>
                  <a:srgbClr val="0033CC"/>
                </a:solidFill>
              </a:rPr>
              <a:t>  -0.1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2535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52775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36863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7275" y="4816475"/>
            <a:ext cx="7896225" cy="193833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chemeClr val="bg1"/>
                </a:solidFill>
              </a:rPr>
              <a:t>Repeat this thousands, maybe millions of times – each time</a:t>
            </a:r>
          </a:p>
          <a:p>
            <a:pPr eaLnBrk="1" hangingPunct="1"/>
            <a:r>
              <a:rPr lang="en-GB" b="1">
                <a:solidFill>
                  <a:schemeClr val="bg1"/>
                </a:solidFill>
              </a:rPr>
              <a:t>taking a random training instance, and making slight </a:t>
            </a:r>
          </a:p>
          <a:p>
            <a:pPr eaLnBrk="1" hangingPunct="1"/>
            <a:r>
              <a:rPr lang="en-GB" b="1">
                <a:solidFill>
                  <a:schemeClr val="bg1"/>
                </a:solidFill>
              </a:rPr>
              <a:t>weight adjustments</a:t>
            </a:r>
          </a:p>
          <a:p>
            <a:pPr eaLnBrk="1" hangingPunct="1"/>
            <a:r>
              <a:rPr lang="en-GB" b="1">
                <a:solidFill>
                  <a:srgbClr val="0D0D0D"/>
                </a:solidFill>
              </a:rPr>
              <a:t>  </a:t>
            </a:r>
            <a:r>
              <a:rPr lang="en-GB" b="1" i="1">
                <a:solidFill>
                  <a:srgbClr val="0D0D0D"/>
                </a:solidFill>
              </a:rPr>
              <a:t>Algorithms for weight adjustment are designed to make</a:t>
            </a:r>
          </a:p>
          <a:p>
            <a:pPr eaLnBrk="1" hangingPunct="1"/>
            <a:r>
              <a:rPr lang="en-GB" b="1" i="1">
                <a:solidFill>
                  <a:srgbClr val="0D0D0D"/>
                </a:solidFill>
              </a:rPr>
              <a:t>changes that will reduce the error</a:t>
            </a:r>
            <a:endParaRPr lang="en-GB" b="1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7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7772400" cy="1143000"/>
          </a:xfrm>
        </p:spPr>
        <p:txBody>
          <a:bodyPr/>
          <a:lstStyle/>
          <a:p>
            <a:pPr algn="l"/>
            <a:r>
              <a:rPr lang="en-GB" dirty="0" smtClean="0">
                <a:latin typeface="Times New Roman" charset="0"/>
                <a:cs typeface="Arial" charset="0"/>
              </a:rPr>
              <a:t>Why non-linear function ?</a:t>
            </a:r>
            <a:endParaRPr lang="en-GB" dirty="0">
              <a:latin typeface="Times New Roman" charset="0"/>
              <a:cs typeface="Arial" charset="0"/>
            </a:endParaRPr>
          </a:p>
        </p:txBody>
      </p:sp>
      <p:sp>
        <p:nvSpPr>
          <p:cNvPr id="33795" name="Content Placeholder 3"/>
          <p:cNvSpPr>
            <a:spLocks noGrp="1"/>
          </p:cNvSpPr>
          <p:nvPr>
            <p:ph idx="1"/>
          </p:nvPr>
        </p:nvSpPr>
        <p:spPr>
          <a:xfrm>
            <a:off x="639763" y="1228725"/>
            <a:ext cx="9072562" cy="45418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z="2400">
                <a:latin typeface="Times New Roman" charset="0"/>
                <a:cs typeface="Arial" charset="0"/>
              </a:rPr>
              <a:t>NNs use nonlinear </a:t>
            </a:r>
            <a:r>
              <a:rPr lang="en-GB" sz="2400" i="1">
                <a:latin typeface="Times New Roman" charset="0"/>
                <a:cs typeface="Arial" charset="0"/>
              </a:rPr>
              <a:t>f</a:t>
            </a:r>
            <a:r>
              <a:rPr lang="en-GB" sz="2400">
                <a:latin typeface="Times New Roman" charset="0"/>
                <a:cs typeface="Arial" charset="0"/>
              </a:rPr>
              <a:t>(x) so they        SVMs only draw straight lines,     </a:t>
            </a:r>
          </a:p>
          <a:p>
            <a:pPr marL="0" indent="0">
              <a:buFontTx/>
              <a:buNone/>
            </a:pPr>
            <a:r>
              <a:rPr lang="en-GB" sz="2400">
                <a:latin typeface="Times New Roman" charset="0"/>
                <a:cs typeface="Arial" charset="0"/>
              </a:rPr>
              <a:t>can draw complex boundaries,        but they transform the data first</a:t>
            </a:r>
          </a:p>
          <a:p>
            <a:pPr marL="0" indent="0">
              <a:buFontTx/>
              <a:buNone/>
            </a:pPr>
            <a:r>
              <a:rPr lang="en-GB" sz="2400">
                <a:latin typeface="Times New Roman" charset="0"/>
                <a:cs typeface="Arial" charset="0"/>
              </a:rPr>
              <a:t>but keep the data unchanged           in a way that makes that OK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886075"/>
            <a:ext cx="4005262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244475" y="3068638"/>
            <a:ext cx="4291013" cy="2001837"/>
          </a:xfrm>
          <a:custGeom>
            <a:avLst/>
            <a:gdLst>
              <a:gd name="connsiteX0" fmla="*/ 0 w 4291013"/>
              <a:gd name="connsiteY0" fmla="*/ 1209040 h 2001520"/>
              <a:gd name="connsiteX1" fmla="*/ 81280 w 4291013"/>
              <a:gd name="connsiteY1" fmla="*/ 1198880 h 2001520"/>
              <a:gd name="connsiteX2" fmla="*/ 101600 w 4291013"/>
              <a:gd name="connsiteY2" fmla="*/ 1259840 h 2001520"/>
              <a:gd name="connsiteX3" fmla="*/ 457200 w 4291013"/>
              <a:gd name="connsiteY3" fmla="*/ 1280160 h 2001520"/>
              <a:gd name="connsiteX4" fmla="*/ 518160 w 4291013"/>
              <a:gd name="connsiteY4" fmla="*/ 1290320 h 2001520"/>
              <a:gd name="connsiteX5" fmla="*/ 568960 w 4291013"/>
              <a:gd name="connsiteY5" fmla="*/ 1310640 h 2001520"/>
              <a:gd name="connsiteX6" fmla="*/ 741680 w 4291013"/>
              <a:gd name="connsiteY6" fmla="*/ 1402080 h 2001520"/>
              <a:gd name="connsiteX7" fmla="*/ 812800 w 4291013"/>
              <a:gd name="connsiteY7" fmla="*/ 1473200 h 2001520"/>
              <a:gd name="connsiteX8" fmla="*/ 894080 w 4291013"/>
              <a:gd name="connsiteY8" fmla="*/ 1524000 h 2001520"/>
              <a:gd name="connsiteX9" fmla="*/ 955040 w 4291013"/>
              <a:gd name="connsiteY9" fmla="*/ 1574800 h 2001520"/>
              <a:gd name="connsiteX10" fmla="*/ 995680 w 4291013"/>
              <a:gd name="connsiteY10" fmla="*/ 1605280 h 2001520"/>
              <a:gd name="connsiteX11" fmla="*/ 1026160 w 4291013"/>
              <a:gd name="connsiteY11" fmla="*/ 1645920 h 2001520"/>
              <a:gd name="connsiteX12" fmla="*/ 1066800 w 4291013"/>
              <a:gd name="connsiteY12" fmla="*/ 1666240 h 2001520"/>
              <a:gd name="connsiteX13" fmla="*/ 1097280 w 4291013"/>
              <a:gd name="connsiteY13" fmla="*/ 1686560 h 2001520"/>
              <a:gd name="connsiteX14" fmla="*/ 1107440 w 4291013"/>
              <a:gd name="connsiteY14" fmla="*/ 1717040 h 2001520"/>
              <a:gd name="connsiteX15" fmla="*/ 1026160 w 4291013"/>
              <a:gd name="connsiteY15" fmla="*/ 1767840 h 2001520"/>
              <a:gd name="connsiteX16" fmla="*/ 975360 w 4291013"/>
              <a:gd name="connsiteY16" fmla="*/ 1818640 h 2001520"/>
              <a:gd name="connsiteX17" fmla="*/ 914400 w 4291013"/>
              <a:gd name="connsiteY17" fmla="*/ 1899920 h 2001520"/>
              <a:gd name="connsiteX18" fmla="*/ 955040 w 4291013"/>
              <a:gd name="connsiteY18" fmla="*/ 1940560 h 2001520"/>
              <a:gd name="connsiteX19" fmla="*/ 1005840 w 4291013"/>
              <a:gd name="connsiteY19" fmla="*/ 1971040 h 2001520"/>
              <a:gd name="connsiteX20" fmla="*/ 1036320 w 4291013"/>
              <a:gd name="connsiteY20" fmla="*/ 1981200 h 2001520"/>
              <a:gd name="connsiteX21" fmla="*/ 1259840 w 4291013"/>
              <a:gd name="connsiteY21" fmla="*/ 2001520 h 2001520"/>
              <a:gd name="connsiteX22" fmla="*/ 1544320 w 4291013"/>
              <a:gd name="connsiteY22" fmla="*/ 1991360 h 2001520"/>
              <a:gd name="connsiteX23" fmla="*/ 1747520 w 4291013"/>
              <a:gd name="connsiteY23" fmla="*/ 1940560 h 2001520"/>
              <a:gd name="connsiteX24" fmla="*/ 1910080 w 4291013"/>
              <a:gd name="connsiteY24" fmla="*/ 1920240 h 2001520"/>
              <a:gd name="connsiteX25" fmla="*/ 2133600 w 4291013"/>
              <a:gd name="connsiteY25" fmla="*/ 1859280 h 2001520"/>
              <a:gd name="connsiteX26" fmla="*/ 2357120 w 4291013"/>
              <a:gd name="connsiteY26" fmla="*/ 1818640 h 2001520"/>
              <a:gd name="connsiteX27" fmla="*/ 2468880 w 4291013"/>
              <a:gd name="connsiteY27" fmla="*/ 1788160 h 2001520"/>
              <a:gd name="connsiteX28" fmla="*/ 2560320 w 4291013"/>
              <a:gd name="connsiteY28" fmla="*/ 1767840 h 2001520"/>
              <a:gd name="connsiteX29" fmla="*/ 2712720 w 4291013"/>
              <a:gd name="connsiteY29" fmla="*/ 1696720 h 2001520"/>
              <a:gd name="connsiteX30" fmla="*/ 2794000 w 4291013"/>
              <a:gd name="connsiteY30" fmla="*/ 1656080 h 2001520"/>
              <a:gd name="connsiteX31" fmla="*/ 2875280 w 4291013"/>
              <a:gd name="connsiteY31" fmla="*/ 1564640 h 2001520"/>
              <a:gd name="connsiteX32" fmla="*/ 2885440 w 4291013"/>
              <a:gd name="connsiteY32" fmla="*/ 1513840 h 2001520"/>
              <a:gd name="connsiteX33" fmla="*/ 2915920 w 4291013"/>
              <a:gd name="connsiteY33" fmla="*/ 1422400 h 2001520"/>
              <a:gd name="connsiteX34" fmla="*/ 2905760 w 4291013"/>
              <a:gd name="connsiteY34" fmla="*/ 1341120 h 2001520"/>
              <a:gd name="connsiteX35" fmla="*/ 2804160 w 4291013"/>
              <a:gd name="connsiteY35" fmla="*/ 1310640 h 2001520"/>
              <a:gd name="connsiteX36" fmla="*/ 2702560 w 4291013"/>
              <a:gd name="connsiteY36" fmla="*/ 1249680 h 2001520"/>
              <a:gd name="connsiteX37" fmla="*/ 2641600 w 4291013"/>
              <a:gd name="connsiteY37" fmla="*/ 1219200 h 2001520"/>
              <a:gd name="connsiteX38" fmla="*/ 2600960 w 4291013"/>
              <a:gd name="connsiteY38" fmla="*/ 1178560 h 2001520"/>
              <a:gd name="connsiteX39" fmla="*/ 2550160 w 4291013"/>
              <a:gd name="connsiteY39" fmla="*/ 1137920 h 2001520"/>
              <a:gd name="connsiteX40" fmla="*/ 2377440 w 4291013"/>
              <a:gd name="connsiteY40" fmla="*/ 1046480 h 2001520"/>
              <a:gd name="connsiteX41" fmla="*/ 2326640 w 4291013"/>
              <a:gd name="connsiteY41" fmla="*/ 1036320 h 2001520"/>
              <a:gd name="connsiteX42" fmla="*/ 2286000 w 4291013"/>
              <a:gd name="connsiteY42" fmla="*/ 1016000 h 2001520"/>
              <a:gd name="connsiteX43" fmla="*/ 2448560 w 4291013"/>
              <a:gd name="connsiteY43" fmla="*/ 944880 h 2001520"/>
              <a:gd name="connsiteX44" fmla="*/ 2529840 w 4291013"/>
              <a:gd name="connsiteY44" fmla="*/ 904240 h 2001520"/>
              <a:gd name="connsiteX45" fmla="*/ 2661920 w 4291013"/>
              <a:gd name="connsiteY45" fmla="*/ 822960 h 2001520"/>
              <a:gd name="connsiteX46" fmla="*/ 2753360 w 4291013"/>
              <a:gd name="connsiteY46" fmla="*/ 782320 h 2001520"/>
              <a:gd name="connsiteX47" fmla="*/ 2956560 w 4291013"/>
              <a:gd name="connsiteY47" fmla="*/ 650240 h 2001520"/>
              <a:gd name="connsiteX48" fmla="*/ 3007360 w 4291013"/>
              <a:gd name="connsiteY48" fmla="*/ 619760 h 2001520"/>
              <a:gd name="connsiteX49" fmla="*/ 3119120 w 4291013"/>
              <a:gd name="connsiteY49" fmla="*/ 568960 h 2001520"/>
              <a:gd name="connsiteX50" fmla="*/ 3159760 w 4291013"/>
              <a:gd name="connsiteY50" fmla="*/ 558800 h 2001520"/>
              <a:gd name="connsiteX51" fmla="*/ 3454400 w 4291013"/>
              <a:gd name="connsiteY51" fmla="*/ 325120 h 2001520"/>
              <a:gd name="connsiteX52" fmla="*/ 3576320 w 4291013"/>
              <a:gd name="connsiteY52" fmla="*/ 264160 h 2001520"/>
              <a:gd name="connsiteX53" fmla="*/ 3688080 w 4291013"/>
              <a:gd name="connsiteY53" fmla="*/ 193040 h 2001520"/>
              <a:gd name="connsiteX54" fmla="*/ 3779520 w 4291013"/>
              <a:gd name="connsiteY54" fmla="*/ 152400 h 2001520"/>
              <a:gd name="connsiteX55" fmla="*/ 3870960 w 4291013"/>
              <a:gd name="connsiteY55" fmla="*/ 101600 h 2001520"/>
              <a:gd name="connsiteX56" fmla="*/ 3921760 w 4291013"/>
              <a:gd name="connsiteY56" fmla="*/ 81280 h 2001520"/>
              <a:gd name="connsiteX57" fmla="*/ 4074160 w 4291013"/>
              <a:gd name="connsiteY57" fmla="*/ 40640 h 2001520"/>
              <a:gd name="connsiteX58" fmla="*/ 4155440 w 4291013"/>
              <a:gd name="connsiteY58" fmla="*/ 30480 h 2001520"/>
              <a:gd name="connsiteX59" fmla="*/ 4206240 w 4291013"/>
              <a:gd name="connsiteY59" fmla="*/ 20320 h 2001520"/>
              <a:gd name="connsiteX60" fmla="*/ 4277360 w 4291013"/>
              <a:gd name="connsiteY60" fmla="*/ 0 h 200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291013" h="2001520">
                <a:moveTo>
                  <a:pt x="0" y="1209040"/>
                </a:moveTo>
                <a:cubicBezTo>
                  <a:pt x="27093" y="1205653"/>
                  <a:pt x="56858" y="1186669"/>
                  <a:pt x="81280" y="1198880"/>
                </a:cubicBezTo>
                <a:cubicBezTo>
                  <a:pt x="100438" y="1208459"/>
                  <a:pt x="80216" y="1258618"/>
                  <a:pt x="101600" y="1259840"/>
                </a:cubicBezTo>
                <a:lnTo>
                  <a:pt x="457200" y="1280160"/>
                </a:lnTo>
                <a:cubicBezTo>
                  <a:pt x="477520" y="1283547"/>
                  <a:pt x="498286" y="1284900"/>
                  <a:pt x="518160" y="1290320"/>
                </a:cubicBezTo>
                <a:cubicBezTo>
                  <a:pt x="535755" y="1295119"/>
                  <a:pt x="552197" y="1303456"/>
                  <a:pt x="568960" y="1310640"/>
                </a:cubicBezTo>
                <a:cubicBezTo>
                  <a:pt x="630549" y="1337035"/>
                  <a:pt x="688675" y="1359676"/>
                  <a:pt x="741680" y="1402080"/>
                </a:cubicBezTo>
                <a:cubicBezTo>
                  <a:pt x="767860" y="1423024"/>
                  <a:pt x="786620" y="1452256"/>
                  <a:pt x="812800" y="1473200"/>
                </a:cubicBezTo>
                <a:cubicBezTo>
                  <a:pt x="837749" y="1493159"/>
                  <a:pt x="868081" y="1505430"/>
                  <a:pt x="894080" y="1524000"/>
                </a:cubicBezTo>
                <a:cubicBezTo>
                  <a:pt x="915604" y="1539374"/>
                  <a:pt x="934385" y="1558276"/>
                  <a:pt x="955040" y="1574800"/>
                </a:cubicBezTo>
                <a:cubicBezTo>
                  <a:pt x="968263" y="1585378"/>
                  <a:pt x="983706" y="1593306"/>
                  <a:pt x="995680" y="1605280"/>
                </a:cubicBezTo>
                <a:cubicBezTo>
                  <a:pt x="1007654" y="1617254"/>
                  <a:pt x="1013303" y="1634900"/>
                  <a:pt x="1026160" y="1645920"/>
                </a:cubicBezTo>
                <a:cubicBezTo>
                  <a:pt x="1037659" y="1655777"/>
                  <a:pt x="1053650" y="1658726"/>
                  <a:pt x="1066800" y="1666240"/>
                </a:cubicBezTo>
                <a:cubicBezTo>
                  <a:pt x="1077402" y="1672298"/>
                  <a:pt x="1087120" y="1679787"/>
                  <a:pt x="1097280" y="1686560"/>
                </a:cubicBezTo>
                <a:cubicBezTo>
                  <a:pt x="1100667" y="1696720"/>
                  <a:pt x="1114492" y="1708980"/>
                  <a:pt x="1107440" y="1717040"/>
                </a:cubicBezTo>
                <a:cubicBezTo>
                  <a:pt x="1086401" y="1741085"/>
                  <a:pt x="1048752" y="1745248"/>
                  <a:pt x="1026160" y="1767840"/>
                </a:cubicBezTo>
                <a:cubicBezTo>
                  <a:pt x="1009227" y="1784773"/>
                  <a:pt x="990829" y="1800359"/>
                  <a:pt x="975360" y="1818640"/>
                </a:cubicBezTo>
                <a:cubicBezTo>
                  <a:pt x="953484" y="1844493"/>
                  <a:pt x="914400" y="1899920"/>
                  <a:pt x="914400" y="1899920"/>
                </a:cubicBezTo>
                <a:cubicBezTo>
                  <a:pt x="930656" y="1948688"/>
                  <a:pt x="911691" y="1918885"/>
                  <a:pt x="955040" y="1940560"/>
                </a:cubicBezTo>
                <a:cubicBezTo>
                  <a:pt x="972703" y="1949391"/>
                  <a:pt x="988177" y="1962209"/>
                  <a:pt x="1005840" y="1971040"/>
                </a:cubicBezTo>
                <a:cubicBezTo>
                  <a:pt x="1015419" y="1975829"/>
                  <a:pt x="1025930" y="1978603"/>
                  <a:pt x="1036320" y="1981200"/>
                </a:cubicBezTo>
                <a:cubicBezTo>
                  <a:pt x="1115596" y="2001019"/>
                  <a:pt x="1163651" y="1995862"/>
                  <a:pt x="1259840" y="2001520"/>
                </a:cubicBezTo>
                <a:cubicBezTo>
                  <a:pt x="1354667" y="1998133"/>
                  <a:pt x="1450166" y="2003129"/>
                  <a:pt x="1544320" y="1991360"/>
                </a:cubicBezTo>
                <a:cubicBezTo>
                  <a:pt x="1613599" y="1982700"/>
                  <a:pt x="1678241" y="1949220"/>
                  <a:pt x="1747520" y="1940560"/>
                </a:cubicBezTo>
                <a:lnTo>
                  <a:pt x="1910080" y="1920240"/>
                </a:lnTo>
                <a:cubicBezTo>
                  <a:pt x="1984587" y="1899920"/>
                  <a:pt x="2058293" y="1876395"/>
                  <a:pt x="2133600" y="1859280"/>
                </a:cubicBezTo>
                <a:cubicBezTo>
                  <a:pt x="2207445" y="1842497"/>
                  <a:pt x="2283040" y="1834354"/>
                  <a:pt x="2357120" y="1818640"/>
                </a:cubicBezTo>
                <a:cubicBezTo>
                  <a:pt x="2394893" y="1810627"/>
                  <a:pt x="2431419" y="1797525"/>
                  <a:pt x="2468880" y="1788160"/>
                </a:cubicBezTo>
                <a:cubicBezTo>
                  <a:pt x="2499171" y="1780587"/>
                  <a:pt x="2530365" y="1776650"/>
                  <a:pt x="2560320" y="1767840"/>
                </a:cubicBezTo>
                <a:cubicBezTo>
                  <a:pt x="2647282" y="1742263"/>
                  <a:pt x="2635239" y="1738043"/>
                  <a:pt x="2712720" y="1696720"/>
                </a:cubicBezTo>
                <a:cubicBezTo>
                  <a:pt x="2739448" y="1682465"/>
                  <a:pt x="2769095" y="1673322"/>
                  <a:pt x="2794000" y="1656080"/>
                </a:cubicBezTo>
                <a:cubicBezTo>
                  <a:pt x="2826642" y="1633481"/>
                  <a:pt x="2851738" y="1596030"/>
                  <a:pt x="2875280" y="1564640"/>
                </a:cubicBezTo>
                <a:cubicBezTo>
                  <a:pt x="2878667" y="1547707"/>
                  <a:pt x="2879979" y="1530223"/>
                  <a:pt x="2885440" y="1513840"/>
                </a:cubicBezTo>
                <a:cubicBezTo>
                  <a:pt x="2927504" y="1387647"/>
                  <a:pt x="2886803" y="1567986"/>
                  <a:pt x="2915920" y="1422400"/>
                </a:cubicBezTo>
                <a:cubicBezTo>
                  <a:pt x="2912533" y="1395307"/>
                  <a:pt x="2921418" y="1363488"/>
                  <a:pt x="2905760" y="1341120"/>
                </a:cubicBezTo>
                <a:cubicBezTo>
                  <a:pt x="2900513" y="1333624"/>
                  <a:pt x="2820623" y="1314756"/>
                  <a:pt x="2804160" y="1310640"/>
                </a:cubicBezTo>
                <a:cubicBezTo>
                  <a:pt x="2770293" y="1290320"/>
                  <a:pt x="2737885" y="1267343"/>
                  <a:pt x="2702560" y="1249680"/>
                </a:cubicBezTo>
                <a:cubicBezTo>
                  <a:pt x="2682240" y="1239520"/>
                  <a:pt x="2660212" y="1232228"/>
                  <a:pt x="2641600" y="1219200"/>
                </a:cubicBezTo>
                <a:cubicBezTo>
                  <a:pt x="2625905" y="1208214"/>
                  <a:pt x="2615279" y="1191288"/>
                  <a:pt x="2600960" y="1178560"/>
                </a:cubicBezTo>
                <a:cubicBezTo>
                  <a:pt x="2584752" y="1164153"/>
                  <a:pt x="2567925" y="1150356"/>
                  <a:pt x="2550160" y="1137920"/>
                </a:cubicBezTo>
                <a:cubicBezTo>
                  <a:pt x="2514749" y="1113132"/>
                  <a:pt x="2391967" y="1049385"/>
                  <a:pt x="2377440" y="1046480"/>
                </a:cubicBezTo>
                <a:lnTo>
                  <a:pt x="2326640" y="1036320"/>
                </a:lnTo>
                <a:cubicBezTo>
                  <a:pt x="2313093" y="1029547"/>
                  <a:pt x="2279227" y="1029547"/>
                  <a:pt x="2286000" y="1016000"/>
                </a:cubicBezTo>
                <a:cubicBezTo>
                  <a:pt x="2301795" y="984409"/>
                  <a:pt x="2429142" y="954589"/>
                  <a:pt x="2448560" y="944880"/>
                </a:cubicBezTo>
                <a:cubicBezTo>
                  <a:pt x="2475653" y="931333"/>
                  <a:pt x="2503540" y="919269"/>
                  <a:pt x="2529840" y="904240"/>
                </a:cubicBezTo>
                <a:cubicBezTo>
                  <a:pt x="2642513" y="839856"/>
                  <a:pt x="2537180" y="885330"/>
                  <a:pt x="2661920" y="822960"/>
                </a:cubicBezTo>
                <a:cubicBezTo>
                  <a:pt x="2691753" y="808043"/>
                  <a:pt x="2722880" y="795867"/>
                  <a:pt x="2753360" y="782320"/>
                </a:cubicBezTo>
                <a:cubicBezTo>
                  <a:pt x="2874564" y="661116"/>
                  <a:pt x="2746631" y="776197"/>
                  <a:pt x="2956560" y="650240"/>
                </a:cubicBezTo>
                <a:cubicBezTo>
                  <a:pt x="2973493" y="640080"/>
                  <a:pt x="2990024" y="629216"/>
                  <a:pt x="3007360" y="619760"/>
                </a:cubicBezTo>
                <a:cubicBezTo>
                  <a:pt x="3039928" y="601996"/>
                  <a:pt x="3083114" y="580962"/>
                  <a:pt x="3119120" y="568960"/>
                </a:cubicBezTo>
                <a:cubicBezTo>
                  <a:pt x="3132367" y="564544"/>
                  <a:pt x="3146213" y="562187"/>
                  <a:pt x="3159760" y="558800"/>
                </a:cubicBezTo>
                <a:cubicBezTo>
                  <a:pt x="3171384" y="549113"/>
                  <a:pt x="3398421" y="353110"/>
                  <a:pt x="3454400" y="325120"/>
                </a:cubicBezTo>
                <a:cubicBezTo>
                  <a:pt x="3495040" y="304800"/>
                  <a:pt x="3536764" y="286518"/>
                  <a:pt x="3576320" y="264160"/>
                </a:cubicBezTo>
                <a:cubicBezTo>
                  <a:pt x="3614761" y="242432"/>
                  <a:pt x="3649389" y="214320"/>
                  <a:pt x="3688080" y="193040"/>
                </a:cubicBezTo>
                <a:cubicBezTo>
                  <a:pt x="3717306" y="176966"/>
                  <a:pt x="3749235" y="166378"/>
                  <a:pt x="3779520" y="152400"/>
                </a:cubicBezTo>
                <a:cubicBezTo>
                  <a:pt x="3906719" y="93693"/>
                  <a:pt x="3717343" y="178408"/>
                  <a:pt x="3870960" y="101600"/>
                </a:cubicBezTo>
                <a:cubicBezTo>
                  <a:pt x="3887272" y="93444"/>
                  <a:pt x="3904620" y="87513"/>
                  <a:pt x="3921760" y="81280"/>
                </a:cubicBezTo>
                <a:cubicBezTo>
                  <a:pt x="3971240" y="63287"/>
                  <a:pt x="4022023" y="48661"/>
                  <a:pt x="4074160" y="40640"/>
                </a:cubicBezTo>
                <a:cubicBezTo>
                  <a:pt x="4101147" y="36488"/>
                  <a:pt x="4128453" y="34632"/>
                  <a:pt x="4155440" y="30480"/>
                </a:cubicBezTo>
                <a:cubicBezTo>
                  <a:pt x="4172508" y="27854"/>
                  <a:pt x="4189172" y="22946"/>
                  <a:pt x="4206240" y="20320"/>
                </a:cubicBezTo>
                <a:cubicBezTo>
                  <a:pt x="4290122" y="7415"/>
                  <a:pt x="4307204" y="29844"/>
                  <a:pt x="427736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793038" y="6110288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597525" y="343376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756275" y="3922713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126163" y="327025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913438" y="415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416675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283200" y="40544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084763" y="4283075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416675" y="4786313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013325" y="57515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927600" y="5153025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597525" y="5416550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7883525" y="323056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839075" y="3865563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199438" y="2976563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8615363" y="37496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8458200" y="2976563"/>
            <a:ext cx="314325" cy="40798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7280275" y="390525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121525" y="328136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756275" y="48910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573838" y="57038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7000875" y="52974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366000" y="5884863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146800" y="5153025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7726363" y="347503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46600" y="4359275"/>
            <a:ext cx="4779963" cy="53181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60875" y="1147763"/>
            <a:ext cx="263525" cy="5710237"/>
          </a:xfrm>
          <a:prstGeom prst="line">
            <a:avLst/>
          </a:prstGeom>
          <a:ln w="2540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69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1143000"/>
          </a:xfrm>
        </p:spPr>
        <p:txBody>
          <a:bodyPr/>
          <a:lstStyle/>
          <a:p>
            <a:r>
              <a:rPr lang="en-US" dirty="0" smtClean="0"/>
              <a:t>Which models are deep 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7439" r="-7439"/>
          <a:stretch>
            <a:fillRect/>
          </a:stretch>
        </p:blipFill>
        <p:spPr>
          <a:xfrm>
            <a:off x="-557970" y="1246835"/>
            <a:ext cx="10119732" cy="5565463"/>
          </a:xfrm>
        </p:spPr>
      </p:pic>
    </p:spTree>
    <p:extLst>
      <p:ext uri="{BB962C8B-B14F-4D97-AF65-F5344CB8AC3E}">
        <p14:creationId xmlns:p14="http://schemas.microsoft.com/office/powerpoint/2010/main" val="289768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we really need deep architectures 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8286" r="-8286"/>
          <a:stretch>
            <a:fillRect/>
          </a:stretch>
        </p:blipFill>
        <p:spPr>
          <a:xfrm>
            <a:off x="-250125" y="1600200"/>
            <a:ext cx="10524498" cy="5519996"/>
          </a:xfrm>
        </p:spPr>
      </p:pic>
    </p:spTree>
    <p:extLst>
      <p:ext uri="{BB962C8B-B14F-4D97-AF65-F5344CB8AC3E}">
        <p14:creationId xmlns:p14="http://schemas.microsoft.com/office/powerpoint/2010/main" val="3677233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945864" y="3929964"/>
            <a:ext cx="2275816" cy="25089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799"/>
          </a:p>
        </p:txBody>
      </p:sp>
      <p:grpSp>
        <p:nvGrpSpPr>
          <p:cNvPr id="63" name="Group 62"/>
          <p:cNvGrpSpPr/>
          <p:nvPr/>
        </p:nvGrpSpPr>
        <p:grpSpPr>
          <a:xfrm>
            <a:off x="838201" y="2084017"/>
            <a:ext cx="3557170" cy="3615161"/>
            <a:chOff x="838200" y="1502120"/>
            <a:chExt cx="4305582" cy="4316319"/>
          </a:xfrm>
        </p:grpSpPr>
        <p:sp>
          <p:nvSpPr>
            <p:cNvPr id="64" name="Oval 10"/>
            <p:cNvSpPr>
              <a:spLocks noChangeArrowheads="1"/>
            </p:cNvSpPr>
            <p:nvPr/>
          </p:nvSpPr>
          <p:spPr bwMode="auto">
            <a:xfrm>
              <a:off x="1891678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65" name="Oval 11"/>
            <p:cNvSpPr>
              <a:spLocks noChangeArrowheads="1"/>
            </p:cNvSpPr>
            <p:nvPr/>
          </p:nvSpPr>
          <p:spPr bwMode="auto">
            <a:xfrm>
              <a:off x="2945156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66" name="Line 21"/>
            <p:cNvSpPr>
              <a:spLocks noChangeShapeType="1"/>
            </p:cNvSpPr>
            <p:nvPr/>
          </p:nvSpPr>
          <p:spPr bwMode="auto">
            <a:xfrm flipV="1">
              <a:off x="1364939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67" name="Line 22"/>
            <p:cNvSpPr>
              <a:spLocks noChangeShapeType="1"/>
            </p:cNvSpPr>
            <p:nvPr/>
          </p:nvSpPr>
          <p:spPr bwMode="auto">
            <a:xfrm flipV="1">
              <a:off x="2418417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68" name="Line 31"/>
            <p:cNvSpPr>
              <a:spLocks noChangeShapeType="1"/>
            </p:cNvSpPr>
            <p:nvPr/>
          </p:nvSpPr>
          <p:spPr bwMode="auto">
            <a:xfrm flipH="1" flipV="1">
              <a:off x="3471895" y="2126042"/>
              <a:ext cx="530613" cy="1280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69" name="Line 32"/>
            <p:cNvSpPr>
              <a:spLocks noChangeShapeType="1"/>
            </p:cNvSpPr>
            <p:nvPr/>
          </p:nvSpPr>
          <p:spPr bwMode="auto">
            <a:xfrm flipH="1" flipV="1">
              <a:off x="2418417" y="2126039"/>
              <a:ext cx="701029" cy="1418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0" name="Line 37"/>
            <p:cNvSpPr>
              <a:spLocks noChangeShapeType="1"/>
            </p:cNvSpPr>
            <p:nvPr/>
          </p:nvSpPr>
          <p:spPr bwMode="auto">
            <a:xfrm flipH="1" flipV="1">
              <a:off x="2592707" y="2122907"/>
              <a:ext cx="1405927" cy="1421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1" name="Line 39"/>
            <p:cNvSpPr>
              <a:spLocks noChangeShapeType="1"/>
            </p:cNvSpPr>
            <p:nvPr/>
          </p:nvSpPr>
          <p:spPr bwMode="auto">
            <a:xfrm flipH="1" flipV="1">
              <a:off x="3297610" y="2266970"/>
              <a:ext cx="3872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2" name="Line 40"/>
            <p:cNvSpPr>
              <a:spLocks noChangeShapeType="1"/>
            </p:cNvSpPr>
            <p:nvPr/>
          </p:nvSpPr>
          <p:spPr bwMode="auto">
            <a:xfrm flipH="1" flipV="1">
              <a:off x="2244129" y="2266970"/>
              <a:ext cx="0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73" name="Text Box 44"/>
            <p:cNvSpPr txBox="1">
              <a:spLocks noChangeArrowheads="1"/>
            </p:cNvSpPr>
            <p:nvPr/>
          </p:nvSpPr>
          <p:spPr bwMode="auto">
            <a:xfrm>
              <a:off x="4293628" y="3041285"/>
              <a:ext cx="8501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3CC"/>
                  </a:solidFill>
                </a:rPr>
                <a:t>hidden</a:t>
              </a:r>
            </a:p>
          </p:txBody>
        </p:sp>
        <p:sp>
          <p:nvSpPr>
            <p:cNvPr id="74" name="Text Box 45"/>
            <p:cNvSpPr txBox="1">
              <a:spLocks noChangeArrowheads="1"/>
            </p:cNvSpPr>
            <p:nvPr/>
          </p:nvSpPr>
          <p:spPr bwMode="auto">
            <a:xfrm>
              <a:off x="3560978" y="1502120"/>
              <a:ext cx="83668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3CC"/>
                  </a:solidFill>
                </a:rPr>
                <a:t>output</a:t>
              </a:r>
            </a:p>
          </p:txBody>
        </p:sp>
        <p:sp>
          <p:nvSpPr>
            <p:cNvPr id="75" name="Oval 46"/>
            <p:cNvSpPr>
              <a:spLocks noChangeArrowheads="1"/>
            </p:cNvSpPr>
            <p:nvPr/>
          </p:nvSpPr>
          <p:spPr bwMode="auto">
            <a:xfrm>
              <a:off x="2945156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6" name="Oval 47"/>
            <p:cNvSpPr>
              <a:spLocks noChangeArrowheads="1"/>
            </p:cNvSpPr>
            <p:nvPr/>
          </p:nvSpPr>
          <p:spPr bwMode="auto">
            <a:xfrm>
              <a:off x="3998634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7" name="Oval 48"/>
            <p:cNvSpPr>
              <a:spLocks noChangeArrowheads="1"/>
            </p:cNvSpPr>
            <p:nvPr/>
          </p:nvSpPr>
          <p:spPr bwMode="auto">
            <a:xfrm>
              <a:off x="1364939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8" name="Oval 49"/>
            <p:cNvSpPr>
              <a:spLocks noChangeArrowheads="1"/>
            </p:cNvSpPr>
            <p:nvPr/>
          </p:nvSpPr>
          <p:spPr bwMode="auto">
            <a:xfrm>
              <a:off x="2418417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9" name="Oval 50"/>
            <p:cNvSpPr>
              <a:spLocks noChangeArrowheads="1"/>
            </p:cNvSpPr>
            <p:nvPr/>
          </p:nvSpPr>
          <p:spPr bwMode="auto">
            <a:xfrm>
              <a:off x="3471895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80" name="Oval 51"/>
            <p:cNvSpPr>
              <a:spLocks noChangeArrowheads="1"/>
            </p:cNvSpPr>
            <p:nvPr/>
          </p:nvSpPr>
          <p:spPr bwMode="auto">
            <a:xfrm>
              <a:off x="1891678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81" name="Oval 52"/>
            <p:cNvSpPr>
              <a:spLocks noChangeArrowheads="1"/>
            </p:cNvSpPr>
            <p:nvPr/>
          </p:nvSpPr>
          <p:spPr bwMode="auto">
            <a:xfrm>
              <a:off x="838200" y="340381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82" name="Line 53"/>
            <p:cNvSpPr>
              <a:spLocks noChangeShapeType="1"/>
            </p:cNvSpPr>
            <p:nvPr/>
          </p:nvSpPr>
          <p:spPr bwMode="auto">
            <a:xfrm flipV="1">
              <a:off x="1717390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3" name="Line 54"/>
            <p:cNvSpPr>
              <a:spLocks noChangeShapeType="1"/>
            </p:cNvSpPr>
            <p:nvPr/>
          </p:nvSpPr>
          <p:spPr bwMode="auto">
            <a:xfrm flipV="1">
              <a:off x="3824346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4" name="Line 55"/>
            <p:cNvSpPr>
              <a:spLocks noChangeShapeType="1"/>
            </p:cNvSpPr>
            <p:nvPr/>
          </p:nvSpPr>
          <p:spPr bwMode="auto">
            <a:xfrm flipH="1" flipV="1">
              <a:off x="3297610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5" name="Line 56"/>
            <p:cNvSpPr>
              <a:spLocks noChangeShapeType="1"/>
            </p:cNvSpPr>
            <p:nvPr/>
          </p:nvSpPr>
          <p:spPr bwMode="auto">
            <a:xfrm flipH="1" flipV="1">
              <a:off x="2244132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6" name="Line 57"/>
            <p:cNvSpPr>
              <a:spLocks noChangeShapeType="1"/>
            </p:cNvSpPr>
            <p:nvPr/>
          </p:nvSpPr>
          <p:spPr bwMode="auto">
            <a:xfrm flipH="1" flipV="1">
              <a:off x="2418417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7" name="Line 58"/>
            <p:cNvSpPr>
              <a:spLocks noChangeShapeType="1"/>
            </p:cNvSpPr>
            <p:nvPr/>
          </p:nvSpPr>
          <p:spPr bwMode="auto">
            <a:xfrm flipH="1" flipV="1">
              <a:off x="1364939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8" name="Line 59"/>
            <p:cNvSpPr>
              <a:spLocks noChangeShapeType="1"/>
            </p:cNvSpPr>
            <p:nvPr/>
          </p:nvSpPr>
          <p:spPr bwMode="auto">
            <a:xfrm flipH="1" flipV="1">
              <a:off x="1186777" y="3970673"/>
              <a:ext cx="530613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9" name="Line 60"/>
            <p:cNvSpPr>
              <a:spLocks noChangeShapeType="1"/>
            </p:cNvSpPr>
            <p:nvPr/>
          </p:nvSpPr>
          <p:spPr bwMode="auto">
            <a:xfrm flipV="1">
              <a:off x="2770868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90" name="Line 61"/>
            <p:cNvSpPr>
              <a:spLocks noChangeShapeType="1"/>
            </p:cNvSpPr>
            <p:nvPr/>
          </p:nvSpPr>
          <p:spPr bwMode="auto">
            <a:xfrm flipV="1">
              <a:off x="2945158" y="3970673"/>
              <a:ext cx="1231640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</p:grpSp>
      <p:sp>
        <p:nvSpPr>
          <p:cNvPr id="91" name="Text Box 85"/>
          <p:cNvSpPr txBox="1">
            <a:spLocks noChangeArrowheads="1"/>
          </p:cNvSpPr>
          <p:nvPr/>
        </p:nvSpPr>
        <p:spPr bwMode="auto">
          <a:xfrm>
            <a:off x="3615296" y="5258503"/>
            <a:ext cx="9839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3333CC"/>
                </a:solidFill>
              </a:rPr>
              <a:t>input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27786" y="5258503"/>
            <a:ext cx="20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i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35612" y="3623946"/>
            <a:ext cx="2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j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76277" y="2167302"/>
            <a:ext cx="26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k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11530" y="4541983"/>
            <a:ext cx="89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v</a:t>
            </a:r>
            <a:r>
              <a:rPr lang="de-CH" sz="3600" baseline="-25000" dirty="0" err="1"/>
              <a:t>ij</a:t>
            </a:r>
            <a:endParaRPr lang="de-CH" sz="3600" baseline="-25000" dirty="0"/>
          </a:p>
        </p:txBody>
      </p:sp>
      <p:sp>
        <p:nvSpPr>
          <p:cNvPr id="96" name="TextBox 95"/>
          <p:cNvSpPr txBox="1"/>
          <p:nvPr/>
        </p:nvSpPr>
        <p:spPr>
          <a:xfrm>
            <a:off x="1228272" y="5870041"/>
            <a:ext cx="290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[ X</a:t>
            </a:r>
            <a:r>
              <a:rPr lang="de-CH" sz="2000" baseline="-25000" dirty="0"/>
              <a:t>1</a:t>
            </a:r>
            <a:r>
              <a:rPr lang="de-CH" sz="2000" dirty="0"/>
              <a:t> ,          </a:t>
            </a:r>
            <a:r>
              <a:rPr lang="de-CH" sz="2000" dirty="0" smtClean="0"/>
              <a:t>X</a:t>
            </a:r>
            <a:r>
              <a:rPr lang="de-CH" sz="2000" baseline="-25000" dirty="0" smtClean="0"/>
              <a:t>2 </a:t>
            </a:r>
            <a:r>
              <a:rPr lang="de-CH" sz="2000" dirty="0"/>
              <a:t>,            </a:t>
            </a:r>
            <a:r>
              <a:rPr lang="de-CH" sz="2000" dirty="0" smtClean="0"/>
              <a:t>X</a:t>
            </a:r>
            <a:r>
              <a:rPr lang="de-CH" sz="2000" baseline="-25000" dirty="0" smtClean="0"/>
              <a:t>3 </a:t>
            </a:r>
            <a:r>
              <a:rPr lang="de-CH" sz="2000" dirty="0"/>
              <a:t>]</a:t>
            </a:r>
            <a:endParaRPr lang="de-CH" sz="2000" baseline="-25000" dirty="0"/>
          </a:p>
        </p:txBody>
      </p:sp>
      <p:graphicFrame>
        <p:nvGraphicFramePr>
          <p:cNvPr id="97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647172" y="5605470"/>
          <a:ext cx="1239208" cy="73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3" imgW="749160" imgH="444240" progId="Equation.3">
                  <p:embed/>
                </p:oleObj>
              </mc:Choice>
              <mc:Fallback>
                <p:oleObj name="Equation" r:id="rId3" imgW="749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172" y="5605470"/>
                        <a:ext cx="1239208" cy="735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Group 97"/>
          <p:cNvGrpSpPr/>
          <p:nvPr/>
        </p:nvGrpSpPr>
        <p:grpSpPr>
          <a:xfrm>
            <a:off x="5134415" y="4073840"/>
            <a:ext cx="1814681" cy="1408420"/>
            <a:chOff x="4506421" y="2163835"/>
            <a:chExt cx="3573706" cy="2017508"/>
          </a:xfrm>
        </p:grpSpPr>
        <p:sp>
          <p:nvSpPr>
            <p:cNvPr id="99" name="Rectangle 8"/>
            <p:cNvSpPr>
              <a:spLocks noChangeArrowheads="1"/>
            </p:cNvSpPr>
            <p:nvPr/>
          </p:nvSpPr>
          <p:spPr bwMode="auto">
            <a:xfrm>
              <a:off x="5127377" y="2398798"/>
              <a:ext cx="2952750" cy="12965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00" name="Line 10"/>
            <p:cNvSpPr>
              <a:spLocks noChangeShapeType="1"/>
            </p:cNvSpPr>
            <p:nvPr/>
          </p:nvSpPr>
          <p:spPr bwMode="auto">
            <a:xfrm flipV="1">
              <a:off x="4982914" y="3046497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1" name="Line 11"/>
            <p:cNvSpPr>
              <a:spLocks noChangeShapeType="1"/>
            </p:cNvSpPr>
            <p:nvPr/>
          </p:nvSpPr>
          <p:spPr bwMode="auto">
            <a:xfrm flipV="1">
              <a:off x="6567239" y="3695389"/>
              <a:ext cx="0" cy="107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3" name="Text Box 15"/>
            <p:cNvSpPr txBox="1">
              <a:spLocks noChangeArrowheads="1"/>
            </p:cNvSpPr>
            <p:nvPr/>
          </p:nvSpPr>
          <p:spPr bwMode="auto">
            <a:xfrm>
              <a:off x="6422778" y="3775157"/>
              <a:ext cx="344486" cy="406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0</a:t>
              </a:r>
            </a:p>
          </p:txBody>
        </p:sp>
        <p:sp>
          <p:nvSpPr>
            <p:cNvPr id="104" name="Text Box 17"/>
            <p:cNvSpPr txBox="1">
              <a:spLocks noChangeArrowheads="1"/>
            </p:cNvSpPr>
            <p:nvPr/>
          </p:nvSpPr>
          <p:spPr bwMode="auto">
            <a:xfrm>
              <a:off x="4701037" y="3548351"/>
              <a:ext cx="344485" cy="406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0</a:t>
              </a:r>
            </a:p>
          </p:txBody>
        </p:sp>
        <p:sp>
          <p:nvSpPr>
            <p:cNvPr id="105" name="Text Box 18"/>
            <p:cNvSpPr txBox="1">
              <a:spLocks noChangeArrowheads="1"/>
            </p:cNvSpPr>
            <p:nvPr/>
          </p:nvSpPr>
          <p:spPr bwMode="auto">
            <a:xfrm>
              <a:off x="4705625" y="2163835"/>
              <a:ext cx="344485" cy="484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1</a:t>
              </a:r>
            </a:p>
          </p:txBody>
        </p:sp>
        <p:graphicFrame>
          <p:nvGraphicFramePr>
            <p:cNvPr id="106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7050363" y="3831890"/>
            <a:ext cx="341313" cy="255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2" name="Equation" r:id="rId5" imgW="126720" imgH="126720" progId="Equation.3">
                    <p:embed/>
                  </p:oleObj>
                </mc:Choice>
                <mc:Fallback>
                  <p:oleObj name="Equation" r:id="rId5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0363" y="3831890"/>
                          <a:ext cx="341313" cy="255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4506421" y="3053806"/>
            <a:ext cx="327872" cy="272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3" name="Equation" r:id="rId7" imgW="126720" imgH="139680" progId="Equation.3">
                    <p:embed/>
                  </p:oleObj>
                </mc:Choice>
                <mc:Fallback>
                  <p:oleObj name="Equation" r:id="rId7" imgW="1267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6421" y="3053806"/>
                          <a:ext cx="327872" cy="272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" name="Line 22"/>
            <p:cNvSpPr>
              <a:spLocks noChangeShapeType="1"/>
            </p:cNvSpPr>
            <p:nvPr/>
          </p:nvSpPr>
          <p:spPr bwMode="auto">
            <a:xfrm>
              <a:off x="7451998" y="3934282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9" name="Line 23"/>
            <p:cNvSpPr>
              <a:spLocks noChangeShapeType="1"/>
            </p:cNvSpPr>
            <p:nvPr/>
          </p:nvSpPr>
          <p:spPr bwMode="auto">
            <a:xfrm flipV="1">
              <a:off x="4612339" y="2723840"/>
              <a:ext cx="0" cy="269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10" name="Freeform 26"/>
            <p:cNvSpPr>
              <a:spLocks/>
            </p:cNvSpPr>
            <p:nvPr/>
          </p:nvSpPr>
          <p:spPr bwMode="auto">
            <a:xfrm>
              <a:off x="5127377" y="3047689"/>
              <a:ext cx="1439862" cy="594122"/>
            </a:xfrm>
            <a:custGeom>
              <a:avLst/>
              <a:gdLst>
                <a:gd name="T0" fmla="*/ 0 w 907"/>
                <a:gd name="T1" fmla="*/ 499 h 499"/>
                <a:gd name="T2" fmla="*/ 454 w 907"/>
                <a:gd name="T3" fmla="*/ 453 h 499"/>
                <a:gd name="T4" fmla="*/ 726 w 907"/>
                <a:gd name="T5" fmla="*/ 317 h 499"/>
                <a:gd name="T6" fmla="*/ 907 w 907"/>
                <a:gd name="T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" h="499">
                  <a:moveTo>
                    <a:pt x="0" y="499"/>
                  </a:moveTo>
                  <a:cubicBezTo>
                    <a:pt x="166" y="491"/>
                    <a:pt x="333" y="483"/>
                    <a:pt x="454" y="453"/>
                  </a:cubicBezTo>
                  <a:cubicBezTo>
                    <a:pt x="575" y="423"/>
                    <a:pt x="651" y="392"/>
                    <a:pt x="726" y="317"/>
                  </a:cubicBezTo>
                  <a:cubicBezTo>
                    <a:pt x="801" y="242"/>
                    <a:pt x="877" y="53"/>
                    <a:pt x="90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11" name="Freeform 27"/>
            <p:cNvSpPr>
              <a:spLocks/>
            </p:cNvSpPr>
            <p:nvPr/>
          </p:nvSpPr>
          <p:spPr bwMode="auto">
            <a:xfrm rot="10800000">
              <a:off x="6567240" y="2453566"/>
              <a:ext cx="1439863" cy="594122"/>
            </a:xfrm>
            <a:custGeom>
              <a:avLst/>
              <a:gdLst>
                <a:gd name="T0" fmla="*/ 0 w 907"/>
                <a:gd name="T1" fmla="*/ 499 h 499"/>
                <a:gd name="T2" fmla="*/ 454 w 907"/>
                <a:gd name="T3" fmla="*/ 453 h 499"/>
                <a:gd name="T4" fmla="*/ 726 w 907"/>
                <a:gd name="T5" fmla="*/ 317 h 499"/>
                <a:gd name="T6" fmla="*/ 907 w 907"/>
                <a:gd name="T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" h="499">
                  <a:moveTo>
                    <a:pt x="0" y="499"/>
                  </a:moveTo>
                  <a:cubicBezTo>
                    <a:pt x="166" y="491"/>
                    <a:pt x="333" y="483"/>
                    <a:pt x="454" y="453"/>
                  </a:cubicBezTo>
                  <a:cubicBezTo>
                    <a:pt x="575" y="423"/>
                    <a:pt x="651" y="392"/>
                    <a:pt x="726" y="317"/>
                  </a:cubicBezTo>
                  <a:cubicBezTo>
                    <a:pt x="801" y="242"/>
                    <a:pt x="877" y="53"/>
                    <a:pt x="90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</p:grpSp>
      <p:cxnSp>
        <p:nvCxnSpPr>
          <p:cNvPr id="112" name="Straight Connector 111"/>
          <p:cNvCxnSpPr/>
          <p:nvPr/>
        </p:nvCxnSpPr>
        <p:spPr>
          <a:xfrm flipH="1" flipV="1">
            <a:off x="4249459" y="4279497"/>
            <a:ext cx="21564" cy="9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060207" y="4068069"/>
            <a:ext cx="807929" cy="2340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559432" y="1759519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/>
              <a:t>[ </a:t>
            </a:r>
            <a:r>
              <a:rPr lang="de-CH" sz="2000" dirty="0" smtClean="0"/>
              <a:t>Y</a:t>
            </a:r>
            <a:r>
              <a:rPr lang="de-CH" sz="2000" baseline="-25000" dirty="0" smtClean="0"/>
              <a:t>1</a:t>
            </a:r>
            <a:r>
              <a:rPr lang="de-CH" sz="2000" dirty="0" smtClean="0"/>
              <a:t> </a:t>
            </a:r>
            <a:r>
              <a:rPr lang="de-CH" sz="2000" dirty="0"/>
              <a:t>,             </a:t>
            </a:r>
            <a:r>
              <a:rPr lang="de-CH" sz="2000" dirty="0" smtClean="0"/>
              <a:t>Y</a:t>
            </a:r>
            <a:r>
              <a:rPr lang="de-CH" sz="2000" baseline="-25000" dirty="0" smtClean="0"/>
              <a:t>2 </a:t>
            </a:r>
            <a:r>
              <a:rPr lang="de-CH" sz="2000" dirty="0"/>
              <a:t>]</a:t>
            </a:r>
            <a:endParaRPr lang="de-CH" sz="2000" baseline="-250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03405" y="2813815"/>
            <a:ext cx="84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w</a:t>
            </a:r>
            <a:r>
              <a:rPr lang="de-CH" sz="3600" baseline="-25000" dirty="0" err="1"/>
              <a:t>jk</a:t>
            </a:r>
            <a:endParaRPr lang="de-CH" sz="3600" baseline="-25000" dirty="0"/>
          </a:p>
        </p:txBody>
      </p:sp>
      <p:sp>
        <p:nvSpPr>
          <p:cNvPr id="116" name="Content Placeholder 2"/>
          <p:cNvSpPr txBox="1">
            <a:spLocks/>
          </p:cNvSpPr>
          <p:nvPr/>
        </p:nvSpPr>
        <p:spPr>
          <a:xfrm>
            <a:off x="4723241" y="1542835"/>
            <a:ext cx="5370825" cy="2202010"/>
          </a:xfrm>
          <a:prstGeom prst="rect">
            <a:avLst/>
          </a:prstGeom>
        </p:spPr>
        <p:txBody>
          <a:bodyPr vert="horz" lIns="91441" tIns="45720" rIns="91441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/>
              <a:t>Multiple </a:t>
            </a:r>
            <a:r>
              <a:rPr lang="de-CH" sz="2400" dirty="0" err="1"/>
              <a:t>Layers</a:t>
            </a:r>
            <a:endParaRPr lang="de-CH" sz="2400" dirty="0"/>
          </a:p>
          <a:p>
            <a:r>
              <a:rPr lang="de-CH" sz="2400" dirty="0"/>
              <a:t>Feed Forward</a:t>
            </a:r>
          </a:p>
          <a:p>
            <a:r>
              <a:rPr lang="de-CH" sz="2400" dirty="0" err="1"/>
              <a:t>Connected</a:t>
            </a:r>
            <a:r>
              <a:rPr lang="de-CH" sz="2400" dirty="0"/>
              <a:t> </a:t>
            </a:r>
            <a:r>
              <a:rPr lang="de-CH" sz="2400" dirty="0" err="1"/>
              <a:t>Weights</a:t>
            </a:r>
            <a:endParaRPr lang="de-CH" sz="2400" dirty="0"/>
          </a:p>
          <a:p>
            <a:r>
              <a:rPr lang="de-CH" sz="2400" dirty="0"/>
              <a:t>1-of-N Output</a:t>
            </a:r>
          </a:p>
          <a:p>
            <a:endParaRPr lang="de-CH" sz="2400" dirty="0"/>
          </a:p>
          <a:p>
            <a:endParaRPr lang="de-CH" sz="2400" dirty="0"/>
          </a:p>
        </p:txBody>
      </p:sp>
      <p:graphicFrame>
        <p:nvGraphicFramePr>
          <p:cNvPr id="117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7523019" y="2449298"/>
          <a:ext cx="1426143" cy="64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9" imgW="761760" imgH="342720" progId="Equation.3">
                  <p:embed/>
                </p:oleObj>
              </mc:Choice>
              <mc:Fallback>
                <p:oleObj name="Equation" r:id="rId9" imgW="7617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019" y="2449298"/>
                        <a:ext cx="1426143" cy="64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Multi Layer </a:t>
            </a:r>
            <a:r>
              <a:rPr lang="de-CH" dirty="0" err="1" smtClean="0"/>
              <a:t>Perceptron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826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817" y="2249848"/>
            <a:ext cx="3148650" cy="3449330"/>
            <a:chOff x="838200" y="1700114"/>
            <a:chExt cx="3811111" cy="4118325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auto">
            <a:xfrm>
              <a:off x="1891678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6" name="Oval 11"/>
            <p:cNvSpPr>
              <a:spLocks noChangeArrowheads="1"/>
            </p:cNvSpPr>
            <p:nvPr/>
          </p:nvSpPr>
          <p:spPr bwMode="auto">
            <a:xfrm>
              <a:off x="2945156" y="1700114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 flipV="1">
              <a:off x="1364939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 flipV="1">
              <a:off x="2418417" y="2126039"/>
              <a:ext cx="70102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9" name="Line 31"/>
            <p:cNvSpPr>
              <a:spLocks noChangeShapeType="1"/>
            </p:cNvSpPr>
            <p:nvPr/>
          </p:nvSpPr>
          <p:spPr bwMode="auto">
            <a:xfrm flipH="1" flipV="1">
              <a:off x="3471895" y="2126042"/>
              <a:ext cx="530613" cy="1280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0" name="Line 32"/>
            <p:cNvSpPr>
              <a:spLocks noChangeShapeType="1"/>
            </p:cNvSpPr>
            <p:nvPr/>
          </p:nvSpPr>
          <p:spPr bwMode="auto">
            <a:xfrm flipH="1" flipV="1">
              <a:off x="2418417" y="2126039"/>
              <a:ext cx="701029" cy="1418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 flipH="1" flipV="1">
              <a:off x="2592707" y="2122907"/>
              <a:ext cx="1405927" cy="1421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 flipH="1" flipV="1">
              <a:off x="3297610" y="2266970"/>
              <a:ext cx="3872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3" name="Line 40"/>
            <p:cNvSpPr>
              <a:spLocks noChangeShapeType="1"/>
            </p:cNvSpPr>
            <p:nvPr/>
          </p:nvSpPr>
          <p:spPr bwMode="auto">
            <a:xfrm flipH="1" flipV="1">
              <a:off x="2244129" y="2266970"/>
              <a:ext cx="0" cy="1139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16" name="Oval 46"/>
            <p:cNvSpPr>
              <a:spLocks noChangeArrowheads="1"/>
            </p:cNvSpPr>
            <p:nvPr/>
          </p:nvSpPr>
          <p:spPr bwMode="auto">
            <a:xfrm>
              <a:off x="2945156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7" name="Oval 47"/>
            <p:cNvSpPr>
              <a:spLocks noChangeArrowheads="1"/>
            </p:cNvSpPr>
            <p:nvPr/>
          </p:nvSpPr>
          <p:spPr bwMode="auto">
            <a:xfrm>
              <a:off x="3998634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8" name="Oval 48"/>
            <p:cNvSpPr>
              <a:spLocks noChangeArrowheads="1"/>
            </p:cNvSpPr>
            <p:nvPr/>
          </p:nvSpPr>
          <p:spPr bwMode="auto">
            <a:xfrm>
              <a:off x="1364939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19" name="Oval 49"/>
            <p:cNvSpPr>
              <a:spLocks noChangeArrowheads="1"/>
            </p:cNvSpPr>
            <p:nvPr/>
          </p:nvSpPr>
          <p:spPr bwMode="auto">
            <a:xfrm>
              <a:off x="2418417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0" name="Oval 50"/>
            <p:cNvSpPr>
              <a:spLocks noChangeArrowheads="1"/>
            </p:cNvSpPr>
            <p:nvPr/>
          </p:nvSpPr>
          <p:spPr bwMode="auto">
            <a:xfrm>
              <a:off x="3471895" y="529229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1" name="Oval 51"/>
            <p:cNvSpPr>
              <a:spLocks noChangeArrowheads="1"/>
            </p:cNvSpPr>
            <p:nvPr/>
          </p:nvSpPr>
          <p:spPr bwMode="auto">
            <a:xfrm>
              <a:off x="1891678" y="3444530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2" name="Oval 52"/>
            <p:cNvSpPr>
              <a:spLocks noChangeArrowheads="1"/>
            </p:cNvSpPr>
            <p:nvPr/>
          </p:nvSpPr>
          <p:spPr bwMode="auto">
            <a:xfrm>
              <a:off x="838200" y="3403816"/>
              <a:ext cx="650677" cy="526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/>
            </a:p>
          </p:txBody>
        </p:sp>
        <p:sp>
          <p:nvSpPr>
            <p:cNvPr id="23" name="Line 53"/>
            <p:cNvSpPr>
              <a:spLocks noChangeShapeType="1"/>
            </p:cNvSpPr>
            <p:nvPr/>
          </p:nvSpPr>
          <p:spPr bwMode="auto">
            <a:xfrm flipV="1">
              <a:off x="1717390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4" name="Line 54"/>
            <p:cNvSpPr>
              <a:spLocks noChangeShapeType="1"/>
            </p:cNvSpPr>
            <p:nvPr/>
          </p:nvSpPr>
          <p:spPr bwMode="auto">
            <a:xfrm flipV="1">
              <a:off x="3824346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5" name="Line 55"/>
            <p:cNvSpPr>
              <a:spLocks noChangeShapeType="1"/>
            </p:cNvSpPr>
            <p:nvPr/>
          </p:nvSpPr>
          <p:spPr bwMode="auto">
            <a:xfrm flipH="1" flipV="1">
              <a:off x="3297610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6" name="Line 56"/>
            <p:cNvSpPr>
              <a:spLocks noChangeShapeType="1"/>
            </p:cNvSpPr>
            <p:nvPr/>
          </p:nvSpPr>
          <p:spPr bwMode="auto">
            <a:xfrm flipH="1" flipV="1">
              <a:off x="2244132" y="3970673"/>
              <a:ext cx="530611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7" name="Line 57"/>
            <p:cNvSpPr>
              <a:spLocks noChangeShapeType="1"/>
            </p:cNvSpPr>
            <p:nvPr/>
          </p:nvSpPr>
          <p:spPr bwMode="auto">
            <a:xfrm flipH="1" flipV="1">
              <a:off x="2418417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8" name="Line 58"/>
            <p:cNvSpPr>
              <a:spLocks noChangeShapeType="1"/>
            </p:cNvSpPr>
            <p:nvPr/>
          </p:nvSpPr>
          <p:spPr bwMode="auto">
            <a:xfrm flipH="1" flipV="1">
              <a:off x="1364939" y="3970673"/>
              <a:ext cx="1227768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29" name="Line 59"/>
            <p:cNvSpPr>
              <a:spLocks noChangeShapeType="1"/>
            </p:cNvSpPr>
            <p:nvPr/>
          </p:nvSpPr>
          <p:spPr bwMode="auto">
            <a:xfrm flipH="1" flipV="1">
              <a:off x="1186777" y="3970673"/>
              <a:ext cx="530613" cy="1280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 flipV="1">
              <a:off x="2770868" y="3973806"/>
              <a:ext cx="526739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  <p:sp>
          <p:nvSpPr>
            <p:cNvPr id="31" name="Line 61"/>
            <p:cNvSpPr>
              <a:spLocks noChangeShapeType="1"/>
            </p:cNvSpPr>
            <p:nvPr/>
          </p:nvSpPr>
          <p:spPr bwMode="auto">
            <a:xfrm flipV="1">
              <a:off x="2945158" y="3970673"/>
              <a:ext cx="1231640" cy="12777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99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2312" y="5258503"/>
            <a:ext cx="20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0138" y="3623946"/>
            <a:ext cx="2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j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0803" y="2167302"/>
            <a:ext cx="26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146" y="4541983"/>
            <a:ext cx="89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v</a:t>
            </a:r>
            <a:r>
              <a:rPr lang="de-CH" sz="3600" baseline="-25000" dirty="0" err="1"/>
              <a:t>ij</a:t>
            </a:r>
            <a:endParaRPr lang="de-CH" sz="3600" baseline="-25000" dirty="0"/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4000075" y="4279497"/>
            <a:ext cx="21564" cy="9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54021" y="2813815"/>
            <a:ext cx="84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/>
              <a:t>w</a:t>
            </a:r>
            <a:r>
              <a:rPr lang="de-CH" sz="3600" baseline="-25000" dirty="0" err="1"/>
              <a:t>jk</a:t>
            </a:r>
            <a:endParaRPr lang="de-CH" sz="3600" baseline="-250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18" y="1706066"/>
            <a:ext cx="1926090" cy="7349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79" y="2936884"/>
            <a:ext cx="2246177" cy="4098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546" y="4701283"/>
            <a:ext cx="2063862" cy="461076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5667266" y="1608131"/>
            <a:ext cx="5352511" cy="4351339"/>
          </a:xfrm>
          <a:prstGeom prst="rect">
            <a:avLst/>
          </a:prstGeom>
        </p:spPr>
        <p:txBody>
          <a:bodyPr vert="horz" lIns="91441" tIns="45720" rIns="91441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/>
              <a:t>Minimize</a:t>
            </a:r>
            <a:r>
              <a:rPr lang="de-CH" sz="2400" dirty="0"/>
              <a:t> </a:t>
            </a:r>
            <a:r>
              <a:rPr lang="de-CH" sz="2400" dirty="0" err="1"/>
              <a:t>error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err="1" smtClean="0"/>
              <a:t>calculated</a:t>
            </a:r>
            <a:r>
              <a:rPr lang="de-CH" sz="2400" dirty="0" smtClean="0"/>
              <a:t> </a:t>
            </a:r>
            <a:r>
              <a:rPr lang="de-CH" sz="2400" dirty="0" err="1" smtClean="0"/>
              <a:t>output</a:t>
            </a:r>
            <a:r>
              <a:rPr lang="de-CH" sz="2400" dirty="0" smtClean="0"/>
              <a:t> </a:t>
            </a:r>
          </a:p>
          <a:p>
            <a:r>
              <a:rPr lang="de-CH" sz="2400" dirty="0" err="1" smtClean="0"/>
              <a:t>Adjust</a:t>
            </a:r>
            <a:r>
              <a:rPr lang="de-CH" sz="2400" dirty="0" smtClean="0"/>
              <a:t> </a:t>
            </a:r>
            <a:r>
              <a:rPr lang="de-CH" sz="2400" dirty="0" err="1" smtClean="0"/>
              <a:t>weights</a:t>
            </a:r>
            <a:endParaRPr lang="de-CH" sz="2400" dirty="0"/>
          </a:p>
          <a:p>
            <a:pPr lvl="1"/>
            <a:r>
              <a:rPr lang="de-CH" sz="2000" dirty="0"/>
              <a:t>Gradient </a:t>
            </a:r>
            <a:r>
              <a:rPr lang="de-CH" sz="2000" dirty="0" err="1"/>
              <a:t>Descent</a:t>
            </a:r>
            <a:endParaRPr lang="de-CH" sz="2000" dirty="0"/>
          </a:p>
          <a:p>
            <a:r>
              <a:rPr lang="de-CH" sz="2400" dirty="0" err="1"/>
              <a:t>Procedure</a:t>
            </a:r>
            <a:endParaRPr lang="de-CH" sz="2400" dirty="0"/>
          </a:p>
          <a:p>
            <a:pPr lvl="1"/>
            <a:r>
              <a:rPr lang="de-CH" sz="2000" dirty="0"/>
              <a:t>Forward Phase</a:t>
            </a:r>
          </a:p>
          <a:p>
            <a:pPr lvl="1"/>
            <a:r>
              <a:rPr lang="de-CH" sz="2000" dirty="0"/>
              <a:t>Backpropagation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/>
              <a:t>errors</a:t>
            </a:r>
            <a:endParaRPr lang="de-CH" sz="2000" dirty="0"/>
          </a:p>
          <a:p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each</a:t>
            </a:r>
            <a:r>
              <a:rPr lang="de-CH" sz="2400" dirty="0"/>
              <a:t> sample, </a:t>
            </a:r>
            <a:br>
              <a:rPr lang="de-CH" sz="2400" dirty="0"/>
            </a:br>
            <a:r>
              <a:rPr lang="de-CH" sz="2400" dirty="0"/>
              <a:t>multiple </a:t>
            </a:r>
            <a:r>
              <a:rPr lang="de-CH" sz="2400" dirty="0" err="1"/>
              <a:t>epochs</a:t>
            </a:r>
            <a:endParaRPr lang="de-CH" sz="2400" dirty="0"/>
          </a:p>
          <a:p>
            <a:endParaRPr lang="de-CH" sz="2400" dirty="0"/>
          </a:p>
          <a:p>
            <a:endParaRPr lang="de-CH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Backpropagation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297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376"/>
            <a:ext cx="8229600" cy="1143000"/>
          </a:xfrm>
        </p:spPr>
        <p:txBody>
          <a:bodyPr/>
          <a:lstStyle/>
          <a:p>
            <a:r>
              <a:rPr lang="de-CH" dirty="0" smtClean="0"/>
              <a:t>Problems </a:t>
            </a:r>
            <a:r>
              <a:rPr lang="de-CH" dirty="0" err="1" smtClean="0"/>
              <a:t>with</a:t>
            </a:r>
            <a:r>
              <a:rPr lang="de-CH" dirty="0" smtClean="0"/>
              <a:t> Backpropagation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Multiple </a:t>
            </a:r>
            <a:r>
              <a:rPr lang="de-CH" dirty="0" err="1" smtClean="0"/>
              <a:t>hidden</a:t>
            </a:r>
            <a:r>
              <a:rPr lang="de-CH" dirty="0" smtClean="0"/>
              <a:t> </a:t>
            </a:r>
            <a:r>
              <a:rPr lang="de-CH" dirty="0" err="1" smtClean="0"/>
              <a:t>Layers</a:t>
            </a:r>
            <a:endParaRPr lang="de-CH" dirty="0" smtClean="0"/>
          </a:p>
          <a:p>
            <a:r>
              <a:rPr lang="de-CH" dirty="0" err="1"/>
              <a:t>Get</a:t>
            </a:r>
            <a:r>
              <a:rPr lang="de-CH" dirty="0"/>
              <a:t> stuck in </a:t>
            </a:r>
            <a:r>
              <a:rPr lang="de-CH" dirty="0" err="1"/>
              <a:t>local</a:t>
            </a:r>
            <a:r>
              <a:rPr lang="de-CH" dirty="0"/>
              <a:t> </a:t>
            </a:r>
            <a:r>
              <a:rPr lang="de-CH" dirty="0" err="1"/>
              <a:t>optima</a:t>
            </a:r>
            <a:endParaRPr lang="de-CH" dirty="0"/>
          </a:p>
          <a:p>
            <a:pPr lvl="1"/>
            <a:r>
              <a:rPr lang="de-CH" dirty="0" err="1"/>
              <a:t>start</a:t>
            </a:r>
            <a:r>
              <a:rPr lang="de-CH" dirty="0"/>
              <a:t> </a:t>
            </a:r>
            <a:r>
              <a:rPr lang="de-CH" dirty="0" err="1"/>
              <a:t>weights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random</a:t>
            </a:r>
            <a:r>
              <a:rPr lang="de-CH" dirty="0"/>
              <a:t> </a:t>
            </a:r>
            <a:r>
              <a:rPr lang="de-CH" dirty="0" err="1" smtClean="0"/>
              <a:t>positions</a:t>
            </a:r>
            <a:endParaRPr lang="de-CH" dirty="0" smtClean="0"/>
          </a:p>
          <a:p>
            <a:r>
              <a:rPr lang="de-CH" dirty="0" smtClean="0"/>
              <a:t>Slow </a:t>
            </a:r>
            <a:r>
              <a:rPr lang="de-CH" dirty="0" err="1" smtClean="0"/>
              <a:t>convergence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optimum</a:t>
            </a:r>
            <a:endParaRPr lang="de-CH" dirty="0" smtClean="0"/>
          </a:p>
          <a:p>
            <a:pPr lvl="1"/>
            <a:r>
              <a:rPr lang="de-CH" dirty="0" smtClean="0"/>
              <a:t>large </a:t>
            </a:r>
            <a:r>
              <a:rPr lang="de-CH" dirty="0" err="1" smtClean="0"/>
              <a:t>training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</a:t>
            </a:r>
            <a:r>
              <a:rPr lang="de-CH" dirty="0" err="1" smtClean="0"/>
              <a:t>needed</a:t>
            </a:r>
            <a:endParaRPr lang="de-CH" dirty="0" smtClean="0"/>
          </a:p>
          <a:p>
            <a:r>
              <a:rPr lang="de-CH" dirty="0" err="1" smtClean="0"/>
              <a:t>Only</a:t>
            </a:r>
            <a:r>
              <a:rPr lang="de-CH" dirty="0" smtClean="0"/>
              <a:t>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labeled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endParaRPr lang="de-CH" dirty="0" smtClean="0"/>
          </a:p>
          <a:p>
            <a:pPr lvl="1"/>
            <a:r>
              <a:rPr lang="de-CH" dirty="0" err="1" smtClean="0"/>
              <a:t>most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unlabeled</a:t>
            </a:r>
            <a:endParaRPr lang="de-CH" dirty="0"/>
          </a:p>
        </p:txBody>
      </p:sp>
      <p:sp>
        <p:nvSpPr>
          <p:cNvPr id="4" name="Right Arrow 3"/>
          <p:cNvSpPr/>
          <p:nvPr/>
        </p:nvSpPr>
        <p:spPr>
          <a:xfrm>
            <a:off x="1091045" y="5424055"/>
            <a:ext cx="800100" cy="613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/>
          <p:cNvSpPr txBox="1"/>
          <p:nvPr/>
        </p:nvSpPr>
        <p:spPr>
          <a:xfrm>
            <a:off x="1922318" y="5470815"/>
            <a:ext cx="3269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 smtClean="0"/>
              <a:t>Generative Approach</a:t>
            </a:r>
            <a:endParaRPr lang="de-CH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926" y="1690689"/>
            <a:ext cx="2638175" cy="3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10304" algn="l">
              <a:lnSpc>
                <a:spcPct val="100000"/>
              </a:lnSpc>
            </a:pPr>
            <a:r>
              <a:rPr spc="-10" dirty="0" smtClean="0"/>
              <a:t>Outlin</a:t>
            </a:r>
            <a:r>
              <a:rPr lang="en-US" spc="-10" dirty="0" smtClean="0"/>
              <a:t>e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240790"/>
            <a:ext cx="763206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Deep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learning</a:t>
            </a:r>
            <a:endParaRPr sz="30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000000"/>
                </a:solidFill>
                <a:latin typeface="Calibri"/>
                <a:cs typeface="Calibri"/>
              </a:rPr>
              <a:t>Greedy </a:t>
            </a:r>
            <a:r>
              <a:rPr sz="2600" spc="-10" dirty="0">
                <a:solidFill>
                  <a:srgbClr val="000000"/>
                </a:solidFill>
                <a:latin typeface="Calibri"/>
                <a:cs typeface="Calibri"/>
              </a:rPr>
              <a:t>layer-wise </a:t>
            </a:r>
            <a:r>
              <a:rPr sz="2600" spc="-5" dirty="0">
                <a:solidFill>
                  <a:srgbClr val="000000"/>
                </a:solidFill>
                <a:latin typeface="Calibri"/>
                <a:cs typeface="Calibri"/>
              </a:rPr>
              <a:t>training </a:t>
            </a:r>
            <a:r>
              <a:rPr sz="2600" spc="-20" dirty="0">
                <a:solidFill>
                  <a:srgbClr val="000000"/>
                </a:solidFill>
                <a:latin typeface="Calibri"/>
                <a:cs typeface="Calibri"/>
              </a:rPr>
              <a:t>(for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supervised</a:t>
            </a:r>
            <a:r>
              <a:rPr sz="26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learning)</a:t>
            </a: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Deep </a:t>
            </a:r>
            <a:r>
              <a:rPr sz="2600" spc="-1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belief</a:t>
            </a:r>
            <a:r>
              <a:rPr sz="2600" spc="-105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nets</a:t>
            </a:r>
            <a:endParaRPr sz="2600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denoising</a:t>
            </a:r>
            <a:r>
              <a:rPr sz="26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auto-encoders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predictive sparse</a:t>
            </a:r>
            <a:r>
              <a:rPr sz="2600" spc="-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coding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Boltzmann</a:t>
            </a:r>
            <a:r>
              <a:rPr sz="2600" spc="-9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 smtClean="0">
                <a:solidFill>
                  <a:srgbClr val="BEBEBE"/>
                </a:solidFill>
                <a:latin typeface="Calibri"/>
                <a:cs typeface="Calibri"/>
              </a:rPr>
              <a:t>machines</a:t>
            </a:r>
            <a:endParaRPr lang="en-US" sz="2600" dirty="0" smtClean="0">
              <a:solidFill>
                <a:srgbClr val="BEBEBE"/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600" dirty="0" smtClean="0">
                <a:solidFill>
                  <a:srgbClr val="BEBEBE"/>
                </a:solidFill>
                <a:latin typeface="Calibri"/>
                <a:cs typeface="Calibri"/>
              </a:rPr>
              <a:t>Convolutional Neural Net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781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12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8670">
              <a:lnSpc>
                <a:spcPct val="100000"/>
              </a:lnSpc>
            </a:pPr>
            <a:r>
              <a:rPr spc="-5" dirty="0"/>
              <a:t>Deep </a:t>
            </a:r>
            <a:r>
              <a:rPr spc="-15" dirty="0"/>
              <a:t>Network </a:t>
            </a:r>
            <a:r>
              <a:rPr spc="-50" dirty="0"/>
              <a:t>Training </a:t>
            </a:r>
            <a:r>
              <a:rPr sz="2400" spc="-10" dirty="0"/>
              <a:t>(that </a:t>
            </a:r>
            <a:r>
              <a:rPr sz="2400" dirty="0"/>
              <a:t>actually</a:t>
            </a:r>
            <a:r>
              <a:rPr sz="2400" spc="70" dirty="0"/>
              <a:t> </a:t>
            </a:r>
            <a:r>
              <a:rPr sz="2400" spc="-15" dirty="0"/>
              <a:t>works)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0" y="1985977"/>
            <a:ext cx="8180070" cy="3531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ts val="324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000" dirty="0">
                <a:latin typeface="Calibri"/>
                <a:cs typeface="Calibri"/>
              </a:rPr>
              <a:t>Use </a:t>
            </a:r>
            <a:r>
              <a:rPr sz="3000" spc="-5" dirty="0">
                <a:latin typeface="Calibri"/>
                <a:cs typeface="Calibri"/>
              </a:rPr>
              <a:t>unsupervised learning </a:t>
            </a:r>
            <a:r>
              <a:rPr sz="3000" spc="-10" dirty="0">
                <a:latin typeface="Calibri"/>
                <a:cs typeface="Calibri"/>
              </a:rPr>
              <a:t>(greedy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layer-wise</a:t>
            </a:r>
            <a:endParaRPr sz="3000" dirty="0">
              <a:latin typeface="Calibri"/>
              <a:cs typeface="Calibri"/>
            </a:endParaRPr>
          </a:p>
          <a:p>
            <a:pPr marL="353695">
              <a:lnSpc>
                <a:spcPts val="3240"/>
              </a:lnSpc>
            </a:pPr>
            <a:r>
              <a:rPr sz="3000" spc="-10" dirty="0">
                <a:latin typeface="Calibri"/>
                <a:cs typeface="Calibri"/>
              </a:rPr>
              <a:t>training)</a:t>
            </a:r>
            <a:endParaRPr sz="3000" dirty="0">
              <a:latin typeface="Calibri"/>
              <a:cs typeface="Calibri"/>
            </a:endParaRPr>
          </a:p>
          <a:p>
            <a:pPr marL="755015" marR="161925" lvl="1" indent="-285115">
              <a:lnSpc>
                <a:spcPts val="2500"/>
              </a:lnSpc>
              <a:spcBef>
                <a:spcPts val="61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10" dirty="0">
                <a:latin typeface="Calibri"/>
                <a:cs typeface="Calibri"/>
              </a:rPr>
              <a:t>Allows abstraction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5" dirty="0">
                <a:latin typeface="Calibri"/>
                <a:cs typeface="Calibri"/>
              </a:rPr>
              <a:t>develop </a:t>
            </a:r>
            <a:r>
              <a:rPr sz="2600" spc="-10" dirty="0">
                <a:latin typeface="Calibri"/>
                <a:cs typeface="Calibri"/>
              </a:rPr>
              <a:t>naturally from </a:t>
            </a:r>
            <a:r>
              <a:rPr sz="2600" spc="-5" dirty="0">
                <a:latin typeface="Calibri"/>
                <a:cs typeface="Calibri"/>
              </a:rPr>
              <a:t>one </a:t>
            </a:r>
            <a:r>
              <a:rPr sz="2600" spc="-20" dirty="0">
                <a:latin typeface="Calibri"/>
                <a:cs typeface="Calibri"/>
              </a:rPr>
              <a:t>layer  </a:t>
            </a:r>
            <a:r>
              <a:rPr sz="2600" spc="-15" dirty="0">
                <a:latin typeface="Calibri"/>
                <a:cs typeface="Calibri"/>
              </a:rPr>
              <a:t>to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another</a:t>
            </a:r>
          </a:p>
          <a:p>
            <a:pPr marL="755015" lvl="1" indent="-285115">
              <a:lnSpc>
                <a:spcPct val="100000"/>
              </a:lnSpc>
              <a:spcBef>
                <a:spcPts val="2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libri"/>
                <a:cs typeface="Calibri"/>
              </a:rPr>
              <a:t>Help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network </a:t>
            </a:r>
            <a:r>
              <a:rPr sz="2600" spc="-5" dirty="0">
                <a:latin typeface="Calibri"/>
                <a:cs typeface="Calibri"/>
              </a:rPr>
              <a:t>initialize </a:t>
            </a:r>
            <a:r>
              <a:rPr sz="2600" dirty="0">
                <a:latin typeface="Calibri"/>
                <a:cs typeface="Calibri"/>
              </a:rPr>
              <a:t>with </a:t>
            </a:r>
            <a:r>
              <a:rPr sz="2600" spc="-10" dirty="0">
                <a:latin typeface="Calibri"/>
                <a:cs typeface="Calibri"/>
              </a:rPr>
              <a:t>good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parameters</a:t>
            </a:r>
            <a:endParaRPr sz="26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–"/>
            </a:pPr>
            <a:endParaRPr sz="2700" dirty="0">
              <a:latin typeface="Times New Roman"/>
              <a:cs typeface="Times New Roman"/>
            </a:endParaRPr>
          </a:p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000" spc="-25" dirty="0">
                <a:latin typeface="Calibri"/>
                <a:cs typeface="Calibri"/>
              </a:rPr>
              <a:t>Perform </a:t>
            </a:r>
            <a:r>
              <a:rPr sz="3000" spc="-5" dirty="0">
                <a:latin typeface="Calibri"/>
                <a:cs typeface="Calibri"/>
              </a:rPr>
              <a:t>supervised top-down </a:t>
            </a:r>
            <a:r>
              <a:rPr sz="3000" spc="-15" dirty="0">
                <a:latin typeface="Calibri"/>
                <a:cs typeface="Calibri"/>
              </a:rPr>
              <a:t>training </a:t>
            </a:r>
            <a:r>
              <a:rPr sz="3000" dirty="0">
                <a:latin typeface="Calibri"/>
                <a:cs typeface="Calibri"/>
              </a:rPr>
              <a:t>as </a:t>
            </a:r>
            <a:r>
              <a:rPr sz="3000" spc="-5" dirty="0">
                <a:latin typeface="Calibri"/>
                <a:cs typeface="Calibri"/>
              </a:rPr>
              <a:t>final</a:t>
            </a:r>
            <a:r>
              <a:rPr sz="3000" spc="7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step</a:t>
            </a:r>
            <a:endParaRPr sz="3000" dirty="0">
              <a:latin typeface="Calibri"/>
              <a:cs typeface="Calibri"/>
            </a:endParaRPr>
          </a:p>
          <a:p>
            <a:pPr marL="755015" marR="335280" lvl="1" indent="-285115">
              <a:lnSpc>
                <a:spcPts val="2500"/>
              </a:lnSpc>
              <a:spcBef>
                <a:spcPts val="61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15" dirty="0">
                <a:latin typeface="Calibri"/>
                <a:cs typeface="Calibri"/>
              </a:rPr>
              <a:t>Refine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features </a:t>
            </a:r>
            <a:r>
              <a:rPr sz="2600" spc="-10" dirty="0">
                <a:latin typeface="Calibri"/>
                <a:cs typeface="Calibri"/>
              </a:rPr>
              <a:t>(intermediate </a:t>
            </a:r>
            <a:r>
              <a:rPr sz="2600" spc="-20" dirty="0">
                <a:latin typeface="Calibri"/>
                <a:cs typeface="Calibri"/>
              </a:rPr>
              <a:t>layers) </a:t>
            </a:r>
            <a:r>
              <a:rPr sz="2600" spc="-5" dirty="0">
                <a:latin typeface="Calibri"/>
                <a:cs typeface="Calibri"/>
              </a:rPr>
              <a:t>so that </a:t>
            </a:r>
            <a:r>
              <a:rPr sz="2600" dirty="0">
                <a:latin typeface="Calibri"/>
                <a:cs typeface="Calibri"/>
              </a:rPr>
              <a:t>they  </a:t>
            </a:r>
            <a:r>
              <a:rPr sz="2600" spc="-10" dirty="0">
                <a:latin typeface="Calibri"/>
                <a:cs typeface="Calibri"/>
              </a:rPr>
              <a:t>become more </a:t>
            </a:r>
            <a:r>
              <a:rPr sz="2600" spc="-15" dirty="0">
                <a:latin typeface="Calibri"/>
                <a:cs typeface="Calibri"/>
              </a:rPr>
              <a:t>relevant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10" dirty="0">
                <a:latin typeface="Calibri"/>
                <a:cs typeface="Calibri"/>
              </a:rPr>
              <a:t> task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830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>
                <a:latin typeface="Times New Roman" charset="0"/>
                <a:cs typeface="Arial" charset="0"/>
              </a:rPr>
              <a:t>The new way to train multi-layer NNs…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8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138854184"/>
              </p:ext>
            </p:extLst>
          </p:nvPr>
        </p:nvGraphicFramePr>
        <p:xfrm>
          <a:off x="0" y="0"/>
          <a:ext cx="9079264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503178" y="6611779"/>
            <a:ext cx="3640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Huang et al., Communications ACM 01/2016</a:t>
            </a:r>
            <a:endParaRPr lang="de-CH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7450" y="4974806"/>
            <a:ext cx="3175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Error rate came from ~25% to ~5%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8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>
                <a:latin typeface="Times New Roman" charset="0"/>
                <a:cs typeface="Arial" charset="0"/>
              </a:rPr>
              <a:t>The new way to train multi-layer NNs…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16238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01486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>
                <a:latin typeface="Times New Roman" charset="0"/>
                <a:cs typeface="Arial" charset="0"/>
              </a:rPr>
              <a:t>The new way to train multi-layer NNs…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17272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5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>
                <a:latin typeface="Times New Roman" charset="0"/>
                <a:cs typeface="Arial" charset="0"/>
              </a:rPr>
              <a:t>The new way to train multi-layer NNs…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88000" y="1717675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39349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>
                <a:latin typeface="Times New Roman" charset="0"/>
                <a:cs typeface="Arial" charset="0"/>
              </a:rPr>
              <a:t>The new way to train multi-layer NNs…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07200" y="1706563"/>
            <a:ext cx="1320800" cy="230663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473700" y="6257925"/>
            <a:ext cx="33178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finally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242463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722313"/>
          </a:xfrm>
          <a:solidFill>
            <a:srgbClr val="FFFF00"/>
          </a:solidFill>
        </p:spPr>
        <p:txBody>
          <a:bodyPr/>
          <a:lstStyle/>
          <a:p>
            <a:r>
              <a:rPr lang="en-GB" sz="2800">
                <a:latin typeface="Times New Roman" charset="0"/>
                <a:cs typeface="Arial" charset="0"/>
              </a:rPr>
              <a:t>successive layers can learn higher-level features …</a:t>
            </a:r>
          </a:p>
        </p:txBody>
      </p:sp>
      <p:pic>
        <p:nvPicPr>
          <p:cNvPr id="4813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50900"/>
            <a:ext cx="85963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25675" y="2671763"/>
            <a:ext cx="1055688" cy="10779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pic>
        <p:nvPicPr>
          <p:cNvPr id="48133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59075"/>
            <a:ext cx="68421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36800" y="2759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3759200" y="2682875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pic>
        <p:nvPicPr>
          <p:cNvPr id="4813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70188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3870325" y="2871788"/>
            <a:ext cx="844550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5394325" y="2747963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pic>
        <p:nvPicPr>
          <p:cNvPr id="4813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35275"/>
            <a:ext cx="685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5502275" y="307816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8141" name="TextBox 3"/>
          <p:cNvSpPr txBox="1">
            <a:spLocks noChangeArrowheads="1"/>
          </p:cNvSpPr>
          <p:nvPr/>
        </p:nvSpPr>
        <p:spPr bwMode="auto">
          <a:xfrm>
            <a:off x="7051675" y="2916238"/>
            <a:ext cx="1325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600" b="1"/>
              <a:t>etc …</a:t>
            </a:r>
          </a:p>
        </p:txBody>
      </p:sp>
      <p:sp>
        <p:nvSpPr>
          <p:cNvPr id="60" name="Isosceles Triangle 59"/>
          <p:cNvSpPr/>
          <p:nvPr/>
        </p:nvSpPr>
        <p:spPr>
          <a:xfrm rot="10800000">
            <a:off x="806450" y="1778000"/>
            <a:ext cx="7570788" cy="985838"/>
          </a:xfrm>
          <a:prstGeom prst="triangle">
            <a:avLst>
              <a:gd name="adj" fmla="val 75231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Isosceles Triangle 71"/>
          <p:cNvSpPr/>
          <p:nvPr/>
        </p:nvSpPr>
        <p:spPr>
          <a:xfrm rot="10800000">
            <a:off x="755650" y="1757363"/>
            <a:ext cx="7570788" cy="985837"/>
          </a:xfrm>
          <a:prstGeom prst="triangle">
            <a:avLst>
              <a:gd name="adj" fmla="val 52952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3" name="Isosceles Triangle 72"/>
          <p:cNvSpPr/>
          <p:nvPr/>
        </p:nvSpPr>
        <p:spPr>
          <a:xfrm rot="10800000">
            <a:off x="735013" y="1778000"/>
            <a:ext cx="7570787" cy="985838"/>
          </a:xfrm>
          <a:prstGeom prst="triangle">
            <a:avLst>
              <a:gd name="adj" fmla="val 31076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4" name="Isosceles Triangle 73"/>
          <p:cNvSpPr/>
          <p:nvPr/>
        </p:nvSpPr>
        <p:spPr>
          <a:xfrm rot="10800000">
            <a:off x="746125" y="1768475"/>
            <a:ext cx="7569200" cy="984250"/>
          </a:xfrm>
          <a:prstGeom prst="triangle">
            <a:avLst>
              <a:gd name="adj" fmla="val 7858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8146" name="TextBox 60"/>
          <p:cNvSpPr txBox="1">
            <a:spLocks noChangeArrowheads="1"/>
          </p:cNvSpPr>
          <p:nvPr/>
        </p:nvSpPr>
        <p:spPr bwMode="auto">
          <a:xfrm>
            <a:off x="334963" y="3027363"/>
            <a:ext cx="165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/>
              <a:t>detect lines in</a:t>
            </a:r>
          </a:p>
          <a:p>
            <a:pPr eaLnBrk="1" hangingPunct="1"/>
            <a:r>
              <a:rPr lang="en-GB" sz="1600"/>
              <a:t>Specific positions</a:t>
            </a:r>
          </a:p>
        </p:txBody>
      </p:sp>
      <p:sp>
        <p:nvSpPr>
          <p:cNvPr id="76" name="Oval 75"/>
          <p:cNvSpPr/>
          <p:nvPr/>
        </p:nvSpPr>
        <p:spPr>
          <a:xfrm>
            <a:off x="2611438" y="4429125"/>
            <a:ext cx="1055687" cy="10779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pic>
        <p:nvPicPr>
          <p:cNvPr id="48148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516438"/>
            <a:ext cx="6858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" name="Rounded Rectangle 77"/>
          <p:cNvSpPr/>
          <p:nvPr/>
        </p:nvSpPr>
        <p:spPr>
          <a:xfrm>
            <a:off x="2733675" y="45164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0" name="Rounded Rectangle 79"/>
          <p:cNvSpPr/>
          <p:nvPr/>
        </p:nvSpPr>
        <p:spPr>
          <a:xfrm>
            <a:off x="2743200" y="4659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1" name="Rounded Rectangle 80"/>
          <p:cNvSpPr/>
          <p:nvPr/>
        </p:nvSpPr>
        <p:spPr>
          <a:xfrm>
            <a:off x="2743200" y="4791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" name="Rounded Rectangle 81"/>
          <p:cNvSpPr/>
          <p:nvPr/>
        </p:nvSpPr>
        <p:spPr>
          <a:xfrm>
            <a:off x="2743200" y="4913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v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763838" y="5014913"/>
            <a:ext cx="842962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4" name="Rounded Rectangle 83"/>
          <p:cNvSpPr/>
          <p:nvPr/>
        </p:nvSpPr>
        <p:spPr>
          <a:xfrm>
            <a:off x="2733675" y="46688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7" name="Rounded Rectangle 86"/>
          <p:cNvSpPr/>
          <p:nvPr/>
        </p:nvSpPr>
        <p:spPr>
          <a:xfrm>
            <a:off x="2722563" y="5208588"/>
            <a:ext cx="842962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3" name="Straight Arrow Connector 62"/>
          <p:cNvCxnSpPr>
            <a:stCxn id="2" idx="4"/>
            <a:endCxn id="76" idx="0"/>
          </p:cNvCxnSpPr>
          <p:nvPr/>
        </p:nvCxnSpPr>
        <p:spPr>
          <a:xfrm>
            <a:off x="2752725" y="3749675"/>
            <a:ext cx="387350" cy="6794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64" idx="4"/>
          </p:cNvCxnSpPr>
          <p:nvPr/>
        </p:nvCxnSpPr>
        <p:spPr>
          <a:xfrm flipH="1">
            <a:off x="3292475" y="3759200"/>
            <a:ext cx="995363" cy="66992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3492500" y="3824288"/>
            <a:ext cx="2257425" cy="6048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78" idx="3"/>
          </p:cNvCxnSpPr>
          <p:nvPr/>
        </p:nvCxnSpPr>
        <p:spPr>
          <a:xfrm flipH="1">
            <a:off x="3576638" y="3613150"/>
            <a:ext cx="4572000" cy="9826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4559300" y="4413250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pic>
        <p:nvPicPr>
          <p:cNvPr id="4816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500563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" name="Rounded Rectangle 111"/>
          <p:cNvSpPr/>
          <p:nvPr/>
        </p:nvSpPr>
        <p:spPr>
          <a:xfrm>
            <a:off x="5019675" y="4554538"/>
            <a:ext cx="120650" cy="8032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3" name="Rounded Rectangle 112"/>
          <p:cNvSpPr/>
          <p:nvPr/>
        </p:nvSpPr>
        <p:spPr>
          <a:xfrm>
            <a:off x="5183188" y="4584700"/>
            <a:ext cx="119062" cy="804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6311900" y="4395788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pic>
        <p:nvPicPr>
          <p:cNvPr id="4816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483100"/>
            <a:ext cx="684212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4" name="Oval 47113"/>
          <p:cNvSpPr/>
          <p:nvPr/>
        </p:nvSpPr>
        <p:spPr>
          <a:xfrm>
            <a:off x="6497638" y="4500563"/>
            <a:ext cx="430212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6775450" y="445770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6711950" y="4576763"/>
            <a:ext cx="431800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8169" name="TextBox 126"/>
          <p:cNvSpPr txBox="1">
            <a:spLocks noChangeArrowheads="1"/>
          </p:cNvSpPr>
          <p:nvPr/>
        </p:nvSpPr>
        <p:spPr bwMode="auto">
          <a:xfrm>
            <a:off x="123825" y="4410075"/>
            <a:ext cx="1911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/>
              <a:t>Higher level detetors</a:t>
            </a:r>
          </a:p>
          <a:p>
            <a:pPr eaLnBrk="1" hangingPunct="1"/>
            <a:r>
              <a:rPr lang="en-GB" sz="1600"/>
              <a:t>( horizontal line, </a:t>
            </a:r>
          </a:p>
          <a:p>
            <a:pPr eaLnBrk="1" hangingPunct="1"/>
            <a:r>
              <a:rPr lang="en-GB" sz="1600"/>
              <a:t>“RHS vertical lune”</a:t>
            </a:r>
          </a:p>
          <a:p>
            <a:pPr eaLnBrk="1" hangingPunct="1"/>
            <a:r>
              <a:rPr lang="en-GB" sz="1600"/>
              <a:t>“upper loop”, etc…</a:t>
            </a:r>
          </a:p>
        </p:txBody>
      </p:sp>
      <p:sp>
        <p:nvSpPr>
          <p:cNvPr id="48170" name="TextBox 127"/>
          <p:cNvSpPr txBox="1">
            <a:spLocks noChangeArrowheads="1"/>
          </p:cNvSpPr>
          <p:nvPr/>
        </p:nvSpPr>
        <p:spPr bwMode="auto">
          <a:xfrm>
            <a:off x="7713663" y="4664075"/>
            <a:ext cx="132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600" b="1"/>
              <a:t>etc …</a:t>
            </a:r>
          </a:p>
        </p:txBody>
      </p:sp>
      <p:sp>
        <p:nvSpPr>
          <p:cNvPr id="44" name="Oval 43"/>
          <p:cNvSpPr/>
          <p:nvPr/>
        </p:nvSpPr>
        <p:spPr>
          <a:xfrm>
            <a:off x="4613275" y="5888038"/>
            <a:ext cx="966788" cy="8747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 </a:t>
            </a:r>
          </a:p>
          <a:p>
            <a:pPr algn="ctr">
              <a:defRPr/>
            </a:pPr>
            <a:r>
              <a:rPr lang="en-GB" sz="1600" dirty="0"/>
              <a:t>  </a:t>
            </a:r>
          </a:p>
        </p:txBody>
      </p:sp>
      <p:cxnSp>
        <p:nvCxnSpPr>
          <p:cNvPr id="47" name="Straight Arrow Connector 46"/>
          <p:cNvCxnSpPr>
            <a:stCxn id="101" idx="4"/>
            <a:endCxn id="44" idx="0"/>
          </p:cNvCxnSpPr>
          <p:nvPr/>
        </p:nvCxnSpPr>
        <p:spPr>
          <a:xfrm>
            <a:off x="5087938" y="5489575"/>
            <a:ext cx="9525" cy="3984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4" idx="7"/>
          </p:cNvCxnSpPr>
          <p:nvPr/>
        </p:nvCxnSpPr>
        <p:spPr>
          <a:xfrm flipH="1">
            <a:off x="5438775" y="5502275"/>
            <a:ext cx="1384300" cy="5143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44" idx="1"/>
          </p:cNvCxnSpPr>
          <p:nvPr/>
        </p:nvCxnSpPr>
        <p:spPr>
          <a:xfrm>
            <a:off x="3265488" y="5467350"/>
            <a:ext cx="1489075" cy="549275"/>
          </a:xfrm>
          <a:prstGeom prst="straightConnector1">
            <a:avLst/>
          </a:prstGeom>
          <a:ln w="31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614988" y="5399088"/>
            <a:ext cx="3030537" cy="774700"/>
          </a:xfrm>
          <a:prstGeom prst="straightConnector1">
            <a:avLst/>
          </a:prstGeom>
          <a:ln w="31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5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10304" algn="l">
              <a:lnSpc>
                <a:spcPct val="100000"/>
              </a:lnSpc>
            </a:pPr>
            <a:r>
              <a:rPr spc="-10" dirty="0" smtClean="0"/>
              <a:t>Outlin</a:t>
            </a:r>
            <a:r>
              <a:rPr lang="en-US" spc="-10" dirty="0" smtClean="0"/>
              <a:t>e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240790"/>
            <a:ext cx="763206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Deep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learning</a:t>
            </a:r>
            <a:endParaRPr sz="30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Greedy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layer-wise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training </a:t>
            </a:r>
            <a:r>
              <a:rPr sz="2600" spc="-20" dirty="0">
                <a:solidFill>
                  <a:srgbClr val="BEBEBE"/>
                </a:solidFill>
                <a:latin typeface="Calibri"/>
                <a:cs typeface="Calibri"/>
              </a:rPr>
              <a:t>(for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supervised</a:t>
            </a:r>
            <a:r>
              <a:rPr sz="2600" spc="-8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learning)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latin typeface="Calibri"/>
                <a:cs typeface="Calibri"/>
              </a:rPr>
              <a:t>Deep </a:t>
            </a:r>
            <a:r>
              <a:rPr sz="2600" spc="-10" dirty="0">
                <a:latin typeface="Calibri"/>
                <a:cs typeface="Calibri"/>
              </a:rPr>
              <a:t>belief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nets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denoising</a:t>
            </a:r>
            <a:r>
              <a:rPr sz="26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auto-encoders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predictive sparse</a:t>
            </a:r>
            <a:r>
              <a:rPr sz="2600" spc="-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coding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Boltzmann</a:t>
            </a:r>
            <a:r>
              <a:rPr sz="2600" spc="-9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 smtClean="0">
                <a:solidFill>
                  <a:srgbClr val="BEBEBE"/>
                </a:solidFill>
                <a:latin typeface="Calibri"/>
                <a:cs typeface="Calibri"/>
              </a:rPr>
              <a:t>machines</a:t>
            </a:r>
            <a:endParaRPr lang="en-US" sz="2600" dirty="0" smtClean="0">
              <a:solidFill>
                <a:srgbClr val="BEBEBE"/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600" dirty="0" smtClean="0">
                <a:solidFill>
                  <a:srgbClr val="BEBEBE"/>
                </a:solidFill>
                <a:latin typeface="Calibri"/>
                <a:cs typeface="Calibri"/>
              </a:rPr>
              <a:t>Convolutional Neural Net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7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37571" y="65232"/>
            <a:ext cx="10515600" cy="1325563"/>
          </a:xfrm>
        </p:spPr>
        <p:txBody>
          <a:bodyPr/>
          <a:lstStyle/>
          <a:p>
            <a:r>
              <a:rPr lang="de-CH" dirty="0" err="1" smtClean="0"/>
              <a:t>Restricted</a:t>
            </a:r>
            <a:r>
              <a:rPr lang="de-CH" dirty="0" smtClean="0"/>
              <a:t> Boltzmann Machines</a:t>
            </a:r>
            <a:endParaRPr lang="de-CH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719892" y="2260320"/>
            <a:ext cx="13716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3333CC"/>
                </a:solidFill>
              </a:rPr>
              <a:t>hidden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4694" y="2261952"/>
            <a:ext cx="4137827" cy="1612667"/>
            <a:chOff x="1164792" y="2261947"/>
            <a:chExt cx="4137827" cy="1604936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1380" y="3439684"/>
              <a:ext cx="637225" cy="427199"/>
            </a:xfrm>
            <a:prstGeom prst="ellipse">
              <a:avLst/>
            </a:prstGeom>
            <a:solidFill>
              <a:srgbClr val="EEECE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076465" y="3439684"/>
              <a:ext cx="637225" cy="42719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64792" y="2289866"/>
              <a:ext cx="637223" cy="42719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cxnSp>
          <p:nvCxnSpPr>
            <p:cNvPr id="10" name="AutoShape 13"/>
            <p:cNvCxnSpPr>
              <a:cxnSpLocks noChangeShapeType="1"/>
              <a:stCxn id="9" idx="4"/>
              <a:endCxn id="7" idx="1"/>
            </p:cNvCxnSpPr>
            <p:nvPr/>
          </p:nvCxnSpPr>
          <p:spPr bwMode="auto">
            <a:xfrm>
              <a:off x="1484484" y="2730099"/>
              <a:ext cx="509779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AutoShape 14"/>
            <p:cNvCxnSpPr>
              <a:cxnSpLocks noChangeShapeType="1"/>
              <a:stCxn id="9" idx="5"/>
              <a:endCxn id="8" idx="1"/>
            </p:cNvCxnSpPr>
            <p:nvPr/>
          </p:nvCxnSpPr>
          <p:spPr bwMode="auto">
            <a:xfrm>
              <a:off x="1709132" y="2667829"/>
              <a:ext cx="1460215" cy="82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439240" y="2289866"/>
              <a:ext cx="637223" cy="427199"/>
            </a:xfrm>
            <a:prstGeom prst="ellipse">
              <a:avLst/>
            </a:prstGeom>
            <a:solidFill>
              <a:srgbClr val="EEECE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cxnSp>
          <p:nvCxnSpPr>
            <p:cNvPr id="13" name="AutoShape 16"/>
            <p:cNvCxnSpPr>
              <a:cxnSpLocks noChangeShapeType="1"/>
              <a:stCxn id="12" idx="3"/>
              <a:endCxn id="7" idx="0"/>
            </p:cNvCxnSpPr>
            <p:nvPr/>
          </p:nvCxnSpPr>
          <p:spPr bwMode="auto">
            <a:xfrm flipH="1">
              <a:off x="2221071" y="2667828"/>
              <a:ext cx="311052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17"/>
            <p:cNvCxnSpPr>
              <a:cxnSpLocks noChangeShapeType="1"/>
              <a:stCxn id="12" idx="5"/>
              <a:endCxn id="8" idx="0"/>
            </p:cNvCxnSpPr>
            <p:nvPr/>
          </p:nvCxnSpPr>
          <p:spPr bwMode="auto">
            <a:xfrm>
              <a:off x="2983580" y="2667828"/>
              <a:ext cx="412575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3713688" y="2289866"/>
              <a:ext cx="637223" cy="42719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cxnSp>
          <p:nvCxnSpPr>
            <p:cNvPr id="16" name="AutoShape 19"/>
            <p:cNvCxnSpPr>
              <a:cxnSpLocks noChangeShapeType="1"/>
              <a:stCxn id="15" idx="3"/>
              <a:endCxn id="7" idx="7"/>
            </p:cNvCxnSpPr>
            <p:nvPr/>
          </p:nvCxnSpPr>
          <p:spPr bwMode="auto">
            <a:xfrm flipH="1">
              <a:off x="2445721" y="2667829"/>
              <a:ext cx="1360851" cy="82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20"/>
            <p:cNvCxnSpPr>
              <a:cxnSpLocks noChangeShapeType="1"/>
              <a:stCxn id="15" idx="4"/>
              <a:endCxn id="8" idx="7"/>
            </p:cNvCxnSpPr>
            <p:nvPr/>
          </p:nvCxnSpPr>
          <p:spPr bwMode="auto">
            <a:xfrm flipH="1">
              <a:off x="3620805" y="2730099"/>
              <a:ext cx="412576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091991" y="3430726"/>
              <a:ext cx="488177" cy="39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>
                  <a:solidFill>
                    <a:srgbClr val="3333CC"/>
                  </a:solidFill>
                </a:rPr>
                <a:t>i</a:t>
              </a:r>
              <a:endParaRPr lang="en-US" sz="2000" dirty="0">
                <a:solidFill>
                  <a:srgbClr val="3333CC"/>
                </a:solidFill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2625529" y="2261947"/>
              <a:ext cx="589703" cy="39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3333CC"/>
                  </a:solidFill>
                </a:rPr>
                <a:t>j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3930967" y="3439685"/>
              <a:ext cx="1371652" cy="39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3333CC"/>
                  </a:solidFill>
                </a:rPr>
                <a:t>visible</a:t>
              </a:r>
            </a:p>
          </p:txBody>
        </p:sp>
      </p:grpSp>
      <p:graphicFrame>
        <p:nvGraphicFramePr>
          <p:cNvPr id="21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199733" y="4268791"/>
          <a:ext cx="3917952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3" imgW="1473120" imgH="545760" progId="Equation.3">
                  <p:embed/>
                </p:oleObj>
              </mc:Choice>
              <mc:Fallback>
                <p:oleObj name="Equation" r:id="rId3" imgW="14731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33" y="4268791"/>
                        <a:ext cx="3917952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ontent Placeholder 2"/>
          <p:cNvSpPr txBox="1">
            <a:spLocks/>
          </p:cNvSpPr>
          <p:nvPr/>
        </p:nvSpPr>
        <p:spPr>
          <a:xfrm>
            <a:off x="4941418" y="1655173"/>
            <a:ext cx="5352511" cy="4351339"/>
          </a:xfrm>
          <a:prstGeom prst="rect">
            <a:avLst/>
          </a:prstGeom>
        </p:spPr>
        <p:txBody>
          <a:bodyPr vert="horz" lIns="91441" tIns="45720" rIns="91441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err="1"/>
              <a:t>Unsupervised</a:t>
            </a:r>
            <a:endParaRPr lang="de-CH" dirty="0"/>
          </a:p>
          <a:p>
            <a:pPr lvl="1"/>
            <a:r>
              <a:rPr lang="de-CH" dirty="0"/>
              <a:t>Find </a:t>
            </a:r>
            <a:r>
              <a:rPr lang="de-CH" dirty="0" err="1"/>
              <a:t>complex</a:t>
            </a:r>
            <a:r>
              <a:rPr lang="de-CH" dirty="0"/>
              <a:t> </a:t>
            </a:r>
            <a:r>
              <a:rPr lang="de-CH" dirty="0" err="1"/>
              <a:t>regularities</a:t>
            </a:r>
            <a:r>
              <a:rPr lang="de-CH" dirty="0"/>
              <a:t> in </a:t>
            </a:r>
            <a:br>
              <a:rPr lang="de-CH" dirty="0"/>
            </a:br>
            <a:r>
              <a:rPr lang="de-CH" dirty="0" err="1"/>
              <a:t>training</a:t>
            </a:r>
            <a:r>
              <a:rPr lang="de-CH" dirty="0"/>
              <a:t> </a:t>
            </a:r>
            <a:r>
              <a:rPr lang="de-CH" dirty="0" err="1"/>
              <a:t>data</a:t>
            </a:r>
            <a:endParaRPr lang="de-CH" dirty="0"/>
          </a:p>
          <a:p>
            <a:r>
              <a:rPr lang="de-CH" dirty="0" err="1"/>
              <a:t>Bipartite</a:t>
            </a:r>
            <a:r>
              <a:rPr lang="de-CH" dirty="0"/>
              <a:t> Graph</a:t>
            </a:r>
          </a:p>
          <a:p>
            <a:pPr lvl="1"/>
            <a:r>
              <a:rPr lang="de-CH" dirty="0" err="1"/>
              <a:t>visible</a:t>
            </a:r>
            <a:r>
              <a:rPr lang="de-CH" dirty="0"/>
              <a:t>, </a:t>
            </a:r>
            <a:r>
              <a:rPr lang="de-CH" dirty="0" err="1"/>
              <a:t>hidden</a:t>
            </a:r>
            <a:r>
              <a:rPr lang="de-CH" dirty="0"/>
              <a:t> </a:t>
            </a:r>
            <a:r>
              <a:rPr lang="de-CH" dirty="0" err="1"/>
              <a:t>layer</a:t>
            </a:r>
            <a:endParaRPr lang="de-CH" dirty="0"/>
          </a:p>
          <a:p>
            <a:r>
              <a:rPr lang="de-CH" dirty="0"/>
              <a:t>Binary </a:t>
            </a:r>
            <a:r>
              <a:rPr lang="de-CH" dirty="0" err="1"/>
              <a:t>stochastic</a:t>
            </a:r>
            <a:r>
              <a:rPr lang="de-CH" dirty="0"/>
              <a:t> </a:t>
            </a:r>
            <a:r>
              <a:rPr lang="de-CH" dirty="0" err="1"/>
              <a:t>units</a:t>
            </a:r>
            <a:endParaRPr lang="de-CH" dirty="0"/>
          </a:p>
          <a:p>
            <a:pPr lvl="1"/>
            <a:r>
              <a:rPr lang="de-CH" dirty="0"/>
              <a:t>On/Off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probability</a:t>
            </a:r>
            <a:endParaRPr lang="de-CH" dirty="0"/>
          </a:p>
          <a:p>
            <a:r>
              <a:rPr lang="de-CH" dirty="0"/>
              <a:t>1 Iteration</a:t>
            </a:r>
          </a:p>
          <a:p>
            <a:pPr lvl="1"/>
            <a:r>
              <a:rPr lang="de-CH" dirty="0"/>
              <a:t>Update Hidden Units</a:t>
            </a:r>
          </a:p>
          <a:p>
            <a:pPr lvl="1"/>
            <a:r>
              <a:rPr lang="de-CH" dirty="0" err="1"/>
              <a:t>Reconstruct</a:t>
            </a:r>
            <a:r>
              <a:rPr lang="de-CH" dirty="0"/>
              <a:t> Visible Units</a:t>
            </a:r>
          </a:p>
          <a:p>
            <a:r>
              <a:rPr lang="de-CH" dirty="0"/>
              <a:t>Maximum </a:t>
            </a:r>
            <a:r>
              <a:rPr lang="de-CH" dirty="0" err="1"/>
              <a:t>Likelihood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/>
              <a:t>training</a:t>
            </a:r>
            <a:r>
              <a:rPr lang="de-CH" dirty="0"/>
              <a:t> </a:t>
            </a:r>
            <a:r>
              <a:rPr lang="de-CH" dirty="0" err="1"/>
              <a:t>data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3" name="TextBox 22"/>
          <p:cNvSpPr txBox="1"/>
          <p:nvPr/>
        </p:nvSpPr>
        <p:spPr>
          <a:xfrm>
            <a:off x="151736" y="2822898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err="1"/>
              <a:t>w</a:t>
            </a:r>
            <a:r>
              <a:rPr lang="de-CH" sz="3600" baseline="-25000" dirty="0" err="1"/>
              <a:t>ij</a:t>
            </a:r>
            <a:endParaRPr lang="de-CH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426782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721599" y="33675"/>
            <a:ext cx="10515600" cy="1325563"/>
          </a:xfrm>
        </p:spPr>
        <p:txBody>
          <a:bodyPr/>
          <a:lstStyle/>
          <a:p>
            <a:r>
              <a:rPr lang="de-CH" dirty="0" err="1" smtClean="0"/>
              <a:t>Restricted</a:t>
            </a:r>
            <a:r>
              <a:rPr lang="de-CH" dirty="0" smtClean="0"/>
              <a:t> Boltzmann Machines</a:t>
            </a:r>
            <a:endParaRPr lang="de-CH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71256" y="1655173"/>
            <a:ext cx="5352511" cy="4351339"/>
          </a:xfrm>
          <a:prstGeom prst="rect">
            <a:avLst/>
          </a:prstGeom>
        </p:spPr>
        <p:txBody>
          <a:bodyPr vert="horz" lIns="91441" tIns="45720" rIns="91441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Training Goal: </a:t>
            </a:r>
            <a:br>
              <a:rPr lang="de-CH" dirty="0"/>
            </a:br>
            <a:r>
              <a:rPr lang="de-CH" dirty="0"/>
              <a:t>Best probable </a:t>
            </a:r>
            <a:r>
              <a:rPr lang="de-CH" dirty="0" err="1"/>
              <a:t>reproduction</a:t>
            </a:r>
            <a:endParaRPr lang="de-CH" dirty="0"/>
          </a:p>
          <a:p>
            <a:r>
              <a:rPr lang="de-CH" dirty="0" err="1"/>
              <a:t>unsupervised</a:t>
            </a:r>
            <a:r>
              <a:rPr lang="de-CH" dirty="0"/>
              <a:t> </a:t>
            </a:r>
            <a:r>
              <a:rPr lang="de-CH" dirty="0" err="1"/>
              <a:t>data</a:t>
            </a:r>
            <a:endParaRPr lang="de-CH" dirty="0"/>
          </a:p>
          <a:p>
            <a:pPr lvl="1"/>
            <a:r>
              <a:rPr lang="en-US" dirty="0" smtClean="0"/>
              <a:t>find </a:t>
            </a:r>
            <a:r>
              <a:rPr lang="en-US" dirty="0"/>
              <a:t>latent factors of data set</a:t>
            </a:r>
          </a:p>
          <a:p>
            <a:r>
              <a:rPr lang="en-US" dirty="0"/>
              <a:t>Adjust weights to get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maximum </a:t>
            </a:r>
            <a:r>
              <a:rPr lang="en-US" dirty="0"/>
              <a:t>probability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input </a:t>
            </a:r>
            <a:r>
              <a:rPr lang="en-US" dirty="0"/>
              <a:t>data</a:t>
            </a:r>
            <a:endParaRPr lang="de-CH" dirty="0"/>
          </a:p>
          <a:p>
            <a:endParaRPr lang="de-CH" dirty="0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719892" y="2260320"/>
            <a:ext cx="13716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3333CC"/>
                </a:solidFill>
              </a:rPr>
              <a:t>hidden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4694" y="2261952"/>
            <a:ext cx="4137827" cy="1612667"/>
            <a:chOff x="1164792" y="2261947"/>
            <a:chExt cx="4137827" cy="1604936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901380" y="3439684"/>
              <a:ext cx="637225" cy="427199"/>
            </a:xfrm>
            <a:prstGeom prst="ellipse">
              <a:avLst/>
            </a:prstGeom>
            <a:solidFill>
              <a:srgbClr val="EEECE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076465" y="3439684"/>
              <a:ext cx="637225" cy="42719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164792" y="2289866"/>
              <a:ext cx="637223" cy="42719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cxnSp>
          <p:nvCxnSpPr>
            <p:cNvPr id="28" name="AutoShape 13"/>
            <p:cNvCxnSpPr>
              <a:cxnSpLocks noChangeShapeType="1"/>
              <a:stCxn id="27" idx="4"/>
              <a:endCxn id="25" idx="1"/>
            </p:cNvCxnSpPr>
            <p:nvPr/>
          </p:nvCxnSpPr>
          <p:spPr bwMode="auto">
            <a:xfrm>
              <a:off x="1484484" y="2730099"/>
              <a:ext cx="509779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AutoShape 14"/>
            <p:cNvCxnSpPr>
              <a:cxnSpLocks noChangeShapeType="1"/>
              <a:stCxn id="27" idx="5"/>
              <a:endCxn id="26" idx="1"/>
            </p:cNvCxnSpPr>
            <p:nvPr/>
          </p:nvCxnSpPr>
          <p:spPr bwMode="auto">
            <a:xfrm>
              <a:off x="1709132" y="2667829"/>
              <a:ext cx="1460215" cy="82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439240" y="2289866"/>
              <a:ext cx="637223" cy="427199"/>
            </a:xfrm>
            <a:prstGeom prst="ellipse">
              <a:avLst/>
            </a:prstGeom>
            <a:solidFill>
              <a:srgbClr val="EEECE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cxnSp>
          <p:nvCxnSpPr>
            <p:cNvPr id="31" name="AutoShape 16"/>
            <p:cNvCxnSpPr>
              <a:cxnSpLocks noChangeShapeType="1"/>
              <a:stCxn id="30" idx="3"/>
              <a:endCxn id="25" idx="0"/>
            </p:cNvCxnSpPr>
            <p:nvPr/>
          </p:nvCxnSpPr>
          <p:spPr bwMode="auto">
            <a:xfrm flipH="1">
              <a:off x="2221071" y="2667828"/>
              <a:ext cx="311052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17"/>
            <p:cNvCxnSpPr>
              <a:cxnSpLocks noChangeShapeType="1"/>
              <a:stCxn id="30" idx="5"/>
              <a:endCxn id="26" idx="0"/>
            </p:cNvCxnSpPr>
            <p:nvPr/>
          </p:nvCxnSpPr>
          <p:spPr bwMode="auto">
            <a:xfrm>
              <a:off x="2983580" y="2667828"/>
              <a:ext cx="412575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713688" y="2289866"/>
              <a:ext cx="637223" cy="42719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/>
            </a:p>
          </p:txBody>
        </p:sp>
        <p:cxnSp>
          <p:nvCxnSpPr>
            <p:cNvPr id="34" name="AutoShape 19"/>
            <p:cNvCxnSpPr>
              <a:cxnSpLocks noChangeShapeType="1"/>
              <a:stCxn id="33" idx="3"/>
              <a:endCxn id="25" idx="7"/>
            </p:cNvCxnSpPr>
            <p:nvPr/>
          </p:nvCxnSpPr>
          <p:spPr bwMode="auto">
            <a:xfrm flipH="1">
              <a:off x="2445721" y="2667829"/>
              <a:ext cx="1360851" cy="8210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20"/>
            <p:cNvCxnSpPr>
              <a:cxnSpLocks noChangeShapeType="1"/>
              <a:stCxn id="33" idx="4"/>
              <a:endCxn id="26" idx="7"/>
            </p:cNvCxnSpPr>
            <p:nvPr/>
          </p:nvCxnSpPr>
          <p:spPr bwMode="auto">
            <a:xfrm flipH="1">
              <a:off x="3620805" y="2730099"/>
              <a:ext cx="412576" cy="7588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2091991" y="3430726"/>
              <a:ext cx="488177" cy="39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>
                  <a:solidFill>
                    <a:srgbClr val="3333CC"/>
                  </a:solidFill>
                </a:rPr>
                <a:t>i</a:t>
              </a:r>
              <a:endParaRPr lang="en-US" sz="2000" dirty="0">
                <a:solidFill>
                  <a:srgbClr val="3333CC"/>
                </a:solidFill>
              </a:endParaRPr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auto">
            <a:xfrm>
              <a:off x="2625529" y="2261947"/>
              <a:ext cx="589703" cy="39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3333CC"/>
                  </a:solidFill>
                </a:rPr>
                <a:t>j</a:t>
              </a:r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3930967" y="3439685"/>
              <a:ext cx="1371652" cy="39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3333CC"/>
                  </a:solidFill>
                </a:rPr>
                <a:t>visible</a:t>
              </a:r>
            </a:p>
          </p:txBody>
        </p:sp>
      </p:grpSp>
      <p:graphicFrame>
        <p:nvGraphicFramePr>
          <p:cNvPr id="39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199733" y="4268791"/>
          <a:ext cx="3917952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3" imgW="1473120" imgH="545760" progId="Equation.3">
                  <p:embed/>
                </p:oleObj>
              </mc:Choice>
              <mc:Fallback>
                <p:oleObj name="Equation" r:id="rId3" imgW="14731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33" y="4268791"/>
                        <a:ext cx="3917952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51736" y="2822898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err="1"/>
              <a:t>w</a:t>
            </a:r>
            <a:r>
              <a:rPr lang="de-CH" sz="3600" baseline="-25000" dirty="0" err="1"/>
              <a:t>ij</a:t>
            </a:r>
            <a:endParaRPr lang="de-CH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100279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14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46" y="-7546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430">
              <a:lnSpc>
                <a:spcPct val="100000"/>
              </a:lnSpc>
            </a:pPr>
            <a:r>
              <a:rPr spc="-5" dirty="0"/>
              <a:t>Deep </a:t>
            </a:r>
            <a:r>
              <a:rPr spc="-10" dirty="0"/>
              <a:t>Belief</a:t>
            </a:r>
            <a:r>
              <a:rPr spc="-35" dirty="0"/>
              <a:t> </a:t>
            </a:r>
            <a:r>
              <a:rPr spc="-15" dirty="0"/>
              <a:t>Networks(DBNs)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042161"/>
            <a:ext cx="8509000" cy="515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>
              <a:latin typeface="Arial"/>
              <a:cs typeface="Arial"/>
            </a:endParaRPr>
          </a:p>
          <a:p>
            <a:pPr marL="353695" indent="-340995">
              <a:lnSpc>
                <a:spcPct val="100000"/>
              </a:lnSpc>
              <a:spcBef>
                <a:spcPts val="119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0" dirty="0">
                <a:latin typeface="Calibri"/>
                <a:cs typeface="Calibri"/>
              </a:rPr>
              <a:t>Probabilistic </a:t>
            </a:r>
            <a:r>
              <a:rPr sz="3200" spc="-15" dirty="0">
                <a:latin typeface="Calibri"/>
                <a:cs typeface="Calibri"/>
              </a:rPr>
              <a:t>generative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model</a:t>
            </a:r>
            <a:endParaRPr sz="32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5" dirty="0">
                <a:latin typeface="Calibri"/>
                <a:cs typeface="Calibri"/>
              </a:rPr>
              <a:t>Deep </a:t>
            </a:r>
            <a:r>
              <a:rPr sz="3200" spc="-15" dirty="0">
                <a:latin typeface="Calibri"/>
                <a:cs typeface="Calibri"/>
              </a:rPr>
              <a:t>architecture </a:t>
            </a:r>
            <a:r>
              <a:rPr sz="3200" dirty="0">
                <a:latin typeface="Calibri"/>
                <a:cs typeface="Calibri"/>
              </a:rPr>
              <a:t>– </a:t>
            </a:r>
            <a:r>
              <a:rPr sz="3200" spc="-5" dirty="0">
                <a:latin typeface="Calibri"/>
                <a:cs typeface="Calibri"/>
              </a:rPr>
              <a:t>multiple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layers</a:t>
            </a:r>
            <a:endParaRPr sz="3200">
              <a:latin typeface="Calibri"/>
              <a:cs typeface="Calibri"/>
            </a:endParaRPr>
          </a:p>
          <a:p>
            <a:pPr marL="353695" marR="1054735" indent="-34099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dirty="0">
                <a:latin typeface="Calibri"/>
                <a:cs typeface="Calibri"/>
              </a:rPr>
              <a:t>Unsupervised </a:t>
            </a:r>
            <a:r>
              <a:rPr sz="3200" spc="-5" dirty="0">
                <a:latin typeface="Calibri"/>
                <a:cs typeface="Calibri"/>
              </a:rPr>
              <a:t>pre-learning </a:t>
            </a:r>
            <a:r>
              <a:rPr sz="3200" spc="-10" dirty="0">
                <a:latin typeface="Calibri"/>
                <a:cs typeface="Calibri"/>
              </a:rPr>
              <a:t>provides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good  initialization </a:t>
            </a:r>
            <a:r>
              <a:rPr sz="3200" spc="-5" dirty="0">
                <a:latin typeface="Calibri"/>
                <a:cs typeface="Calibri"/>
              </a:rPr>
              <a:t>of the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network</a:t>
            </a:r>
            <a:endParaRPr sz="320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0" dirty="0">
                <a:latin typeface="Calibri"/>
                <a:cs typeface="Calibri"/>
              </a:rPr>
              <a:t>maximizing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lower-bound </a:t>
            </a:r>
            <a:r>
              <a:rPr sz="2800" spc="-5" dirty="0">
                <a:latin typeface="Calibri"/>
                <a:cs typeface="Calibri"/>
              </a:rPr>
              <a:t>of the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log-likelihood</a:t>
            </a:r>
            <a:endParaRPr sz="2800">
              <a:latin typeface="Calibri"/>
              <a:cs typeface="Calibri"/>
            </a:endParaRPr>
          </a:p>
          <a:p>
            <a:pPr marL="755015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of 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data</a:t>
            </a:r>
            <a:endParaRPr sz="28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dirty="0">
                <a:latin typeface="Calibri"/>
                <a:cs typeface="Calibri"/>
              </a:rPr>
              <a:t>Supervised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fine-tuning</a:t>
            </a:r>
            <a:endParaRPr sz="320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5" dirty="0">
                <a:latin typeface="Calibri"/>
                <a:cs typeface="Calibri"/>
              </a:rPr>
              <a:t>Generative: </a:t>
            </a:r>
            <a:r>
              <a:rPr sz="2800" spc="-10" dirty="0">
                <a:latin typeface="Calibri"/>
                <a:cs typeface="Calibri"/>
              </a:rPr>
              <a:t>Up-down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algorithm</a:t>
            </a:r>
            <a:endParaRPr sz="280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0" dirty="0">
                <a:latin typeface="Calibri"/>
                <a:cs typeface="Calibri"/>
              </a:rPr>
              <a:t>Discriminative: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backpropagation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329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620" y="10446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15615" algn="l">
              <a:lnSpc>
                <a:spcPct val="100000"/>
              </a:lnSpc>
            </a:pPr>
            <a:r>
              <a:rPr spc="-10" dirty="0"/>
              <a:t>DBN</a:t>
            </a:r>
            <a:r>
              <a:rPr spc="-55" dirty="0"/>
              <a:t> </a:t>
            </a:r>
            <a:r>
              <a:rPr spc="-15" dirty="0"/>
              <a:t>structure</a:t>
            </a:r>
          </a:p>
        </p:txBody>
      </p:sp>
      <p:sp>
        <p:nvSpPr>
          <p:cNvPr id="3" name="object 3"/>
          <p:cNvSpPr/>
          <p:nvPr/>
        </p:nvSpPr>
        <p:spPr>
          <a:xfrm>
            <a:off x="3048000" y="1143000"/>
            <a:ext cx="3505200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12482" y="3665805"/>
            <a:ext cx="360680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b="1" spc="22" baseline="-25089" dirty="0">
                <a:latin typeface="Times New Roman"/>
                <a:cs typeface="Times New Roman"/>
              </a:rPr>
              <a:t>h</a:t>
            </a:r>
            <a:r>
              <a:rPr sz="1800" b="1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12482" y="2294631"/>
            <a:ext cx="372110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b="1" spc="150" baseline="-25089" dirty="0">
                <a:latin typeface="Times New Roman"/>
                <a:cs typeface="Times New Roman"/>
              </a:rPr>
              <a:t>h</a:t>
            </a:r>
            <a:r>
              <a:rPr sz="180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2482" y="999231"/>
            <a:ext cx="369570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b="1" spc="112" baseline="-25089" dirty="0">
                <a:latin typeface="Times New Roman"/>
                <a:cs typeface="Times New Roman"/>
              </a:rPr>
              <a:t>h</a:t>
            </a:r>
            <a:r>
              <a:rPr sz="1800" dirty="0">
                <a:latin typeface="Times New Roman"/>
                <a:cs typeface="Times New Roman"/>
              </a:rPr>
              <a:t>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8579" y="5099584"/>
            <a:ext cx="344805" cy="537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785" dirty="0">
                <a:latin typeface="Times New Roman"/>
                <a:cs typeface="Times New Roman"/>
              </a:rPr>
              <a:t>v</a:t>
            </a:r>
            <a:endParaRPr sz="3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5142738"/>
            <a:ext cx="1937385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0000CC"/>
                </a:solidFill>
                <a:latin typeface="Arial"/>
                <a:cs typeface="Arial"/>
              </a:rPr>
              <a:t>Visible</a:t>
            </a:r>
            <a:r>
              <a:rPr sz="2800" spc="-8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CC"/>
                </a:solidFill>
                <a:latin typeface="Arial"/>
                <a:cs typeface="Arial"/>
              </a:rPr>
              <a:t>layer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044" y="2322703"/>
            <a:ext cx="115189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0000CC"/>
                </a:solidFill>
                <a:latin typeface="Arial"/>
                <a:cs typeface="Arial"/>
              </a:rPr>
              <a:t>Hid</a:t>
            </a:r>
            <a:r>
              <a:rPr sz="2800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2800" spc="-5" dirty="0">
                <a:solidFill>
                  <a:srgbClr val="0000CC"/>
                </a:solidFill>
                <a:latin typeface="Arial"/>
                <a:cs typeface="Arial"/>
              </a:rPr>
              <a:t>en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0000CC"/>
                </a:solidFill>
                <a:latin typeface="Arial"/>
                <a:cs typeface="Arial"/>
              </a:rPr>
              <a:t>layers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95727" y="5222747"/>
            <a:ext cx="940308" cy="425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8400" y="5325820"/>
            <a:ext cx="686435" cy="171450"/>
          </a:xfrm>
          <a:custGeom>
            <a:avLst/>
            <a:gdLst/>
            <a:ahLst/>
            <a:cxnLst/>
            <a:rect l="l" t="t" r="r" b="b"/>
            <a:pathLst>
              <a:path w="686435" h="171450">
                <a:moveTo>
                  <a:pt x="577513" y="104787"/>
                </a:moveTo>
                <a:lnTo>
                  <a:pt x="524001" y="135814"/>
                </a:lnTo>
                <a:lnTo>
                  <a:pt x="518376" y="140846"/>
                </a:lnTo>
                <a:lnTo>
                  <a:pt x="515191" y="147403"/>
                </a:lnTo>
                <a:lnTo>
                  <a:pt x="514697" y="154674"/>
                </a:lnTo>
                <a:lnTo>
                  <a:pt x="517144" y="161849"/>
                </a:lnTo>
                <a:lnTo>
                  <a:pt x="522176" y="167528"/>
                </a:lnTo>
                <a:lnTo>
                  <a:pt x="528732" y="170707"/>
                </a:lnTo>
                <a:lnTo>
                  <a:pt x="536003" y="171172"/>
                </a:lnTo>
                <a:lnTo>
                  <a:pt x="543179" y="168707"/>
                </a:lnTo>
                <a:lnTo>
                  <a:pt x="653086" y="104953"/>
                </a:lnTo>
                <a:lnTo>
                  <a:pt x="577513" y="104787"/>
                </a:lnTo>
                <a:close/>
              </a:path>
              <a:path w="686435" h="171450">
                <a:moveTo>
                  <a:pt x="610282" y="85787"/>
                </a:moveTo>
                <a:lnTo>
                  <a:pt x="577513" y="104787"/>
                </a:lnTo>
                <a:lnTo>
                  <a:pt x="648081" y="104953"/>
                </a:lnTo>
                <a:lnTo>
                  <a:pt x="648081" y="102286"/>
                </a:lnTo>
                <a:lnTo>
                  <a:pt x="638429" y="102286"/>
                </a:lnTo>
                <a:lnTo>
                  <a:pt x="610282" y="85787"/>
                </a:lnTo>
                <a:close/>
              </a:path>
              <a:path w="686435" h="171450">
                <a:moveTo>
                  <a:pt x="536438" y="0"/>
                </a:moveTo>
                <a:lnTo>
                  <a:pt x="529161" y="464"/>
                </a:lnTo>
                <a:lnTo>
                  <a:pt x="522575" y="3643"/>
                </a:lnTo>
                <a:lnTo>
                  <a:pt x="517525" y="9322"/>
                </a:lnTo>
                <a:lnTo>
                  <a:pt x="515058" y="16444"/>
                </a:lnTo>
                <a:lnTo>
                  <a:pt x="515508" y="23721"/>
                </a:lnTo>
                <a:lnTo>
                  <a:pt x="518650" y="30307"/>
                </a:lnTo>
                <a:lnTo>
                  <a:pt x="524256" y="35357"/>
                </a:lnTo>
                <a:lnTo>
                  <a:pt x="577702" y="66688"/>
                </a:lnTo>
                <a:lnTo>
                  <a:pt x="648081" y="66853"/>
                </a:lnTo>
                <a:lnTo>
                  <a:pt x="648081" y="104953"/>
                </a:lnTo>
                <a:lnTo>
                  <a:pt x="653086" y="104953"/>
                </a:lnTo>
                <a:lnTo>
                  <a:pt x="685926" y="85903"/>
                </a:lnTo>
                <a:lnTo>
                  <a:pt x="543560" y="2464"/>
                </a:lnTo>
                <a:lnTo>
                  <a:pt x="536438" y="0"/>
                </a:lnTo>
                <a:close/>
              </a:path>
              <a:path w="686435" h="171450">
                <a:moveTo>
                  <a:pt x="0" y="65329"/>
                </a:moveTo>
                <a:lnTo>
                  <a:pt x="0" y="103429"/>
                </a:lnTo>
                <a:lnTo>
                  <a:pt x="577513" y="104787"/>
                </a:lnTo>
                <a:lnTo>
                  <a:pt x="610282" y="85787"/>
                </a:lnTo>
                <a:lnTo>
                  <a:pt x="577702" y="66688"/>
                </a:lnTo>
                <a:lnTo>
                  <a:pt x="0" y="65329"/>
                </a:lnTo>
                <a:close/>
              </a:path>
              <a:path w="686435" h="171450">
                <a:moveTo>
                  <a:pt x="638556" y="69393"/>
                </a:moveTo>
                <a:lnTo>
                  <a:pt x="610282" y="85787"/>
                </a:lnTo>
                <a:lnTo>
                  <a:pt x="638429" y="102286"/>
                </a:lnTo>
                <a:lnTo>
                  <a:pt x="638556" y="69393"/>
                </a:lnTo>
                <a:close/>
              </a:path>
              <a:path w="686435" h="171450">
                <a:moveTo>
                  <a:pt x="648081" y="69393"/>
                </a:moveTo>
                <a:lnTo>
                  <a:pt x="638556" y="69393"/>
                </a:lnTo>
                <a:lnTo>
                  <a:pt x="638429" y="102286"/>
                </a:lnTo>
                <a:lnTo>
                  <a:pt x="648081" y="102286"/>
                </a:lnTo>
                <a:lnTo>
                  <a:pt x="648081" y="69393"/>
                </a:lnTo>
                <a:close/>
              </a:path>
              <a:path w="686435" h="171450">
                <a:moveTo>
                  <a:pt x="577702" y="66688"/>
                </a:moveTo>
                <a:lnTo>
                  <a:pt x="610282" y="85787"/>
                </a:lnTo>
                <a:lnTo>
                  <a:pt x="638556" y="69393"/>
                </a:lnTo>
                <a:lnTo>
                  <a:pt x="648081" y="69393"/>
                </a:lnTo>
                <a:lnTo>
                  <a:pt x="648081" y="66853"/>
                </a:lnTo>
                <a:lnTo>
                  <a:pt x="577702" y="666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95727" y="2708148"/>
            <a:ext cx="940308" cy="425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8400" y="2811220"/>
            <a:ext cx="686435" cy="171450"/>
          </a:xfrm>
          <a:custGeom>
            <a:avLst/>
            <a:gdLst/>
            <a:ahLst/>
            <a:cxnLst/>
            <a:rect l="l" t="t" r="r" b="b"/>
            <a:pathLst>
              <a:path w="686435" h="171450">
                <a:moveTo>
                  <a:pt x="577513" y="104787"/>
                </a:moveTo>
                <a:lnTo>
                  <a:pt x="524001" y="135814"/>
                </a:lnTo>
                <a:lnTo>
                  <a:pt x="518376" y="140846"/>
                </a:lnTo>
                <a:lnTo>
                  <a:pt x="515191" y="147403"/>
                </a:lnTo>
                <a:lnTo>
                  <a:pt x="514697" y="154674"/>
                </a:lnTo>
                <a:lnTo>
                  <a:pt x="517144" y="161849"/>
                </a:lnTo>
                <a:lnTo>
                  <a:pt x="522176" y="167528"/>
                </a:lnTo>
                <a:lnTo>
                  <a:pt x="528732" y="170707"/>
                </a:lnTo>
                <a:lnTo>
                  <a:pt x="536003" y="171172"/>
                </a:lnTo>
                <a:lnTo>
                  <a:pt x="543179" y="168707"/>
                </a:lnTo>
                <a:lnTo>
                  <a:pt x="653086" y="104953"/>
                </a:lnTo>
                <a:lnTo>
                  <a:pt x="577513" y="104787"/>
                </a:lnTo>
                <a:close/>
              </a:path>
              <a:path w="686435" h="171450">
                <a:moveTo>
                  <a:pt x="610282" y="85787"/>
                </a:moveTo>
                <a:lnTo>
                  <a:pt x="577513" y="104787"/>
                </a:lnTo>
                <a:lnTo>
                  <a:pt x="648081" y="104953"/>
                </a:lnTo>
                <a:lnTo>
                  <a:pt x="648081" y="102286"/>
                </a:lnTo>
                <a:lnTo>
                  <a:pt x="638429" y="102286"/>
                </a:lnTo>
                <a:lnTo>
                  <a:pt x="610282" y="85787"/>
                </a:lnTo>
                <a:close/>
              </a:path>
              <a:path w="686435" h="171450">
                <a:moveTo>
                  <a:pt x="536438" y="0"/>
                </a:moveTo>
                <a:lnTo>
                  <a:pt x="529161" y="464"/>
                </a:lnTo>
                <a:lnTo>
                  <a:pt x="522575" y="3643"/>
                </a:lnTo>
                <a:lnTo>
                  <a:pt x="517525" y="9322"/>
                </a:lnTo>
                <a:lnTo>
                  <a:pt x="515058" y="16444"/>
                </a:lnTo>
                <a:lnTo>
                  <a:pt x="515508" y="23721"/>
                </a:lnTo>
                <a:lnTo>
                  <a:pt x="518650" y="30307"/>
                </a:lnTo>
                <a:lnTo>
                  <a:pt x="524256" y="35357"/>
                </a:lnTo>
                <a:lnTo>
                  <a:pt x="577702" y="66688"/>
                </a:lnTo>
                <a:lnTo>
                  <a:pt x="648081" y="66853"/>
                </a:lnTo>
                <a:lnTo>
                  <a:pt x="648081" y="104953"/>
                </a:lnTo>
                <a:lnTo>
                  <a:pt x="653086" y="104953"/>
                </a:lnTo>
                <a:lnTo>
                  <a:pt x="685926" y="85903"/>
                </a:lnTo>
                <a:lnTo>
                  <a:pt x="543560" y="2464"/>
                </a:lnTo>
                <a:lnTo>
                  <a:pt x="536438" y="0"/>
                </a:lnTo>
                <a:close/>
              </a:path>
              <a:path w="686435" h="171450">
                <a:moveTo>
                  <a:pt x="0" y="65329"/>
                </a:moveTo>
                <a:lnTo>
                  <a:pt x="0" y="103429"/>
                </a:lnTo>
                <a:lnTo>
                  <a:pt x="577513" y="104787"/>
                </a:lnTo>
                <a:lnTo>
                  <a:pt x="610282" y="85787"/>
                </a:lnTo>
                <a:lnTo>
                  <a:pt x="577702" y="66688"/>
                </a:lnTo>
                <a:lnTo>
                  <a:pt x="0" y="65329"/>
                </a:lnTo>
                <a:close/>
              </a:path>
              <a:path w="686435" h="171450">
                <a:moveTo>
                  <a:pt x="638556" y="69393"/>
                </a:moveTo>
                <a:lnTo>
                  <a:pt x="610282" y="85787"/>
                </a:lnTo>
                <a:lnTo>
                  <a:pt x="638429" y="102286"/>
                </a:lnTo>
                <a:lnTo>
                  <a:pt x="638556" y="69393"/>
                </a:lnTo>
                <a:close/>
              </a:path>
              <a:path w="686435" h="171450">
                <a:moveTo>
                  <a:pt x="648081" y="69393"/>
                </a:moveTo>
                <a:lnTo>
                  <a:pt x="638556" y="69393"/>
                </a:lnTo>
                <a:lnTo>
                  <a:pt x="638429" y="102286"/>
                </a:lnTo>
                <a:lnTo>
                  <a:pt x="648081" y="102286"/>
                </a:lnTo>
                <a:lnTo>
                  <a:pt x="648081" y="69393"/>
                </a:lnTo>
                <a:close/>
              </a:path>
              <a:path w="686435" h="171450">
                <a:moveTo>
                  <a:pt x="577702" y="66688"/>
                </a:moveTo>
                <a:lnTo>
                  <a:pt x="610282" y="85787"/>
                </a:lnTo>
                <a:lnTo>
                  <a:pt x="638556" y="69393"/>
                </a:lnTo>
                <a:lnTo>
                  <a:pt x="648081" y="69393"/>
                </a:lnTo>
                <a:lnTo>
                  <a:pt x="648081" y="66853"/>
                </a:lnTo>
                <a:lnTo>
                  <a:pt x="577702" y="666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80488" y="3168395"/>
            <a:ext cx="1031748" cy="1257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23286" y="3188842"/>
            <a:ext cx="777240" cy="1002665"/>
          </a:xfrm>
          <a:custGeom>
            <a:avLst/>
            <a:gdLst/>
            <a:ahLst/>
            <a:cxnLst/>
            <a:rect l="l" t="t" r="r" b="b"/>
            <a:pathLst>
              <a:path w="777239" h="1002664">
                <a:moveTo>
                  <a:pt x="631348" y="903231"/>
                </a:moveTo>
                <a:lnTo>
                  <a:pt x="624173" y="904748"/>
                </a:lnTo>
                <a:lnTo>
                  <a:pt x="618093" y="908835"/>
                </a:lnTo>
                <a:lnTo>
                  <a:pt x="613918" y="915162"/>
                </a:lnTo>
                <a:lnTo>
                  <a:pt x="612526" y="922549"/>
                </a:lnTo>
                <a:lnTo>
                  <a:pt x="614029" y="929687"/>
                </a:lnTo>
                <a:lnTo>
                  <a:pt x="618079" y="935753"/>
                </a:lnTo>
                <a:lnTo>
                  <a:pt x="624332" y="939927"/>
                </a:lnTo>
                <a:lnTo>
                  <a:pt x="777113" y="1002284"/>
                </a:lnTo>
                <a:lnTo>
                  <a:pt x="774755" y="983869"/>
                </a:lnTo>
                <a:lnTo>
                  <a:pt x="739013" y="983869"/>
                </a:lnTo>
                <a:lnTo>
                  <a:pt x="696023" y="927980"/>
                </a:lnTo>
                <a:lnTo>
                  <a:pt x="638810" y="904621"/>
                </a:lnTo>
                <a:lnTo>
                  <a:pt x="631348" y="903231"/>
                </a:lnTo>
                <a:close/>
              </a:path>
              <a:path w="777239" h="1002664">
                <a:moveTo>
                  <a:pt x="696023" y="927980"/>
                </a:moveTo>
                <a:lnTo>
                  <a:pt x="739013" y="983869"/>
                </a:lnTo>
                <a:lnTo>
                  <a:pt x="750905" y="974725"/>
                </a:lnTo>
                <a:lnTo>
                  <a:pt x="735202" y="974725"/>
                </a:lnTo>
                <a:lnTo>
                  <a:pt x="731061" y="942286"/>
                </a:lnTo>
                <a:lnTo>
                  <a:pt x="696023" y="927980"/>
                </a:lnTo>
                <a:close/>
              </a:path>
              <a:path w="777239" h="1002664">
                <a:moveTo>
                  <a:pt x="734821" y="822071"/>
                </a:moveTo>
                <a:lnTo>
                  <a:pt x="727672" y="824529"/>
                </a:lnTo>
                <a:lnTo>
                  <a:pt x="722201" y="829357"/>
                </a:lnTo>
                <a:lnTo>
                  <a:pt x="718945" y="835876"/>
                </a:lnTo>
                <a:lnTo>
                  <a:pt x="718438" y="843407"/>
                </a:lnTo>
                <a:lnTo>
                  <a:pt x="726273" y="904778"/>
                </a:lnTo>
                <a:lnTo>
                  <a:pt x="769238" y="960628"/>
                </a:lnTo>
                <a:lnTo>
                  <a:pt x="739013" y="983869"/>
                </a:lnTo>
                <a:lnTo>
                  <a:pt x="774755" y="983869"/>
                </a:lnTo>
                <a:lnTo>
                  <a:pt x="756157" y="838581"/>
                </a:lnTo>
                <a:lnTo>
                  <a:pt x="753752" y="831429"/>
                </a:lnTo>
                <a:lnTo>
                  <a:pt x="748919" y="825944"/>
                </a:lnTo>
                <a:lnTo>
                  <a:pt x="742370" y="822650"/>
                </a:lnTo>
                <a:lnTo>
                  <a:pt x="734821" y="822071"/>
                </a:lnTo>
                <a:close/>
              </a:path>
              <a:path w="777239" h="1002664">
                <a:moveTo>
                  <a:pt x="731061" y="942286"/>
                </a:moveTo>
                <a:lnTo>
                  <a:pt x="735202" y="974725"/>
                </a:lnTo>
                <a:lnTo>
                  <a:pt x="761364" y="954659"/>
                </a:lnTo>
                <a:lnTo>
                  <a:pt x="731061" y="942286"/>
                </a:lnTo>
                <a:close/>
              </a:path>
              <a:path w="777239" h="1002664">
                <a:moveTo>
                  <a:pt x="726273" y="904778"/>
                </a:moveTo>
                <a:lnTo>
                  <a:pt x="731061" y="942286"/>
                </a:lnTo>
                <a:lnTo>
                  <a:pt x="761364" y="954659"/>
                </a:lnTo>
                <a:lnTo>
                  <a:pt x="735202" y="974725"/>
                </a:lnTo>
                <a:lnTo>
                  <a:pt x="750905" y="974725"/>
                </a:lnTo>
                <a:lnTo>
                  <a:pt x="769238" y="960628"/>
                </a:lnTo>
                <a:lnTo>
                  <a:pt x="726273" y="904778"/>
                </a:lnTo>
                <a:close/>
              </a:path>
              <a:path w="777239" h="1002664">
                <a:moveTo>
                  <a:pt x="30225" y="0"/>
                </a:moveTo>
                <a:lnTo>
                  <a:pt x="0" y="23114"/>
                </a:lnTo>
                <a:lnTo>
                  <a:pt x="696023" y="927980"/>
                </a:lnTo>
                <a:lnTo>
                  <a:pt x="731061" y="942286"/>
                </a:lnTo>
                <a:lnTo>
                  <a:pt x="726273" y="904778"/>
                </a:lnTo>
                <a:lnTo>
                  <a:pt x="3022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80488" y="1335024"/>
            <a:ext cx="1031748" cy="1331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22905" y="1523872"/>
            <a:ext cx="777875" cy="1078230"/>
          </a:xfrm>
          <a:custGeom>
            <a:avLst/>
            <a:gdLst/>
            <a:ahLst/>
            <a:cxnLst/>
            <a:rect l="l" t="t" r="r" b="b"/>
            <a:pathLst>
              <a:path w="777875" h="1078230">
                <a:moveTo>
                  <a:pt x="733593" y="61560"/>
                </a:moveTo>
                <a:lnTo>
                  <a:pt x="698987" y="77150"/>
                </a:lnTo>
                <a:lnTo>
                  <a:pt x="0" y="1055877"/>
                </a:lnTo>
                <a:lnTo>
                  <a:pt x="30987" y="1077976"/>
                </a:lnTo>
                <a:lnTo>
                  <a:pt x="730110" y="99180"/>
                </a:lnTo>
                <a:lnTo>
                  <a:pt x="733593" y="61560"/>
                </a:lnTo>
                <a:close/>
              </a:path>
              <a:path w="777875" h="1078230">
                <a:moveTo>
                  <a:pt x="775683" y="19685"/>
                </a:moveTo>
                <a:lnTo>
                  <a:pt x="740029" y="19685"/>
                </a:lnTo>
                <a:lnTo>
                  <a:pt x="771017" y="41910"/>
                </a:lnTo>
                <a:lnTo>
                  <a:pt x="730110" y="99180"/>
                </a:lnTo>
                <a:lnTo>
                  <a:pt x="724407" y="160781"/>
                </a:lnTo>
                <a:lnTo>
                  <a:pt x="725195" y="168340"/>
                </a:lnTo>
                <a:lnTo>
                  <a:pt x="728710" y="174767"/>
                </a:lnTo>
                <a:lnTo>
                  <a:pt x="734391" y="179409"/>
                </a:lnTo>
                <a:lnTo>
                  <a:pt x="741680" y="181610"/>
                </a:lnTo>
                <a:lnTo>
                  <a:pt x="749165" y="180750"/>
                </a:lnTo>
                <a:lnTo>
                  <a:pt x="755554" y="177212"/>
                </a:lnTo>
                <a:lnTo>
                  <a:pt x="760182" y="171555"/>
                </a:lnTo>
                <a:lnTo>
                  <a:pt x="762381" y="164337"/>
                </a:lnTo>
                <a:lnTo>
                  <a:pt x="775683" y="19685"/>
                </a:lnTo>
                <a:close/>
              </a:path>
              <a:path w="777875" h="1078230">
                <a:moveTo>
                  <a:pt x="777494" y="0"/>
                </a:moveTo>
                <a:lnTo>
                  <a:pt x="627126" y="67690"/>
                </a:lnTo>
                <a:lnTo>
                  <a:pt x="620938" y="72102"/>
                </a:lnTo>
                <a:lnTo>
                  <a:pt x="617061" y="78311"/>
                </a:lnTo>
                <a:lnTo>
                  <a:pt x="615803" y="85496"/>
                </a:lnTo>
                <a:lnTo>
                  <a:pt x="617474" y="92837"/>
                </a:lnTo>
                <a:lnTo>
                  <a:pt x="621887" y="99024"/>
                </a:lnTo>
                <a:lnTo>
                  <a:pt x="628110" y="102901"/>
                </a:lnTo>
                <a:lnTo>
                  <a:pt x="635333" y="104159"/>
                </a:lnTo>
                <a:lnTo>
                  <a:pt x="642746" y="102488"/>
                </a:lnTo>
                <a:lnTo>
                  <a:pt x="698987" y="77150"/>
                </a:lnTo>
                <a:lnTo>
                  <a:pt x="740029" y="19685"/>
                </a:lnTo>
                <a:lnTo>
                  <a:pt x="775683" y="19685"/>
                </a:lnTo>
                <a:lnTo>
                  <a:pt x="777494" y="0"/>
                </a:lnTo>
                <a:close/>
              </a:path>
              <a:path w="777875" h="1078230">
                <a:moveTo>
                  <a:pt x="753132" y="29082"/>
                </a:moveTo>
                <a:lnTo>
                  <a:pt x="736600" y="29082"/>
                </a:lnTo>
                <a:lnTo>
                  <a:pt x="763396" y="48132"/>
                </a:lnTo>
                <a:lnTo>
                  <a:pt x="733593" y="61560"/>
                </a:lnTo>
                <a:lnTo>
                  <a:pt x="730110" y="99180"/>
                </a:lnTo>
                <a:lnTo>
                  <a:pt x="771017" y="41910"/>
                </a:lnTo>
                <a:lnTo>
                  <a:pt x="753132" y="29082"/>
                </a:lnTo>
                <a:close/>
              </a:path>
              <a:path w="777875" h="1078230">
                <a:moveTo>
                  <a:pt x="740029" y="19685"/>
                </a:moveTo>
                <a:lnTo>
                  <a:pt x="698987" y="77150"/>
                </a:lnTo>
                <a:lnTo>
                  <a:pt x="733593" y="61560"/>
                </a:lnTo>
                <a:lnTo>
                  <a:pt x="736600" y="29082"/>
                </a:lnTo>
                <a:lnTo>
                  <a:pt x="753132" y="29082"/>
                </a:lnTo>
                <a:lnTo>
                  <a:pt x="740029" y="19685"/>
                </a:lnTo>
                <a:close/>
              </a:path>
              <a:path w="777875" h="1078230">
                <a:moveTo>
                  <a:pt x="736600" y="29082"/>
                </a:moveTo>
                <a:lnTo>
                  <a:pt x="733593" y="61560"/>
                </a:lnTo>
                <a:lnTo>
                  <a:pt x="763396" y="48132"/>
                </a:lnTo>
                <a:lnTo>
                  <a:pt x="736600" y="2908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38009" y="1789303"/>
            <a:ext cx="814069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800" spc="-20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72328" y="1869948"/>
            <a:ext cx="1321307" cy="4251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15000" y="1973147"/>
            <a:ext cx="1067435" cy="171450"/>
          </a:xfrm>
          <a:custGeom>
            <a:avLst/>
            <a:gdLst/>
            <a:ahLst/>
            <a:cxnLst/>
            <a:rect l="l" t="t" r="r" b="b"/>
            <a:pathLst>
              <a:path w="1067434" h="171450">
                <a:moveTo>
                  <a:pt x="958591" y="104722"/>
                </a:moveTo>
                <a:lnTo>
                  <a:pt x="905128" y="135814"/>
                </a:lnTo>
                <a:lnTo>
                  <a:pt x="899449" y="140846"/>
                </a:lnTo>
                <a:lnTo>
                  <a:pt x="896270" y="147403"/>
                </a:lnTo>
                <a:lnTo>
                  <a:pt x="895806" y="154674"/>
                </a:lnTo>
                <a:lnTo>
                  <a:pt x="898271" y="161849"/>
                </a:lnTo>
                <a:lnTo>
                  <a:pt x="903249" y="167528"/>
                </a:lnTo>
                <a:lnTo>
                  <a:pt x="909812" y="170707"/>
                </a:lnTo>
                <a:lnTo>
                  <a:pt x="917112" y="171172"/>
                </a:lnTo>
                <a:lnTo>
                  <a:pt x="924305" y="168707"/>
                </a:lnTo>
                <a:lnTo>
                  <a:pt x="1034165" y="104826"/>
                </a:lnTo>
                <a:lnTo>
                  <a:pt x="958591" y="104722"/>
                </a:lnTo>
                <a:close/>
              </a:path>
              <a:path w="1067434" h="171450">
                <a:moveTo>
                  <a:pt x="991216" y="85748"/>
                </a:moveTo>
                <a:lnTo>
                  <a:pt x="958591" y="104722"/>
                </a:lnTo>
                <a:lnTo>
                  <a:pt x="1029080" y="104826"/>
                </a:lnTo>
                <a:lnTo>
                  <a:pt x="1029080" y="102286"/>
                </a:lnTo>
                <a:lnTo>
                  <a:pt x="1019428" y="102286"/>
                </a:lnTo>
                <a:lnTo>
                  <a:pt x="991216" y="85748"/>
                </a:lnTo>
                <a:close/>
              </a:path>
              <a:path w="1067434" h="171450">
                <a:moveTo>
                  <a:pt x="917364" y="0"/>
                </a:moveTo>
                <a:lnTo>
                  <a:pt x="910050" y="464"/>
                </a:lnTo>
                <a:lnTo>
                  <a:pt x="903450" y="3643"/>
                </a:lnTo>
                <a:lnTo>
                  <a:pt x="898398" y="9322"/>
                </a:lnTo>
                <a:lnTo>
                  <a:pt x="895933" y="16444"/>
                </a:lnTo>
                <a:lnTo>
                  <a:pt x="896397" y="23721"/>
                </a:lnTo>
                <a:lnTo>
                  <a:pt x="899576" y="30307"/>
                </a:lnTo>
                <a:lnTo>
                  <a:pt x="905255" y="35357"/>
                </a:lnTo>
                <a:lnTo>
                  <a:pt x="958589" y="66622"/>
                </a:lnTo>
                <a:lnTo>
                  <a:pt x="1029080" y="66726"/>
                </a:lnTo>
                <a:lnTo>
                  <a:pt x="1029080" y="104826"/>
                </a:lnTo>
                <a:lnTo>
                  <a:pt x="1034165" y="104826"/>
                </a:lnTo>
                <a:lnTo>
                  <a:pt x="1066927" y="85776"/>
                </a:lnTo>
                <a:lnTo>
                  <a:pt x="924559" y="2464"/>
                </a:lnTo>
                <a:lnTo>
                  <a:pt x="917364" y="0"/>
                </a:lnTo>
                <a:close/>
              </a:path>
              <a:path w="1067434" h="171450">
                <a:moveTo>
                  <a:pt x="0" y="65202"/>
                </a:moveTo>
                <a:lnTo>
                  <a:pt x="0" y="103302"/>
                </a:lnTo>
                <a:lnTo>
                  <a:pt x="958591" y="104722"/>
                </a:lnTo>
                <a:lnTo>
                  <a:pt x="991216" y="85748"/>
                </a:lnTo>
                <a:lnTo>
                  <a:pt x="958589" y="66622"/>
                </a:lnTo>
                <a:lnTo>
                  <a:pt x="0" y="65202"/>
                </a:lnTo>
                <a:close/>
              </a:path>
              <a:path w="1067434" h="171450">
                <a:moveTo>
                  <a:pt x="1019555" y="69266"/>
                </a:moveTo>
                <a:lnTo>
                  <a:pt x="991216" y="85748"/>
                </a:lnTo>
                <a:lnTo>
                  <a:pt x="1019428" y="102286"/>
                </a:lnTo>
                <a:lnTo>
                  <a:pt x="1019555" y="69266"/>
                </a:lnTo>
                <a:close/>
              </a:path>
              <a:path w="1067434" h="171450">
                <a:moveTo>
                  <a:pt x="1029080" y="69266"/>
                </a:moveTo>
                <a:lnTo>
                  <a:pt x="1019555" y="69266"/>
                </a:lnTo>
                <a:lnTo>
                  <a:pt x="1019428" y="102286"/>
                </a:lnTo>
                <a:lnTo>
                  <a:pt x="1029080" y="102286"/>
                </a:lnTo>
                <a:lnTo>
                  <a:pt x="1029080" y="69266"/>
                </a:lnTo>
                <a:close/>
              </a:path>
              <a:path w="1067434" h="171450">
                <a:moveTo>
                  <a:pt x="958589" y="66622"/>
                </a:moveTo>
                <a:lnTo>
                  <a:pt x="991216" y="85748"/>
                </a:lnTo>
                <a:lnTo>
                  <a:pt x="1019555" y="69266"/>
                </a:lnTo>
                <a:lnTo>
                  <a:pt x="1029080" y="69266"/>
                </a:lnTo>
                <a:lnTo>
                  <a:pt x="1029080" y="66726"/>
                </a:lnTo>
                <a:lnTo>
                  <a:pt x="958589" y="66622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014209" y="3542157"/>
            <a:ext cx="1647189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Directed  belief</a:t>
            </a:r>
            <a:r>
              <a:rPr sz="28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nets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515355" y="3390900"/>
            <a:ext cx="1554479" cy="5775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58282" y="3410458"/>
            <a:ext cx="1299845" cy="372745"/>
          </a:xfrm>
          <a:custGeom>
            <a:avLst/>
            <a:gdLst/>
            <a:ahLst/>
            <a:cxnLst/>
            <a:rect l="l" t="t" r="r" b="b"/>
            <a:pathLst>
              <a:path w="1299845" h="372745">
                <a:moveTo>
                  <a:pt x="1190076" y="317101"/>
                </a:moveTo>
                <a:lnTo>
                  <a:pt x="1130935" y="335152"/>
                </a:lnTo>
                <a:lnTo>
                  <a:pt x="1124235" y="338812"/>
                </a:lnTo>
                <a:lnTo>
                  <a:pt x="1119632" y="344519"/>
                </a:lnTo>
                <a:lnTo>
                  <a:pt x="1117504" y="351512"/>
                </a:lnTo>
                <a:lnTo>
                  <a:pt x="1118235" y="359028"/>
                </a:lnTo>
                <a:lnTo>
                  <a:pt x="1121820" y="365672"/>
                </a:lnTo>
                <a:lnTo>
                  <a:pt x="1127490" y="370268"/>
                </a:lnTo>
                <a:lnTo>
                  <a:pt x="1134469" y="372387"/>
                </a:lnTo>
                <a:lnTo>
                  <a:pt x="1141984" y="371601"/>
                </a:lnTo>
                <a:lnTo>
                  <a:pt x="1267441" y="333247"/>
                </a:lnTo>
                <a:lnTo>
                  <a:pt x="1258696" y="333247"/>
                </a:lnTo>
                <a:lnTo>
                  <a:pt x="1190076" y="317101"/>
                </a:lnTo>
                <a:close/>
              </a:path>
              <a:path w="1299845" h="372745">
                <a:moveTo>
                  <a:pt x="1226229" y="306067"/>
                </a:moveTo>
                <a:lnTo>
                  <a:pt x="1190076" y="317101"/>
                </a:lnTo>
                <a:lnTo>
                  <a:pt x="1258696" y="333247"/>
                </a:lnTo>
                <a:lnTo>
                  <a:pt x="1259791" y="328548"/>
                </a:lnTo>
                <a:lnTo>
                  <a:pt x="1249934" y="328548"/>
                </a:lnTo>
                <a:lnTo>
                  <a:pt x="1226229" y="306067"/>
                </a:lnTo>
                <a:close/>
              </a:path>
              <a:path w="1299845" h="372745">
                <a:moveTo>
                  <a:pt x="1166479" y="204565"/>
                </a:moveTo>
                <a:lnTo>
                  <a:pt x="1159349" y="206160"/>
                </a:lnTo>
                <a:lnTo>
                  <a:pt x="1153160" y="210565"/>
                </a:lnTo>
                <a:lnTo>
                  <a:pt x="1149153" y="216969"/>
                </a:lnTo>
                <a:lnTo>
                  <a:pt x="1147968" y="224170"/>
                </a:lnTo>
                <a:lnTo>
                  <a:pt x="1149570" y="231300"/>
                </a:lnTo>
                <a:lnTo>
                  <a:pt x="1153921" y="237489"/>
                </a:lnTo>
                <a:lnTo>
                  <a:pt x="1198779" y="280033"/>
                </a:lnTo>
                <a:lnTo>
                  <a:pt x="1267333" y="296163"/>
                </a:lnTo>
                <a:lnTo>
                  <a:pt x="1258696" y="333247"/>
                </a:lnTo>
                <a:lnTo>
                  <a:pt x="1267441" y="333247"/>
                </a:lnTo>
                <a:lnTo>
                  <a:pt x="1299844" y="323341"/>
                </a:lnTo>
                <a:lnTo>
                  <a:pt x="1180084" y="209803"/>
                </a:lnTo>
                <a:lnTo>
                  <a:pt x="1173680" y="205779"/>
                </a:lnTo>
                <a:lnTo>
                  <a:pt x="1166479" y="204565"/>
                </a:lnTo>
                <a:close/>
              </a:path>
              <a:path w="1299845" h="372745">
                <a:moveTo>
                  <a:pt x="1257426" y="296544"/>
                </a:moveTo>
                <a:lnTo>
                  <a:pt x="1226229" y="306067"/>
                </a:lnTo>
                <a:lnTo>
                  <a:pt x="1249934" y="328548"/>
                </a:lnTo>
                <a:lnTo>
                  <a:pt x="1257426" y="296544"/>
                </a:lnTo>
                <a:close/>
              </a:path>
              <a:path w="1299845" h="372745">
                <a:moveTo>
                  <a:pt x="1267244" y="296544"/>
                </a:moveTo>
                <a:lnTo>
                  <a:pt x="1257426" y="296544"/>
                </a:lnTo>
                <a:lnTo>
                  <a:pt x="1249934" y="328548"/>
                </a:lnTo>
                <a:lnTo>
                  <a:pt x="1259791" y="328548"/>
                </a:lnTo>
                <a:lnTo>
                  <a:pt x="1267244" y="296544"/>
                </a:lnTo>
                <a:close/>
              </a:path>
              <a:path w="1299845" h="372745">
                <a:moveTo>
                  <a:pt x="8635" y="0"/>
                </a:moveTo>
                <a:lnTo>
                  <a:pt x="0" y="37083"/>
                </a:lnTo>
                <a:lnTo>
                  <a:pt x="1190076" y="317101"/>
                </a:lnTo>
                <a:lnTo>
                  <a:pt x="1226229" y="306067"/>
                </a:lnTo>
                <a:lnTo>
                  <a:pt x="1198779" y="280033"/>
                </a:lnTo>
                <a:lnTo>
                  <a:pt x="8635" y="0"/>
                </a:lnTo>
                <a:close/>
              </a:path>
              <a:path w="1299845" h="372745">
                <a:moveTo>
                  <a:pt x="1198779" y="280033"/>
                </a:moveTo>
                <a:lnTo>
                  <a:pt x="1226229" y="306067"/>
                </a:lnTo>
                <a:lnTo>
                  <a:pt x="1257426" y="296544"/>
                </a:lnTo>
                <a:lnTo>
                  <a:pt x="1267244" y="296544"/>
                </a:lnTo>
                <a:lnTo>
                  <a:pt x="1267333" y="296163"/>
                </a:lnTo>
                <a:lnTo>
                  <a:pt x="1198779" y="280033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29071" y="4230623"/>
            <a:ext cx="1556003" cy="653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72505" y="4379712"/>
            <a:ext cx="1301115" cy="439420"/>
          </a:xfrm>
          <a:custGeom>
            <a:avLst/>
            <a:gdLst/>
            <a:ahLst/>
            <a:cxnLst/>
            <a:rect l="l" t="t" r="r" b="b"/>
            <a:pathLst>
              <a:path w="1301115" h="439420">
                <a:moveTo>
                  <a:pt x="1191632" y="52140"/>
                </a:moveTo>
                <a:lnTo>
                  <a:pt x="0" y="402599"/>
                </a:lnTo>
                <a:lnTo>
                  <a:pt x="10668" y="439175"/>
                </a:lnTo>
                <a:lnTo>
                  <a:pt x="1202295" y="88718"/>
                </a:lnTo>
                <a:lnTo>
                  <a:pt x="1228311" y="61174"/>
                </a:lnTo>
                <a:lnTo>
                  <a:pt x="1191632" y="52140"/>
                </a:lnTo>
                <a:close/>
              </a:path>
              <a:path w="1301115" h="439420">
                <a:moveTo>
                  <a:pt x="1270039" y="32267"/>
                </a:moveTo>
                <a:lnTo>
                  <a:pt x="1259204" y="32267"/>
                </a:lnTo>
                <a:lnTo>
                  <a:pt x="1269873" y="68843"/>
                </a:lnTo>
                <a:lnTo>
                  <a:pt x="1202295" y="88718"/>
                </a:lnTo>
                <a:lnTo>
                  <a:pt x="1159891" y="133613"/>
                </a:lnTo>
                <a:lnTo>
                  <a:pt x="1155884" y="140088"/>
                </a:lnTo>
                <a:lnTo>
                  <a:pt x="1154699" y="147314"/>
                </a:lnTo>
                <a:lnTo>
                  <a:pt x="1156301" y="154420"/>
                </a:lnTo>
                <a:lnTo>
                  <a:pt x="1160652" y="160537"/>
                </a:lnTo>
                <a:lnTo>
                  <a:pt x="1167056" y="164562"/>
                </a:lnTo>
                <a:lnTo>
                  <a:pt x="1174257" y="165776"/>
                </a:lnTo>
                <a:lnTo>
                  <a:pt x="1181387" y="164181"/>
                </a:lnTo>
                <a:lnTo>
                  <a:pt x="1187577" y="159775"/>
                </a:lnTo>
                <a:lnTo>
                  <a:pt x="1300861" y="39887"/>
                </a:lnTo>
                <a:lnTo>
                  <a:pt x="1270039" y="32267"/>
                </a:lnTo>
                <a:close/>
              </a:path>
              <a:path w="1301115" h="439420">
                <a:moveTo>
                  <a:pt x="1228311" y="61174"/>
                </a:moveTo>
                <a:lnTo>
                  <a:pt x="1202295" y="88718"/>
                </a:lnTo>
                <a:lnTo>
                  <a:pt x="1269441" y="68970"/>
                </a:lnTo>
                <a:lnTo>
                  <a:pt x="1259967" y="68970"/>
                </a:lnTo>
                <a:lnTo>
                  <a:pt x="1228311" y="61174"/>
                </a:lnTo>
                <a:close/>
              </a:path>
              <a:path w="1301115" h="439420">
                <a:moveTo>
                  <a:pt x="1250696" y="37474"/>
                </a:moveTo>
                <a:lnTo>
                  <a:pt x="1228311" y="61174"/>
                </a:lnTo>
                <a:lnTo>
                  <a:pt x="1259967" y="68970"/>
                </a:lnTo>
                <a:lnTo>
                  <a:pt x="1250696" y="37474"/>
                </a:lnTo>
                <a:close/>
              </a:path>
              <a:path w="1301115" h="439420">
                <a:moveTo>
                  <a:pt x="1260723" y="37474"/>
                </a:moveTo>
                <a:lnTo>
                  <a:pt x="1250696" y="37474"/>
                </a:lnTo>
                <a:lnTo>
                  <a:pt x="1259967" y="68970"/>
                </a:lnTo>
                <a:lnTo>
                  <a:pt x="1269441" y="68970"/>
                </a:lnTo>
                <a:lnTo>
                  <a:pt x="1269873" y="68843"/>
                </a:lnTo>
                <a:lnTo>
                  <a:pt x="1260723" y="37474"/>
                </a:lnTo>
                <a:close/>
              </a:path>
              <a:path w="1301115" h="439420">
                <a:moveTo>
                  <a:pt x="1259204" y="32267"/>
                </a:moveTo>
                <a:lnTo>
                  <a:pt x="1191632" y="52140"/>
                </a:lnTo>
                <a:lnTo>
                  <a:pt x="1228311" y="61174"/>
                </a:lnTo>
                <a:lnTo>
                  <a:pt x="1250696" y="37474"/>
                </a:lnTo>
                <a:lnTo>
                  <a:pt x="1260723" y="37474"/>
                </a:lnTo>
                <a:lnTo>
                  <a:pt x="1259204" y="32267"/>
                </a:lnTo>
                <a:close/>
              </a:path>
              <a:path w="1301115" h="439420">
                <a:moveTo>
                  <a:pt x="1133066" y="0"/>
                </a:moveTo>
                <a:lnTo>
                  <a:pt x="1126236" y="2534"/>
                </a:lnTo>
                <a:lnTo>
                  <a:pt x="1120834" y="7425"/>
                </a:lnTo>
                <a:lnTo>
                  <a:pt x="1117600" y="14233"/>
                </a:lnTo>
                <a:lnTo>
                  <a:pt x="1117264" y="21828"/>
                </a:lnTo>
                <a:lnTo>
                  <a:pt x="1119774" y="28696"/>
                </a:lnTo>
                <a:lnTo>
                  <a:pt x="1124690" y="34111"/>
                </a:lnTo>
                <a:lnTo>
                  <a:pt x="1131570" y="37347"/>
                </a:lnTo>
                <a:lnTo>
                  <a:pt x="1191632" y="52140"/>
                </a:lnTo>
                <a:lnTo>
                  <a:pt x="1259204" y="32267"/>
                </a:lnTo>
                <a:lnTo>
                  <a:pt x="1270039" y="32267"/>
                </a:lnTo>
                <a:lnTo>
                  <a:pt x="1140587" y="263"/>
                </a:lnTo>
                <a:lnTo>
                  <a:pt x="1133066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32619" y="5892867"/>
            <a:ext cx="713930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5" dirty="0">
                <a:latin typeface="Times New Roman"/>
                <a:cs typeface="Times New Roman"/>
              </a:rPr>
              <a:t>P</a:t>
            </a:r>
            <a:r>
              <a:rPr sz="2400" spc="5" dirty="0">
                <a:latin typeface="Times New Roman"/>
                <a:cs typeface="Times New Roman"/>
              </a:rPr>
              <a:t>(</a:t>
            </a:r>
            <a:r>
              <a:rPr sz="2400" b="1" spc="5" dirty="0">
                <a:latin typeface="Times New Roman"/>
                <a:cs typeface="Times New Roman"/>
              </a:rPr>
              <a:t>v</a:t>
            </a:r>
            <a:r>
              <a:rPr sz="2400" spc="5" dirty="0">
                <a:latin typeface="Times New Roman"/>
                <a:cs typeface="Times New Roman"/>
              </a:rPr>
              <a:t>,</a:t>
            </a:r>
            <a:r>
              <a:rPr sz="2400" spc="-390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Times New Roman"/>
                <a:cs typeface="Times New Roman"/>
              </a:rPr>
              <a:t>h</a:t>
            </a:r>
            <a:r>
              <a:rPr sz="2100" b="1" spc="7" baseline="43650" dirty="0">
                <a:latin typeface="Times New Roman"/>
                <a:cs typeface="Times New Roman"/>
              </a:rPr>
              <a:t>1</a:t>
            </a:r>
            <a:r>
              <a:rPr sz="2400" spc="5" dirty="0">
                <a:latin typeface="Times New Roman"/>
                <a:cs typeface="Times New Roman"/>
              </a:rPr>
              <a:t>,</a:t>
            </a:r>
            <a:r>
              <a:rPr sz="2400" spc="-390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Times New Roman"/>
                <a:cs typeface="Times New Roman"/>
              </a:rPr>
              <a:t>h</a:t>
            </a:r>
            <a:r>
              <a:rPr sz="2100" b="1" spc="7" baseline="43650" dirty="0">
                <a:latin typeface="Times New Roman"/>
                <a:cs typeface="Times New Roman"/>
              </a:rPr>
              <a:t>2</a:t>
            </a:r>
            <a:r>
              <a:rPr sz="2100" b="1" spc="-322" baseline="4365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,...,</a:t>
            </a:r>
            <a:r>
              <a:rPr sz="2400" spc="-38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h</a:t>
            </a:r>
            <a:r>
              <a:rPr sz="2100" i="1" spc="-15" baseline="43650" dirty="0">
                <a:latin typeface="Times New Roman"/>
                <a:cs typeface="Times New Roman"/>
              </a:rPr>
              <a:t>l</a:t>
            </a:r>
            <a:r>
              <a:rPr sz="2100" i="1" spc="-82" baseline="436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)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Symbol"/>
                <a:cs typeface="Symbol"/>
              </a:rPr>
              <a:t>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i="1" spc="20" dirty="0">
                <a:latin typeface="Times New Roman"/>
                <a:cs typeface="Times New Roman"/>
              </a:rPr>
              <a:t>P</a:t>
            </a:r>
            <a:r>
              <a:rPr sz="2400" spc="20" dirty="0">
                <a:latin typeface="Times New Roman"/>
                <a:cs typeface="Times New Roman"/>
              </a:rPr>
              <a:t>(</a:t>
            </a:r>
            <a:r>
              <a:rPr sz="2400" b="1" spc="20" dirty="0">
                <a:latin typeface="Times New Roman"/>
                <a:cs typeface="Times New Roman"/>
              </a:rPr>
              <a:t>v</a:t>
            </a:r>
            <a:r>
              <a:rPr sz="2400" b="1" spc="-1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|</a:t>
            </a:r>
            <a:r>
              <a:rPr sz="2400" spc="-265" dirty="0">
                <a:latin typeface="Times New Roman"/>
                <a:cs typeface="Times New Roman"/>
              </a:rPr>
              <a:t> </a:t>
            </a:r>
            <a:r>
              <a:rPr sz="2400" b="1" spc="-35" dirty="0">
                <a:latin typeface="Times New Roman"/>
                <a:cs typeface="Times New Roman"/>
              </a:rPr>
              <a:t>h</a:t>
            </a:r>
            <a:r>
              <a:rPr sz="2100" b="1" spc="-52" baseline="43650" dirty="0">
                <a:latin typeface="Times New Roman"/>
                <a:cs typeface="Times New Roman"/>
              </a:rPr>
              <a:t>1</a:t>
            </a:r>
            <a:r>
              <a:rPr sz="2100" b="1" spc="-300" baseline="436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i="1" dirty="0">
                <a:latin typeface="Times New Roman"/>
                <a:cs typeface="Times New Roman"/>
              </a:rPr>
              <a:t>P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b="1" dirty="0">
                <a:latin typeface="Times New Roman"/>
                <a:cs typeface="Times New Roman"/>
              </a:rPr>
              <a:t>h</a:t>
            </a:r>
            <a:r>
              <a:rPr sz="2100" b="1" baseline="43650" dirty="0">
                <a:latin typeface="Times New Roman"/>
                <a:cs typeface="Times New Roman"/>
              </a:rPr>
              <a:t>1</a:t>
            </a:r>
            <a:r>
              <a:rPr sz="2100" b="1" spc="292" baseline="436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|</a:t>
            </a:r>
            <a:r>
              <a:rPr sz="2400" spc="-265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Times New Roman"/>
                <a:cs typeface="Times New Roman"/>
              </a:rPr>
              <a:t>h</a:t>
            </a:r>
            <a:r>
              <a:rPr sz="2100" b="1" spc="7" baseline="43650" dirty="0">
                <a:latin typeface="Times New Roman"/>
                <a:cs typeface="Times New Roman"/>
              </a:rPr>
              <a:t>2</a:t>
            </a:r>
            <a:r>
              <a:rPr sz="2100" b="1" spc="-247" baseline="436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)...</a:t>
            </a:r>
            <a:r>
              <a:rPr sz="2400" i="1" dirty="0">
                <a:latin typeface="Times New Roman"/>
                <a:cs typeface="Times New Roman"/>
              </a:rPr>
              <a:t>P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b="1" dirty="0">
                <a:latin typeface="Times New Roman"/>
                <a:cs typeface="Times New Roman"/>
              </a:rPr>
              <a:t>h</a:t>
            </a:r>
            <a:r>
              <a:rPr sz="2100" i="1" baseline="43650" dirty="0">
                <a:latin typeface="Times New Roman"/>
                <a:cs typeface="Times New Roman"/>
              </a:rPr>
              <a:t>l</a:t>
            </a:r>
            <a:r>
              <a:rPr sz="2100" baseline="43650" dirty="0">
                <a:latin typeface="Symbol"/>
                <a:cs typeface="Symbol"/>
              </a:rPr>
              <a:t></a:t>
            </a:r>
            <a:r>
              <a:rPr sz="2100" baseline="43650" dirty="0">
                <a:latin typeface="Times New Roman"/>
                <a:cs typeface="Times New Roman"/>
              </a:rPr>
              <a:t>2</a:t>
            </a:r>
            <a:r>
              <a:rPr sz="2100" spc="367" baseline="436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|</a:t>
            </a:r>
            <a:r>
              <a:rPr sz="2400" spc="-265" dirty="0">
                <a:latin typeface="Times New Roman"/>
                <a:cs typeface="Times New Roman"/>
              </a:rPr>
              <a:t> </a:t>
            </a:r>
            <a:r>
              <a:rPr sz="2400" b="1" spc="15" dirty="0">
                <a:latin typeface="Times New Roman"/>
                <a:cs typeface="Times New Roman"/>
              </a:rPr>
              <a:t>h</a:t>
            </a:r>
            <a:r>
              <a:rPr sz="2100" i="1" spc="22" baseline="43650" dirty="0">
                <a:latin typeface="Times New Roman"/>
                <a:cs typeface="Times New Roman"/>
              </a:rPr>
              <a:t>l</a:t>
            </a:r>
            <a:r>
              <a:rPr sz="2100" spc="22" baseline="43650" dirty="0">
                <a:latin typeface="Symbol"/>
                <a:cs typeface="Symbol"/>
              </a:rPr>
              <a:t></a:t>
            </a:r>
            <a:r>
              <a:rPr sz="2100" spc="22" baseline="43650" dirty="0">
                <a:latin typeface="Times New Roman"/>
                <a:cs typeface="Times New Roman"/>
              </a:rPr>
              <a:t>1</a:t>
            </a:r>
            <a:r>
              <a:rPr sz="2400" spc="15" dirty="0">
                <a:latin typeface="Times New Roman"/>
                <a:cs typeface="Times New Roman"/>
              </a:rPr>
              <a:t>)</a:t>
            </a:r>
            <a:r>
              <a:rPr sz="2400" i="1" spc="15" dirty="0">
                <a:latin typeface="Times New Roman"/>
                <a:cs typeface="Times New Roman"/>
              </a:rPr>
              <a:t>P</a:t>
            </a:r>
            <a:r>
              <a:rPr sz="2400" spc="15" dirty="0">
                <a:latin typeface="Times New Roman"/>
                <a:cs typeface="Times New Roman"/>
              </a:rPr>
              <a:t>(</a:t>
            </a:r>
            <a:r>
              <a:rPr sz="2400" b="1" spc="15" dirty="0">
                <a:latin typeface="Times New Roman"/>
                <a:cs typeface="Times New Roman"/>
              </a:rPr>
              <a:t>h</a:t>
            </a:r>
            <a:r>
              <a:rPr sz="2100" i="1" spc="22" baseline="43650" dirty="0">
                <a:latin typeface="Times New Roman"/>
                <a:cs typeface="Times New Roman"/>
              </a:rPr>
              <a:t>l</a:t>
            </a:r>
            <a:r>
              <a:rPr sz="2100" spc="22" baseline="43650" dirty="0">
                <a:latin typeface="Symbol"/>
                <a:cs typeface="Symbol"/>
              </a:rPr>
              <a:t></a:t>
            </a:r>
            <a:r>
              <a:rPr sz="2100" spc="22" baseline="43650" dirty="0">
                <a:latin typeface="Times New Roman"/>
                <a:cs typeface="Times New Roman"/>
              </a:rPr>
              <a:t>1</a:t>
            </a:r>
            <a:r>
              <a:rPr sz="2400" spc="15" dirty="0">
                <a:latin typeface="Times New Roman"/>
                <a:cs typeface="Times New Roman"/>
              </a:rPr>
              <a:t>,</a:t>
            </a:r>
            <a:r>
              <a:rPr sz="2400" spc="-39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h</a:t>
            </a:r>
            <a:r>
              <a:rPr sz="2100" i="1" spc="-15" baseline="43650" dirty="0">
                <a:latin typeface="Times New Roman"/>
                <a:cs typeface="Times New Roman"/>
              </a:rPr>
              <a:t>l</a:t>
            </a:r>
            <a:r>
              <a:rPr sz="2100" i="1" spc="-75" baseline="436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15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166864" y="1042161"/>
            <a:ext cx="18783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64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79" y="274639"/>
            <a:ext cx="85039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I</a:t>
            </a:r>
            <a:r>
              <a:rPr lang="en-US" b="1" dirty="0" smtClean="0">
                <a:solidFill>
                  <a:srgbClr val="000000"/>
                </a:solidFill>
              </a:rPr>
              <a:t>mpact of deep learning in speech technology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0" y="1240082"/>
            <a:ext cx="3258471" cy="215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0" y="1241916"/>
            <a:ext cx="2958482" cy="2014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28" y="1158024"/>
            <a:ext cx="3194840" cy="22224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51" y="3360571"/>
            <a:ext cx="4762500" cy="3514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68" y="3298370"/>
            <a:ext cx="3033943" cy="1699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15" y="4899168"/>
            <a:ext cx="2877999" cy="1793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0" y="3684728"/>
            <a:ext cx="3722251" cy="24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466" y="16903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0295" algn="l">
              <a:lnSpc>
                <a:spcPct val="100000"/>
              </a:lnSpc>
            </a:pPr>
            <a:r>
              <a:rPr spc="-10" dirty="0"/>
              <a:t>DBN Greedy</a:t>
            </a:r>
            <a:r>
              <a:rPr spc="-55" dirty="0"/>
              <a:t> </a:t>
            </a:r>
            <a:r>
              <a:rPr spc="-15" dirty="0"/>
              <a:t>training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39773"/>
            <a:ext cx="4100195" cy="2367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25" dirty="0">
                <a:solidFill>
                  <a:srgbClr val="0000CC"/>
                </a:solidFill>
                <a:latin typeface="Calibri"/>
                <a:cs typeface="Calibri"/>
              </a:rPr>
              <a:t>First</a:t>
            </a:r>
            <a:r>
              <a:rPr sz="32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00CC"/>
                </a:solidFill>
                <a:latin typeface="Calibri"/>
                <a:cs typeface="Calibri"/>
              </a:rPr>
              <a:t>step:</a:t>
            </a:r>
            <a:endParaRPr sz="3200" dirty="0">
              <a:latin typeface="Calibri"/>
              <a:cs typeface="Calibri"/>
            </a:endParaRPr>
          </a:p>
          <a:p>
            <a:pPr marL="755015" marR="5080" lvl="1" indent="-285115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0" dirty="0">
                <a:latin typeface="Calibri"/>
                <a:cs typeface="Calibri"/>
              </a:rPr>
              <a:t>Construct </a:t>
            </a:r>
            <a:r>
              <a:rPr sz="2800" spc="-5" dirty="0">
                <a:latin typeface="Calibri"/>
                <a:cs typeface="Calibri"/>
              </a:rPr>
              <a:t>an RBM with  an </a:t>
            </a:r>
            <a:r>
              <a:rPr sz="2800" spc="-10" dirty="0">
                <a:latin typeface="Calibri"/>
                <a:cs typeface="Calibri"/>
              </a:rPr>
              <a:t>input </a:t>
            </a:r>
            <a:r>
              <a:rPr sz="2800" spc="-25" dirty="0">
                <a:latin typeface="Calibri"/>
                <a:cs typeface="Calibri"/>
              </a:rPr>
              <a:t>layer </a:t>
            </a:r>
            <a:r>
              <a:rPr sz="2800" b="1" spc="-5" dirty="0">
                <a:latin typeface="Calibri"/>
                <a:cs typeface="Calibri"/>
              </a:rPr>
              <a:t>v </a:t>
            </a:r>
            <a:r>
              <a:rPr sz="2800" spc="-5" dirty="0">
                <a:latin typeface="Calibri"/>
                <a:cs typeface="Calibri"/>
              </a:rPr>
              <a:t>and a  </a:t>
            </a:r>
            <a:r>
              <a:rPr sz="2800" spc="-10" dirty="0">
                <a:latin typeface="Calibri"/>
                <a:cs typeface="Calibri"/>
              </a:rPr>
              <a:t>hidden </a:t>
            </a:r>
            <a:r>
              <a:rPr sz="2800" spc="-25" dirty="0">
                <a:latin typeface="Calibri"/>
                <a:cs typeface="Calibri"/>
              </a:rPr>
              <a:t>layer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h</a:t>
            </a:r>
            <a:endParaRPr sz="2800" dirty="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0" dirty="0">
                <a:latin typeface="Calibri"/>
                <a:cs typeface="Calibri"/>
              </a:rPr>
              <a:t>Train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89347" y="4283697"/>
            <a:ext cx="4267200" cy="2051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66864" y="1042161"/>
            <a:ext cx="18783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93820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74" y="16903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0295" algn="l">
              <a:lnSpc>
                <a:spcPct val="100000"/>
              </a:lnSpc>
            </a:pPr>
            <a:r>
              <a:rPr spc="-10" dirty="0"/>
              <a:t>DBN Greedy</a:t>
            </a:r>
            <a:r>
              <a:rPr spc="-55" dirty="0"/>
              <a:t> </a:t>
            </a:r>
            <a:r>
              <a:rPr spc="-15" dirty="0"/>
              <a:t>training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39773"/>
            <a:ext cx="4204970" cy="1429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5" dirty="0">
                <a:solidFill>
                  <a:srgbClr val="0000CC"/>
                </a:solidFill>
                <a:latin typeface="Calibri"/>
                <a:cs typeface="Calibri"/>
              </a:rPr>
              <a:t>Second</a:t>
            </a:r>
            <a:r>
              <a:rPr sz="32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00CC"/>
                </a:solidFill>
                <a:latin typeface="Calibri"/>
                <a:cs typeface="Calibri"/>
              </a:rPr>
              <a:t>step:</a:t>
            </a:r>
            <a:endParaRPr sz="32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latin typeface="Arial"/>
                <a:cs typeface="Arial"/>
              </a:rPr>
              <a:t>– </a:t>
            </a:r>
            <a:r>
              <a:rPr sz="2800" spc="-10" dirty="0">
                <a:latin typeface="Calibri"/>
                <a:cs typeface="Calibri"/>
              </a:rPr>
              <a:t>Stack </a:t>
            </a:r>
            <a:r>
              <a:rPr sz="2800" spc="-5" dirty="0">
                <a:latin typeface="Calibri"/>
                <a:cs typeface="Calibri"/>
              </a:rPr>
              <a:t>another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hidden</a:t>
            </a:r>
            <a:endParaRPr sz="2800">
              <a:latin typeface="Calibri"/>
              <a:cs typeface="Calibri"/>
            </a:endParaRPr>
          </a:p>
          <a:p>
            <a:pPr marL="755015">
              <a:lnSpc>
                <a:spcPct val="100000"/>
              </a:lnSpc>
            </a:pPr>
            <a:r>
              <a:rPr sz="2800" spc="-25" dirty="0">
                <a:latin typeface="Calibri"/>
                <a:cs typeface="Calibri"/>
              </a:rPr>
              <a:t>layer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5" dirty="0">
                <a:latin typeface="Calibri"/>
                <a:cs typeface="Calibri"/>
              </a:rPr>
              <a:t>top </a:t>
            </a:r>
            <a:r>
              <a:rPr sz="2800" spc="-5" dirty="0">
                <a:latin typeface="Calibri"/>
                <a:cs typeface="Calibri"/>
              </a:rPr>
              <a:t>of 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5310" y="4034790"/>
            <a:ext cx="119570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as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RBM.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24400" y="2895600"/>
            <a:ext cx="42672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95926" y="3886200"/>
            <a:ext cx="643255" cy="457200"/>
          </a:xfrm>
          <a:custGeom>
            <a:avLst/>
            <a:gdLst/>
            <a:ahLst/>
            <a:cxnLst/>
            <a:rect l="l" t="t" r="r" b="b"/>
            <a:pathLst>
              <a:path w="643254" h="457200">
                <a:moveTo>
                  <a:pt x="0" y="457200"/>
                </a:moveTo>
                <a:lnTo>
                  <a:pt x="642937" y="457200"/>
                </a:lnTo>
                <a:lnTo>
                  <a:pt x="642937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24400" y="3012948"/>
            <a:ext cx="4267200" cy="18288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 marL="398780">
              <a:lnSpc>
                <a:spcPct val="100000"/>
              </a:lnSpc>
              <a:spcBef>
                <a:spcPts val="2335"/>
              </a:spcBef>
            </a:pPr>
            <a:r>
              <a:rPr sz="4050" spc="165" baseline="-24691" dirty="0">
                <a:latin typeface="Times New Roman"/>
                <a:cs typeface="Times New Roman"/>
              </a:rPr>
              <a:t>W</a:t>
            </a:r>
            <a:r>
              <a:rPr sz="1550" spc="11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24501" y="4876800"/>
            <a:ext cx="614680" cy="457200"/>
          </a:xfrm>
          <a:custGeom>
            <a:avLst/>
            <a:gdLst/>
            <a:ahLst/>
            <a:cxnLst/>
            <a:rect l="l" t="t" r="r" b="b"/>
            <a:pathLst>
              <a:path w="614679" h="457200">
                <a:moveTo>
                  <a:pt x="0" y="457200"/>
                </a:moveTo>
                <a:lnTo>
                  <a:pt x="614362" y="457200"/>
                </a:lnTo>
                <a:lnTo>
                  <a:pt x="61436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53392" y="4752416"/>
            <a:ext cx="459740" cy="57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60" baseline="-24691" dirty="0">
                <a:latin typeface="Times New Roman"/>
                <a:cs typeface="Times New Roman"/>
              </a:rPr>
              <a:t>W</a:t>
            </a:r>
            <a:r>
              <a:rPr sz="1550" spc="45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0710" y="4060266"/>
            <a:ext cx="13017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spc="45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2516" y="4068183"/>
            <a:ext cx="363855" cy="422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110" dirty="0">
                <a:latin typeface="Times New Roman"/>
                <a:cs typeface="Times New Roman"/>
              </a:rPr>
              <a:t>W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3444" y="2668651"/>
            <a:ext cx="3502660" cy="1396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18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20" dirty="0">
                <a:latin typeface="Calibri"/>
                <a:cs typeface="Calibri"/>
              </a:rPr>
              <a:t>form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new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Arial"/>
                <a:cs typeface="Arial"/>
              </a:rPr>
              <a:t>– </a:t>
            </a:r>
            <a:r>
              <a:rPr sz="2800" spc="-5" dirty="0">
                <a:latin typeface="Calibri"/>
                <a:cs typeface="Calibri"/>
              </a:rPr>
              <a:t>Fix </a:t>
            </a:r>
            <a:r>
              <a:rPr sz="4050" spc="-104" baseline="1028" dirty="0">
                <a:latin typeface="Times New Roman"/>
                <a:cs typeface="Times New Roman"/>
              </a:rPr>
              <a:t>W</a:t>
            </a:r>
            <a:r>
              <a:rPr sz="2325" spc="-104" baseline="44802" dirty="0">
                <a:latin typeface="Times New Roman"/>
                <a:cs typeface="Times New Roman"/>
              </a:rPr>
              <a:t>1</a:t>
            </a:r>
            <a:r>
              <a:rPr sz="2800" spc="-70" dirty="0">
                <a:latin typeface="Calibri"/>
                <a:cs typeface="Calibri"/>
              </a:rPr>
              <a:t>, </a:t>
            </a:r>
            <a:r>
              <a:rPr sz="2800" spc="-10" dirty="0">
                <a:latin typeface="Calibri"/>
                <a:cs typeface="Calibri"/>
              </a:rPr>
              <a:t>sample </a:t>
            </a:r>
            <a:r>
              <a:rPr sz="3600" b="1" baseline="8101" dirty="0">
                <a:latin typeface="Times New Roman"/>
                <a:cs typeface="Times New Roman"/>
              </a:rPr>
              <a:t>h</a:t>
            </a:r>
            <a:r>
              <a:rPr sz="2100" b="1" baseline="55555" dirty="0">
                <a:latin typeface="Times New Roman"/>
                <a:cs typeface="Times New Roman"/>
              </a:rPr>
              <a:t>1</a:t>
            </a:r>
            <a:r>
              <a:rPr sz="2100" b="1" spc="247" baseline="5555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from</a:t>
            </a:r>
            <a:endParaRPr sz="2800">
              <a:latin typeface="Calibri"/>
              <a:cs typeface="Calibri"/>
            </a:endParaRPr>
          </a:p>
          <a:p>
            <a:pPr marL="243204">
              <a:lnSpc>
                <a:spcPct val="100000"/>
              </a:lnSpc>
            </a:pPr>
            <a:r>
              <a:rPr sz="3450" i="1" spc="52" baseline="8454" dirty="0">
                <a:latin typeface="Times New Roman"/>
                <a:cs typeface="Times New Roman"/>
              </a:rPr>
              <a:t>Q</a:t>
            </a:r>
            <a:r>
              <a:rPr sz="3450" spc="52" baseline="8454" dirty="0">
                <a:latin typeface="Times New Roman"/>
                <a:cs typeface="Times New Roman"/>
              </a:rPr>
              <a:t>(</a:t>
            </a:r>
            <a:r>
              <a:rPr sz="3450" b="1" spc="52" baseline="8454" dirty="0">
                <a:latin typeface="Times New Roman"/>
                <a:cs typeface="Times New Roman"/>
              </a:rPr>
              <a:t>h</a:t>
            </a:r>
            <a:r>
              <a:rPr sz="1950" spc="52" baseline="59829" dirty="0">
                <a:latin typeface="Times New Roman"/>
                <a:cs typeface="Times New Roman"/>
              </a:rPr>
              <a:t>1 </a:t>
            </a:r>
            <a:r>
              <a:rPr sz="3450" spc="15" baseline="8454" dirty="0">
                <a:latin typeface="Times New Roman"/>
                <a:cs typeface="Times New Roman"/>
              </a:rPr>
              <a:t>| </a:t>
            </a:r>
            <a:r>
              <a:rPr sz="3450" b="1" spc="75" baseline="8454" dirty="0">
                <a:latin typeface="Times New Roman"/>
                <a:cs typeface="Times New Roman"/>
              </a:rPr>
              <a:t>v</a:t>
            </a:r>
            <a:r>
              <a:rPr sz="3450" spc="75" baseline="8454" dirty="0">
                <a:latin typeface="Times New Roman"/>
                <a:cs typeface="Times New Roman"/>
              </a:rPr>
              <a:t>) </a:t>
            </a:r>
            <a:r>
              <a:rPr sz="2800" spc="-5" dirty="0">
                <a:latin typeface="Calibri"/>
                <a:cs typeface="Calibri"/>
              </a:rPr>
              <a:t>as input.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Train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17364" y="4611623"/>
            <a:ext cx="423672" cy="116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3368" y="4800472"/>
            <a:ext cx="171450" cy="915035"/>
          </a:xfrm>
          <a:custGeom>
            <a:avLst/>
            <a:gdLst/>
            <a:ahLst/>
            <a:cxnLst/>
            <a:rect l="l" t="t" r="r" b="b"/>
            <a:pathLst>
              <a:path w="171450" h="915035">
                <a:moveTo>
                  <a:pt x="65385" y="800188"/>
                </a:moveTo>
                <a:lnTo>
                  <a:pt x="65131" y="914488"/>
                </a:lnTo>
                <a:lnTo>
                  <a:pt x="103231" y="914565"/>
                </a:lnTo>
                <a:lnTo>
                  <a:pt x="103485" y="800265"/>
                </a:lnTo>
                <a:lnTo>
                  <a:pt x="65385" y="800188"/>
                </a:lnTo>
                <a:close/>
              </a:path>
              <a:path w="171450" h="915035">
                <a:moveTo>
                  <a:pt x="103739" y="647826"/>
                </a:moveTo>
                <a:lnTo>
                  <a:pt x="65639" y="647826"/>
                </a:lnTo>
                <a:lnTo>
                  <a:pt x="65512" y="762126"/>
                </a:lnTo>
                <a:lnTo>
                  <a:pt x="103612" y="762126"/>
                </a:lnTo>
                <a:lnTo>
                  <a:pt x="103739" y="647826"/>
                </a:lnTo>
                <a:close/>
              </a:path>
              <a:path w="171450" h="915035">
                <a:moveTo>
                  <a:pt x="103993" y="495426"/>
                </a:moveTo>
                <a:lnTo>
                  <a:pt x="65893" y="495426"/>
                </a:lnTo>
                <a:lnTo>
                  <a:pt x="65766" y="609726"/>
                </a:lnTo>
                <a:lnTo>
                  <a:pt x="103866" y="609726"/>
                </a:lnTo>
                <a:lnTo>
                  <a:pt x="103993" y="495426"/>
                </a:lnTo>
                <a:close/>
              </a:path>
              <a:path w="171450" h="915035">
                <a:moveTo>
                  <a:pt x="104247" y="343026"/>
                </a:moveTo>
                <a:lnTo>
                  <a:pt x="66147" y="343026"/>
                </a:lnTo>
                <a:lnTo>
                  <a:pt x="66020" y="457326"/>
                </a:lnTo>
                <a:lnTo>
                  <a:pt x="104120" y="457326"/>
                </a:lnTo>
                <a:lnTo>
                  <a:pt x="104247" y="343026"/>
                </a:lnTo>
                <a:close/>
              </a:path>
              <a:path w="171450" h="915035">
                <a:moveTo>
                  <a:pt x="104501" y="190626"/>
                </a:moveTo>
                <a:lnTo>
                  <a:pt x="66401" y="190626"/>
                </a:lnTo>
                <a:lnTo>
                  <a:pt x="66274" y="304926"/>
                </a:lnTo>
                <a:lnTo>
                  <a:pt x="104374" y="304926"/>
                </a:lnTo>
                <a:lnTo>
                  <a:pt x="104501" y="190626"/>
                </a:lnTo>
                <a:close/>
              </a:path>
              <a:path w="171450" h="915035">
                <a:moveTo>
                  <a:pt x="108040" y="38226"/>
                </a:moveTo>
                <a:lnTo>
                  <a:pt x="104755" y="38226"/>
                </a:lnTo>
                <a:lnTo>
                  <a:pt x="104684" y="108291"/>
                </a:lnTo>
                <a:lnTo>
                  <a:pt x="135743" y="161797"/>
                </a:lnTo>
                <a:lnTo>
                  <a:pt x="140793" y="167479"/>
                </a:lnTo>
                <a:lnTo>
                  <a:pt x="147379" y="170672"/>
                </a:lnTo>
                <a:lnTo>
                  <a:pt x="154656" y="171174"/>
                </a:lnTo>
                <a:lnTo>
                  <a:pt x="161778" y="168782"/>
                </a:lnTo>
                <a:lnTo>
                  <a:pt x="167459" y="163732"/>
                </a:lnTo>
                <a:lnTo>
                  <a:pt x="170652" y="157146"/>
                </a:lnTo>
                <a:lnTo>
                  <a:pt x="171154" y="149869"/>
                </a:lnTo>
                <a:lnTo>
                  <a:pt x="168763" y="142747"/>
                </a:lnTo>
                <a:lnTo>
                  <a:pt x="108040" y="38226"/>
                </a:lnTo>
                <a:close/>
              </a:path>
              <a:path w="171450" h="915035">
                <a:moveTo>
                  <a:pt x="85832" y="0"/>
                </a:moveTo>
                <a:lnTo>
                  <a:pt x="2393" y="142366"/>
                </a:lnTo>
                <a:lnTo>
                  <a:pt x="0" y="149562"/>
                </a:lnTo>
                <a:lnTo>
                  <a:pt x="488" y="156876"/>
                </a:lnTo>
                <a:lnTo>
                  <a:pt x="3643" y="163476"/>
                </a:lnTo>
                <a:lnTo>
                  <a:pt x="9251" y="168528"/>
                </a:lnTo>
                <a:lnTo>
                  <a:pt x="16426" y="170922"/>
                </a:lnTo>
                <a:lnTo>
                  <a:pt x="23697" y="170433"/>
                </a:lnTo>
                <a:lnTo>
                  <a:pt x="30253" y="167278"/>
                </a:lnTo>
                <a:lnTo>
                  <a:pt x="35286" y="161670"/>
                </a:lnTo>
                <a:lnTo>
                  <a:pt x="66577" y="108291"/>
                </a:lnTo>
                <a:lnTo>
                  <a:pt x="66655" y="38226"/>
                </a:lnTo>
                <a:lnTo>
                  <a:pt x="108040" y="38226"/>
                </a:lnTo>
                <a:lnTo>
                  <a:pt x="85832" y="0"/>
                </a:lnTo>
                <a:close/>
              </a:path>
              <a:path w="171450" h="915035">
                <a:moveTo>
                  <a:pt x="85724" y="75628"/>
                </a:moveTo>
                <a:lnTo>
                  <a:pt x="66584" y="108279"/>
                </a:lnTo>
                <a:lnTo>
                  <a:pt x="66528" y="152526"/>
                </a:lnTo>
                <a:lnTo>
                  <a:pt x="104628" y="152526"/>
                </a:lnTo>
                <a:lnTo>
                  <a:pt x="104677" y="108279"/>
                </a:lnTo>
                <a:lnTo>
                  <a:pt x="85724" y="75628"/>
                </a:lnTo>
                <a:close/>
              </a:path>
              <a:path w="171450" h="915035">
                <a:moveTo>
                  <a:pt x="104755" y="38226"/>
                </a:moveTo>
                <a:lnTo>
                  <a:pt x="66655" y="38226"/>
                </a:lnTo>
                <a:lnTo>
                  <a:pt x="66577" y="108291"/>
                </a:lnTo>
                <a:lnTo>
                  <a:pt x="85724" y="75628"/>
                </a:lnTo>
                <a:lnTo>
                  <a:pt x="69322" y="47370"/>
                </a:lnTo>
                <a:lnTo>
                  <a:pt x="104744" y="47370"/>
                </a:lnTo>
                <a:lnTo>
                  <a:pt x="104755" y="38226"/>
                </a:lnTo>
                <a:close/>
              </a:path>
              <a:path w="171450" h="915035">
                <a:moveTo>
                  <a:pt x="104744" y="47370"/>
                </a:moveTo>
                <a:lnTo>
                  <a:pt x="69322" y="47370"/>
                </a:lnTo>
                <a:lnTo>
                  <a:pt x="102215" y="47497"/>
                </a:lnTo>
                <a:lnTo>
                  <a:pt x="85724" y="75628"/>
                </a:lnTo>
                <a:lnTo>
                  <a:pt x="104677" y="108279"/>
                </a:lnTo>
                <a:lnTo>
                  <a:pt x="104744" y="47370"/>
                </a:lnTo>
                <a:close/>
              </a:path>
              <a:path w="171450" h="915035">
                <a:moveTo>
                  <a:pt x="69322" y="47370"/>
                </a:moveTo>
                <a:lnTo>
                  <a:pt x="85724" y="75628"/>
                </a:lnTo>
                <a:lnTo>
                  <a:pt x="102215" y="47497"/>
                </a:lnTo>
                <a:lnTo>
                  <a:pt x="69322" y="4737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38595" y="5056479"/>
            <a:ext cx="1084580" cy="37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40" dirty="0">
                <a:latin typeface="Times New Roman"/>
                <a:cs typeface="Times New Roman"/>
              </a:rPr>
              <a:t>Q</a:t>
            </a:r>
            <a:r>
              <a:rPr sz="2400" spc="40" dirty="0">
                <a:latin typeface="Times New Roman"/>
                <a:cs typeface="Times New Roman"/>
              </a:rPr>
              <a:t>(</a:t>
            </a:r>
            <a:r>
              <a:rPr sz="2400" b="1" spc="40" dirty="0">
                <a:latin typeface="Times New Roman"/>
                <a:cs typeface="Times New Roman"/>
              </a:rPr>
              <a:t>h</a:t>
            </a:r>
            <a:r>
              <a:rPr sz="2100" spc="60" baseline="43650" dirty="0">
                <a:latin typeface="Times New Roman"/>
                <a:cs typeface="Times New Roman"/>
              </a:rPr>
              <a:t>1 </a:t>
            </a:r>
            <a:r>
              <a:rPr sz="2400" spc="15" dirty="0">
                <a:latin typeface="Times New Roman"/>
                <a:cs typeface="Times New Roman"/>
              </a:rPr>
              <a:t>|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b="1" spc="60" dirty="0">
                <a:latin typeface="Times New Roman"/>
                <a:cs typeface="Times New Roman"/>
              </a:rPr>
              <a:t>v</a:t>
            </a:r>
            <a:r>
              <a:rPr sz="2400" spc="6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18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166864" y="1042161"/>
            <a:ext cx="18783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7248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72025" y="1676400"/>
            <a:ext cx="4219575" cy="4610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492" y="365053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0295" algn="l">
              <a:lnSpc>
                <a:spcPct val="100000"/>
              </a:lnSpc>
            </a:pPr>
            <a:r>
              <a:rPr spc="-10" dirty="0"/>
              <a:t>DBN Greedy</a:t>
            </a:r>
            <a:r>
              <a:rPr spc="-55" dirty="0"/>
              <a:t> </a:t>
            </a:r>
            <a:r>
              <a:rPr spc="-15" dirty="0"/>
              <a:t>training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239773"/>
            <a:ext cx="2125345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5" dirty="0">
                <a:solidFill>
                  <a:srgbClr val="0000CC"/>
                </a:solidFill>
                <a:latin typeface="Calibri"/>
                <a:cs typeface="Calibri"/>
              </a:rPr>
              <a:t>Third</a:t>
            </a:r>
            <a:r>
              <a:rPr sz="32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00CC"/>
                </a:solidFill>
                <a:latin typeface="Calibri"/>
                <a:cs typeface="Calibri"/>
              </a:rPr>
              <a:t>step: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1815210"/>
            <a:ext cx="373316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– </a:t>
            </a:r>
            <a:r>
              <a:rPr sz="2800" spc="-15" dirty="0">
                <a:latin typeface="Calibri"/>
                <a:cs typeface="Calibri"/>
              </a:rPr>
              <a:t>Continue to </a:t>
            </a:r>
            <a:r>
              <a:rPr sz="2800" spc="-20" dirty="0">
                <a:latin typeface="Calibri"/>
                <a:cs typeface="Calibri"/>
              </a:rPr>
              <a:t>stack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layers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8382" y="2241930"/>
            <a:ext cx="328231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5" dirty="0">
                <a:latin typeface="Calibri"/>
                <a:cs typeface="Calibri"/>
              </a:rPr>
              <a:t>top </a:t>
            </a:r>
            <a:r>
              <a:rPr sz="2800" spc="-5" dirty="0">
                <a:latin typeface="Calibri"/>
                <a:cs typeface="Calibri"/>
              </a:rPr>
              <a:t>of the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network,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8382" y="2668651"/>
            <a:ext cx="347027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train </a:t>
            </a:r>
            <a:r>
              <a:rPr sz="2800" spc="-5" dirty="0">
                <a:latin typeface="Calibri"/>
                <a:cs typeface="Calibri"/>
              </a:rPr>
              <a:t>it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15" dirty="0">
                <a:latin typeface="Calibri"/>
                <a:cs typeface="Calibri"/>
              </a:rPr>
              <a:t>previous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step,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8382" y="3095625"/>
            <a:ext cx="308991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sample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sampled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5926" y="3886200"/>
            <a:ext cx="643255" cy="457200"/>
          </a:xfrm>
          <a:custGeom>
            <a:avLst/>
            <a:gdLst/>
            <a:ahLst/>
            <a:cxnLst/>
            <a:rect l="l" t="t" r="r" b="b"/>
            <a:pathLst>
              <a:path w="643254" h="457200">
                <a:moveTo>
                  <a:pt x="0" y="457200"/>
                </a:moveTo>
                <a:lnTo>
                  <a:pt x="642937" y="457200"/>
                </a:lnTo>
                <a:lnTo>
                  <a:pt x="642937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72298" y="3907866"/>
            <a:ext cx="129539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spc="4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4964" y="3915783"/>
            <a:ext cx="362585" cy="422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100" dirty="0">
                <a:latin typeface="Times New Roman"/>
                <a:cs typeface="Times New Roman"/>
              </a:rPr>
              <a:t>W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24501" y="4876800"/>
            <a:ext cx="614680" cy="457200"/>
          </a:xfrm>
          <a:custGeom>
            <a:avLst/>
            <a:gdLst/>
            <a:ahLst/>
            <a:cxnLst/>
            <a:rect l="l" t="t" r="r" b="b"/>
            <a:pathLst>
              <a:path w="614679" h="457200">
                <a:moveTo>
                  <a:pt x="0" y="457200"/>
                </a:moveTo>
                <a:lnTo>
                  <a:pt x="614362" y="457200"/>
                </a:lnTo>
                <a:lnTo>
                  <a:pt x="61436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53392" y="4752416"/>
            <a:ext cx="459740" cy="57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60" baseline="-24691" dirty="0">
                <a:latin typeface="Times New Roman"/>
                <a:cs typeface="Times New Roman"/>
              </a:rPr>
              <a:t>W</a:t>
            </a:r>
            <a:r>
              <a:rPr sz="1550" spc="45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95926" y="2209800"/>
            <a:ext cx="643255" cy="457200"/>
          </a:xfrm>
          <a:custGeom>
            <a:avLst/>
            <a:gdLst/>
            <a:ahLst/>
            <a:cxnLst/>
            <a:rect l="l" t="t" r="r" b="b"/>
            <a:pathLst>
              <a:path w="643254" h="457200">
                <a:moveTo>
                  <a:pt x="0" y="457200"/>
                </a:moveTo>
                <a:lnTo>
                  <a:pt x="642937" y="457200"/>
                </a:lnTo>
                <a:lnTo>
                  <a:pt x="642937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24400" y="1676400"/>
            <a:ext cx="4267200" cy="18288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70585">
              <a:lnSpc>
                <a:spcPts val="1895"/>
              </a:lnSpc>
            </a:pPr>
            <a:r>
              <a:rPr sz="3600" spc="75" baseline="-25462" dirty="0">
                <a:latin typeface="Times New Roman"/>
                <a:cs typeface="Times New Roman"/>
              </a:rPr>
              <a:t>h</a:t>
            </a:r>
            <a:r>
              <a:rPr sz="1400" spc="50" dirty="0"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  <a:p>
            <a:pPr marL="398780">
              <a:lnSpc>
                <a:spcPct val="100000"/>
              </a:lnSpc>
              <a:spcBef>
                <a:spcPts val="1210"/>
              </a:spcBef>
            </a:pPr>
            <a:r>
              <a:rPr sz="4050" spc="150" baseline="-24691" dirty="0">
                <a:latin typeface="Times New Roman"/>
                <a:cs typeface="Times New Roman"/>
              </a:rPr>
              <a:t>W</a:t>
            </a:r>
            <a:r>
              <a:rPr sz="1550" spc="100" dirty="0">
                <a:latin typeface="Times New Roman"/>
                <a:cs typeface="Times New Roman"/>
              </a:rPr>
              <a:t>3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5940" y="3485731"/>
            <a:ext cx="2703195" cy="1080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5015">
              <a:lnSpc>
                <a:spcPct val="100000"/>
              </a:lnSpc>
            </a:pPr>
            <a:r>
              <a:rPr sz="4200" spc="-30" baseline="-5952" dirty="0">
                <a:latin typeface="Calibri"/>
                <a:cs typeface="Calibri"/>
              </a:rPr>
              <a:t>from </a:t>
            </a:r>
            <a:r>
              <a:rPr sz="2300" i="1" spc="65" dirty="0">
                <a:latin typeface="Times New Roman"/>
                <a:cs typeface="Times New Roman"/>
              </a:rPr>
              <a:t>Q</a:t>
            </a:r>
            <a:r>
              <a:rPr sz="2300" spc="65" dirty="0">
                <a:latin typeface="Times New Roman"/>
                <a:cs typeface="Times New Roman"/>
              </a:rPr>
              <a:t>(</a:t>
            </a:r>
            <a:r>
              <a:rPr sz="2300" b="1" spc="65" dirty="0">
                <a:latin typeface="Times New Roman"/>
                <a:cs typeface="Times New Roman"/>
              </a:rPr>
              <a:t>h</a:t>
            </a:r>
            <a:r>
              <a:rPr sz="2025" spc="97" baseline="43209" dirty="0">
                <a:latin typeface="Times New Roman"/>
                <a:cs typeface="Times New Roman"/>
              </a:rPr>
              <a:t>2 </a:t>
            </a:r>
            <a:r>
              <a:rPr sz="2300" spc="15" dirty="0">
                <a:latin typeface="Times New Roman"/>
                <a:cs typeface="Times New Roman"/>
              </a:rPr>
              <a:t>|</a:t>
            </a:r>
            <a:r>
              <a:rPr sz="2300" spc="95" dirty="0">
                <a:latin typeface="Times New Roman"/>
                <a:cs typeface="Times New Roman"/>
              </a:rPr>
              <a:t> </a:t>
            </a:r>
            <a:r>
              <a:rPr sz="2300" b="1" spc="40" dirty="0">
                <a:latin typeface="Times New Roman"/>
                <a:cs typeface="Times New Roman"/>
              </a:rPr>
              <a:t>h</a:t>
            </a:r>
            <a:r>
              <a:rPr sz="2025" spc="60" baseline="43209" dirty="0">
                <a:latin typeface="Times New Roman"/>
                <a:cs typeface="Times New Roman"/>
              </a:rPr>
              <a:t>1</a:t>
            </a:r>
            <a:r>
              <a:rPr sz="2300" spc="40" dirty="0">
                <a:latin typeface="Times New Roman"/>
                <a:cs typeface="Times New Roman"/>
              </a:rPr>
              <a:t>)</a:t>
            </a:r>
            <a:endParaRPr sz="2300">
              <a:latin typeface="Times New Roman"/>
              <a:cs typeface="Times New Roman"/>
            </a:endParaRPr>
          </a:p>
          <a:p>
            <a:pPr marL="353695" indent="-340995">
              <a:lnSpc>
                <a:spcPct val="100000"/>
              </a:lnSpc>
              <a:spcBef>
                <a:spcPts val="104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5" dirty="0">
                <a:solidFill>
                  <a:srgbClr val="0000CC"/>
                </a:solidFill>
                <a:latin typeface="Calibri"/>
                <a:cs typeface="Calibri"/>
              </a:rPr>
              <a:t>And </a:t>
            </a:r>
            <a:r>
              <a:rPr sz="3200" dirty="0">
                <a:solidFill>
                  <a:srgbClr val="0000CC"/>
                </a:solidFill>
                <a:latin typeface="Calibri"/>
                <a:cs typeface="Calibri"/>
              </a:rPr>
              <a:t>so</a:t>
            </a:r>
            <a:r>
              <a:rPr sz="3200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CC"/>
                </a:solidFill>
                <a:latin typeface="Calibri"/>
                <a:cs typeface="Calibri"/>
              </a:rPr>
              <a:t>on…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17364" y="3316223"/>
            <a:ext cx="423672" cy="116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43368" y="3505072"/>
            <a:ext cx="171450" cy="915035"/>
          </a:xfrm>
          <a:custGeom>
            <a:avLst/>
            <a:gdLst/>
            <a:ahLst/>
            <a:cxnLst/>
            <a:rect l="l" t="t" r="r" b="b"/>
            <a:pathLst>
              <a:path w="171450" h="915035">
                <a:moveTo>
                  <a:pt x="103485" y="800226"/>
                </a:moveTo>
                <a:lnTo>
                  <a:pt x="65385" y="800226"/>
                </a:lnTo>
                <a:lnTo>
                  <a:pt x="65131" y="914526"/>
                </a:lnTo>
                <a:lnTo>
                  <a:pt x="103231" y="914526"/>
                </a:lnTo>
                <a:lnTo>
                  <a:pt x="103485" y="800226"/>
                </a:lnTo>
                <a:close/>
              </a:path>
              <a:path w="171450" h="915035">
                <a:moveTo>
                  <a:pt x="103739" y="647826"/>
                </a:moveTo>
                <a:lnTo>
                  <a:pt x="65639" y="647826"/>
                </a:lnTo>
                <a:lnTo>
                  <a:pt x="65512" y="762126"/>
                </a:lnTo>
                <a:lnTo>
                  <a:pt x="103612" y="762126"/>
                </a:lnTo>
                <a:lnTo>
                  <a:pt x="103739" y="647826"/>
                </a:lnTo>
                <a:close/>
              </a:path>
              <a:path w="171450" h="915035">
                <a:moveTo>
                  <a:pt x="103993" y="495426"/>
                </a:moveTo>
                <a:lnTo>
                  <a:pt x="65893" y="495426"/>
                </a:lnTo>
                <a:lnTo>
                  <a:pt x="65766" y="609726"/>
                </a:lnTo>
                <a:lnTo>
                  <a:pt x="103866" y="609726"/>
                </a:lnTo>
                <a:lnTo>
                  <a:pt x="103993" y="495426"/>
                </a:lnTo>
                <a:close/>
              </a:path>
              <a:path w="171450" h="915035">
                <a:moveTo>
                  <a:pt x="104247" y="343026"/>
                </a:moveTo>
                <a:lnTo>
                  <a:pt x="66147" y="343026"/>
                </a:lnTo>
                <a:lnTo>
                  <a:pt x="66020" y="457326"/>
                </a:lnTo>
                <a:lnTo>
                  <a:pt x="104120" y="457326"/>
                </a:lnTo>
                <a:lnTo>
                  <a:pt x="104247" y="343026"/>
                </a:lnTo>
                <a:close/>
              </a:path>
              <a:path w="171450" h="915035">
                <a:moveTo>
                  <a:pt x="104501" y="190626"/>
                </a:moveTo>
                <a:lnTo>
                  <a:pt x="66401" y="190626"/>
                </a:lnTo>
                <a:lnTo>
                  <a:pt x="66274" y="304926"/>
                </a:lnTo>
                <a:lnTo>
                  <a:pt x="104374" y="304926"/>
                </a:lnTo>
                <a:lnTo>
                  <a:pt x="104501" y="190626"/>
                </a:lnTo>
                <a:close/>
              </a:path>
              <a:path w="171450" h="915035">
                <a:moveTo>
                  <a:pt x="108040" y="38226"/>
                </a:moveTo>
                <a:lnTo>
                  <a:pt x="104755" y="38226"/>
                </a:lnTo>
                <a:lnTo>
                  <a:pt x="104684" y="108291"/>
                </a:lnTo>
                <a:lnTo>
                  <a:pt x="135743" y="161797"/>
                </a:lnTo>
                <a:lnTo>
                  <a:pt x="140793" y="167479"/>
                </a:lnTo>
                <a:lnTo>
                  <a:pt x="147379" y="170672"/>
                </a:lnTo>
                <a:lnTo>
                  <a:pt x="154656" y="171174"/>
                </a:lnTo>
                <a:lnTo>
                  <a:pt x="161778" y="168782"/>
                </a:lnTo>
                <a:lnTo>
                  <a:pt x="167459" y="163732"/>
                </a:lnTo>
                <a:lnTo>
                  <a:pt x="170652" y="157146"/>
                </a:lnTo>
                <a:lnTo>
                  <a:pt x="171154" y="149869"/>
                </a:lnTo>
                <a:lnTo>
                  <a:pt x="168763" y="142747"/>
                </a:lnTo>
                <a:lnTo>
                  <a:pt x="108040" y="38226"/>
                </a:lnTo>
                <a:close/>
              </a:path>
              <a:path w="171450" h="915035">
                <a:moveTo>
                  <a:pt x="85832" y="0"/>
                </a:moveTo>
                <a:lnTo>
                  <a:pt x="2393" y="142366"/>
                </a:lnTo>
                <a:lnTo>
                  <a:pt x="0" y="149562"/>
                </a:lnTo>
                <a:lnTo>
                  <a:pt x="488" y="156876"/>
                </a:lnTo>
                <a:lnTo>
                  <a:pt x="3643" y="163476"/>
                </a:lnTo>
                <a:lnTo>
                  <a:pt x="9251" y="168528"/>
                </a:lnTo>
                <a:lnTo>
                  <a:pt x="16426" y="170922"/>
                </a:lnTo>
                <a:lnTo>
                  <a:pt x="23697" y="170433"/>
                </a:lnTo>
                <a:lnTo>
                  <a:pt x="30253" y="167278"/>
                </a:lnTo>
                <a:lnTo>
                  <a:pt x="35286" y="161670"/>
                </a:lnTo>
                <a:lnTo>
                  <a:pt x="66577" y="108291"/>
                </a:lnTo>
                <a:lnTo>
                  <a:pt x="66655" y="38226"/>
                </a:lnTo>
                <a:lnTo>
                  <a:pt x="108040" y="38226"/>
                </a:lnTo>
                <a:lnTo>
                  <a:pt x="85832" y="0"/>
                </a:lnTo>
                <a:close/>
              </a:path>
              <a:path w="171450" h="915035">
                <a:moveTo>
                  <a:pt x="85724" y="75628"/>
                </a:moveTo>
                <a:lnTo>
                  <a:pt x="66584" y="108279"/>
                </a:lnTo>
                <a:lnTo>
                  <a:pt x="66528" y="152526"/>
                </a:lnTo>
                <a:lnTo>
                  <a:pt x="104628" y="152526"/>
                </a:lnTo>
                <a:lnTo>
                  <a:pt x="104677" y="108279"/>
                </a:lnTo>
                <a:lnTo>
                  <a:pt x="85724" y="75628"/>
                </a:lnTo>
                <a:close/>
              </a:path>
              <a:path w="171450" h="915035">
                <a:moveTo>
                  <a:pt x="104755" y="38226"/>
                </a:moveTo>
                <a:lnTo>
                  <a:pt x="66655" y="38226"/>
                </a:lnTo>
                <a:lnTo>
                  <a:pt x="66577" y="108291"/>
                </a:lnTo>
                <a:lnTo>
                  <a:pt x="85724" y="75628"/>
                </a:lnTo>
                <a:lnTo>
                  <a:pt x="69322" y="47371"/>
                </a:lnTo>
                <a:lnTo>
                  <a:pt x="104744" y="47371"/>
                </a:lnTo>
                <a:lnTo>
                  <a:pt x="104755" y="38226"/>
                </a:lnTo>
                <a:close/>
              </a:path>
              <a:path w="171450" h="915035">
                <a:moveTo>
                  <a:pt x="104744" y="47371"/>
                </a:moveTo>
                <a:lnTo>
                  <a:pt x="69322" y="47371"/>
                </a:lnTo>
                <a:lnTo>
                  <a:pt x="102215" y="47498"/>
                </a:lnTo>
                <a:lnTo>
                  <a:pt x="85724" y="75628"/>
                </a:lnTo>
                <a:lnTo>
                  <a:pt x="104677" y="108279"/>
                </a:lnTo>
                <a:lnTo>
                  <a:pt x="104744" y="47371"/>
                </a:lnTo>
                <a:close/>
              </a:path>
              <a:path w="171450" h="915035">
                <a:moveTo>
                  <a:pt x="69322" y="47371"/>
                </a:moveTo>
                <a:lnTo>
                  <a:pt x="85724" y="75628"/>
                </a:lnTo>
                <a:lnTo>
                  <a:pt x="102215" y="47498"/>
                </a:lnTo>
                <a:lnTo>
                  <a:pt x="69322" y="4737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17364" y="4611623"/>
            <a:ext cx="423672" cy="116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43368" y="4800472"/>
            <a:ext cx="171450" cy="915035"/>
          </a:xfrm>
          <a:custGeom>
            <a:avLst/>
            <a:gdLst/>
            <a:ahLst/>
            <a:cxnLst/>
            <a:rect l="l" t="t" r="r" b="b"/>
            <a:pathLst>
              <a:path w="171450" h="915035">
                <a:moveTo>
                  <a:pt x="65385" y="800188"/>
                </a:moveTo>
                <a:lnTo>
                  <a:pt x="65131" y="914488"/>
                </a:lnTo>
                <a:lnTo>
                  <a:pt x="103231" y="914565"/>
                </a:lnTo>
                <a:lnTo>
                  <a:pt x="103485" y="800265"/>
                </a:lnTo>
                <a:lnTo>
                  <a:pt x="65385" y="800188"/>
                </a:lnTo>
                <a:close/>
              </a:path>
              <a:path w="171450" h="915035">
                <a:moveTo>
                  <a:pt x="103739" y="647826"/>
                </a:moveTo>
                <a:lnTo>
                  <a:pt x="65639" y="647826"/>
                </a:lnTo>
                <a:lnTo>
                  <a:pt x="65512" y="762126"/>
                </a:lnTo>
                <a:lnTo>
                  <a:pt x="103612" y="762126"/>
                </a:lnTo>
                <a:lnTo>
                  <a:pt x="103739" y="647826"/>
                </a:lnTo>
                <a:close/>
              </a:path>
              <a:path w="171450" h="915035">
                <a:moveTo>
                  <a:pt x="103993" y="495426"/>
                </a:moveTo>
                <a:lnTo>
                  <a:pt x="65893" y="495426"/>
                </a:lnTo>
                <a:lnTo>
                  <a:pt x="65766" y="609726"/>
                </a:lnTo>
                <a:lnTo>
                  <a:pt x="103866" y="609726"/>
                </a:lnTo>
                <a:lnTo>
                  <a:pt x="103993" y="495426"/>
                </a:lnTo>
                <a:close/>
              </a:path>
              <a:path w="171450" h="915035">
                <a:moveTo>
                  <a:pt x="104247" y="343026"/>
                </a:moveTo>
                <a:lnTo>
                  <a:pt x="66147" y="343026"/>
                </a:lnTo>
                <a:lnTo>
                  <a:pt x="66020" y="457326"/>
                </a:lnTo>
                <a:lnTo>
                  <a:pt x="104120" y="457326"/>
                </a:lnTo>
                <a:lnTo>
                  <a:pt x="104247" y="343026"/>
                </a:lnTo>
                <a:close/>
              </a:path>
              <a:path w="171450" h="915035">
                <a:moveTo>
                  <a:pt x="104501" y="190626"/>
                </a:moveTo>
                <a:lnTo>
                  <a:pt x="66401" y="190626"/>
                </a:lnTo>
                <a:lnTo>
                  <a:pt x="66274" y="304926"/>
                </a:lnTo>
                <a:lnTo>
                  <a:pt x="104374" y="304926"/>
                </a:lnTo>
                <a:lnTo>
                  <a:pt x="104501" y="190626"/>
                </a:lnTo>
                <a:close/>
              </a:path>
              <a:path w="171450" h="915035">
                <a:moveTo>
                  <a:pt x="108040" y="38226"/>
                </a:moveTo>
                <a:lnTo>
                  <a:pt x="104755" y="38226"/>
                </a:lnTo>
                <a:lnTo>
                  <a:pt x="104684" y="108291"/>
                </a:lnTo>
                <a:lnTo>
                  <a:pt x="135743" y="161797"/>
                </a:lnTo>
                <a:lnTo>
                  <a:pt x="140793" y="167479"/>
                </a:lnTo>
                <a:lnTo>
                  <a:pt x="147379" y="170672"/>
                </a:lnTo>
                <a:lnTo>
                  <a:pt x="154656" y="171174"/>
                </a:lnTo>
                <a:lnTo>
                  <a:pt x="161778" y="168782"/>
                </a:lnTo>
                <a:lnTo>
                  <a:pt x="167459" y="163732"/>
                </a:lnTo>
                <a:lnTo>
                  <a:pt x="170652" y="157146"/>
                </a:lnTo>
                <a:lnTo>
                  <a:pt x="171154" y="149869"/>
                </a:lnTo>
                <a:lnTo>
                  <a:pt x="168763" y="142747"/>
                </a:lnTo>
                <a:lnTo>
                  <a:pt x="108040" y="38226"/>
                </a:lnTo>
                <a:close/>
              </a:path>
              <a:path w="171450" h="915035">
                <a:moveTo>
                  <a:pt x="85832" y="0"/>
                </a:moveTo>
                <a:lnTo>
                  <a:pt x="2393" y="142366"/>
                </a:lnTo>
                <a:lnTo>
                  <a:pt x="0" y="149562"/>
                </a:lnTo>
                <a:lnTo>
                  <a:pt x="488" y="156876"/>
                </a:lnTo>
                <a:lnTo>
                  <a:pt x="3643" y="163476"/>
                </a:lnTo>
                <a:lnTo>
                  <a:pt x="9251" y="168528"/>
                </a:lnTo>
                <a:lnTo>
                  <a:pt x="16426" y="170922"/>
                </a:lnTo>
                <a:lnTo>
                  <a:pt x="23697" y="170433"/>
                </a:lnTo>
                <a:lnTo>
                  <a:pt x="30253" y="167278"/>
                </a:lnTo>
                <a:lnTo>
                  <a:pt x="35286" y="161670"/>
                </a:lnTo>
                <a:lnTo>
                  <a:pt x="66577" y="108291"/>
                </a:lnTo>
                <a:lnTo>
                  <a:pt x="66655" y="38226"/>
                </a:lnTo>
                <a:lnTo>
                  <a:pt x="108040" y="38226"/>
                </a:lnTo>
                <a:lnTo>
                  <a:pt x="85832" y="0"/>
                </a:lnTo>
                <a:close/>
              </a:path>
              <a:path w="171450" h="915035">
                <a:moveTo>
                  <a:pt x="85724" y="75628"/>
                </a:moveTo>
                <a:lnTo>
                  <a:pt x="66584" y="108279"/>
                </a:lnTo>
                <a:lnTo>
                  <a:pt x="66528" y="152526"/>
                </a:lnTo>
                <a:lnTo>
                  <a:pt x="104628" y="152526"/>
                </a:lnTo>
                <a:lnTo>
                  <a:pt x="104677" y="108279"/>
                </a:lnTo>
                <a:lnTo>
                  <a:pt x="85724" y="75628"/>
                </a:lnTo>
                <a:close/>
              </a:path>
              <a:path w="171450" h="915035">
                <a:moveTo>
                  <a:pt x="104755" y="38226"/>
                </a:moveTo>
                <a:lnTo>
                  <a:pt x="66655" y="38226"/>
                </a:lnTo>
                <a:lnTo>
                  <a:pt x="66577" y="108291"/>
                </a:lnTo>
                <a:lnTo>
                  <a:pt x="85724" y="75628"/>
                </a:lnTo>
                <a:lnTo>
                  <a:pt x="69322" y="47370"/>
                </a:lnTo>
                <a:lnTo>
                  <a:pt x="104744" y="47370"/>
                </a:lnTo>
                <a:lnTo>
                  <a:pt x="104755" y="38226"/>
                </a:lnTo>
                <a:close/>
              </a:path>
              <a:path w="171450" h="915035">
                <a:moveTo>
                  <a:pt x="104744" y="47370"/>
                </a:moveTo>
                <a:lnTo>
                  <a:pt x="69322" y="47370"/>
                </a:lnTo>
                <a:lnTo>
                  <a:pt x="102215" y="47497"/>
                </a:lnTo>
                <a:lnTo>
                  <a:pt x="85724" y="75628"/>
                </a:lnTo>
                <a:lnTo>
                  <a:pt x="104677" y="108279"/>
                </a:lnTo>
                <a:lnTo>
                  <a:pt x="104744" y="47370"/>
                </a:lnTo>
                <a:close/>
              </a:path>
              <a:path w="171450" h="915035">
                <a:moveTo>
                  <a:pt x="69322" y="47370"/>
                </a:moveTo>
                <a:lnTo>
                  <a:pt x="85724" y="75628"/>
                </a:lnTo>
                <a:lnTo>
                  <a:pt x="102215" y="47497"/>
                </a:lnTo>
                <a:lnTo>
                  <a:pt x="69322" y="4737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38595" y="5056479"/>
            <a:ext cx="1084580" cy="37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40" dirty="0">
                <a:latin typeface="Times New Roman"/>
                <a:cs typeface="Times New Roman"/>
              </a:rPr>
              <a:t>Q</a:t>
            </a:r>
            <a:r>
              <a:rPr sz="2400" spc="40" dirty="0">
                <a:latin typeface="Times New Roman"/>
                <a:cs typeface="Times New Roman"/>
              </a:rPr>
              <a:t>(</a:t>
            </a:r>
            <a:r>
              <a:rPr sz="2400" b="1" spc="40" dirty="0">
                <a:latin typeface="Times New Roman"/>
                <a:cs typeface="Times New Roman"/>
              </a:rPr>
              <a:t>h</a:t>
            </a:r>
            <a:r>
              <a:rPr sz="2100" spc="60" baseline="43650" dirty="0">
                <a:latin typeface="Times New Roman"/>
                <a:cs typeface="Times New Roman"/>
              </a:rPr>
              <a:t>1 </a:t>
            </a:r>
            <a:r>
              <a:rPr sz="2400" spc="15" dirty="0">
                <a:latin typeface="Times New Roman"/>
                <a:cs typeface="Times New Roman"/>
              </a:rPr>
              <a:t>|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b="1" spc="60" dirty="0">
                <a:latin typeface="Times New Roman"/>
                <a:cs typeface="Times New Roman"/>
              </a:rPr>
              <a:t>v</a:t>
            </a:r>
            <a:r>
              <a:rPr sz="2400" spc="6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19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827780" y="3847971"/>
            <a:ext cx="1163955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i="1" spc="65" dirty="0">
                <a:latin typeface="Times New Roman"/>
                <a:cs typeface="Times New Roman"/>
              </a:rPr>
              <a:t>Q</a:t>
            </a:r>
            <a:r>
              <a:rPr sz="2300" spc="65" dirty="0">
                <a:latin typeface="Times New Roman"/>
                <a:cs typeface="Times New Roman"/>
              </a:rPr>
              <a:t>(</a:t>
            </a:r>
            <a:r>
              <a:rPr sz="2300" b="1" spc="65" dirty="0">
                <a:latin typeface="Times New Roman"/>
                <a:cs typeface="Times New Roman"/>
              </a:rPr>
              <a:t>h</a:t>
            </a:r>
            <a:r>
              <a:rPr sz="2025" spc="97" baseline="43209" dirty="0">
                <a:latin typeface="Times New Roman"/>
                <a:cs typeface="Times New Roman"/>
              </a:rPr>
              <a:t>2 </a:t>
            </a:r>
            <a:r>
              <a:rPr sz="2300" spc="15" dirty="0">
                <a:latin typeface="Times New Roman"/>
                <a:cs typeface="Times New Roman"/>
              </a:rPr>
              <a:t>|</a:t>
            </a:r>
            <a:r>
              <a:rPr sz="2300" spc="-90" dirty="0">
                <a:latin typeface="Times New Roman"/>
                <a:cs typeface="Times New Roman"/>
              </a:rPr>
              <a:t> </a:t>
            </a:r>
            <a:r>
              <a:rPr sz="2300" b="1" spc="40" dirty="0">
                <a:latin typeface="Times New Roman"/>
                <a:cs typeface="Times New Roman"/>
              </a:rPr>
              <a:t>h</a:t>
            </a:r>
            <a:r>
              <a:rPr sz="2025" spc="60" baseline="43209" dirty="0">
                <a:latin typeface="Times New Roman"/>
                <a:cs typeface="Times New Roman"/>
              </a:rPr>
              <a:t>1</a:t>
            </a:r>
            <a:r>
              <a:rPr sz="2300" spc="40" dirty="0">
                <a:latin typeface="Times New Roman"/>
                <a:cs typeface="Times New Roman"/>
              </a:rPr>
              <a:t>)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66864" y="1042161"/>
            <a:ext cx="18783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51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3539" y="3054223"/>
            <a:ext cx="4267199" cy="2051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720" y="31514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835" algn="l">
              <a:lnSpc>
                <a:spcPct val="100000"/>
              </a:lnSpc>
            </a:pPr>
            <a:r>
              <a:rPr spc="-30" dirty="0"/>
              <a:t>Why </a:t>
            </a:r>
            <a:r>
              <a:rPr spc="-10" dirty="0"/>
              <a:t>greedy </a:t>
            </a:r>
            <a:r>
              <a:rPr spc="-15" dirty="0"/>
              <a:t>training</a:t>
            </a:r>
            <a:r>
              <a:rPr spc="5" dirty="0"/>
              <a:t> </a:t>
            </a:r>
            <a:r>
              <a:rPr spc="-20" dirty="0"/>
              <a:t>works?</a:t>
            </a:r>
          </a:p>
        </p:txBody>
      </p:sp>
      <p:sp>
        <p:nvSpPr>
          <p:cNvPr id="4" name="object 4"/>
          <p:cNvSpPr/>
          <p:nvPr/>
        </p:nvSpPr>
        <p:spPr>
          <a:xfrm>
            <a:off x="4724400" y="1662683"/>
            <a:ext cx="4267200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1140" y="1042161"/>
            <a:ext cx="8813800" cy="4577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1860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 dirty="0">
              <a:latin typeface="Arial"/>
              <a:cs typeface="Arial"/>
            </a:endParaRPr>
          </a:p>
          <a:p>
            <a:pPr marL="353695" indent="-340995">
              <a:lnSpc>
                <a:spcPts val="354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dirty="0">
                <a:latin typeface="Calibri"/>
                <a:cs typeface="Calibri"/>
              </a:rPr>
              <a:t>RBM </a:t>
            </a:r>
            <a:r>
              <a:rPr sz="3200" spc="-5" dirty="0">
                <a:latin typeface="Calibri"/>
                <a:cs typeface="Calibri"/>
              </a:rPr>
              <a:t>specifies </a:t>
            </a:r>
            <a:r>
              <a:rPr sz="3200" spc="-45" dirty="0">
                <a:latin typeface="Calibri"/>
                <a:cs typeface="Calibri"/>
              </a:rPr>
              <a:t>P(v,h)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from</a:t>
            </a:r>
            <a:endParaRPr sz="3200" dirty="0">
              <a:latin typeface="Calibri"/>
              <a:cs typeface="Calibri"/>
            </a:endParaRPr>
          </a:p>
          <a:p>
            <a:pPr marL="353695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P(v|h) and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P(h|v)</a:t>
            </a:r>
          </a:p>
          <a:p>
            <a:pPr marL="754380" marR="4338320" lvl="1" indent="-284480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5" dirty="0">
                <a:latin typeface="Calibri"/>
                <a:cs typeface="Calibri"/>
              </a:rPr>
              <a:t>Implicitly </a:t>
            </a:r>
            <a:r>
              <a:rPr sz="2800" spc="-15" dirty="0">
                <a:latin typeface="Calibri"/>
                <a:cs typeface="Calibri"/>
              </a:rPr>
              <a:t>defines </a:t>
            </a:r>
            <a:r>
              <a:rPr sz="2800" spc="-5" dirty="0">
                <a:latin typeface="Calibri"/>
                <a:cs typeface="Calibri"/>
              </a:rPr>
              <a:t>P(v) and  P(h)</a:t>
            </a:r>
            <a:endParaRPr sz="2800" dirty="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30" dirty="0">
                <a:latin typeface="Calibri"/>
                <a:cs typeface="Calibri"/>
              </a:rPr>
              <a:t>Key </a:t>
            </a:r>
            <a:r>
              <a:rPr sz="3200" spc="-5" dirty="0">
                <a:latin typeface="Calibri"/>
                <a:cs typeface="Calibri"/>
              </a:rPr>
              <a:t>idea of </a:t>
            </a:r>
            <a:r>
              <a:rPr sz="3200" spc="-15" dirty="0">
                <a:latin typeface="Calibri"/>
                <a:cs typeface="Calibri"/>
              </a:rPr>
              <a:t>stacking</a:t>
            </a:r>
            <a:endParaRPr sz="3200" dirty="0">
              <a:latin typeface="Calibri"/>
              <a:cs typeface="Calibri"/>
            </a:endParaRPr>
          </a:p>
          <a:p>
            <a:pPr marL="754380" lvl="1" indent="-284480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15" dirty="0">
                <a:latin typeface="Calibri"/>
                <a:cs typeface="Calibri"/>
              </a:rPr>
              <a:t>Keep </a:t>
            </a:r>
            <a:r>
              <a:rPr sz="2800" spc="-5" dirty="0">
                <a:latin typeface="Calibri"/>
                <a:cs typeface="Calibri"/>
              </a:rPr>
              <a:t>P(v|h) </a:t>
            </a:r>
            <a:r>
              <a:rPr sz="2800" spc="-20" dirty="0">
                <a:latin typeface="Calibri"/>
                <a:cs typeface="Calibri"/>
              </a:rPr>
              <a:t>from </a:t>
            </a:r>
            <a:r>
              <a:rPr sz="2800" spc="-15" dirty="0">
                <a:latin typeface="Calibri"/>
                <a:cs typeface="Calibri"/>
              </a:rPr>
              <a:t>1st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</a:t>
            </a:r>
            <a:endParaRPr sz="2800" dirty="0">
              <a:latin typeface="Calibri"/>
              <a:cs typeface="Calibri"/>
            </a:endParaRPr>
          </a:p>
          <a:p>
            <a:pPr marL="754380" marR="4401820" lvl="1" indent="-284480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10" dirty="0">
                <a:latin typeface="Calibri"/>
                <a:cs typeface="Calibri"/>
              </a:rPr>
              <a:t>Replace </a:t>
            </a:r>
            <a:r>
              <a:rPr sz="2800" spc="-5" dirty="0">
                <a:latin typeface="Calibri"/>
                <a:cs typeface="Calibri"/>
              </a:rPr>
              <a:t>P(h)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0" dirty="0">
                <a:latin typeface="Calibri"/>
                <a:cs typeface="Calibri"/>
              </a:rPr>
              <a:t>distribution </a:t>
            </a:r>
            <a:r>
              <a:rPr sz="2800" spc="-20" dirty="0">
                <a:latin typeface="Calibri"/>
                <a:cs typeface="Calibri"/>
              </a:rPr>
              <a:t>generated </a:t>
            </a:r>
            <a:r>
              <a:rPr sz="2800" spc="-15" dirty="0">
                <a:latin typeface="Calibri"/>
                <a:cs typeface="Calibri"/>
              </a:rPr>
              <a:t>by  </a:t>
            </a:r>
            <a:r>
              <a:rPr sz="2800" spc="-5" dirty="0">
                <a:latin typeface="Calibri"/>
                <a:cs typeface="Calibri"/>
              </a:rPr>
              <a:t>2nd </a:t>
            </a:r>
            <a:r>
              <a:rPr sz="2800" spc="-15" dirty="0">
                <a:latin typeface="Calibri"/>
                <a:cs typeface="Calibri"/>
              </a:rPr>
              <a:t>level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41802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387" y="43713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835">
              <a:lnSpc>
                <a:spcPct val="100000"/>
              </a:lnSpc>
            </a:pPr>
            <a:r>
              <a:rPr spc="-30" dirty="0"/>
              <a:t>Why </a:t>
            </a:r>
            <a:r>
              <a:rPr spc="-10" dirty="0"/>
              <a:t>greedy </a:t>
            </a:r>
            <a:r>
              <a:rPr spc="-15" dirty="0"/>
              <a:t>training</a:t>
            </a:r>
            <a:r>
              <a:rPr spc="5" dirty="0"/>
              <a:t> </a:t>
            </a:r>
            <a:r>
              <a:rPr spc="-20" dirty="0"/>
              <a:t>works?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939" y="1745615"/>
            <a:ext cx="4907280" cy="288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4380" indent="-284480">
              <a:lnSpc>
                <a:spcPct val="100000"/>
              </a:lnSpc>
              <a:buFont typeface="Arial"/>
              <a:buChar char="–"/>
              <a:tabLst>
                <a:tab pos="755015" algn="l"/>
              </a:tabLst>
            </a:pPr>
            <a:r>
              <a:rPr sz="2400" spc="-5" dirty="0">
                <a:latin typeface="Calibri"/>
                <a:cs typeface="Calibri"/>
              </a:rPr>
              <a:t>P(h</a:t>
            </a:r>
            <a:r>
              <a:rPr sz="2400" spc="-7" baseline="-20833" dirty="0">
                <a:latin typeface="Calibri"/>
                <a:cs typeface="Calibri"/>
              </a:rPr>
              <a:t>k+1</a:t>
            </a:r>
            <a:r>
              <a:rPr sz="2400" spc="-5" dirty="0">
                <a:latin typeface="Calibri"/>
                <a:cs typeface="Calibri"/>
              </a:rPr>
              <a:t>|h</a:t>
            </a:r>
            <a:r>
              <a:rPr sz="2400" spc="-7" baseline="-20833" dirty="0">
                <a:latin typeface="Calibri"/>
                <a:cs typeface="Calibri"/>
              </a:rPr>
              <a:t>k</a:t>
            </a:r>
            <a:r>
              <a:rPr sz="2400" spc="-5" dirty="0">
                <a:latin typeface="Calibri"/>
                <a:cs typeface="Calibri"/>
              </a:rPr>
              <a:t>) </a:t>
            </a:r>
            <a:r>
              <a:rPr sz="2400" spc="-15" dirty="0">
                <a:latin typeface="Calibri"/>
                <a:cs typeface="Calibri"/>
              </a:rPr>
              <a:t>approximated from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  <a:p>
            <a:pPr marL="75438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associated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RBM</a:t>
            </a:r>
            <a:endParaRPr sz="2400">
              <a:latin typeface="Calibri"/>
              <a:cs typeface="Calibri"/>
            </a:endParaRPr>
          </a:p>
          <a:p>
            <a:pPr marL="754380" indent="-284480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015" algn="l"/>
              </a:tabLst>
            </a:pPr>
            <a:r>
              <a:rPr sz="2400" spc="-10" dirty="0">
                <a:latin typeface="Calibri"/>
                <a:cs typeface="Calibri"/>
              </a:rPr>
              <a:t>Approximation </a:t>
            </a:r>
            <a:r>
              <a:rPr sz="2400" spc="-5" dirty="0">
                <a:latin typeface="Calibri"/>
                <a:cs typeface="Calibri"/>
              </a:rPr>
              <a:t>because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P(h</a:t>
            </a:r>
            <a:r>
              <a:rPr sz="2400" spc="-7" baseline="-20833" dirty="0">
                <a:latin typeface="Calibri"/>
                <a:cs typeface="Calibri"/>
              </a:rPr>
              <a:t>k+1</a:t>
            </a:r>
            <a:r>
              <a:rPr sz="2400" spc="-5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754380">
              <a:lnSpc>
                <a:spcPct val="100000"/>
              </a:lnSpc>
            </a:pPr>
            <a:r>
              <a:rPr sz="2400" spc="-20" dirty="0">
                <a:latin typeface="Calibri"/>
                <a:cs typeface="Calibri"/>
              </a:rPr>
              <a:t>differs </a:t>
            </a:r>
            <a:r>
              <a:rPr sz="2400" spc="-10" dirty="0">
                <a:latin typeface="Calibri"/>
                <a:cs typeface="Calibri"/>
              </a:rPr>
              <a:t>between </a:t>
            </a:r>
            <a:r>
              <a:rPr sz="2400" dirty="0">
                <a:latin typeface="Calibri"/>
                <a:cs typeface="Calibri"/>
              </a:rPr>
              <a:t>RBM 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DBN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800" spc="-35" dirty="0">
                <a:latin typeface="Calibri"/>
                <a:cs typeface="Calibri"/>
              </a:rPr>
              <a:t>Training:</a:t>
            </a:r>
            <a:endParaRPr sz="2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– </a:t>
            </a:r>
            <a:r>
              <a:rPr sz="2400" spc="-15" dirty="0">
                <a:latin typeface="Calibri"/>
                <a:cs typeface="Calibri"/>
              </a:rPr>
              <a:t>Variational </a:t>
            </a:r>
            <a:r>
              <a:rPr sz="2400" spc="-5" dirty="0">
                <a:latin typeface="Calibri"/>
                <a:cs typeface="Calibri"/>
              </a:rPr>
              <a:t>bound justifies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greedy</a:t>
            </a:r>
            <a:endParaRPr sz="2400">
              <a:latin typeface="Calibri"/>
              <a:cs typeface="Calibri"/>
            </a:endParaRPr>
          </a:p>
          <a:p>
            <a:pPr marL="75438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layerwise </a:t>
            </a:r>
            <a:r>
              <a:rPr sz="2400" spc="-10" dirty="0">
                <a:latin typeface="Calibri"/>
                <a:cs typeface="Calibri"/>
              </a:rPr>
              <a:t>training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RBMs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5592762"/>
            <a:ext cx="6946900" cy="731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44540" y="1600200"/>
            <a:ext cx="3299460" cy="3688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23609" y="3368040"/>
            <a:ext cx="514350" cy="365760"/>
          </a:xfrm>
          <a:custGeom>
            <a:avLst/>
            <a:gdLst/>
            <a:ahLst/>
            <a:cxnLst/>
            <a:rect l="l" t="t" r="r" b="b"/>
            <a:pathLst>
              <a:path w="514350" h="365760">
                <a:moveTo>
                  <a:pt x="0" y="365760"/>
                </a:moveTo>
                <a:lnTo>
                  <a:pt x="514349" y="365760"/>
                </a:lnTo>
                <a:lnTo>
                  <a:pt x="514349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02272" y="3384102"/>
            <a:ext cx="10922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30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4402" y="3392976"/>
            <a:ext cx="295275" cy="33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spc="90" dirty="0">
                <a:latin typeface="Times New Roman"/>
                <a:cs typeface="Times New Roman"/>
              </a:rPr>
              <a:t>W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46470" y="4160520"/>
            <a:ext cx="491490" cy="365760"/>
          </a:xfrm>
          <a:custGeom>
            <a:avLst/>
            <a:gdLst/>
            <a:ahLst/>
            <a:cxnLst/>
            <a:rect l="l" t="t" r="r" b="b"/>
            <a:pathLst>
              <a:path w="491490" h="365760">
                <a:moveTo>
                  <a:pt x="0" y="365759"/>
                </a:moveTo>
                <a:lnTo>
                  <a:pt x="491490" y="365759"/>
                </a:lnTo>
                <a:lnTo>
                  <a:pt x="491490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47145" y="4062283"/>
            <a:ext cx="372745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25" spc="67" baseline="-24547" dirty="0">
                <a:latin typeface="Times New Roman"/>
                <a:cs typeface="Times New Roman"/>
              </a:rPr>
              <a:t>W</a:t>
            </a:r>
            <a:r>
              <a:rPr sz="1250" spc="30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23609" y="2026920"/>
            <a:ext cx="514350" cy="365760"/>
          </a:xfrm>
          <a:custGeom>
            <a:avLst/>
            <a:gdLst/>
            <a:ahLst/>
            <a:cxnLst/>
            <a:rect l="l" t="t" r="r" b="b"/>
            <a:pathLst>
              <a:path w="514350" h="365760">
                <a:moveTo>
                  <a:pt x="0" y="365760"/>
                </a:moveTo>
                <a:lnTo>
                  <a:pt x="514349" y="365760"/>
                </a:lnTo>
                <a:lnTo>
                  <a:pt x="514349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24402" y="1928682"/>
            <a:ext cx="384810" cy="46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25" spc="195" baseline="-24547" dirty="0">
                <a:latin typeface="Times New Roman"/>
                <a:cs typeface="Times New Roman"/>
              </a:rPr>
              <a:t>W</a:t>
            </a:r>
            <a:r>
              <a:rPr sz="1250" spc="30" dirty="0">
                <a:latin typeface="Times New Roman"/>
                <a:cs typeface="Times New Roman"/>
              </a:rPr>
              <a:t>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1703" y="1514159"/>
            <a:ext cx="22923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35" baseline="-24853" dirty="0">
                <a:latin typeface="Times New Roman"/>
                <a:cs typeface="Times New Roman"/>
              </a:rPr>
              <a:t>h</a:t>
            </a:r>
            <a:r>
              <a:rPr sz="1100" spc="5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38444" y="2874264"/>
            <a:ext cx="423672" cy="986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64447" y="3063113"/>
            <a:ext cx="171450" cy="732155"/>
          </a:xfrm>
          <a:custGeom>
            <a:avLst/>
            <a:gdLst/>
            <a:ahLst/>
            <a:cxnLst/>
            <a:rect l="l" t="t" r="r" b="b"/>
            <a:pathLst>
              <a:path w="171450" h="732154">
                <a:moveTo>
                  <a:pt x="103866" y="617347"/>
                </a:moveTo>
                <a:lnTo>
                  <a:pt x="65766" y="617347"/>
                </a:lnTo>
                <a:lnTo>
                  <a:pt x="65512" y="731647"/>
                </a:lnTo>
                <a:lnTo>
                  <a:pt x="103612" y="731647"/>
                </a:lnTo>
                <a:lnTo>
                  <a:pt x="103866" y="617347"/>
                </a:lnTo>
                <a:close/>
              </a:path>
              <a:path w="171450" h="732154">
                <a:moveTo>
                  <a:pt x="104120" y="464947"/>
                </a:moveTo>
                <a:lnTo>
                  <a:pt x="66020" y="464947"/>
                </a:lnTo>
                <a:lnTo>
                  <a:pt x="65766" y="579247"/>
                </a:lnTo>
                <a:lnTo>
                  <a:pt x="103866" y="579247"/>
                </a:lnTo>
                <a:lnTo>
                  <a:pt x="104120" y="464947"/>
                </a:lnTo>
                <a:close/>
              </a:path>
              <a:path w="171450" h="732154">
                <a:moveTo>
                  <a:pt x="104374" y="312547"/>
                </a:moveTo>
                <a:lnTo>
                  <a:pt x="66274" y="312547"/>
                </a:lnTo>
                <a:lnTo>
                  <a:pt x="66020" y="426847"/>
                </a:lnTo>
                <a:lnTo>
                  <a:pt x="104120" y="426847"/>
                </a:lnTo>
                <a:lnTo>
                  <a:pt x="104374" y="312547"/>
                </a:lnTo>
                <a:close/>
              </a:path>
              <a:path w="171450" h="732154">
                <a:moveTo>
                  <a:pt x="104628" y="160147"/>
                </a:moveTo>
                <a:lnTo>
                  <a:pt x="66528" y="160147"/>
                </a:lnTo>
                <a:lnTo>
                  <a:pt x="66274" y="274447"/>
                </a:lnTo>
                <a:lnTo>
                  <a:pt x="104374" y="274447"/>
                </a:lnTo>
                <a:lnTo>
                  <a:pt x="104628" y="160147"/>
                </a:lnTo>
                <a:close/>
              </a:path>
              <a:path w="171450" h="732154">
                <a:moveTo>
                  <a:pt x="107819" y="37846"/>
                </a:moveTo>
                <a:lnTo>
                  <a:pt x="104755" y="37846"/>
                </a:lnTo>
                <a:lnTo>
                  <a:pt x="104712" y="108340"/>
                </a:lnTo>
                <a:lnTo>
                  <a:pt x="135743" y="161798"/>
                </a:lnTo>
                <a:lnTo>
                  <a:pt x="140793" y="167479"/>
                </a:lnTo>
                <a:lnTo>
                  <a:pt x="147379" y="170672"/>
                </a:lnTo>
                <a:lnTo>
                  <a:pt x="154656" y="171174"/>
                </a:lnTo>
                <a:lnTo>
                  <a:pt x="161778" y="168783"/>
                </a:lnTo>
                <a:lnTo>
                  <a:pt x="167459" y="163732"/>
                </a:lnTo>
                <a:lnTo>
                  <a:pt x="170652" y="157146"/>
                </a:lnTo>
                <a:lnTo>
                  <a:pt x="171154" y="149869"/>
                </a:lnTo>
                <a:lnTo>
                  <a:pt x="168763" y="142748"/>
                </a:lnTo>
                <a:lnTo>
                  <a:pt x="107819" y="37846"/>
                </a:lnTo>
                <a:close/>
              </a:path>
              <a:path w="171450" h="732154">
                <a:moveTo>
                  <a:pt x="85832" y="0"/>
                </a:moveTo>
                <a:lnTo>
                  <a:pt x="2393" y="142366"/>
                </a:lnTo>
                <a:lnTo>
                  <a:pt x="0" y="149562"/>
                </a:lnTo>
                <a:lnTo>
                  <a:pt x="488" y="156876"/>
                </a:lnTo>
                <a:lnTo>
                  <a:pt x="3643" y="163476"/>
                </a:lnTo>
                <a:lnTo>
                  <a:pt x="9251" y="168528"/>
                </a:lnTo>
                <a:lnTo>
                  <a:pt x="16426" y="170922"/>
                </a:lnTo>
                <a:lnTo>
                  <a:pt x="23697" y="170434"/>
                </a:lnTo>
                <a:lnTo>
                  <a:pt x="30253" y="167278"/>
                </a:lnTo>
                <a:lnTo>
                  <a:pt x="35286" y="161671"/>
                </a:lnTo>
                <a:lnTo>
                  <a:pt x="66548" y="108340"/>
                </a:lnTo>
                <a:lnTo>
                  <a:pt x="66655" y="37846"/>
                </a:lnTo>
                <a:lnTo>
                  <a:pt x="107819" y="37846"/>
                </a:lnTo>
                <a:lnTo>
                  <a:pt x="85832" y="0"/>
                </a:lnTo>
                <a:close/>
              </a:path>
              <a:path w="171450" h="732154">
                <a:moveTo>
                  <a:pt x="85724" y="75628"/>
                </a:moveTo>
                <a:lnTo>
                  <a:pt x="66613" y="108230"/>
                </a:lnTo>
                <a:lnTo>
                  <a:pt x="66528" y="122047"/>
                </a:lnTo>
                <a:lnTo>
                  <a:pt x="104628" y="122047"/>
                </a:lnTo>
                <a:lnTo>
                  <a:pt x="104648" y="108230"/>
                </a:lnTo>
                <a:lnTo>
                  <a:pt x="85724" y="75628"/>
                </a:lnTo>
                <a:close/>
              </a:path>
              <a:path w="171450" h="732154">
                <a:moveTo>
                  <a:pt x="104755" y="37846"/>
                </a:moveTo>
                <a:lnTo>
                  <a:pt x="66655" y="37846"/>
                </a:lnTo>
                <a:lnTo>
                  <a:pt x="66548" y="108340"/>
                </a:lnTo>
                <a:lnTo>
                  <a:pt x="85724" y="75628"/>
                </a:lnTo>
                <a:lnTo>
                  <a:pt x="69322" y="47371"/>
                </a:lnTo>
                <a:lnTo>
                  <a:pt x="104740" y="47371"/>
                </a:lnTo>
                <a:lnTo>
                  <a:pt x="104755" y="37846"/>
                </a:lnTo>
                <a:close/>
              </a:path>
              <a:path w="171450" h="732154">
                <a:moveTo>
                  <a:pt x="104740" y="47371"/>
                </a:moveTo>
                <a:lnTo>
                  <a:pt x="69322" y="47371"/>
                </a:lnTo>
                <a:lnTo>
                  <a:pt x="102215" y="47498"/>
                </a:lnTo>
                <a:lnTo>
                  <a:pt x="85724" y="75628"/>
                </a:lnTo>
                <a:lnTo>
                  <a:pt x="104648" y="108230"/>
                </a:lnTo>
                <a:lnTo>
                  <a:pt x="104740" y="47371"/>
                </a:lnTo>
                <a:close/>
              </a:path>
              <a:path w="171450" h="732154">
                <a:moveTo>
                  <a:pt x="69322" y="47371"/>
                </a:moveTo>
                <a:lnTo>
                  <a:pt x="85724" y="75628"/>
                </a:lnTo>
                <a:lnTo>
                  <a:pt x="102215" y="47498"/>
                </a:lnTo>
                <a:lnTo>
                  <a:pt x="69322" y="4737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38444" y="3910584"/>
            <a:ext cx="423672" cy="986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64447" y="4099433"/>
            <a:ext cx="171450" cy="732155"/>
          </a:xfrm>
          <a:custGeom>
            <a:avLst/>
            <a:gdLst/>
            <a:ahLst/>
            <a:cxnLst/>
            <a:rect l="l" t="t" r="r" b="b"/>
            <a:pathLst>
              <a:path w="171450" h="732154">
                <a:moveTo>
                  <a:pt x="103866" y="617347"/>
                </a:moveTo>
                <a:lnTo>
                  <a:pt x="65766" y="617347"/>
                </a:lnTo>
                <a:lnTo>
                  <a:pt x="65512" y="731647"/>
                </a:lnTo>
                <a:lnTo>
                  <a:pt x="103612" y="731647"/>
                </a:lnTo>
                <a:lnTo>
                  <a:pt x="103866" y="617347"/>
                </a:lnTo>
                <a:close/>
              </a:path>
              <a:path w="171450" h="732154">
                <a:moveTo>
                  <a:pt x="104120" y="464947"/>
                </a:moveTo>
                <a:lnTo>
                  <a:pt x="66020" y="464947"/>
                </a:lnTo>
                <a:lnTo>
                  <a:pt x="65766" y="579247"/>
                </a:lnTo>
                <a:lnTo>
                  <a:pt x="103866" y="579247"/>
                </a:lnTo>
                <a:lnTo>
                  <a:pt x="104120" y="464947"/>
                </a:lnTo>
                <a:close/>
              </a:path>
              <a:path w="171450" h="732154">
                <a:moveTo>
                  <a:pt x="104374" y="312547"/>
                </a:moveTo>
                <a:lnTo>
                  <a:pt x="66274" y="312547"/>
                </a:lnTo>
                <a:lnTo>
                  <a:pt x="66020" y="426847"/>
                </a:lnTo>
                <a:lnTo>
                  <a:pt x="104120" y="426847"/>
                </a:lnTo>
                <a:lnTo>
                  <a:pt x="104374" y="312547"/>
                </a:lnTo>
                <a:close/>
              </a:path>
              <a:path w="171450" h="732154">
                <a:moveTo>
                  <a:pt x="104628" y="160147"/>
                </a:moveTo>
                <a:lnTo>
                  <a:pt x="66528" y="160147"/>
                </a:lnTo>
                <a:lnTo>
                  <a:pt x="66274" y="274447"/>
                </a:lnTo>
                <a:lnTo>
                  <a:pt x="104374" y="274447"/>
                </a:lnTo>
                <a:lnTo>
                  <a:pt x="104628" y="160147"/>
                </a:lnTo>
                <a:close/>
              </a:path>
              <a:path w="171450" h="732154">
                <a:moveTo>
                  <a:pt x="107819" y="37846"/>
                </a:moveTo>
                <a:lnTo>
                  <a:pt x="104755" y="37846"/>
                </a:lnTo>
                <a:lnTo>
                  <a:pt x="104712" y="108340"/>
                </a:lnTo>
                <a:lnTo>
                  <a:pt x="135743" y="161798"/>
                </a:lnTo>
                <a:lnTo>
                  <a:pt x="140793" y="167479"/>
                </a:lnTo>
                <a:lnTo>
                  <a:pt x="147379" y="170672"/>
                </a:lnTo>
                <a:lnTo>
                  <a:pt x="154656" y="171174"/>
                </a:lnTo>
                <a:lnTo>
                  <a:pt x="161778" y="168783"/>
                </a:lnTo>
                <a:lnTo>
                  <a:pt x="167459" y="163732"/>
                </a:lnTo>
                <a:lnTo>
                  <a:pt x="170652" y="157146"/>
                </a:lnTo>
                <a:lnTo>
                  <a:pt x="171154" y="149869"/>
                </a:lnTo>
                <a:lnTo>
                  <a:pt x="168763" y="142748"/>
                </a:lnTo>
                <a:lnTo>
                  <a:pt x="107819" y="37846"/>
                </a:lnTo>
                <a:close/>
              </a:path>
              <a:path w="171450" h="732154">
                <a:moveTo>
                  <a:pt x="85832" y="0"/>
                </a:moveTo>
                <a:lnTo>
                  <a:pt x="2393" y="142367"/>
                </a:lnTo>
                <a:lnTo>
                  <a:pt x="0" y="149562"/>
                </a:lnTo>
                <a:lnTo>
                  <a:pt x="488" y="156876"/>
                </a:lnTo>
                <a:lnTo>
                  <a:pt x="3643" y="163476"/>
                </a:lnTo>
                <a:lnTo>
                  <a:pt x="9251" y="168529"/>
                </a:lnTo>
                <a:lnTo>
                  <a:pt x="16426" y="170922"/>
                </a:lnTo>
                <a:lnTo>
                  <a:pt x="23697" y="170434"/>
                </a:lnTo>
                <a:lnTo>
                  <a:pt x="30253" y="167278"/>
                </a:lnTo>
                <a:lnTo>
                  <a:pt x="35286" y="161671"/>
                </a:lnTo>
                <a:lnTo>
                  <a:pt x="66548" y="108340"/>
                </a:lnTo>
                <a:lnTo>
                  <a:pt x="66655" y="37846"/>
                </a:lnTo>
                <a:lnTo>
                  <a:pt x="107819" y="37846"/>
                </a:lnTo>
                <a:lnTo>
                  <a:pt x="85832" y="0"/>
                </a:lnTo>
                <a:close/>
              </a:path>
              <a:path w="171450" h="732154">
                <a:moveTo>
                  <a:pt x="85724" y="75628"/>
                </a:moveTo>
                <a:lnTo>
                  <a:pt x="66613" y="108230"/>
                </a:lnTo>
                <a:lnTo>
                  <a:pt x="66528" y="122047"/>
                </a:lnTo>
                <a:lnTo>
                  <a:pt x="104628" y="122047"/>
                </a:lnTo>
                <a:lnTo>
                  <a:pt x="104648" y="108230"/>
                </a:lnTo>
                <a:lnTo>
                  <a:pt x="85724" y="75628"/>
                </a:lnTo>
                <a:close/>
              </a:path>
              <a:path w="171450" h="732154">
                <a:moveTo>
                  <a:pt x="104755" y="37846"/>
                </a:moveTo>
                <a:lnTo>
                  <a:pt x="66655" y="37846"/>
                </a:lnTo>
                <a:lnTo>
                  <a:pt x="66548" y="108340"/>
                </a:lnTo>
                <a:lnTo>
                  <a:pt x="85724" y="75628"/>
                </a:lnTo>
                <a:lnTo>
                  <a:pt x="69322" y="47371"/>
                </a:lnTo>
                <a:lnTo>
                  <a:pt x="104740" y="47371"/>
                </a:lnTo>
                <a:lnTo>
                  <a:pt x="104755" y="37846"/>
                </a:lnTo>
                <a:close/>
              </a:path>
              <a:path w="171450" h="732154">
                <a:moveTo>
                  <a:pt x="104740" y="47371"/>
                </a:moveTo>
                <a:lnTo>
                  <a:pt x="69322" y="47371"/>
                </a:lnTo>
                <a:lnTo>
                  <a:pt x="102215" y="47498"/>
                </a:lnTo>
                <a:lnTo>
                  <a:pt x="85724" y="75628"/>
                </a:lnTo>
                <a:lnTo>
                  <a:pt x="104648" y="108230"/>
                </a:lnTo>
                <a:lnTo>
                  <a:pt x="104740" y="47371"/>
                </a:lnTo>
                <a:close/>
              </a:path>
              <a:path w="171450" h="732154">
                <a:moveTo>
                  <a:pt x="69322" y="47371"/>
                </a:moveTo>
                <a:lnTo>
                  <a:pt x="85724" y="75628"/>
                </a:lnTo>
                <a:lnTo>
                  <a:pt x="102215" y="47498"/>
                </a:lnTo>
                <a:lnTo>
                  <a:pt x="69322" y="4737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095256" y="4306753"/>
            <a:ext cx="873125" cy="302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i="1" spc="40" dirty="0">
                <a:latin typeface="Times New Roman"/>
                <a:cs typeface="Times New Roman"/>
              </a:rPr>
              <a:t>Q</a:t>
            </a:r>
            <a:r>
              <a:rPr sz="1900" spc="40" dirty="0">
                <a:latin typeface="Times New Roman"/>
                <a:cs typeface="Times New Roman"/>
              </a:rPr>
              <a:t>(</a:t>
            </a:r>
            <a:r>
              <a:rPr sz="1900" b="1" spc="40" dirty="0">
                <a:latin typeface="Times New Roman"/>
                <a:cs typeface="Times New Roman"/>
              </a:rPr>
              <a:t>h</a:t>
            </a:r>
            <a:r>
              <a:rPr sz="1650" spc="60" baseline="42929" dirty="0">
                <a:latin typeface="Times New Roman"/>
                <a:cs typeface="Times New Roman"/>
              </a:rPr>
              <a:t>1 </a:t>
            </a:r>
            <a:r>
              <a:rPr sz="1900" spc="15" dirty="0">
                <a:latin typeface="Times New Roman"/>
                <a:cs typeface="Times New Roman"/>
              </a:rPr>
              <a:t>|</a:t>
            </a:r>
            <a:r>
              <a:rPr sz="1900" spc="-95" dirty="0">
                <a:latin typeface="Times New Roman"/>
                <a:cs typeface="Times New Roman"/>
              </a:rPr>
              <a:t> </a:t>
            </a:r>
            <a:r>
              <a:rPr sz="1900" b="1" spc="55" dirty="0">
                <a:latin typeface="Times New Roman"/>
                <a:cs typeface="Times New Roman"/>
              </a:rPr>
              <a:t>v</a:t>
            </a:r>
            <a:r>
              <a:rPr sz="1900" spc="55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86605" y="3336134"/>
            <a:ext cx="935990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i="1" spc="50" dirty="0">
                <a:latin typeface="Times New Roman"/>
                <a:cs typeface="Times New Roman"/>
              </a:rPr>
              <a:t>Q</a:t>
            </a:r>
            <a:r>
              <a:rPr sz="1850" spc="50" dirty="0">
                <a:latin typeface="Times New Roman"/>
                <a:cs typeface="Times New Roman"/>
              </a:rPr>
              <a:t>(</a:t>
            </a:r>
            <a:r>
              <a:rPr sz="1850" b="1" spc="50" dirty="0">
                <a:latin typeface="Times New Roman"/>
                <a:cs typeface="Times New Roman"/>
              </a:rPr>
              <a:t>h</a:t>
            </a:r>
            <a:r>
              <a:rPr sz="1575" spc="75" baseline="42328" dirty="0">
                <a:latin typeface="Times New Roman"/>
                <a:cs typeface="Times New Roman"/>
              </a:rPr>
              <a:t>2 </a:t>
            </a:r>
            <a:r>
              <a:rPr sz="1850" spc="10" dirty="0">
                <a:latin typeface="Times New Roman"/>
                <a:cs typeface="Times New Roman"/>
              </a:rPr>
              <a:t>|</a:t>
            </a:r>
            <a:r>
              <a:rPr sz="1850" spc="-90" dirty="0">
                <a:latin typeface="Times New Roman"/>
                <a:cs typeface="Times New Roman"/>
              </a:rPr>
              <a:t> </a:t>
            </a:r>
            <a:r>
              <a:rPr sz="1850" b="1" spc="35" dirty="0">
                <a:latin typeface="Times New Roman"/>
                <a:cs typeface="Times New Roman"/>
              </a:rPr>
              <a:t>h</a:t>
            </a:r>
            <a:r>
              <a:rPr sz="1575" spc="52" baseline="42328" dirty="0">
                <a:latin typeface="Times New Roman"/>
                <a:cs typeface="Times New Roman"/>
              </a:rPr>
              <a:t>1</a:t>
            </a:r>
            <a:r>
              <a:rPr sz="1850" spc="35" dirty="0">
                <a:latin typeface="Times New Roman"/>
                <a:cs typeface="Times New Roman"/>
              </a:rPr>
              <a:t>)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88660" y="6096000"/>
            <a:ext cx="1066800" cy="0"/>
          </a:xfrm>
          <a:custGeom>
            <a:avLst/>
            <a:gdLst/>
            <a:ahLst/>
            <a:cxnLst/>
            <a:rect l="l" t="t" r="r" b="b"/>
            <a:pathLst>
              <a:path w="1066800">
                <a:moveTo>
                  <a:pt x="0" y="0"/>
                </a:moveTo>
                <a:lnTo>
                  <a:pt x="1066800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95086" y="6192926"/>
            <a:ext cx="340804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by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second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layer</a:t>
            </a:r>
            <a:r>
              <a:rPr sz="1800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RBM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21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54939" y="1042161"/>
            <a:ext cx="8890000" cy="626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1864"/>
              </a:lnSpc>
            </a:pPr>
            <a:r>
              <a:rPr sz="1800" spc="-5" dirty="0">
                <a:latin typeface="Arial"/>
                <a:cs typeface="Arial"/>
              </a:rPr>
              <a:t>Hinton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2006</a:t>
            </a:r>
            <a:endParaRPr sz="1800" dirty="0">
              <a:latin typeface="Arial"/>
              <a:cs typeface="Arial"/>
            </a:endParaRPr>
          </a:p>
          <a:p>
            <a:pPr marL="353695" indent="-340995">
              <a:lnSpc>
                <a:spcPts val="3065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800" spc="-30" dirty="0">
                <a:latin typeface="Calibri"/>
                <a:cs typeface="Calibri"/>
              </a:rPr>
              <a:t>Easy </a:t>
            </a:r>
            <a:r>
              <a:rPr sz="2800" spc="-20" dirty="0">
                <a:latin typeface="Calibri"/>
                <a:cs typeface="Calibri"/>
              </a:rPr>
              <a:t>approximate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inference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516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22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10304">
              <a:lnSpc>
                <a:spcPct val="100000"/>
              </a:lnSpc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40790"/>
            <a:ext cx="763206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Deep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learning</a:t>
            </a:r>
            <a:endParaRPr sz="30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Greedy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layer-wise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training </a:t>
            </a:r>
            <a:r>
              <a:rPr sz="2600" spc="-20" dirty="0">
                <a:solidFill>
                  <a:srgbClr val="BEBEBE"/>
                </a:solidFill>
                <a:latin typeface="Calibri"/>
                <a:cs typeface="Calibri"/>
              </a:rPr>
              <a:t>(for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supervised</a:t>
            </a:r>
            <a:r>
              <a:rPr sz="2600" spc="-8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learning)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belief</a:t>
            </a:r>
            <a:r>
              <a:rPr sz="2600" spc="-10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nets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latin typeface="Calibri"/>
                <a:cs typeface="Calibri"/>
              </a:rPr>
              <a:t>Stacked </a:t>
            </a:r>
            <a:r>
              <a:rPr sz="2600" spc="-5" dirty="0">
                <a:latin typeface="Calibri"/>
                <a:cs typeface="Calibri"/>
              </a:rPr>
              <a:t>denoising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auto-encoders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predictive sparse</a:t>
            </a:r>
            <a:r>
              <a:rPr sz="2600" spc="-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coding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Boltzmann</a:t>
            </a:r>
            <a:r>
              <a:rPr sz="2600" spc="-9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 smtClean="0">
                <a:solidFill>
                  <a:srgbClr val="BEBEBE"/>
                </a:solidFill>
                <a:latin typeface="Calibri"/>
                <a:cs typeface="Calibri"/>
              </a:rPr>
              <a:t>machines</a:t>
            </a:r>
            <a:endParaRPr lang="en-US" sz="2600" dirty="0" smtClean="0">
              <a:solidFill>
                <a:srgbClr val="BEBEBE"/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600" dirty="0" smtClean="0">
                <a:solidFill>
                  <a:srgbClr val="BEBEBE"/>
                </a:solidFill>
                <a:latin typeface="Calibri"/>
                <a:cs typeface="Calibri"/>
              </a:rPr>
              <a:t>Convolutional Neural Net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2582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961514">
              <a:lnSpc>
                <a:spcPct val="100000"/>
              </a:lnSpc>
            </a:pPr>
            <a:r>
              <a:rPr spc="-10" dirty="0"/>
              <a:t>Denoising</a:t>
            </a:r>
            <a:r>
              <a:rPr spc="-40" dirty="0"/>
              <a:t> </a:t>
            </a:r>
            <a:r>
              <a:rPr spc="-10" dirty="0"/>
              <a:t>Auto-Encoder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0240" y="4626229"/>
            <a:ext cx="7025640" cy="1347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10" dirty="0">
                <a:latin typeface="Calibri"/>
                <a:cs typeface="Calibri"/>
              </a:rPr>
              <a:t>Corrupt </a:t>
            </a:r>
            <a:r>
              <a:rPr sz="2700" dirty="0">
                <a:latin typeface="Calibri"/>
                <a:cs typeface="Calibri"/>
              </a:rPr>
              <a:t>the input (e.g. </a:t>
            </a:r>
            <a:r>
              <a:rPr sz="2700" spc="-5" dirty="0">
                <a:latin typeface="Calibri"/>
                <a:cs typeface="Calibri"/>
              </a:rPr>
              <a:t>set </a:t>
            </a:r>
            <a:r>
              <a:rPr sz="2700" dirty="0">
                <a:latin typeface="Calibri"/>
                <a:cs typeface="Calibri"/>
              </a:rPr>
              <a:t>25%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dirty="0">
                <a:latin typeface="Calibri"/>
                <a:cs typeface="Calibri"/>
              </a:rPr>
              <a:t>inputs </a:t>
            </a:r>
            <a:r>
              <a:rPr sz="2700" spc="-15" dirty="0">
                <a:latin typeface="Calibri"/>
                <a:cs typeface="Calibri"/>
              </a:rPr>
              <a:t>to</a:t>
            </a:r>
            <a:r>
              <a:rPr sz="2700" spc="-18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0)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-15" dirty="0">
                <a:latin typeface="Calibri"/>
                <a:cs typeface="Calibri"/>
              </a:rPr>
              <a:t>Reconstruct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15" dirty="0">
                <a:latin typeface="Calibri"/>
                <a:cs typeface="Calibri"/>
              </a:rPr>
              <a:t>uncorrupted</a:t>
            </a:r>
            <a:r>
              <a:rPr sz="2700" spc="-9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input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dirty="0">
                <a:latin typeface="Calibri"/>
                <a:cs typeface="Calibri"/>
              </a:rPr>
              <a:t>Use </a:t>
            </a:r>
            <a:r>
              <a:rPr sz="2700" spc="-15" dirty="0">
                <a:latin typeface="Calibri"/>
                <a:cs typeface="Calibri"/>
              </a:rPr>
              <a:t>uncorrupted </a:t>
            </a:r>
            <a:r>
              <a:rPr sz="2700" spc="-10" dirty="0">
                <a:latin typeface="Calibri"/>
                <a:cs typeface="Calibri"/>
              </a:rPr>
              <a:t>encoding </a:t>
            </a:r>
            <a:r>
              <a:rPr sz="2700" dirty="0">
                <a:latin typeface="Calibri"/>
                <a:cs typeface="Calibri"/>
              </a:rPr>
              <a:t>as input </a:t>
            </a:r>
            <a:r>
              <a:rPr sz="2700" spc="-15" dirty="0">
                <a:latin typeface="Calibri"/>
                <a:cs typeface="Calibri"/>
              </a:rPr>
              <a:t>to next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level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2012" y="1600200"/>
            <a:ext cx="6921500" cy="2578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09590" y="2268220"/>
            <a:ext cx="250380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5" dirty="0">
                <a:solidFill>
                  <a:srgbClr val="333333"/>
                </a:solidFill>
                <a:latin typeface="Verdana"/>
                <a:cs typeface="Verdana"/>
              </a:rPr>
              <a:t>KL(reconstruction|raw</a:t>
            </a:r>
            <a:r>
              <a:rPr sz="1400" spc="-1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333333"/>
                </a:solidFill>
                <a:latin typeface="Verdana"/>
                <a:cs typeface="Verdana"/>
              </a:rPr>
              <a:t>input)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23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09135" y="2060321"/>
            <a:ext cx="1412240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9060">
              <a:lnSpc>
                <a:spcPct val="100000"/>
              </a:lnSpc>
            </a:pPr>
            <a:r>
              <a:rPr sz="1400" spc="5" dirty="0">
                <a:solidFill>
                  <a:srgbClr val="333333"/>
                </a:solidFill>
                <a:latin typeface="Verdana"/>
                <a:cs typeface="Verdana"/>
              </a:rPr>
              <a:t>Hidden </a:t>
            </a:r>
            <a:r>
              <a:rPr sz="1400" spc="105" dirty="0">
                <a:solidFill>
                  <a:srgbClr val="333333"/>
                </a:solidFill>
                <a:latin typeface="Verdana"/>
                <a:cs typeface="Verdana"/>
              </a:rPr>
              <a:t>code  </a:t>
            </a:r>
            <a:r>
              <a:rPr sz="1400" spc="-135" dirty="0">
                <a:solidFill>
                  <a:srgbClr val="333333"/>
                </a:solidFill>
                <a:latin typeface="Verdana"/>
                <a:cs typeface="Verdana"/>
              </a:rPr>
              <a:t>(</a:t>
            </a:r>
            <a:r>
              <a:rPr sz="1400" spc="-50" dirty="0">
                <a:solidFill>
                  <a:srgbClr val="333333"/>
                </a:solidFill>
                <a:latin typeface="Verdana"/>
                <a:cs typeface="Verdana"/>
              </a:rPr>
              <a:t>repre</a:t>
            </a:r>
            <a:r>
              <a:rPr sz="1400" spc="-60" dirty="0">
                <a:solidFill>
                  <a:srgbClr val="333333"/>
                </a:solidFill>
                <a:latin typeface="Verdana"/>
                <a:cs typeface="Verdana"/>
              </a:rPr>
              <a:t>s</a:t>
            </a:r>
            <a:r>
              <a:rPr sz="1400" spc="20" dirty="0">
                <a:solidFill>
                  <a:srgbClr val="333333"/>
                </a:solidFill>
                <a:latin typeface="Verdana"/>
                <a:cs typeface="Verdana"/>
              </a:rPr>
              <a:t>e</a:t>
            </a:r>
            <a:r>
              <a:rPr sz="1400" spc="15" dirty="0">
                <a:solidFill>
                  <a:srgbClr val="333333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333333"/>
                </a:solidFill>
                <a:latin typeface="Verdana"/>
                <a:cs typeface="Verdana"/>
              </a:rPr>
              <a:t>t</a:t>
            </a:r>
            <a:r>
              <a:rPr sz="1400" spc="2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400" spc="5" dirty="0">
                <a:solidFill>
                  <a:srgbClr val="333333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333333"/>
                </a:solidFill>
                <a:latin typeface="Verdana"/>
                <a:cs typeface="Verdana"/>
              </a:rPr>
              <a:t>i</a:t>
            </a:r>
            <a:r>
              <a:rPr sz="1400" spc="65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400" spc="-35" dirty="0">
                <a:solidFill>
                  <a:srgbClr val="333333"/>
                </a:solidFill>
                <a:latin typeface="Verdana"/>
                <a:cs typeface="Verdana"/>
              </a:rPr>
              <a:t>n</a:t>
            </a:r>
            <a:r>
              <a:rPr sz="1400" spc="-120" dirty="0">
                <a:solidFill>
                  <a:srgbClr val="333333"/>
                </a:solidFill>
                <a:latin typeface="Verdana"/>
                <a:cs typeface="Verdana"/>
              </a:rPr>
              <a:t>)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5124" y="3930904"/>
            <a:ext cx="140906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333333"/>
                </a:solidFill>
                <a:latin typeface="Verdana"/>
                <a:cs typeface="Verdana"/>
              </a:rPr>
              <a:t>Corrupted</a:t>
            </a:r>
            <a:r>
              <a:rPr sz="1400" spc="-17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333333"/>
                </a:solidFill>
                <a:latin typeface="Verdana"/>
                <a:cs typeface="Verdana"/>
              </a:rPr>
              <a:t>input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26585" y="3953129"/>
            <a:ext cx="8896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333333"/>
                </a:solidFill>
                <a:latin typeface="Verdana"/>
                <a:cs typeface="Verdana"/>
              </a:rPr>
              <a:t>Raw</a:t>
            </a:r>
            <a:r>
              <a:rPr sz="1400" spc="-20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333333"/>
                </a:solidFill>
                <a:latin typeface="Verdana"/>
                <a:cs typeface="Verdana"/>
              </a:rPr>
              <a:t>input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81165" y="3930904"/>
            <a:ext cx="126174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0" dirty="0">
                <a:solidFill>
                  <a:srgbClr val="333333"/>
                </a:solidFill>
                <a:latin typeface="Verdana"/>
                <a:cs typeface="Verdana"/>
              </a:rPr>
              <a:t>reconstruction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31940" y="1330325"/>
            <a:ext cx="21132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333333"/>
                </a:solidFill>
                <a:latin typeface="Calibri"/>
                <a:cs typeface="Calibri"/>
              </a:rPr>
              <a:t>(Vincent et </a:t>
            </a:r>
            <a:r>
              <a:rPr sz="2000" dirty="0">
                <a:solidFill>
                  <a:srgbClr val="333333"/>
                </a:solidFill>
                <a:latin typeface="Calibri"/>
                <a:cs typeface="Calibri"/>
              </a:rPr>
              <a:t>al,</a:t>
            </a:r>
            <a:r>
              <a:rPr sz="20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33333"/>
                </a:solidFill>
                <a:latin typeface="Calibri"/>
                <a:cs typeface="Calibri"/>
              </a:rPr>
              <a:t>2008)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230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759" y="85561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7070">
              <a:lnSpc>
                <a:spcPct val="100000"/>
              </a:lnSpc>
            </a:pPr>
            <a:r>
              <a:rPr spc="-10" dirty="0"/>
              <a:t>Denoising</a:t>
            </a:r>
            <a:r>
              <a:rPr spc="-25" dirty="0"/>
              <a:t> </a:t>
            </a:r>
            <a:r>
              <a:rPr spc="-10" dirty="0"/>
              <a:t>Auto-Encoder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65605"/>
            <a:ext cx="4608195" cy="276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Learns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vector </a:t>
            </a:r>
            <a:r>
              <a:rPr sz="2800" spc="-10" dirty="0">
                <a:latin typeface="Calibri"/>
                <a:cs typeface="Calibri"/>
              </a:rPr>
              <a:t>field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towards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higher </a:t>
            </a:r>
            <a:r>
              <a:rPr sz="2800" spc="-15" dirty="0">
                <a:latin typeface="Calibri"/>
                <a:cs typeface="Calibri"/>
              </a:rPr>
              <a:t>probability</a:t>
            </a:r>
            <a:r>
              <a:rPr sz="2800" spc="-10" dirty="0">
                <a:latin typeface="Calibri"/>
                <a:cs typeface="Calibri"/>
              </a:rPr>
              <a:t> regions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Minimizes </a:t>
            </a:r>
            <a:r>
              <a:rPr sz="2800" spc="-10" dirty="0">
                <a:latin typeface="Calibri"/>
                <a:cs typeface="Calibri"/>
              </a:rPr>
              <a:t>variational lower  bound </a:t>
            </a:r>
            <a:r>
              <a:rPr sz="2800" spc="-5" dirty="0">
                <a:latin typeface="Calibri"/>
                <a:cs typeface="Calibri"/>
              </a:rPr>
              <a:t>on a </a:t>
            </a:r>
            <a:r>
              <a:rPr sz="2800" spc="-20" dirty="0">
                <a:latin typeface="Calibri"/>
                <a:cs typeface="Calibri"/>
              </a:rPr>
              <a:t>generative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model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Corresponds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regularized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score </a:t>
            </a:r>
            <a:r>
              <a:rPr sz="2800" spc="-15" dirty="0">
                <a:latin typeface="Calibri"/>
                <a:cs typeface="Calibri"/>
              </a:rPr>
              <a:t>matching </a:t>
            </a:r>
            <a:r>
              <a:rPr sz="2800" spc="-5" dirty="0">
                <a:latin typeface="Calibri"/>
                <a:cs typeface="Calibri"/>
              </a:rPr>
              <a:t>on an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8026" y="3047936"/>
            <a:ext cx="5840349" cy="3008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2457" y="3721608"/>
            <a:ext cx="1179702" cy="993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41340" y="2994405"/>
            <a:ext cx="157099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0" dirty="0">
                <a:solidFill>
                  <a:srgbClr val="990000"/>
                </a:solidFill>
                <a:latin typeface="Tahoma"/>
                <a:cs typeface="Tahoma"/>
              </a:rPr>
              <a:t>Corrupted</a:t>
            </a:r>
            <a:r>
              <a:rPr sz="1600" b="1" spc="-70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rgbClr val="990000"/>
                </a:solidFill>
                <a:latin typeface="Tahoma"/>
                <a:cs typeface="Tahoma"/>
              </a:rPr>
              <a:t>input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24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218559" y="4366386"/>
            <a:ext cx="157099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0" dirty="0">
                <a:solidFill>
                  <a:srgbClr val="990000"/>
                </a:solidFill>
                <a:latin typeface="Tahoma"/>
                <a:cs typeface="Tahoma"/>
              </a:rPr>
              <a:t>Corrupted</a:t>
            </a:r>
            <a:r>
              <a:rPr sz="1600" b="1" spc="-70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rgbClr val="990000"/>
                </a:solidFill>
                <a:latin typeface="Tahoma"/>
                <a:cs typeface="Tahoma"/>
              </a:rPr>
              <a:t>input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1940" y="1025525"/>
            <a:ext cx="211328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333333"/>
                </a:solidFill>
                <a:latin typeface="Calibri"/>
                <a:cs typeface="Calibri"/>
              </a:rPr>
              <a:t>(Vincent et </a:t>
            </a:r>
            <a:r>
              <a:rPr sz="2000" dirty="0">
                <a:solidFill>
                  <a:srgbClr val="333333"/>
                </a:solidFill>
                <a:latin typeface="Calibri"/>
                <a:cs typeface="Calibri"/>
              </a:rPr>
              <a:t>al,</a:t>
            </a:r>
            <a:r>
              <a:rPr sz="20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33333"/>
                </a:solidFill>
                <a:latin typeface="Calibri"/>
                <a:cs typeface="Calibri"/>
              </a:rPr>
              <a:t>2008)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046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6935">
              <a:lnSpc>
                <a:spcPct val="100000"/>
              </a:lnSpc>
            </a:pPr>
            <a:r>
              <a:rPr spc="-30" dirty="0"/>
              <a:t>Stacked </a:t>
            </a:r>
            <a:r>
              <a:rPr spc="-5" dirty="0"/>
              <a:t>(Denoising)</a:t>
            </a:r>
            <a:r>
              <a:rPr spc="-40" dirty="0"/>
              <a:t> </a:t>
            </a:r>
            <a:r>
              <a:rPr spc="-15" dirty="0"/>
              <a:t>Auto-Encoders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728612"/>
            <a:ext cx="7980680" cy="223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10" dirty="0">
                <a:latin typeface="Calibri"/>
                <a:cs typeface="Calibri"/>
              </a:rPr>
              <a:t>Greedy </a:t>
            </a:r>
            <a:r>
              <a:rPr sz="2400" spc="-15" dirty="0">
                <a:latin typeface="Calibri"/>
                <a:cs typeface="Calibri"/>
              </a:rPr>
              <a:t>Layer </a:t>
            </a:r>
            <a:r>
              <a:rPr sz="2400" dirty="0">
                <a:latin typeface="Calibri"/>
                <a:cs typeface="Calibri"/>
              </a:rPr>
              <a:t>wise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learning</a:t>
            </a:r>
          </a:p>
          <a:p>
            <a:pPr marL="755015" lvl="1" indent="-285115">
              <a:lnSpc>
                <a:spcPct val="100000"/>
              </a:lnSpc>
              <a:spcBef>
                <a:spcPts val="290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10" dirty="0">
                <a:latin typeface="Calibri"/>
                <a:cs typeface="Calibri"/>
              </a:rPr>
              <a:t>Start </a:t>
            </a:r>
            <a:r>
              <a:rPr sz="2400" dirty="0">
                <a:latin typeface="Calibri"/>
                <a:cs typeface="Calibri"/>
              </a:rPr>
              <a:t>with the </a:t>
            </a:r>
            <a:r>
              <a:rPr sz="2400" spc="-15" dirty="0">
                <a:latin typeface="Calibri"/>
                <a:cs typeface="Calibri"/>
              </a:rPr>
              <a:t>lowest </a:t>
            </a:r>
            <a:r>
              <a:rPr sz="2400" spc="-10" dirty="0">
                <a:latin typeface="Calibri"/>
                <a:cs typeface="Calibri"/>
              </a:rPr>
              <a:t>level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stack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upwards</a:t>
            </a:r>
            <a:endParaRPr sz="2400" dirty="0">
              <a:latin typeface="Calibri"/>
              <a:cs typeface="Calibri"/>
            </a:endParaRPr>
          </a:p>
          <a:p>
            <a:pPr marL="755015" marR="5080" lvl="1" indent="-285115">
              <a:lnSpc>
                <a:spcPts val="2590"/>
              </a:lnSpc>
              <a:spcBef>
                <a:spcPts val="615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40" dirty="0">
                <a:latin typeface="Calibri"/>
                <a:cs typeface="Calibri"/>
              </a:rPr>
              <a:t>Train </a:t>
            </a:r>
            <a:r>
              <a:rPr sz="2400" dirty="0">
                <a:latin typeface="Calibri"/>
                <a:cs typeface="Calibri"/>
              </a:rPr>
              <a:t>each </a:t>
            </a:r>
            <a:r>
              <a:rPr sz="2400" spc="-15" dirty="0">
                <a:latin typeface="Calibri"/>
                <a:cs typeface="Calibri"/>
              </a:rPr>
              <a:t>layer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auto-encoder </a:t>
            </a: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intermediate code  </a:t>
            </a:r>
            <a:r>
              <a:rPr sz="2400" spc="-15" dirty="0">
                <a:latin typeface="Calibri"/>
                <a:cs typeface="Calibri"/>
              </a:rPr>
              <a:t>(features) from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layer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below</a:t>
            </a:r>
            <a:endParaRPr sz="2400" dirty="0">
              <a:latin typeface="Calibri"/>
              <a:cs typeface="Calibri"/>
            </a:endParaRPr>
          </a:p>
          <a:p>
            <a:pPr marL="755015" marR="286385" lvl="1" indent="-285115">
              <a:lnSpc>
                <a:spcPts val="259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80" dirty="0">
                <a:latin typeface="Calibri"/>
                <a:cs typeface="Calibri"/>
              </a:rPr>
              <a:t>Top </a:t>
            </a:r>
            <a:r>
              <a:rPr sz="2400" spc="-15" dirty="0">
                <a:latin typeface="Calibri"/>
                <a:cs typeface="Calibri"/>
              </a:rPr>
              <a:t>layer </a:t>
            </a:r>
            <a:r>
              <a:rPr sz="2400" spc="-10" dirty="0">
                <a:latin typeface="Calibri"/>
                <a:cs typeface="Calibri"/>
              </a:rPr>
              <a:t>can </a:t>
            </a:r>
            <a:r>
              <a:rPr sz="2400" spc="-20" dirty="0">
                <a:latin typeface="Calibri"/>
                <a:cs typeface="Calibri"/>
              </a:rPr>
              <a:t>have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20" dirty="0">
                <a:latin typeface="Calibri"/>
                <a:cs typeface="Calibri"/>
              </a:rPr>
              <a:t>different </a:t>
            </a:r>
            <a:r>
              <a:rPr sz="2400" spc="-5" dirty="0">
                <a:latin typeface="Calibri"/>
                <a:cs typeface="Calibri"/>
              </a:rPr>
              <a:t>output </a:t>
            </a:r>
            <a:r>
              <a:rPr sz="2400" dirty="0">
                <a:latin typeface="Calibri"/>
                <a:cs typeface="Calibri"/>
              </a:rPr>
              <a:t>(e.g., </a:t>
            </a:r>
            <a:r>
              <a:rPr sz="2400" spc="-10" dirty="0">
                <a:latin typeface="Calibri"/>
                <a:cs typeface="Calibri"/>
              </a:rPr>
              <a:t>softmax </a:t>
            </a:r>
            <a:r>
              <a:rPr sz="2400" spc="-5" dirty="0">
                <a:latin typeface="Calibri"/>
                <a:cs typeface="Calibri"/>
              </a:rPr>
              <a:t>non-  </a:t>
            </a:r>
            <a:r>
              <a:rPr sz="2400" dirty="0">
                <a:latin typeface="Calibri"/>
                <a:cs typeface="Calibri"/>
              </a:rPr>
              <a:t>linearity)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10" dirty="0">
                <a:latin typeface="Calibri"/>
                <a:cs typeface="Calibri"/>
              </a:rPr>
              <a:t>provide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5" dirty="0">
                <a:latin typeface="Calibri"/>
                <a:cs typeface="Calibri"/>
              </a:rPr>
              <a:t>output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classification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3648075"/>
            <a:ext cx="8915399" cy="2828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9800" y="3657600"/>
            <a:ext cx="3124200" cy="2514600"/>
          </a:xfrm>
          <a:custGeom>
            <a:avLst/>
            <a:gdLst/>
            <a:ahLst/>
            <a:cxnLst/>
            <a:rect l="l" t="t" r="r" b="b"/>
            <a:pathLst>
              <a:path w="3124200" h="2514600">
                <a:moveTo>
                  <a:pt x="0" y="2514600"/>
                </a:moveTo>
                <a:lnTo>
                  <a:pt x="3124200" y="2514600"/>
                </a:lnTo>
                <a:lnTo>
                  <a:pt x="31242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8920" y="4007777"/>
            <a:ext cx="3383279" cy="2514600"/>
          </a:xfrm>
          <a:custGeom>
            <a:avLst/>
            <a:gdLst/>
            <a:ahLst/>
            <a:cxnLst/>
            <a:rect l="l" t="t" r="r" b="b"/>
            <a:pathLst>
              <a:path w="3383279" h="2514600">
                <a:moveTo>
                  <a:pt x="0" y="2514600"/>
                </a:moveTo>
                <a:lnTo>
                  <a:pt x="3383279" y="2514600"/>
                </a:lnTo>
                <a:lnTo>
                  <a:pt x="3383279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590645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1523961"/>
            <a:ext cx="6248400" cy="5075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6868" y="329438"/>
            <a:ext cx="719264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Calibri"/>
                <a:cs typeface="Calibri"/>
              </a:rPr>
              <a:t>Denoising </a:t>
            </a:r>
            <a:r>
              <a:rPr sz="3600" spc="-15" dirty="0">
                <a:latin typeface="Calibri"/>
                <a:cs typeface="Calibri"/>
              </a:rPr>
              <a:t>Auto-Encoders: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Benchmarks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30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9409" y="1042161"/>
            <a:ext cx="227330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Larochelle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2009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5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11.55.28 P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26" y="-194053"/>
            <a:ext cx="12544904" cy="70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1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84571" y="225400"/>
            <a:ext cx="927137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2665">
              <a:lnSpc>
                <a:spcPct val="100000"/>
              </a:lnSpc>
            </a:pPr>
            <a:r>
              <a:rPr spc="-10" dirty="0"/>
              <a:t>Denoising </a:t>
            </a:r>
            <a:r>
              <a:rPr spc="-15" dirty="0"/>
              <a:t>Auto-Encoders:</a:t>
            </a:r>
            <a:r>
              <a:rPr spc="-5" dirty="0"/>
              <a:t> </a:t>
            </a:r>
            <a:r>
              <a:rPr spc="-15" dirty="0"/>
              <a:t>Results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011173"/>
            <a:ext cx="5372735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85" dirty="0">
                <a:latin typeface="Calibri"/>
                <a:cs typeface="Calibri"/>
              </a:rPr>
              <a:t>Test </a:t>
            </a:r>
            <a:r>
              <a:rPr sz="3200" spc="-20" dirty="0">
                <a:latin typeface="Calibri"/>
                <a:cs typeface="Calibri"/>
              </a:rPr>
              <a:t>errors </a:t>
            </a:r>
            <a:r>
              <a:rPr sz="3200" spc="-5" dirty="0">
                <a:latin typeface="Calibri"/>
                <a:cs typeface="Calibri"/>
              </a:rPr>
              <a:t>on the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benchmarks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5499" y="1600200"/>
            <a:ext cx="7025513" cy="495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33800" y="1569377"/>
            <a:ext cx="3124200" cy="5029200"/>
          </a:xfrm>
          <a:custGeom>
            <a:avLst/>
            <a:gdLst/>
            <a:ahLst/>
            <a:cxnLst/>
            <a:rect l="l" t="t" r="r" b="b"/>
            <a:pathLst>
              <a:path w="3124200" h="5029200">
                <a:moveTo>
                  <a:pt x="0" y="5029200"/>
                </a:moveTo>
                <a:lnTo>
                  <a:pt x="3124200" y="5029200"/>
                </a:lnTo>
                <a:lnTo>
                  <a:pt x="3124200" y="0"/>
                </a:lnTo>
                <a:lnTo>
                  <a:pt x="0" y="0"/>
                </a:lnTo>
                <a:lnTo>
                  <a:pt x="0" y="502920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09409" y="1118361"/>
            <a:ext cx="22733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Larochelle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2009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1892643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32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10304">
              <a:lnSpc>
                <a:spcPct val="100000"/>
              </a:lnSpc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40790"/>
            <a:ext cx="763206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Deep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learning</a:t>
            </a:r>
            <a:endParaRPr sz="30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Greedy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layer-wise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training </a:t>
            </a:r>
            <a:r>
              <a:rPr sz="2600" spc="-20" dirty="0">
                <a:solidFill>
                  <a:srgbClr val="BEBEBE"/>
                </a:solidFill>
                <a:latin typeface="Calibri"/>
                <a:cs typeface="Calibri"/>
              </a:rPr>
              <a:t>(for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supervised</a:t>
            </a:r>
            <a:r>
              <a:rPr sz="2600" spc="-8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learning)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belief</a:t>
            </a:r>
            <a:r>
              <a:rPr sz="2600" spc="-10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nets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denoising</a:t>
            </a:r>
            <a:r>
              <a:rPr sz="26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auto-encoders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latin typeface="Calibri"/>
                <a:cs typeface="Calibri"/>
              </a:rPr>
              <a:t>Stacked </a:t>
            </a:r>
            <a:r>
              <a:rPr sz="2600" spc="-10" dirty="0">
                <a:latin typeface="Calibri"/>
                <a:cs typeface="Calibri"/>
              </a:rPr>
              <a:t>predictive sparse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coding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Boltzmann</a:t>
            </a:r>
            <a:r>
              <a:rPr sz="2600" spc="-9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 smtClean="0">
                <a:solidFill>
                  <a:srgbClr val="BEBEBE"/>
                </a:solidFill>
                <a:latin typeface="Calibri"/>
                <a:cs typeface="Calibri"/>
              </a:rPr>
              <a:t>machines</a:t>
            </a:r>
            <a:endParaRPr lang="en-US" sz="2600" dirty="0" smtClean="0">
              <a:solidFill>
                <a:srgbClr val="BEBEBE"/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600" dirty="0" smtClean="0">
                <a:solidFill>
                  <a:srgbClr val="BEBEBE"/>
                </a:solidFill>
                <a:latin typeface="Calibri"/>
                <a:cs typeface="Calibri"/>
              </a:rPr>
              <a:t>Convolutional Neural Net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4551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9289">
              <a:lnSpc>
                <a:spcPct val="100000"/>
              </a:lnSpc>
            </a:pPr>
            <a:r>
              <a:rPr spc="-15" dirty="0"/>
              <a:t>Predictive </a:t>
            </a:r>
            <a:r>
              <a:rPr spc="-20" dirty="0"/>
              <a:t>Sparse</a:t>
            </a:r>
            <a:r>
              <a:rPr spc="-25" dirty="0"/>
              <a:t> </a:t>
            </a:r>
            <a:r>
              <a:rPr dirty="0"/>
              <a:t>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39773"/>
            <a:ext cx="806958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5" dirty="0">
                <a:latin typeface="Calibri"/>
                <a:cs typeface="Calibri"/>
              </a:rPr>
              <a:t>Recall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objective </a:t>
            </a:r>
            <a:r>
              <a:rPr sz="3200" spc="-5" dirty="0">
                <a:latin typeface="Calibri"/>
                <a:cs typeface="Calibri"/>
              </a:rPr>
              <a:t>function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15" dirty="0">
                <a:latin typeface="Calibri"/>
                <a:cs typeface="Calibri"/>
              </a:rPr>
              <a:t>sparse</a:t>
            </a:r>
            <a:r>
              <a:rPr sz="3200" spc="8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coding: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996057"/>
            <a:ext cx="8251190" cy="103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5" dirty="0">
                <a:latin typeface="Calibri"/>
                <a:cs typeface="Calibri"/>
              </a:rPr>
              <a:t>Modify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spc="-5" dirty="0">
                <a:latin typeface="Calibri"/>
                <a:cs typeface="Calibri"/>
              </a:rPr>
              <a:t>adding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penalty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10" dirty="0">
                <a:latin typeface="Calibri"/>
                <a:cs typeface="Calibri"/>
              </a:rPr>
              <a:t>prediction</a:t>
            </a:r>
            <a:r>
              <a:rPr sz="3200" spc="1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error:</a:t>
            </a:r>
            <a:endParaRPr sz="32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85"/>
              </a:spcBef>
            </a:pPr>
            <a:r>
              <a:rPr sz="2800" spc="-5" dirty="0">
                <a:latin typeface="Arial"/>
                <a:cs typeface="Arial"/>
              </a:rPr>
              <a:t>– </a:t>
            </a:r>
            <a:r>
              <a:rPr sz="2800" spc="-20" dirty="0">
                <a:latin typeface="Calibri"/>
                <a:cs typeface="Calibri"/>
              </a:rPr>
              <a:t>Approximate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sparse </a:t>
            </a:r>
            <a:r>
              <a:rPr sz="2800" spc="-10" dirty="0">
                <a:latin typeface="Calibri"/>
                <a:cs typeface="Calibri"/>
              </a:rPr>
              <a:t>code </a:t>
            </a:r>
            <a:r>
              <a:rPr sz="2800" spc="-5" dirty="0">
                <a:latin typeface="Calibri"/>
                <a:cs typeface="Calibri"/>
              </a:rPr>
              <a:t>with an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encoder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8800" y="1790700"/>
            <a:ext cx="5105400" cy="110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2600" y="4095750"/>
            <a:ext cx="59436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1800" y="5086350"/>
            <a:ext cx="5943600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2200" y="6153150"/>
            <a:ext cx="5057775" cy="476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4507907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0" y="5105400"/>
            <a:ext cx="3048000" cy="1295400"/>
          </a:xfrm>
          <a:custGeom>
            <a:avLst/>
            <a:gdLst/>
            <a:ahLst/>
            <a:cxnLst/>
            <a:rect l="l" t="t" r="r" b="b"/>
            <a:pathLst>
              <a:path w="3048000" h="1295400">
                <a:moveTo>
                  <a:pt x="0" y="1295400"/>
                </a:moveTo>
                <a:lnTo>
                  <a:pt x="3048000" y="1295400"/>
                </a:lnTo>
                <a:lnTo>
                  <a:pt x="3048000" y="0"/>
                </a:lnTo>
                <a:lnTo>
                  <a:pt x="0" y="0"/>
                </a:lnTo>
                <a:lnTo>
                  <a:pt x="0" y="12954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351" y="88813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4214">
              <a:lnSpc>
                <a:spcPct val="100000"/>
              </a:lnSpc>
            </a:pPr>
            <a:r>
              <a:rPr spc="-10" dirty="0"/>
              <a:t>Encoder Decoder</a:t>
            </a:r>
            <a:r>
              <a:rPr spc="-65" dirty="0"/>
              <a:t> </a:t>
            </a:r>
            <a:r>
              <a:rPr spc="-5" dirty="0"/>
              <a:t>Model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67400" y="2895600"/>
            <a:ext cx="2743200" cy="914400"/>
          </a:xfrm>
          <a:prstGeom prst="rect">
            <a:avLst/>
          </a:prstGeom>
          <a:solidFill>
            <a:srgbClr val="4F81BC"/>
          </a:solidFill>
          <a:ln w="25400">
            <a:solidFill>
              <a:srgbClr val="385D89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Encoder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8200" y="1219200"/>
            <a:ext cx="2095500" cy="1143000"/>
          </a:xfrm>
          <a:custGeom>
            <a:avLst/>
            <a:gdLst/>
            <a:ahLst/>
            <a:cxnLst/>
            <a:rect l="l" t="t" r="r" b="b"/>
            <a:pathLst>
              <a:path w="2095500" h="1143000">
                <a:moveTo>
                  <a:pt x="0" y="1143000"/>
                </a:moveTo>
                <a:lnTo>
                  <a:pt x="2095500" y="1143000"/>
                </a:lnTo>
                <a:lnTo>
                  <a:pt x="20955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8200" y="1219200"/>
            <a:ext cx="2095500" cy="1143000"/>
          </a:xfrm>
          <a:prstGeom prst="rect">
            <a:avLst/>
          </a:prstGeom>
          <a:ln w="2540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78740">
              <a:lnSpc>
                <a:spcPct val="100000"/>
              </a:lnSpc>
              <a:spcBef>
                <a:spcPts val="113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Input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(Y)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71675" y="1371650"/>
            <a:ext cx="847725" cy="843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700" y="1773173"/>
            <a:ext cx="4360545" cy="636905"/>
          </a:xfrm>
          <a:custGeom>
            <a:avLst/>
            <a:gdLst/>
            <a:ahLst/>
            <a:cxnLst/>
            <a:rect l="l" t="t" r="r" b="b"/>
            <a:pathLst>
              <a:path w="4360545" h="636905">
                <a:moveTo>
                  <a:pt x="4218162" y="479994"/>
                </a:moveTo>
                <a:lnTo>
                  <a:pt x="4211574" y="482218"/>
                </a:lnTo>
                <a:lnTo>
                  <a:pt x="4206367" y="486806"/>
                </a:lnTo>
                <a:lnTo>
                  <a:pt x="4203446" y="492823"/>
                </a:lnTo>
                <a:lnTo>
                  <a:pt x="4203001" y="499506"/>
                </a:lnTo>
                <a:lnTo>
                  <a:pt x="4205224" y="506095"/>
                </a:lnTo>
                <a:lnTo>
                  <a:pt x="4281424" y="636777"/>
                </a:lnTo>
                <a:lnTo>
                  <a:pt x="4301674" y="602106"/>
                </a:lnTo>
                <a:lnTo>
                  <a:pt x="4264025" y="602106"/>
                </a:lnTo>
                <a:lnTo>
                  <a:pt x="4264025" y="537453"/>
                </a:lnTo>
                <a:lnTo>
                  <a:pt x="4235450" y="488441"/>
                </a:lnTo>
                <a:lnTo>
                  <a:pt x="4230862" y="483308"/>
                </a:lnTo>
                <a:lnTo>
                  <a:pt x="4224845" y="480425"/>
                </a:lnTo>
                <a:lnTo>
                  <a:pt x="4218162" y="479994"/>
                </a:lnTo>
                <a:close/>
              </a:path>
              <a:path w="4360545" h="636905">
                <a:moveTo>
                  <a:pt x="4264025" y="537453"/>
                </a:moveTo>
                <a:lnTo>
                  <a:pt x="4264025" y="602106"/>
                </a:lnTo>
                <a:lnTo>
                  <a:pt x="4298950" y="602106"/>
                </a:lnTo>
                <a:lnTo>
                  <a:pt x="4298950" y="593216"/>
                </a:lnTo>
                <a:lnTo>
                  <a:pt x="4266438" y="593216"/>
                </a:lnTo>
                <a:lnTo>
                  <a:pt x="4281487" y="567404"/>
                </a:lnTo>
                <a:lnTo>
                  <a:pt x="4264025" y="537453"/>
                </a:lnTo>
                <a:close/>
              </a:path>
              <a:path w="4360545" h="636905">
                <a:moveTo>
                  <a:pt x="4344812" y="479994"/>
                </a:moveTo>
                <a:lnTo>
                  <a:pt x="4338129" y="480425"/>
                </a:lnTo>
                <a:lnTo>
                  <a:pt x="4332112" y="483308"/>
                </a:lnTo>
                <a:lnTo>
                  <a:pt x="4327525" y="488441"/>
                </a:lnTo>
                <a:lnTo>
                  <a:pt x="4298950" y="537453"/>
                </a:lnTo>
                <a:lnTo>
                  <a:pt x="4298950" y="602106"/>
                </a:lnTo>
                <a:lnTo>
                  <a:pt x="4301674" y="602106"/>
                </a:lnTo>
                <a:lnTo>
                  <a:pt x="4357751" y="506095"/>
                </a:lnTo>
                <a:lnTo>
                  <a:pt x="4359973" y="499506"/>
                </a:lnTo>
                <a:lnTo>
                  <a:pt x="4359529" y="492823"/>
                </a:lnTo>
                <a:lnTo>
                  <a:pt x="4356608" y="486806"/>
                </a:lnTo>
                <a:lnTo>
                  <a:pt x="4351401" y="482218"/>
                </a:lnTo>
                <a:lnTo>
                  <a:pt x="4344812" y="479994"/>
                </a:lnTo>
                <a:close/>
              </a:path>
              <a:path w="4360545" h="636905">
                <a:moveTo>
                  <a:pt x="4281487" y="567404"/>
                </a:moveTo>
                <a:lnTo>
                  <a:pt x="4266438" y="593216"/>
                </a:lnTo>
                <a:lnTo>
                  <a:pt x="4296536" y="593216"/>
                </a:lnTo>
                <a:lnTo>
                  <a:pt x="4281487" y="567404"/>
                </a:lnTo>
                <a:close/>
              </a:path>
              <a:path w="4360545" h="636905">
                <a:moveTo>
                  <a:pt x="4298950" y="537453"/>
                </a:moveTo>
                <a:lnTo>
                  <a:pt x="4281487" y="567404"/>
                </a:lnTo>
                <a:lnTo>
                  <a:pt x="4296536" y="593216"/>
                </a:lnTo>
                <a:lnTo>
                  <a:pt x="4298950" y="593216"/>
                </a:lnTo>
                <a:lnTo>
                  <a:pt x="4298950" y="537453"/>
                </a:lnTo>
                <a:close/>
              </a:path>
              <a:path w="4360545" h="636905">
                <a:moveTo>
                  <a:pt x="4264025" y="17525"/>
                </a:moveTo>
                <a:lnTo>
                  <a:pt x="4264025" y="537453"/>
                </a:lnTo>
                <a:lnTo>
                  <a:pt x="4281487" y="567404"/>
                </a:lnTo>
                <a:lnTo>
                  <a:pt x="4298950" y="537453"/>
                </a:lnTo>
                <a:lnTo>
                  <a:pt x="4298950" y="34925"/>
                </a:lnTo>
                <a:lnTo>
                  <a:pt x="4281424" y="34925"/>
                </a:lnTo>
                <a:lnTo>
                  <a:pt x="4264025" y="17525"/>
                </a:lnTo>
                <a:close/>
              </a:path>
              <a:path w="4360545" h="636905">
                <a:moveTo>
                  <a:pt x="4291076" y="0"/>
                </a:moveTo>
                <a:lnTo>
                  <a:pt x="0" y="0"/>
                </a:lnTo>
                <a:lnTo>
                  <a:pt x="0" y="34925"/>
                </a:lnTo>
                <a:lnTo>
                  <a:pt x="4264025" y="34925"/>
                </a:lnTo>
                <a:lnTo>
                  <a:pt x="4264025" y="17525"/>
                </a:lnTo>
                <a:lnTo>
                  <a:pt x="4298950" y="17525"/>
                </a:lnTo>
                <a:lnTo>
                  <a:pt x="4298950" y="7874"/>
                </a:lnTo>
                <a:lnTo>
                  <a:pt x="4291076" y="0"/>
                </a:lnTo>
                <a:close/>
              </a:path>
              <a:path w="4360545" h="636905">
                <a:moveTo>
                  <a:pt x="4298950" y="17525"/>
                </a:moveTo>
                <a:lnTo>
                  <a:pt x="4264025" y="17525"/>
                </a:lnTo>
                <a:lnTo>
                  <a:pt x="4281424" y="34925"/>
                </a:lnTo>
                <a:lnTo>
                  <a:pt x="4298950" y="34925"/>
                </a:lnTo>
                <a:lnTo>
                  <a:pt x="4298950" y="17525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86400" y="2409825"/>
            <a:ext cx="3457575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67400" y="5562600"/>
            <a:ext cx="462584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00800" y="5562600"/>
            <a:ext cx="479234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48600" y="5562600"/>
            <a:ext cx="4572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38800" y="5105400"/>
            <a:ext cx="3048000" cy="1295400"/>
          </a:xfrm>
          <a:prstGeom prst="rect">
            <a:avLst/>
          </a:prstGeom>
          <a:ln w="25400">
            <a:solidFill>
              <a:srgbClr val="385D89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 marL="320040">
              <a:lnSpc>
                <a:spcPct val="100000"/>
              </a:lnSpc>
              <a:spcBef>
                <a:spcPts val="57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Sparse Representation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(Z)</a:t>
            </a:r>
            <a:endParaRPr sz="1800">
              <a:latin typeface="Calibri"/>
              <a:cs typeface="Calibri"/>
            </a:endParaRPr>
          </a:p>
          <a:p>
            <a:pPr marL="1527175">
              <a:lnSpc>
                <a:spcPct val="100000"/>
              </a:lnSpc>
              <a:spcBef>
                <a:spcPts val="254"/>
              </a:spcBef>
            </a:pPr>
            <a:r>
              <a:rPr sz="4000" spc="-5" dirty="0">
                <a:latin typeface="Arial"/>
                <a:cs typeface="Arial"/>
              </a:rPr>
              <a:t>…</a:t>
            </a:r>
            <a:endParaRPr sz="4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9600" y="3962400"/>
            <a:ext cx="2743200" cy="914400"/>
          </a:xfrm>
          <a:prstGeom prst="rect">
            <a:avLst/>
          </a:prstGeom>
          <a:solidFill>
            <a:srgbClr val="4F81BC"/>
          </a:solidFill>
          <a:ln w="25400">
            <a:solidFill>
              <a:srgbClr val="385D89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Decoder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8600" y="5010150"/>
            <a:ext cx="3676650" cy="476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74175" y="5486272"/>
            <a:ext cx="3964940" cy="284480"/>
          </a:xfrm>
          <a:custGeom>
            <a:avLst/>
            <a:gdLst/>
            <a:ahLst/>
            <a:cxnLst/>
            <a:rect l="l" t="t" r="r" b="b"/>
            <a:pathLst>
              <a:path w="3964940" h="284479">
                <a:moveTo>
                  <a:pt x="78424" y="69466"/>
                </a:moveTo>
                <a:lnTo>
                  <a:pt x="61025" y="99291"/>
                </a:lnTo>
                <a:lnTo>
                  <a:pt x="61025" y="276466"/>
                </a:lnTo>
                <a:lnTo>
                  <a:pt x="68772" y="284289"/>
                </a:lnTo>
                <a:lnTo>
                  <a:pt x="3964624" y="284289"/>
                </a:lnTo>
                <a:lnTo>
                  <a:pt x="3964624" y="266826"/>
                </a:lnTo>
                <a:lnTo>
                  <a:pt x="95950" y="266826"/>
                </a:lnTo>
                <a:lnTo>
                  <a:pt x="78424" y="249364"/>
                </a:lnTo>
                <a:lnTo>
                  <a:pt x="95950" y="249364"/>
                </a:lnTo>
                <a:lnTo>
                  <a:pt x="95823" y="99291"/>
                </a:lnTo>
                <a:lnTo>
                  <a:pt x="78424" y="69466"/>
                </a:lnTo>
                <a:close/>
              </a:path>
              <a:path w="3964940" h="284479">
                <a:moveTo>
                  <a:pt x="95950" y="249364"/>
                </a:moveTo>
                <a:lnTo>
                  <a:pt x="78424" y="249364"/>
                </a:lnTo>
                <a:lnTo>
                  <a:pt x="95950" y="266826"/>
                </a:lnTo>
                <a:lnTo>
                  <a:pt x="95950" y="249364"/>
                </a:lnTo>
                <a:close/>
              </a:path>
              <a:path w="3964940" h="284479">
                <a:moveTo>
                  <a:pt x="3964624" y="249364"/>
                </a:moveTo>
                <a:lnTo>
                  <a:pt x="95950" y="249364"/>
                </a:lnTo>
                <a:lnTo>
                  <a:pt x="95950" y="266826"/>
                </a:lnTo>
                <a:lnTo>
                  <a:pt x="3964624" y="266826"/>
                </a:lnTo>
                <a:lnTo>
                  <a:pt x="3964624" y="249364"/>
                </a:lnTo>
                <a:close/>
              </a:path>
              <a:path w="3964940" h="284479">
                <a:moveTo>
                  <a:pt x="78424" y="0"/>
                </a:moveTo>
                <a:lnTo>
                  <a:pt x="2224" y="130682"/>
                </a:lnTo>
                <a:lnTo>
                  <a:pt x="0" y="137244"/>
                </a:lnTo>
                <a:lnTo>
                  <a:pt x="430" y="143921"/>
                </a:lnTo>
                <a:lnTo>
                  <a:pt x="3313" y="149947"/>
                </a:lnTo>
                <a:lnTo>
                  <a:pt x="8447" y="154558"/>
                </a:lnTo>
                <a:lnTo>
                  <a:pt x="15037" y="156800"/>
                </a:lnTo>
                <a:lnTo>
                  <a:pt x="21734" y="156363"/>
                </a:lnTo>
                <a:lnTo>
                  <a:pt x="27789" y="153453"/>
                </a:lnTo>
                <a:lnTo>
                  <a:pt x="32450" y="148272"/>
                </a:lnTo>
                <a:lnTo>
                  <a:pt x="60898" y="99508"/>
                </a:lnTo>
                <a:lnTo>
                  <a:pt x="61025" y="34670"/>
                </a:lnTo>
                <a:lnTo>
                  <a:pt x="98640" y="34670"/>
                </a:lnTo>
                <a:lnTo>
                  <a:pt x="78424" y="0"/>
                </a:lnTo>
                <a:close/>
              </a:path>
              <a:path w="3964940" h="284479">
                <a:moveTo>
                  <a:pt x="98640" y="34670"/>
                </a:moveTo>
                <a:lnTo>
                  <a:pt x="95950" y="34670"/>
                </a:lnTo>
                <a:lnTo>
                  <a:pt x="95950" y="99508"/>
                </a:lnTo>
                <a:lnTo>
                  <a:pt x="124398" y="148272"/>
                </a:lnTo>
                <a:lnTo>
                  <a:pt x="129059" y="153453"/>
                </a:lnTo>
                <a:lnTo>
                  <a:pt x="135114" y="156363"/>
                </a:lnTo>
                <a:lnTo>
                  <a:pt x="141811" y="156800"/>
                </a:lnTo>
                <a:lnTo>
                  <a:pt x="148401" y="154558"/>
                </a:lnTo>
                <a:lnTo>
                  <a:pt x="153535" y="149947"/>
                </a:lnTo>
                <a:lnTo>
                  <a:pt x="156418" y="143921"/>
                </a:lnTo>
                <a:lnTo>
                  <a:pt x="156848" y="137244"/>
                </a:lnTo>
                <a:lnTo>
                  <a:pt x="154624" y="130682"/>
                </a:lnTo>
                <a:lnTo>
                  <a:pt x="98640" y="34670"/>
                </a:lnTo>
                <a:close/>
              </a:path>
              <a:path w="3964940" h="284479">
                <a:moveTo>
                  <a:pt x="95950" y="43560"/>
                </a:moveTo>
                <a:lnTo>
                  <a:pt x="93537" y="43560"/>
                </a:lnTo>
                <a:lnTo>
                  <a:pt x="78424" y="69466"/>
                </a:lnTo>
                <a:lnTo>
                  <a:pt x="95950" y="99508"/>
                </a:lnTo>
                <a:lnTo>
                  <a:pt x="95950" y="43560"/>
                </a:lnTo>
                <a:close/>
              </a:path>
              <a:path w="3964940" h="284479">
                <a:moveTo>
                  <a:pt x="95950" y="34670"/>
                </a:moveTo>
                <a:lnTo>
                  <a:pt x="61025" y="34670"/>
                </a:lnTo>
                <a:lnTo>
                  <a:pt x="61025" y="99291"/>
                </a:lnTo>
                <a:lnTo>
                  <a:pt x="78424" y="69466"/>
                </a:lnTo>
                <a:lnTo>
                  <a:pt x="63311" y="43560"/>
                </a:lnTo>
                <a:lnTo>
                  <a:pt x="95950" y="43560"/>
                </a:lnTo>
                <a:lnTo>
                  <a:pt x="95950" y="34670"/>
                </a:lnTo>
                <a:close/>
              </a:path>
              <a:path w="3964940" h="284479">
                <a:moveTo>
                  <a:pt x="93537" y="43560"/>
                </a:moveTo>
                <a:lnTo>
                  <a:pt x="63311" y="43560"/>
                </a:lnTo>
                <a:lnTo>
                  <a:pt x="78424" y="69466"/>
                </a:lnTo>
                <a:lnTo>
                  <a:pt x="93537" y="4356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83559" y="4496561"/>
            <a:ext cx="157480" cy="610235"/>
          </a:xfrm>
          <a:custGeom>
            <a:avLst/>
            <a:gdLst/>
            <a:ahLst/>
            <a:cxnLst/>
            <a:rect l="l" t="t" r="r" b="b"/>
            <a:pathLst>
              <a:path w="157479" h="610235">
                <a:moveTo>
                  <a:pt x="15089" y="452945"/>
                </a:moveTo>
                <a:lnTo>
                  <a:pt x="8501" y="455168"/>
                </a:lnTo>
                <a:lnTo>
                  <a:pt x="3349" y="459773"/>
                </a:lnTo>
                <a:lnTo>
                  <a:pt x="436" y="465820"/>
                </a:lnTo>
                <a:lnTo>
                  <a:pt x="0" y="472509"/>
                </a:lnTo>
                <a:lnTo>
                  <a:pt x="2278" y="479044"/>
                </a:lnTo>
                <a:lnTo>
                  <a:pt x="78478" y="609726"/>
                </a:lnTo>
                <a:lnTo>
                  <a:pt x="98694" y="575056"/>
                </a:lnTo>
                <a:lnTo>
                  <a:pt x="60952" y="575056"/>
                </a:lnTo>
                <a:lnTo>
                  <a:pt x="60952" y="510427"/>
                </a:lnTo>
                <a:lnTo>
                  <a:pt x="32377" y="461518"/>
                </a:lnTo>
                <a:lnTo>
                  <a:pt x="27789" y="456310"/>
                </a:lnTo>
                <a:lnTo>
                  <a:pt x="21772" y="453389"/>
                </a:lnTo>
                <a:lnTo>
                  <a:pt x="15089" y="452945"/>
                </a:lnTo>
                <a:close/>
              </a:path>
              <a:path w="157479" h="610235">
                <a:moveTo>
                  <a:pt x="60952" y="510427"/>
                </a:moveTo>
                <a:lnTo>
                  <a:pt x="60952" y="575056"/>
                </a:lnTo>
                <a:lnTo>
                  <a:pt x="95877" y="575056"/>
                </a:lnTo>
                <a:lnTo>
                  <a:pt x="95877" y="566293"/>
                </a:lnTo>
                <a:lnTo>
                  <a:pt x="63365" y="566293"/>
                </a:lnTo>
                <a:lnTo>
                  <a:pt x="78462" y="540398"/>
                </a:lnTo>
                <a:lnTo>
                  <a:pt x="60952" y="510427"/>
                </a:lnTo>
                <a:close/>
              </a:path>
              <a:path w="157479" h="610235">
                <a:moveTo>
                  <a:pt x="141793" y="452945"/>
                </a:moveTo>
                <a:lnTo>
                  <a:pt x="95936" y="510427"/>
                </a:lnTo>
                <a:lnTo>
                  <a:pt x="95877" y="575056"/>
                </a:lnTo>
                <a:lnTo>
                  <a:pt x="98694" y="575056"/>
                </a:lnTo>
                <a:lnTo>
                  <a:pt x="154678" y="479044"/>
                </a:lnTo>
                <a:lnTo>
                  <a:pt x="156900" y="472509"/>
                </a:lnTo>
                <a:lnTo>
                  <a:pt x="156456" y="465820"/>
                </a:lnTo>
                <a:lnTo>
                  <a:pt x="153535" y="459773"/>
                </a:lnTo>
                <a:lnTo>
                  <a:pt x="148328" y="455168"/>
                </a:lnTo>
                <a:lnTo>
                  <a:pt x="141793" y="452945"/>
                </a:lnTo>
                <a:close/>
              </a:path>
              <a:path w="157479" h="610235">
                <a:moveTo>
                  <a:pt x="78462" y="540398"/>
                </a:moveTo>
                <a:lnTo>
                  <a:pt x="63365" y="566293"/>
                </a:lnTo>
                <a:lnTo>
                  <a:pt x="93591" y="566293"/>
                </a:lnTo>
                <a:lnTo>
                  <a:pt x="78462" y="540398"/>
                </a:lnTo>
                <a:close/>
              </a:path>
              <a:path w="157479" h="610235">
                <a:moveTo>
                  <a:pt x="95877" y="510529"/>
                </a:moveTo>
                <a:lnTo>
                  <a:pt x="78462" y="540398"/>
                </a:lnTo>
                <a:lnTo>
                  <a:pt x="93591" y="566293"/>
                </a:lnTo>
                <a:lnTo>
                  <a:pt x="95877" y="566293"/>
                </a:lnTo>
                <a:lnTo>
                  <a:pt x="95877" y="510529"/>
                </a:lnTo>
                <a:close/>
              </a:path>
              <a:path w="157479" h="610235">
                <a:moveTo>
                  <a:pt x="62603" y="293523"/>
                </a:moveTo>
                <a:lnTo>
                  <a:pt x="60952" y="295148"/>
                </a:lnTo>
                <a:lnTo>
                  <a:pt x="61011" y="510529"/>
                </a:lnTo>
                <a:lnTo>
                  <a:pt x="78462" y="540398"/>
                </a:lnTo>
                <a:lnTo>
                  <a:pt x="95877" y="510529"/>
                </a:lnTo>
                <a:lnTo>
                  <a:pt x="95877" y="322325"/>
                </a:lnTo>
                <a:lnTo>
                  <a:pt x="78478" y="322325"/>
                </a:lnTo>
                <a:lnTo>
                  <a:pt x="95877" y="304800"/>
                </a:lnTo>
                <a:lnTo>
                  <a:pt x="62603" y="304800"/>
                </a:lnTo>
                <a:lnTo>
                  <a:pt x="62603" y="293523"/>
                </a:lnTo>
                <a:close/>
              </a:path>
              <a:path w="157479" h="610235">
                <a:moveTo>
                  <a:pt x="95877" y="304800"/>
                </a:moveTo>
                <a:lnTo>
                  <a:pt x="78478" y="322325"/>
                </a:lnTo>
                <a:lnTo>
                  <a:pt x="89654" y="322325"/>
                </a:lnTo>
                <a:lnTo>
                  <a:pt x="95877" y="316103"/>
                </a:lnTo>
                <a:lnTo>
                  <a:pt x="95877" y="304800"/>
                </a:lnTo>
                <a:close/>
              </a:path>
              <a:path w="157479" h="610235">
                <a:moveTo>
                  <a:pt x="95877" y="316103"/>
                </a:moveTo>
                <a:lnTo>
                  <a:pt x="89654" y="322325"/>
                </a:lnTo>
                <a:lnTo>
                  <a:pt x="95877" y="322325"/>
                </a:lnTo>
                <a:lnTo>
                  <a:pt x="95877" y="316103"/>
                </a:lnTo>
                <a:close/>
              </a:path>
              <a:path w="157479" h="610235">
                <a:moveTo>
                  <a:pt x="97528" y="287400"/>
                </a:moveTo>
                <a:lnTo>
                  <a:pt x="80002" y="287400"/>
                </a:lnTo>
                <a:lnTo>
                  <a:pt x="62603" y="304800"/>
                </a:lnTo>
                <a:lnTo>
                  <a:pt x="95877" y="304800"/>
                </a:lnTo>
                <a:lnTo>
                  <a:pt x="95877" y="316103"/>
                </a:lnTo>
                <a:lnTo>
                  <a:pt x="97528" y="314451"/>
                </a:lnTo>
                <a:lnTo>
                  <a:pt x="97528" y="287400"/>
                </a:lnTo>
                <a:close/>
              </a:path>
              <a:path w="157479" h="610235">
                <a:moveTo>
                  <a:pt x="80002" y="287400"/>
                </a:moveTo>
                <a:lnTo>
                  <a:pt x="68826" y="287400"/>
                </a:lnTo>
                <a:lnTo>
                  <a:pt x="62603" y="293523"/>
                </a:lnTo>
                <a:lnTo>
                  <a:pt x="62603" y="304800"/>
                </a:lnTo>
                <a:lnTo>
                  <a:pt x="80002" y="287400"/>
                </a:lnTo>
                <a:close/>
              </a:path>
              <a:path w="157479" h="610235">
                <a:moveTo>
                  <a:pt x="97528" y="0"/>
                </a:moveTo>
                <a:lnTo>
                  <a:pt x="62603" y="0"/>
                </a:lnTo>
                <a:lnTo>
                  <a:pt x="62603" y="293523"/>
                </a:lnTo>
                <a:lnTo>
                  <a:pt x="68826" y="287400"/>
                </a:lnTo>
                <a:lnTo>
                  <a:pt x="97528" y="287400"/>
                </a:lnTo>
                <a:lnTo>
                  <a:pt x="97528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05525" y="3886200"/>
            <a:ext cx="2352675" cy="485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2475" y="3352800"/>
            <a:ext cx="2371725" cy="485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968997" y="1029461"/>
            <a:ext cx="1911985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9565" marR="5080" indent="-3175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Black =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Function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sz="20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=Error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28101" y="2362073"/>
            <a:ext cx="157480" cy="991235"/>
          </a:xfrm>
          <a:custGeom>
            <a:avLst/>
            <a:gdLst/>
            <a:ahLst/>
            <a:cxnLst/>
            <a:rect l="l" t="t" r="r" b="b"/>
            <a:pathLst>
              <a:path w="157480" h="991235">
                <a:moveTo>
                  <a:pt x="61023" y="484124"/>
                </a:moveTo>
                <a:lnTo>
                  <a:pt x="59372" y="485775"/>
                </a:lnTo>
                <a:lnTo>
                  <a:pt x="59372" y="990726"/>
                </a:lnTo>
                <a:lnTo>
                  <a:pt x="94297" y="990726"/>
                </a:lnTo>
                <a:lnTo>
                  <a:pt x="94297" y="512825"/>
                </a:lnTo>
                <a:lnTo>
                  <a:pt x="76898" y="512825"/>
                </a:lnTo>
                <a:lnTo>
                  <a:pt x="94297" y="495426"/>
                </a:lnTo>
                <a:lnTo>
                  <a:pt x="61023" y="495426"/>
                </a:lnTo>
                <a:lnTo>
                  <a:pt x="61023" y="484124"/>
                </a:lnTo>
                <a:close/>
              </a:path>
              <a:path w="157480" h="991235">
                <a:moveTo>
                  <a:pt x="94297" y="495426"/>
                </a:moveTo>
                <a:lnTo>
                  <a:pt x="76898" y="512825"/>
                </a:lnTo>
                <a:lnTo>
                  <a:pt x="88074" y="512825"/>
                </a:lnTo>
                <a:lnTo>
                  <a:pt x="94297" y="506703"/>
                </a:lnTo>
                <a:lnTo>
                  <a:pt x="94297" y="495426"/>
                </a:lnTo>
                <a:close/>
              </a:path>
              <a:path w="157480" h="991235">
                <a:moveTo>
                  <a:pt x="94297" y="506703"/>
                </a:moveTo>
                <a:lnTo>
                  <a:pt x="88074" y="512825"/>
                </a:lnTo>
                <a:lnTo>
                  <a:pt x="94297" y="512825"/>
                </a:lnTo>
                <a:lnTo>
                  <a:pt x="94297" y="506703"/>
                </a:lnTo>
                <a:close/>
              </a:path>
              <a:path w="157480" h="991235">
                <a:moveTo>
                  <a:pt x="95948" y="477900"/>
                </a:moveTo>
                <a:lnTo>
                  <a:pt x="78549" y="477900"/>
                </a:lnTo>
                <a:lnTo>
                  <a:pt x="61023" y="495426"/>
                </a:lnTo>
                <a:lnTo>
                  <a:pt x="94297" y="495426"/>
                </a:lnTo>
                <a:lnTo>
                  <a:pt x="94297" y="506703"/>
                </a:lnTo>
                <a:lnTo>
                  <a:pt x="95948" y="505078"/>
                </a:lnTo>
                <a:lnTo>
                  <a:pt x="95948" y="477900"/>
                </a:lnTo>
                <a:close/>
              </a:path>
              <a:path w="157480" h="991235">
                <a:moveTo>
                  <a:pt x="78549" y="477900"/>
                </a:moveTo>
                <a:lnTo>
                  <a:pt x="67246" y="477900"/>
                </a:lnTo>
                <a:lnTo>
                  <a:pt x="61023" y="484124"/>
                </a:lnTo>
                <a:lnTo>
                  <a:pt x="61023" y="495426"/>
                </a:lnTo>
                <a:lnTo>
                  <a:pt x="78549" y="477900"/>
                </a:lnTo>
                <a:close/>
              </a:path>
              <a:path w="157480" h="991235">
                <a:moveTo>
                  <a:pt x="78485" y="69373"/>
                </a:moveTo>
                <a:lnTo>
                  <a:pt x="61023" y="99324"/>
                </a:lnTo>
                <a:lnTo>
                  <a:pt x="61023" y="484124"/>
                </a:lnTo>
                <a:lnTo>
                  <a:pt x="67246" y="477900"/>
                </a:lnTo>
                <a:lnTo>
                  <a:pt x="95948" y="477900"/>
                </a:lnTo>
                <a:lnTo>
                  <a:pt x="95948" y="99324"/>
                </a:lnTo>
                <a:lnTo>
                  <a:pt x="78485" y="69373"/>
                </a:lnTo>
                <a:close/>
              </a:path>
              <a:path w="157480" h="991235">
                <a:moveTo>
                  <a:pt x="78549" y="0"/>
                </a:moveTo>
                <a:lnTo>
                  <a:pt x="2222" y="130682"/>
                </a:lnTo>
                <a:lnTo>
                  <a:pt x="0" y="137271"/>
                </a:lnTo>
                <a:lnTo>
                  <a:pt x="444" y="143954"/>
                </a:lnTo>
                <a:lnTo>
                  <a:pt x="3365" y="149971"/>
                </a:lnTo>
                <a:lnTo>
                  <a:pt x="8572" y="154559"/>
                </a:lnTo>
                <a:lnTo>
                  <a:pt x="15160" y="156783"/>
                </a:lnTo>
                <a:lnTo>
                  <a:pt x="21843" y="156352"/>
                </a:lnTo>
                <a:lnTo>
                  <a:pt x="27860" y="153469"/>
                </a:lnTo>
                <a:lnTo>
                  <a:pt x="32448" y="148336"/>
                </a:lnTo>
                <a:lnTo>
                  <a:pt x="61023" y="99324"/>
                </a:lnTo>
                <a:lnTo>
                  <a:pt x="61023" y="34671"/>
                </a:lnTo>
                <a:lnTo>
                  <a:pt x="98765" y="34671"/>
                </a:lnTo>
                <a:lnTo>
                  <a:pt x="78549" y="0"/>
                </a:lnTo>
                <a:close/>
              </a:path>
              <a:path w="157480" h="991235">
                <a:moveTo>
                  <a:pt x="98765" y="34671"/>
                </a:moveTo>
                <a:lnTo>
                  <a:pt x="95948" y="34671"/>
                </a:lnTo>
                <a:lnTo>
                  <a:pt x="95948" y="99324"/>
                </a:lnTo>
                <a:lnTo>
                  <a:pt x="124523" y="148336"/>
                </a:lnTo>
                <a:lnTo>
                  <a:pt x="129111" y="153469"/>
                </a:lnTo>
                <a:lnTo>
                  <a:pt x="135127" y="156352"/>
                </a:lnTo>
                <a:lnTo>
                  <a:pt x="141811" y="156783"/>
                </a:lnTo>
                <a:lnTo>
                  <a:pt x="148399" y="154559"/>
                </a:lnTo>
                <a:lnTo>
                  <a:pt x="153606" y="149971"/>
                </a:lnTo>
                <a:lnTo>
                  <a:pt x="156527" y="143954"/>
                </a:lnTo>
                <a:lnTo>
                  <a:pt x="156971" y="137271"/>
                </a:lnTo>
                <a:lnTo>
                  <a:pt x="154749" y="130682"/>
                </a:lnTo>
                <a:lnTo>
                  <a:pt x="98765" y="34671"/>
                </a:lnTo>
                <a:close/>
              </a:path>
              <a:path w="157480" h="991235">
                <a:moveTo>
                  <a:pt x="95948" y="34671"/>
                </a:moveTo>
                <a:lnTo>
                  <a:pt x="61023" y="34671"/>
                </a:lnTo>
                <a:lnTo>
                  <a:pt x="61023" y="99324"/>
                </a:lnTo>
                <a:lnTo>
                  <a:pt x="78485" y="69373"/>
                </a:lnTo>
                <a:lnTo>
                  <a:pt x="63436" y="43561"/>
                </a:lnTo>
                <a:lnTo>
                  <a:pt x="95948" y="43561"/>
                </a:lnTo>
                <a:lnTo>
                  <a:pt x="95948" y="34671"/>
                </a:lnTo>
                <a:close/>
              </a:path>
              <a:path w="157480" h="991235">
                <a:moveTo>
                  <a:pt x="95948" y="43561"/>
                </a:moveTo>
                <a:lnTo>
                  <a:pt x="93535" y="43561"/>
                </a:lnTo>
                <a:lnTo>
                  <a:pt x="78485" y="69373"/>
                </a:lnTo>
                <a:lnTo>
                  <a:pt x="95948" y="99324"/>
                </a:lnTo>
                <a:lnTo>
                  <a:pt x="95948" y="43561"/>
                </a:lnTo>
                <a:close/>
              </a:path>
              <a:path w="157480" h="991235">
                <a:moveTo>
                  <a:pt x="93535" y="43561"/>
                </a:moveTo>
                <a:lnTo>
                  <a:pt x="63436" y="43561"/>
                </a:lnTo>
                <a:lnTo>
                  <a:pt x="78485" y="69373"/>
                </a:lnTo>
                <a:lnTo>
                  <a:pt x="93535" y="4356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5953739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75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R="11430" algn="r">
              <a:lnSpc>
                <a:spcPts val="2140"/>
              </a:lnSpc>
            </a:pPr>
            <a:r>
              <a:rPr sz="1800" spc="-10" dirty="0">
                <a:latin typeface="Arial"/>
                <a:cs typeface="Arial"/>
              </a:rPr>
              <a:t>35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5901" y="329438"/>
            <a:ext cx="7773670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Calibri"/>
                <a:cs typeface="Calibri"/>
              </a:rPr>
              <a:t>Using PSD </a:t>
            </a:r>
            <a:r>
              <a:rPr sz="3600" spc="-30" dirty="0">
                <a:latin typeface="Calibri"/>
                <a:cs typeface="Calibri"/>
              </a:rPr>
              <a:t>to </a:t>
            </a:r>
            <a:r>
              <a:rPr sz="3600" spc="-60" dirty="0">
                <a:latin typeface="Calibri"/>
                <a:cs typeface="Calibri"/>
              </a:rPr>
              <a:t>Train </a:t>
            </a:r>
            <a:r>
              <a:rPr sz="3600" dirty="0">
                <a:latin typeface="Calibri"/>
                <a:cs typeface="Calibri"/>
              </a:rPr>
              <a:t>a </a:t>
            </a:r>
            <a:r>
              <a:rPr sz="3600" spc="-25" dirty="0">
                <a:latin typeface="Calibri"/>
                <a:cs typeface="Calibri"/>
              </a:rPr>
              <a:t>Hierarchy </a:t>
            </a:r>
            <a:r>
              <a:rPr sz="3600" spc="-5" dirty="0">
                <a:latin typeface="Calibri"/>
                <a:cs typeface="Calibri"/>
              </a:rPr>
              <a:t>of</a:t>
            </a:r>
            <a:r>
              <a:rPr sz="3600" spc="5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Features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1245361"/>
            <a:ext cx="454787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1: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spc="-15" dirty="0">
                <a:latin typeface="Calibri"/>
                <a:cs typeface="Calibri"/>
              </a:rPr>
              <a:t>first 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800" y="1936750"/>
            <a:ext cx="7035800" cy="1035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1704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75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R="11430" algn="r">
              <a:lnSpc>
                <a:spcPts val="2140"/>
              </a:lnSpc>
            </a:pPr>
            <a:r>
              <a:rPr sz="1800" spc="-10" dirty="0">
                <a:latin typeface="Arial"/>
                <a:cs typeface="Arial"/>
              </a:rPr>
              <a:t>36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31300" cy="4114800"/>
          </a:xfrm>
          <a:custGeom>
            <a:avLst/>
            <a:gdLst/>
            <a:ahLst/>
            <a:cxnLst/>
            <a:rect l="l" t="t" r="r" b="b"/>
            <a:pathLst>
              <a:path w="9131300" h="4114800">
                <a:moveTo>
                  <a:pt x="0" y="4114800"/>
                </a:moveTo>
                <a:lnTo>
                  <a:pt x="9130785" y="4114800"/>
                </a:lnTo>
                <a:lnTo>
                  <a:pt x="9130785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31300" cy="4114800"/>
          </a:xfrm>
          <a:custGeom>
            <a:avLst/>
            <a:gdLst/>
            <a:ahLst/>
            <a:cxnLst/>
            <a:rect l="l" t="t" r="r" b="b"/>
            <a:pathLst>
              <a:path w="9131300" h="4114800">
                <a:moveTo>
                  <a:pt x="0" y="4114800"/>
                </a:moveTo>
                <a:lnTo>
                  <a:pt x="9130785" y="4114800"/>
                </a:lnTo>
                <a:lnTo>
                  <a:pt x="9130785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9440">
              <a:lnSpc>
                <a:spcPct val="100000"/>
              </a:lnSpc>
            </a:pPr>
            <a:r>
              <a:rPr sz="3600" dirty="0"/>
              <a:t>Using PSD </a:t>
            </a:r>
            <a:r>
              <a:rPr sz="3600" spc="-30" dirty="0"/>
              <a:t>to </a:t>
            </a:r>
            <a:r>
              <a:rPr sz="3600" spc="-60" dirty="0"/>
              <a:t>Train </a:t>
            </a:r>
            <a:r>
              <a:rPr sz="3600" dirty="0"/>
              <a:t>a </a:t>
            </a:r>
            <a:r>
              <a:rPr sz="3600" spc="-25" dirty="0"/>
              <a:t>Hierarchy </a:t>
            </a:r>
            <a:r>
              <a:rPr sz="3600" spc="-5" dirty="0"/>
              <a:t>of</a:t>
            </a:r>
            <a:r>
              <a:rPr sz="3600" spc="5" dirty="0"/>
              <a:t> </a:t>
            </a:r>
            <a:r>
              <a:rPr sz="3600" spc="-20" dirty="0"/>
              <a:t>Features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35940" y="1245361"/>
            <a:ext cx="7435215" cy="805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1: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spc="-15" dirty="0">
                <a:latin typeface="Calibri"/>
                <a:cs typeface="Calibri"/>
              </a:rPr>
              <a:t>first 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Calibri"/>
                <a:cs typeface="Calibri"/>
              </a:rPr>
              <a:t>Phase 2: use encoder+absolute </a:t>
            </a:r>
            <a:r>
              <a:rPr sz="2400" spc="-10" dirty="0">
                <a:latin typeface="Calibri"/>
                <a:cs typeface="Calibri"/>
              </a:rPr>
              <a:t>value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20" dirty="0">
                <a:latin typeface="Calibri"/>
                <a:cs typeface="Calibri"/>
              </a:rPr>
              <a:t>feature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extractor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274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75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R="11430" algn="r">
              <a:lnSpc>
                <a:spcPts val="2140"/>
              </a:lnSpc>
            </a:pPr>
            <a:r>
              <a:rPr sz="1800" spc="-10" dirty="0">
                <a:latin typeface="Arial"/>
                <a:cs typeface="Arial"/>
              </a:rPr>
              <a:t>37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9440">
              <a:lnSpc>
                <a:spcPct val="100000"/>
              </a:lnSpc>
            </a:pPr>
            <a:r>
              <a:rPr sz="3600" dirty="0"/>
              <a:t>Using PSD </a:t>
            </a:r>
            <a:r>
              <a:rPr sz="3600" spc="-30" dirty="0"/>
              <a:t>to </a:t>
            </a:r>
            <a:r>
              <a:rPr sz="3600" spc="-60" dirty="0"/>
              <a:t>Train </a:t>
            </a:r>
            <a:r>
              <a:rPr sz="3600" dirty="0"/>
              <a:t>a </a:t>
            </a:r>
            <a:r>
              <a:rPr sz="3600" spc="-25" dirty="0"/>
              <a:t>Hierarchy </a:t>
            </a:r>
            <a:r>
              <a:rPr sz="3600" spc="-5" dirty="0"/>
              <a:t>of</a:t>
            </a:r>
            <a:r>
              <a:rPr sz="3600" spc="5" dirty="0"/>
              <a:t> </a:t>
            </a:r>
            <a:r>
              <a:rPr sz="3600" spc="-20" dirty="0"/>
              <a:t>Features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35940" y="1245361"/>
            <a:ext cx="7435215" cy="124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1: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spc="-15" dirty="0">
                <a:latin typeface="Calibri"/>
                <a:cs typeface="Calibri"/>
              </a:rPr>
              <a:t>first 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Calibri"/>
                <a:cs typeface="Calibri"/>
              </a:rPr>
              <a:t>Phase 2: use encoder+absolute </a:t>
            </a:r>
            <a:r>
              <a:rPr sz="2400" spc="-10" dirty="0">
                <a:latin typeface="Calibri"/>
                <a:cs typeface="Calibri"/>
              </a:rPr>
              <a:t>value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20" dirty="0">
                <a:latin typeface="Calibri"/>
                <a:cs typeface="Calibri"/>
              </a:rPr>
              <a:t>feature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extractor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3: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second </a:t>
            </a:r>
            <a:r>
              <a:rPr sz="2400" spc="-20" dirty="0">
                <a:latin typeface="Calibri"/>
                <a:cs typeface="Calibri"/>
              </a:rPr>
              <a:t>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893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75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R="11430" algn="r">
              <a:lnSpc>
                <a:spcPts val="2140"/>
              </a:lnSpc>
            </a:pPr>
            <a:r>
              <a:rPr sz="1800" spc="-10" dirty="0">
                <a:latin typeface="Arial"/>
                <a:cs typeface="Arial"/>
              </a:rPr>
              <a:t>38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9440">
              <a:lnSpc>
                <a:spcPct val="100000"/>
              </a:lnSpc>
            </a:pPr>
            <a:r>
              <a:rPr sz="3600" dirty="0"/>
              <a:t>Using PSD </a:t>
            </a:r>
            <a:r>
              <a:rPr sz="3600" spc="-30" dirty="0"/>
              <a:t>to </a:t>
            </a:r>
            <a:r>
              <a:rPr sz="3600" spc="-60" dirty="0"/>
              <a:t>Train </a:t>
            </a:r>
            <a:r>
              <a:rPr sz="3600" dirty="0"/>
              <a:t>a </a:t>
            </a:r>
            <a:r>
              <a:rPr sz="3600" spc="-25" dirty="0"/>
              <a:t>Hierarchy </a:t>
            </a:r>
            <a:r>
              <a:rPr sz="3600" spc="-5" dirty="0"/>
              <a:t>of</a:t>
            </a:r>
            <a:r>
              <a:rPr sz="3600" spc="5" dirty="0"/>
              <a:t> </a:t>
            </a:r>
            <a:r>
              <a:rPr sz="3600" spc="-20" dirty="0"/>
              <a:t>Features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35940" y="1245361"/>
            <a:ext cx="8006080" cy="1683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1: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spc="-15" dirty="0">
                <a:latin typeface="Calibri"/>
                <a:cs typeface="Calibri"/>
              </a:rPr>
              <a:t>first 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Calibri"/>
                <a:cs typeface="Calibri"/>
              </a:rPr>
              <a:t>Phase 2: use encoder+absolute </a:t>
            </a:r>
            <a:r>
              <a:rPr sz="2400" spc="-10" dirty="0">
                <a:latin typeface="Calibri"/>
                <a:cs typeface="Calibri"/>
              </a:rPr>
              <a:t>value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20" dirty="0">
                <a:latin typeface="Calibri"/>
                <a:cs typeface="Calibri"/>
              </a:rPr>
              <a:t>feature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extractor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3: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second </a:t>
            </a:r>
            <a:r>
              <a:rPr sz="2400" spc="-20" dirty="0">
                <a:latin typeface="Calibri"/>
                <a:cs typeface="Calibri"/>
              </a:rPr>
              <a:t>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4: use encoder </a:t>
            </a:r>
            <a:r>
              <a:rPr sz="2400" dirty="0">
                <a:latin typeface="Calibri"/>
                <a:cs typeface="Calibri"/>
              </a:rPr>
              <a:t>+ </a:t>
            </a:r>
            <a:r>
              <a:rPr sz="2400" spc="-10" dirty="0">
                <a:latin typeface="Calibri"/>
                <a:cs typeface="Calibri"/>
              </a:rPr>
              <a:t>absolute value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5" dirty="0">
                <a:latin typeface="Calibri"/>
                <a:cs typeface="Calibri"/>
              </a:rPr>
              <a:t>2</a:t>
            </a:r>
            <a:r>
              <a:rPr sz="2400" spc="-7" baseline="24305" dirty="0">
                <a:latin typeface="Calibri"/>
                <a:cs typeface="Calibri"/>
              </a:rPr>
              <a:t>nd </a:t>
            </a:r>
            <a:r>
              <a:rPr sz="2400" spc="-20" dirty="0">
                <a:latin typeface="Calibri"/>
                <a:cs typeface="Calibri"/>
              </a:rPr>
              <a:t>feature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extractor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8900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75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R="11430" algn="r">
              <a:lnSpc>
                <a:spcPts val="2140"/>
              </a:lnSpc>
            </a:pPr>
            <a:r>
              <a:rPr sz="1800" spc="-10" dirty="0">
                <a:latin typeface="Arial"/>
                <a:cs typeface="Arial"/>
              </a:rPr>
              <a:t>39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4114800"/>
          </a:xfrm>
          <a:custGeom>
            <a:avLst/>
            <a:gdLst/>
            <a:ahLst/>
            <a:cxnLst/>
            <a:rect l="l" t="t" r="r" b="b"/>
            <a:pathLst>
              <a:path w="9144000" h="4114800">
                <a:moveTo>
                  <a:pt x="0" y="4114800"/>
                </a:moveTo>
                <a:lnTo>
                  <a:pt x="9144000" y="4114800"/>
                </a:lnTo>
                <a:lnTo>
                  <a:pt x="9144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9440">
              <a:lnSpc>
                <a:spcPct val="100000"/>
              </a:lnSpc>
            </a:pPr>
            <a:r>
              <a:rPr sz="3600" dirty="0"/>
              <a:t>Using PSD </a:t>
            </a:r>
            <a:r>
              <a:rPr sz="3600" spc="-30" dirty="0"/>
              <a:t>to </a:t>
            </a:r>
            <a:r>
              <a:rPr sz="3600" spc="-60" dirty="0"/>
              <a:t>Train </a:t>
            </a:r>
            <a:r>
              <a:rPr sz="3600" dirty="0"/>
              <a:t>a </a:t>
            </a:r>
            <a:r>
              <a:rPr sz="3600" spc="-25" dirty="0"/>
              <a:t>Hierarchy </a:t>
            </a:r>
            <a:r>
              <a:rPr sz="3600" spc="-5" dirty="0"/>
              <a:t>of</a:t>
            </a:r>
            <a:r>
              <a:rPr sz="3600" spc="5" dirty="0"/>
              <a:t> </a:t>
            </a:r>
            <a:r>
              <a:rPr sz="3600" spc="-20" dirty="0"/>
              <a:t>Features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35940" y="1245361"/>
            <a:ext cx="8006080" cy="292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1: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spc="-15" dirty="0">
                <a:latin typeface="Calibri"/>
                <a:cs typeface="Calibri"/>
              </a:rPr>
              <a:t>first 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Calibri"/>
                <a:cs typeface="Calibri"/>
              </a:rPr>
              <a:t>Phase 2: use encoder+absolute </a:t>
            </a:r>
            <a:r>
              <a:rPr sz="2400" spc="-10" dirty="0">
                <a:latin typeface="Calibri"/>
                <a:cs typeface="Calibri"/>
              </a:rPr>
              <a:t>value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20" dirty="0">
                <a:latin typeface="Calibri"/>
                <a:cs typeface="Calibri"/>
              </a:rPr>
              <a:t>feature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extractor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3: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second </a:t>
            </a:r>
            <a:r>
              <a:rPr sz="2400" spc="-20" dirty="0">
                <a:latin typeface="Calibri"/>
                <a:cs typeface="Calibri"/>
              </a:rPr>
              <a:t>layer </a:t>
            </a:r>
            <a:r>
              <a:rPr sz="2400" spc="-5" dirty="0">
                <a:latin typeface="Calibri"/>
                <a:cs typeface="Calibri"/>
              </a:rPr>
              <a:t>using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PSD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4: use encoder </a:t>
            </a:r>
            <a:r>
              <a:rPr sz="2400" dirty="0">
                <a:latin typeface="Calibri"/>
                <a:cs typeface="Calibri"/>
              </a:rPr>
              <a:t>+ </a:t>
            </a:r>
            <a:r>
              <a:rPr sz="2400" spc="-10" dirty="0">
                <a:latin typeface="Calibri"/>
                <a:cs typeface="Calibri"/>
              </a:rPr>
              <a:t>absolute value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5" dirty="0">
                <a:latin typeface="Calibri"/>
                <a:cs typeface="Calibri"/>
              </a:rPr>
              <a:t>2</a:t>
            </a:r>
            <a:r>
              <a:rPr sz="2400" spc="-7" baseline="24305" dirty="0">
                <a:latin typeface="Calibri"/>
                <a:cs typeface="Calibri"/>
              </a:rPr>
              <a:t>nd </a:t>
            </a:r>
            <a:r>
              <a:rPr sz="2400" spc="-20" dirty="0">
                <a:latin typeface="Calibri"/>
                <a:cs typeface="Calibri"/>
              </a:rPr>
              <a:t>feature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extractor</a:t>
            </a:r>
            <a:endParaRPr sz="24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Calibri"/>
                <a:cs typeface="Calibri"/>
              </a:rPr>
              <a:t>Phase 5: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dirty="0">
                <a:latin typeface="Calibri"/>
                <a:cs typeface="Calibri"/>
              </a:rPr>
              <a:t>a supervised classifier 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top</a:t>
            </a:r>
            <a:endParaRPr sz="2400">
              <a:latin typeface="Calibri"/>
              <a:cs typeface="Calibri"/>
            </a:endParaRPr>
          </a:p>
          <a:p>
            <a:pPr marL="353695" marR="361950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dirty="0">
                <a:latin typeface="Calibri"/>
                <a:cs typeface="Calibri"/>
              </a:rPr>
              <a:t>Phase </a:t>
            </a:r>
            <a:r>
              <a:rPr sz="2400" spc="-5" dirty="0">
                <a:latin typeface="Calibri"/>
                <a:cs typeface="Calibri"/>
              </a:rPr>
              <a:t>6: (optional): </a:t>
            </a:r>
            <a:r>
              <a:rPr sz="2400" spc="-10" dirty="0">
                <a:latin typeface="Calibri"/>
                <a:cs typeface="Calibri"/>
              </a:rPr>
              <a:t>train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entire </a:t>
            </a:r>
            <a:r>
              <a:rPr sz="2400" spc="-25" dirty="0">
                <a:latin typeface="Calibri"/>
                <a:cs typeface="Calibri"/>
              </a:rPr>
              <a:t>system </a:t>
            </a:r>
            <a:r>
              <a:rPr sz="2400" dirty="0">
                <a:latin typeface="Calibri"/>
                <a:cs typeface="Calibri"/>
              </a:rPr>
              <a:t>with </a:t>
            </a:r>
            <a:r>
              <a:rPr sz="2400" spc="-5" dirty="0">
                <a:latin typeface="Calibri"/>
                <a:cs typeface="Calibri"/>
              </a:rPr>
              <a:t>supervised  </a:t>
            </a:r>
            <a:r>
              <a:rPr sz="2400" spc="-10" dirty="0">
                <a:latin typeface="Calibri"/>
                <a:cs typeface="Calibri"/>
              </a:rPr>
              <a:t>back-propagation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8171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9139" y="6602577"/>
            <a:ext cx="2787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10304">
              <a:lnSpc>
                <a:spcPct val="100000"/>
              </a:lnSpc>
            </a:pPr>
            <a:r>
              <a:rPr spc="-10" dirty="0"/>
              <a:t>Outline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200" y="1240790"/>
            <a:ext cx="763206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Deep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learning</a:t>
            </a:r>
            <a:endParaRPr sz="30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Greedy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layer-wise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training </a:t>
            </a:r>
            <a:r>
              <a:rPr sz="2600" spc="-20" dirty="0">
                <a:solidFill>
                  <a:srgbClr val="BEBEBE"/>
                </a:solidFill>
                <a:latin typeface="Calibri"/>
                <a:cs typeface="Calibri"/>
              </a:rPr>
              <a:t>(for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supervised</a:t>
            </a:r>
            <a:r>
              <a:rPr sz="2600" spc="-8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learning)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belief</a:t>
            </a:r>
            <a:r>
              <a:rPr sz="2600" spc="-10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nets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denoising</a:t>
            </a:r>
            <a:r>
              <a:rPr sz="26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auto-encoders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predictive sparse</a:t>
            </a:r>
            <a:r>
              <a:rPr sz="2600" spc="-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coding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latin typeface="Calibri"/>
                <a:cs typeface="Calibri"/>
              </a:rPr>
              <a:t>Deep </a:t>
            </a:r>
            <a:r>
              <a:rPr sz="2600" dirty="0">
                <a:latin typeface="Calibri"/>
                <a:cs typeface="Calibri"/>
              </a:rPr>
              <a:t>Boltzmann</a:t>
            </a:r>
            <a:r>
              <a:rPr sz="2600" spc="-95" dirty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machines</a:t>
            </a:r>
            <a:endParaRPr lang="en-US" sz="2600" dirty="0" smtClean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600" dirty="0" smtClean="0">
                <a:solidFill>
                  <a:srgbClr val="A6A6A6"/>
                </a:solidFill>
                <a:latin typeface="Calibri"/>
                <a:cs typeface="Calibri"/>
              </a:rPr>
              <a:t>Convolutional Neural Net</a:t>
            </a:r>
            <a:endParaRPr sz="2600" dirty="0">
              <a:solidFill>
                <a:srgbClr val="A6A6A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92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259"/>
            <a:ext cx="8229600" cy="1143000"/>
          </a:xfrm>
        </p:spPr>
        <p:txBody>
          <a:bodyPr/>
          <a:lstStyle/>
          <a:p>
            <a:r>
              <a:rPr lang="en-US" dirty="0" smtClean="0"/>
              <a:t>Large Scale Visual Image Challenge</a:t>
            </a:r>
            <a:endParaRPr lang="en-US" dirty="0"/>
          </a:p>
        </p:txBody>
      </p:sp>
      <p:pic>
        <p:nvPicPr>
          <p:cNvPr id="4" name="Content Placeholder 3" descr="ILSVRC-Figure2-624x5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058384" y="1417638"/>
            <a:ext cx="11236514" cy="5440362"/>
          </a:xfrm>
        </p:spPr>
      </p:pic>
      <p:sp>
        <p:nvSpPr>
          <p:cNvPr id="5" name="TextBox 4"/>
          <p:cNvSpPr txBox="1"/>
          <p:nvPr/>
        </p:nvSpPr>
        <p:spPr>
          <a:xfrm>
            <a:off x="1481734" y="4066865"/>
            <a:ext cx="31751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Error rate came from ~28% to ~5% &gt; Better than Human Judge !!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7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9139" y="6602577"/>
            <a:ext cx="2787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41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1960">
              <a:lnSpc>
                <a:spcPct val="100000"/>
              </a:lnSpc>
            </a:pPr>
            <a:r>
              <a:rPr spc="-5" dirty="0"/>
              <a:t>Deep Boltzmann</a:t>
            </a:r>
            <a:r>
              <a:rPr spc="-70" dirty="0"/>
              <a:t> </a:t>
            </a:r>
            <a:r>
              <a:rPr dirty="0"/>
              <a:t>Machines</a:t>
            </a:r>
          </a:p>
        </p:txBody>
      </p:sp>
      <p:sp>
        <p:nvSpPr>
          <p:cNvPr id="4" name="object 4"/>
          <p:cNvSpPr/>
          <p:nvPr/>
        </p:nvSpPr>
        <p:spPr>
          <a:xfrm>
            <a:off x="405739" y="1320228"/>
            <a:ext cx="8483092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3514" y="6625945"/>
            <a:ext cx="233807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Slide credit: </a:t>
            </a:r>
            <a:r>
              <a:rPr sz="1400" spc="-5" dirty="0">
                <a:latin typeface="Arial"/>
                <a:cs typeface="Arial"/>
              </a:rPr>
              <a:t>R.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Salskhutdinov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5565" y="2984754"/>
            <a:ext cx="5301615" cy="1816100"/>
          </a:xfrm>
          <a:custGeom>
            <a:avLst/>
            <a:gdLst/>
            <a:ahLst/>
            <a:cxnLst/>
            <a:rect l="l" t="t" r="r" b="b"/>
            <a:pathLst>
              <a:path w="5301615" h="1816100">
                <a:moveTo>
                  <a:pt x="0" y="1815846"/>
                </a:moveTo>
                <a:lnTo>
                  <a:pt x="5301234" y="1815846"/>
                </a:lnTo>
                <a:lnTo>
                  <a:pt x="5301234" y="0"/>
                </a:lnTo>
                <a:lnTo>
                  <a:pt x="0" y="0"/>
                </a:lnTo>
                <a:lnTo>
                  <a:pt x="0" y="1815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65067" y="3007867"/>
            <a:ext cx="4819650" cy="173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Undirected connections between  </a:t>
            </a:r>
            <a:r>
              <a:rPr sz="2800" spc="-5" dirty="0">
                <a:latin typeface="Calibri"/>
                <a:cs typeface="Calibri"/>
              </a:rPr>
              <a:t>all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layers</a:t>
            </a:r>
            <a:endParaRPr sz="2800">
              <a:latin typeface="Calibri"/>
              <a:cs typeface="Calibri"/>
            </a:endParaRPr>
          </a:p>
          <a:p>
            <a:pPr marL="12700" marR="569595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(no connections between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0" dirty="0">
                <a:latin typeface="Calibri"/>
                <a:cs typeface="Calibri"/>
              </a:rPr>
              <a:t>nodes </a:t>
            </a:r>
            <a:r>
              <a:rPr sz="2800" spc="-5" dirty="0">
                <a:latin typeface="Calibri"/>
                <a:cs typeface="Calibri"/>
              </a:rPr>
              <a:t>in the </a:t>
            </a:r>
            <a:r>
              <a:rPr sz="2800" spc="-10" dirty="0">
                <a:latin typeface="Calibri"/>
                <a:cs typeface="Calibri"/>
              </a:rPr>
              <a:t>same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layer)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0828" y="1030478"/>
            <a:ext cx="30359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Salakhutdinov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-5" dirty="0">
                <a:latin typeface="Arial"/>
                <a:cs typeface="Arial"/>
              </a:rPr>
              <a:t>Hinton,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2009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25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13380">
              <a:lnSpc>
                <a:spcPct val="100000"/>
              </a:lnSpc>
            </a:pPr>
            <a:r>
              <a:rPr spc="-10" dirty="0"/>
              <a:t>DBMs </a:t>
            </a:r>
            <a:r>
              <a:rPr spc="-5" dirty="0"/>
              <a:t>vs.</a:t>
            </a:r>
            <a:r>
              <a:rPr spc="-65" dirty="0"/>
              <a:t> </a:t>
            </a:r>
            <a:r>
              <a:rPr spc="-10" dirty="0"/>
              <a:t>DBNs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5825744"/>
            <a:ext cx="7592059" cy="638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10" dirty="0">
                <a:latin typeface="Calibri"/>
                <a:cs typeface="Calibri"/>
              </a:rPr>
              <a:t>multiple </a:t>
            </a:r>
            <a:r>
              <a:rPr sz="2500" spc="-20" dirty="0">
                <a:latin typeface="Calibri"/>
                <a:cs typeface="Calibri"/>
              </a:rPr>
              <a:t>layer </a:t>
            </a:r>
            <a:r>
              <a:rPr sz="2500" spc="-5" dirty="0">
                <a:latin typeface="Calibri"/>
                <a:cs typeface="Calibri"/>
              </a:rPr>
              <a:t>model, the </a:t>
            </a:r>
            <a:r>
              <a:rPr sz="2500" spc="-10" dirty="0">
                <a:latin typeface="Calibri"/>
                <a:cs typeface="Calibri"/>
              </a:rPr>
              <a:t>undirected connection  between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25" dirty="0">
                <a:latin typeface="Calibri"/>
                <a:cs typeface="Calibri"/>
              </a:rPr>
              <a:t>layers make </a:t>
            </a:r>
            <a:r>
              <a:rPr sz="2500" spc="-15" dirty="0">
                <a:latin typeface="Calibri"/>
                <a:cs typeface="Calibri"/>
              </a:rPr>
              <a:t>complete </a:t>
            </a:r>
            <a:r>
              <a:rPr sz="2500" spc="-5" dirty="0">
                <a:latin typeface="Calibri"/>
                <a:cs typeface="Calibri"/>
              </a:rPr>
              <a:t>Boltzmann</a:t>
            </a:r>
            <a:r>
              <a:rPr sz="2500" spc="18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machine.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1037" y="1376425"/>
            <a:ext cx="7781925" cy="4105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70828" y="1106678"/>
            <a:ext cx="30359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Salakhutdinov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-5" dirty="0">
                <a:latin typeface="Arial"/>
                <a:cs typeface="Arial"/>
              </a:rPr>
              <a:t>Hinton,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2009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97949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71600"/>
            <a:ext cx="2876550" cy="2381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ct val="100000"/>
              </a:lnSpc>
            </a:pPr>
            <a:r>
              <a:rPr spc="-75" dirty="0"/>
              <a:t>Two </a:t>
            </a:r>
            <a:r>
              <a:rPr spc="-30" dirty="0"/>
              <a:t>layer </a:t>
            </a:r>
            <a:r>
              <a:rPr spc="-10" dirty="0"/>
              <a:t>DBM</a:t>
            </a:r>
            <a:r>
              <a:rPr spc="40" dirty="0"/>
              <a:t> </a:t>
            </a:r>
            <a:r>
              <a:rPr spc="-20" dirty="0"/>
              <a:t>example</a:t>
            </a:r>
          </a:p>
        </p:txBody>
      </p:sp>
      <p:sp>
        <p:nvSpPr>
          <p:cNvPr id="4" name="object 4"/>
          <p:cNvSpPr/>
          <p:nvPr/>
        </p:nvSpPr>
        <p:spPr>
          <a:xfrm>
            <a:off x="3027426" y="1219200"/>
            <a:ext cx="5990082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18379" y="1902079"/>
            <a:ext cx="2597404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5201" y="2686050"/>
            <a:ext cx="6034405" cy="1066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8950" y="4043553"/>
            <a:ext cx="5772150" cy="2390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3540" y="4083304"/>
            <a:ext cx="1492885" cy="925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*Assume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  within </a:t>
            </a:r>
            <a:r>
              <a:rPr sz="2000" b="1" spc="-10" dirty="0">
                <a:latin typeface="Arial"/>
                <a:cs typeface="Arial"/>
              </a:rPr>
              <a:t>layer  </a:t>
            </a:r>
            <a:r>
              <a:rPr sz="2000" b="1" dirty="0">
                <a:latin typeface="Arial"/>
                <a:cs typeface="Arial"/>
              </a:rPr>
              <a:t>connection.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3134390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1501" y="1447800"/>
            <a:ext cx="3992498" cy="3955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5945">
              <a:lnSpc>
                <a:spcPct val="100000"/>
              </a:lnSpc>
            </a:pPr>
            <a:r>
              <a:rPr spc="-5" dirty="0"/>
              <a:t>Deep Boltzman</a:t>
            </a:r>
            <a:r>
              <a:rPr spc="-40" dirty="0"/>
              <a:t> </a:t>
            </a:r>
            <a:r>
              <a:rPr spc="-5" dirty="0"/>
              <a:t>Machines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44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4939" y="1209675"/>
            <a:ext cx="4732655" cy="544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0" dirty="0">
                <a:latin typeface="Calibri"/>
                <a:cs typeface="Calibri"/>
              </a:rPr>
              <a:t>Pre-training:</a:t>
            </a:r>
            <a:endParaRPr sz="3200">
              <a:latin typeface="Calibri"/>
              <a:cs typeface="Calibri"/>
            </a:endParaRPr>
          </a:p>
          <a:p>
            <a:pPr marL="754380" lvl="1" indent="-284480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5" dirty="0">
                <a:latin typeface="Calibri"/>
                <a:cs typeface="Calibri"/>
              </a:rPr>
              <a:t>Can </a:t>
            </a:r>
            <a:r>
              <a:rPr sz="2800" spc="-15" dirty="0">
                <a:latin typeface="Calibri"/>
                <a:cs typeface="Calibri"/>
              </a:rPr>
              <a:t>(must) initialize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from</a:t>
            </a:r>
            <a:endParaRPr sz="2800">
              <a:latin typeface="Calibri"/>
              <a:cs typeface="Calibri"/>
            </a:endParaRPr>
          </a:p>
          <a:p>
            <a:pPr marL="754380">
              <a:lnSpc>
                <a:spcPct val="100000"/>
              </a:lnSpc>
            </a:pPr>
            <a:r>
              <a:rPr sz="2800" spc="-25" dirty="0">
                <a:latin typeface="Calibri"/>
                <a:cs typeface="Calibri"/>
              </a:rPr>
              <a:t>stacked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RBMs</a:t>
            </a:r>
            <a:endParaRPr sz="28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5" dirty="0">
                <a:latin typeface="Calibri"/>
                <a:cs typeface="Calibri"/>
              </a:rPr>
              <a:t>Generative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fine-tuning:</a:t>
            </a:r>
            <a:endParaRPr sz="3200">
              <a:latin typeface="Calibri"/>
              <a:cs typeface="Calibri"/>
            </a:endParaRPr>
          </a:p>
          <a:p>
            <a:pPr marL="754380" marR="10795" lvl="1" indent="-284480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0" dirty="0">
                <a:latin typeface="Calibri"/>
                <a:cs typeface="Calibri"/>
              </a:rPr>
              <a:t>Positive </a:t>
            </a:r>
            <a:r>
              <a:rPr sz="2800" spc="-10" dirty="0">
                <a:latin typeface="Calibri"/>
                <a:cs typeface="Calibri"/>
              </a:rPr>
              <a:t>phase: variational  </a:t>
            </a:r>
            <a:r>
              <a:rPr sz="2800" spc="-15" dirty="0">
                <a:latin typeface="Calibri"/>
                <a:cs typeface="Calibri"/>
              </a:rPr>
              <a:t>approximation </a:t>
            </a:r>
            <a:r>
              <a:rPr sz="2800" spc="-10" dirty="0">
                <a:latin typeface="Calibri"/>
                <a:cs typeface="Calibri"/>
              </a:rPr>
              <a:t>(mean-field)</a:t>
            </a:r>
            <a:endParaRPr sz="2800">
              <a:latin typeface="Calibri"/>
              <a:cs typeface="Calibri"/>
            </a:endParaRPr>
          </a:p>
          <a:p>
            <a:pPr marL="754380" marR="157480" lvl="1" indent="-284480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20" dirty="0">
                <a:latin typeface="Calibri"/>
                <a:cs typeface="Calibri"/>
              </a:rPr>
              <a:t>Negative </a:t>
            </a:r>
            <a:r>
              <a:rPr sz="2800" spc="-5" dirty="0">
                <a:latin typeface="Calibri"/>
                <a:cs typeface="Calibri"/>
              </a:rPr>
              <a:t>phase: </a:t>
            </a:r>
            <a:r>
              <a:rPr sz="2800" spc="-20" dirty="0">
                <a:latin typeface="Calibri"/>
                <a:cs typeface="Calibri"/>
              </a:rPr>
              <a:t>persistent  </a:t>
            </a:r>
            <a:r>
              <a:rPr sz="2800" spc="-5" dirty="0">
                <a:latin typeface="Calibri"/>
                <a:cs typeface="Calibri"/>
              </a:rPr>
              <a:t>chain </a:t>
            </a:r>
            <a:r>
              <a:rPr sz="2800" spc="-15" dirty="0">
                <a:latin typeface="Calibri"/>
                <a:cs typeface="Calibri"/>
              </a:rPr>
              <a:t>(stochastic  approxiamtion)</a:t>
            </a:r>
            <a:endParaRPr sz="28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0" dirty="0">
                <a:latin typeface="Calibri"/>
                <a:cs typeface="Calibri"/>
              </a:rPr>
              <a:t>Discriminative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fine-tuning:</a:t>
            </a:r>
            <a:endParaRPr sz="3200">
              <a:latin typeface="Calibri"/>
              <a:cs typeface="Calibri"/>
            </a:endParaRPr>
          </a:p>
          <a:p>
            <a:pPr marL="754380" lvl="1" indent="-284480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5015" algn="l"/>
              </a:tabLst>
            </a:pPr>
            <a:r>
              <a:rPr sz="2800" spc="-15" dirty="0">
                <a:latin typeface="Calibri"/>
                <a:cs typeface="Calibri"/>
              </a:rPr>
              <a:t>backpropagation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7334" y="1030478"/>
            <a:ext cx="303593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Salakhutdinov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-5" dirty="0">
                <a:latin typeface="Arial"/>
                <a:cs typeface="Arial"/>
              </a:rPr>
              <a:t>Hinton,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2009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1533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9139" y="6602577"/>
            <a:ext cx="2787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45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87700">
              <a:lnSpc>
                <a:spcPct val="100000"/>
              </a:lnSpc>
            </a:pPr>
            <a:r>
              <a:rPr spc="-10" dirty="0"/>
              <a:t>Experiments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239773"/>
            <a:ext cx="343281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40" dirty="0">
                <a:latin typeface="Calibri"/>
                <a:cs typeface="Calibri"/>
              </a:rPr>
              <a:t>MNIST: </a:t>
            </a:r>
            <a:r>
              <a:rPr sz="3200" spc="-15" dirty="0">
                <a:latin typeface="Calibri"/>
                <a:cs typeface="Calibri"/>
              </a:rPr>
              <a:t>2-layer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540" y="4916678"/>
            <a:ext cx="5024120" cy="925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60,000 training and 10,000 testing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examples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0.9 million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parameters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Gibbs sampler for 100,000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steps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40" y="6136132"/>
            <a:ext cx="5469255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3624579" algn="l"/>
              </a:tabLst>
            </a:pPr>
            <a:r>
              <a:rPr sz="2000" spc="-5" dirty="0">
                <a:latin typeface="Arial"/>
                <a:cs typeface="Arial"/>
              </a:rPr>
              <a:t>After</a:t>
            </a:r>
            <a:r>
              <a:rPr sz="2000" dirty="0">
                <a:latin typeface="Arial"/>
                <a:cs typeface="Arial"/>
              </a:rPr>
              <a:t> discriminative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fine-tuning:	0.95%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error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rate  Compare with DBN 1.2%, SVM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1.4%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721" y="1877314"/>
            <a:ext cx="2470404" cy="2836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6600" y="1675764"/>
            <a:ext cx="3042793" cy="3239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8041" y="1675764"/>
            <a:ext cx="2965957" cy="3206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737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2215">
              <a:lnSpc>
                <a:spcPct val="100000"/>
              </a:lnSpc>
            </a:pPr>
            <a:r>
              <a:rPr spc="-10" dirty="0"/>
              <a:t>Experiments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39773"/>
            <a:ext cx="26593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dirty="0">
                <a:latin typeface="Calibri"/>
                <a:cs typeface="Calibri"/>
              </a:rPr>
              <a:t>NORB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dataset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0" y="1981200"/>
            <a:ext cx="7630414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3514" y="6529821"/>
            <a:ext cx="233807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20"/>
              </a:lnSpc>
            </a:pPr>
            <a:r>
              <a:rPr sz="1400" dirty="0">
                <a:latin typeface="Arial"/>
                <a:cs typeface="Arial"/>
              </a:rPr>
              <a:t>Slide credit: </a:t>
            </a:r>
            <a:r>
              <a:rPr sz="1400" spc="-5" dirty="0">
                <a:latin typeface="Arial"/>
                <a:cs typeface="Arial"/>
              </a:rPr>
              <a:t>R.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Salskhutdinov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7019526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87700" algn="l">
              <a:lnSpc>
                <a:spcPct val="100000"/>
              </a:lnSpc>
            </a:pPr>
            <a:r>
              <a:rPr spc="-10" dirty="0"/>
              <a:t>Experiments</a:t>
            </a:r>
          </a:p>
        </p:txBody>
      </p:sp>
      <p:sp>
        <p:nvSpPr>
          <p:cNvPr id="3" name="object 3"/>
          <p:cNvSpPr/>
          <p:nvPr/>
        </p:nvSpPr>
        <p:spPr>
          <a:xfrm>
            <a:off x="533400" y="1219161"/>
            <a:ext cx="8153400" cy="5203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3514" y="6529821"/>
            <a:ext cx="233807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20"/>
              </a:lnSpc>
            </a:pPr>
            <a:r>
              <a:rPr sz="1400" dirty="0">
                <a:latin typeface="Arial"/>
                <a:cs typeface="Arial"/>
              </a:rPr>
              <a:t>Slide credit: </a:t>
            </a:r>
            <a:r>
              <a:rPr sz="1400" spc="-5" dirty="0">
                <a:latin typeface="Arial"/>
                <a:cs typeface="Arial"/>
              </a:rPr>
              <a:t>R.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Salskhutdinov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8631508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859139" y="6632992"/>
            <a:ext cx="27876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20"/>
              </a:lnSpc>
            </a:pPr>
            <a:r>
              <a:rPr sz="1800" spc="-10" dirty="0">
                <a:latin typeface="Arial"/>
                <a:cs typeface="Arial"/>
              </a:rPr>
              <a:t>48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304" y="-27702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9630">
              <a:lnSpc>
                <a:spcPct val="100000"/>
              </a:lnSpc>
            </a:pPr>
            <a:r>
              <a:rPr sz="3600" spc="-25" dirty="0"/>
              <a:t>Why </a:t>
            </a:r>
            <a:r>
              <a:rPr sz="3600" spc="-10" dirty="0"/>
              <a:t>Greedy </a:t>
            </a:r>
            <a:r>
              <a:rPr sz="3600" spc="-25" dirty="0"/>
              <a:t>Layer </a:t>
            </a:r>
            <a:r>
              <a:rPr sz="3600" dirty="0"/>
              <a:t>Wise </a:t>
            </a:r>
            <a:r>
              <a:rPr sz="3600" spc="-40" dirty="0"/>
              <a:t>Training</a:t>
            </a:r>
            <a:r>
              <a:rPr sz="3600" spc="-80" dirty="0"/>
              <a:t> </a:t>
            </a:r>
            <a:r>
              <a:rPr sz="3600" spc="-45" dirty="0"/>
              <a:t>Works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954278"/>
            <a:ext cx="8507730" cy="5067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94935">
              <a:lnSpc>
                <a:spcPts val="2010"/>
              </a:lnSpc>
            </a:pPr>
            <a:r>
              <a:rPr sz="1800" spc="-5" dirty="0">
                <a:latin typeface="Arial"/>
                <a:cs typeface="Arial"/>
              </a:rPr>
              <a:t>(Bengio 2009, Erhan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2009)</a:t>
            </a:r>
            <a:endParaRPr sz="1800" dirty="0">
              <a:latin typeface="Arial"/>
              <a:cs typeface="Arial"/>
            </a:endParaRPr>
          </a:p>
          <a:p>
            <a:pPr marL="353695" indent="-340995">
              <a:lnSpc>
                <a:spcPts val="3690"/>
              </a:lnSpc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5" dirty="0">
                <a:latin typeface="Calibri"/>
                <a:cs typeface="Calibri"/>
              </a:rPr>
              <a:t>Regularization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Hypothesis</a:t>
            </a:r>
            <a:endParaRPr sz="3200" dirty="0">
              <a:latin typeface="Calibri"/>
              <a:cs typeface="Calibri"/>
            </a:endParaRPr>
          </a:p>
          <a:p>
            <a:pPr marL="755015" lvl="1" indent="-285115">
              <a:lnSpc>
                <a:spcPts val="3190"/>
              </a:lnSpc>
              <a:spcBef>
                <a:spcPts val="35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5" dirty="0">
                <a:latin typeface="Calibri"/>
                <a:cs typeface="Calibri"/>
              </a:rPr>
              <a:t>Pre-training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15" dirty="0">
                <a:latin typeface="Calibri"/>
                <a:cs typeface="Calibri"/>
              </a:rPr>
              <a:t>“constraining” </a:t>
            </a:r>
            <a:r>
              <a:rPr sz="2800" spc="-20" dirty="0">
                <a:latin typeface="Calibri"/>
                <a:cs typeface="Calibri"/>
              </a:rPr>
              <a:t>parameters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endParaRPr sz="2800" dirty="0">
              <a:latin typeface="Calibri"/>
              <a:cs typeface="Calibri"/>
            </a:endParaRPr>
          </a:p>
          <a:p>
            <a:pPr marL="755015">
              <a:lnSpc>
                <a:spcPts val="3190"/>
              </a:lnSpc>
            </a:pPr>
            <a:r>
              <a:rPr sz="2800" spc="-10" dirty="0">
                <a:latin typeface="Calibri"/>
                <a:cs typeface="Calibri"/>
              </a:rPr>
              <a:t>region </a:t>
            </a:r>
            <a:r>
              <a:rPr sz="2800" spc="-20" dirty="0">
                <a:latin typeface="Calibri"/>
                <a:cs typeface="Calibri"/>
              </a:rPr>
              <a:t>relevant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unsupervised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dataset</a:t>
            </a:r>
            <a:endParaRPr sz="2800" dirty="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33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15" dirty="0">
                <a:latin typeface="Calibri"/>
                <a:cs typeface="Calibri"/>
              </a:rPr>
              <a:t>Better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generalization</a:t>
            </a:r>
            <a:endParaRPr sz="2800" dirty="0">
              <a:latin typeface="Calibri"/>
              <a:cs typeface="Calibri"/>
            </a:endParaRPr>
          </a:p>
          <a:p>
            <a:pPr marL="755015">
              <a:lnSpc>
                <a:spcPts val="2390"/>
              </a:lnSpc>
              <a:spcBef>
                <a:spcPts val="1135"/>
              </a:spcBef>
            </a:pPr>
            <a:r>
              <a:rPr sz="2000" spc="-10" dirty="0">
                <a:latin typeface="Calibri"/>
                <a:cs typeface="Calibri"/>
              </a:rPr>
              <a:t>(Representations </a:t>
            </a:r>
            <a:r>
              <a:rPr sz="2000" spc="-5" dirty="0">
                <a:latin typeface="Calibri"/>
                <a:cs typeface="Calibri"/>
              </a:rPr>
              <a:t>that </a:t>
            </a:r>
            <a:r>
              <a:rPr sz="2000" spc="-10" dirty="0">
                <a:latin typeface="Calibri"/>
                <a:cs typeface="Calibri"/>
              </a:rPr>
              <a:t>better </a:t>
            </a:r>
            <a:r>
              <a:rPr sz="2000" spc="-5" dirty="0">
                <a:latin typeface="Calibri"/>
                <a:cs typeface="Calibri"/>
              </a:rPr>
              <a:t>describe unlabeled </a:t>
            </a:r>
            <a:r>
              <a:rPr sz="2000" spc="-15" dirty="0">
                <a:latin typeface="Calibri"/>
                <a:cs typeface="Calibri"/>
              </a:rPr>
              <a:t>data </a:t>
            </a:r>
            <a:r>
              <a:rPr sz="2000" spc="-10" dirty="0">
                <a:latin typeface="Calibri"/>
                <a:cs typeface="Calibri"/>
              </a:rPr>
              <a:t>are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more</a:t>
            </a:r>
            <a:endParaRPr sz="2000" dirty="0">
              <a:latin typeface="Calibri"/>
              <a:cs typeface="Calibri"/>
            </a:endParaRPr>
          </a:p>
          <a:p>
            <a:pPr marL="755015">
              <a:lnSpc>
                <a:spcPts val="2390"/>
              </a:lnSpc>
            </a:pPr>
            <a:r>
              <a:rPr sz="2000" spc="-10" dirty="0">
                <a:latin typeface="Calibri"/>
                <a:cs typeface="Calibri"/>
              </a:rPr>
              <a:t>discriminative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dirty="0">
                <a:latin typeface="Calibri"/>
                <a:cs typeface="Calibri"/>
              </a:rPr>
              <a:t>labeled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data)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353695" indent="-340995">
              <a:lnSpc>
                <a:spcPct val="100000"/>
              </a:lnSpc>
              <a:spcBef>
                <a:spcPts val="171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3200" spc="-10" dirty="0">
                <a:latin typeface="Calibri"/>
                <a:cs typeface="Calibri"/>
              </a:rPr>
              <a:t>Optimization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Hypothesis</a:t>
            </a:r>
            <a:endParaRPr sz="3200" dirty="0">
              <a:latin typeface="Calibri"/>
              <a:cs typeface="Calibri"/>
            </a:endParaRPr>
          </a:p>
          <a:p>
            <a:pPr marL="755015" marR="750570" lvl="1" indent="-285115">
              <a:lnSpc>
                <a:spcPts val="3030"/>
              </a:lnSpc>
              <a:spcBef>
                <a:spcPts val="7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Calibri"/>
                <a:cs typeface="Calibri"/>
              </a:rPr>
              <a:t>Unsupervised </a:t>
            </a:r>
            <a:r>
              <a:rPr sz="2800" spc="-15" dirty="0">
                <a:latin typeface="Calibri"/>
                <a:cs typeface="Calibri"/>
              </a:rPr>
              <a:t>training initializes </a:t>
            </a:r>
            <a:r>
              <a:rPr sz="2800" spc="-10" dirty="0">
                <a:latin typeface="Calibri"/>
                <a:cs typeface="Calibri"/>
              </a:rPr>
              <a:t>lower </a:t>
            </a:r>
            <a:r>
              <a:rPr sz="2800" spc="-15" dirty="0">
                <a:latin typeface="Calibri"/>
                <a:cs typeface="Calibri"/>
              </a:rPr>
              <a:t>level  </a:t>
            </a:r>
            <a:r>
              <a:rPr sz="2800" spc="-20" dirty="0">
                <a:latin typeface="Calibri"/>
                <a:cs typeface="Calibri"/>
              </a:rPr>
              <a:t>parameters </a:t>
            </a:r>
            <a:r>
              <a:rPr sz="2800" spc="-10" dirty="0">
                <a:latin typeface="Calibri"/>
                <a:cs typeface="Calibri"/>
              </a:rPr>
              <a:t>near </a:t>
            </a:r>
            <a:r>
              <a:rPr sz="2800" spc="-5" dirty="0">
                <a:latin typeface="Calibri"/>
                <a:cs typeface="Calibri"/>
              </a:rPr>
              <a:t>localities of </a:t>
            </a:r>
            <a:r>
              <a:rPr sz="2800" spc="-20" dirty="0">
                <a:latin typeface="Calibri"/>
                <a:cs typeface="Calibri"/>
              </a:rPr>
              <a:t>better </a:t>
            </a:r>
            <a:r>
              <a:rPr sz="2800" spc="-10" dirty="0">
                <a:latin typeface="Calibri"/>
                <a:cs typeface="Calibri"/>
              </a:rPr>
              <a:t>minima </a:t>
            </a:r>
            <a:r>
              <a:rPr sz="2800" spc="-5" dirty="0">
                <a:latin typeface="Calibri"/>
                <a:cs typeface="Calibri"/>
              </a:rPr>
              <a:t>than  </a:t>
            </a:r>
            <a:r>
              <a:rPr sz="2800" spc="-15" dirty="0">
                <a:latin typeface="Calibri"/>
                <a:cs typeface="Calibri"/>
              </a:rPr>
              <a:t>random </a:t>
            </a:r>
            <a:r>
              <a:rPr sz="2800" spc="-10" dirty="0">
                <a:latin typeface="Calibri"/>
                <a:cs typeface="Calibri"/>
              </a:rPr>
              <a:t>initialization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556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32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10304">
              <a:lnSpc>
                <a:spcPct val="100000"/>
              </a:lnSpc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40790"/>
            <a:ext cx="763206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Deep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learning</a:t>
            </a:r>
            <a:endParaRPr sz="30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Greedy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layer-wise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training </a:t>
            </a:r>
            <a:r>
              <a:rPr sz="2600" spc="-20" dirty="0">
                <a:solidFill>
                  <a:srgbClr val="BEBEBE"/>
                </a:solidFill>
                <a:latin typeface="Calibri"/>
                <a:cs typeface="Calibri"/>
              </a:rPr>
              <a:t>(for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supervised</a:t>
            </a:r>
            <a:r>
              <a:rPr sz="2600" spc="-8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learning)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belief</a:t>
            </a:r>
            <a:r>
              <a:rPr sz="2600" spc="-10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nets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BEBEBE"/>
                </a:solidFill>
                <a:latin typeface="Calibri"/>
                <a:cs typeface="Calibri"/>
              </a:rPr>
              <a:t>Stacked </a:t>
            </a: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denoising</a:t>
            </a:r>
            <a:r>
              <a:rPr sz="26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BEBEBE"/>
                </a:solidFill>
                <a:latin typeface="Calibri"/>
                <a:cs typeface="Calibri"/>
              </a:rPr>
              <a:t>auto-encoders</a:t>
            </a:r>
            <a:endParaRPr sz="26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5" dirty="0">
                <a:solidFill>
                  <a:srgbClr val="A6A6A6"/>
                </a:solidFill>
                <a:latin typeface="Calibri"/>
                <a:cs typeface="Calibri"/>
              </a:rPr>
              <a:t>Stacked </a:t>
            </a:r>
            <a:r>
              <a:rPr sz="2600" spc="-10" dirty="0">
                <a:solidFill>
                  <a:srgbClr val="A6A6A6"/>
                </a:solidFill>
                <a:latin typeface="Calibri"/>
                <a:cs typeface="Calibri"/>
              </a:rPr>
              <a:t>predictive sparse</a:t>
            </a:r>
            <a:r>
              <a:rPr sz="2600" spc="-7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A6A6A6"/>
                </a:solidFill>
                <a:latin typeface="Calibri"/>
                <a:cs typeface="Calibri"/>
              </a:rPr>
              <a:t>coding</a:t>
            </a:r>
            <a:endParaRPr sz="2600" dirty="0">
              <a:solidFill>
                <a:srgbClr val="A6A6A6"/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solidFill>
                  <a:srgbClr val="BEBEBE"/>
                </a:solidFill>
                <a:latin typeface="Calibri"/>
                <a:cs typeface="Calibri"/>
              </a:rPr>
              <a:t>Deep </a:t>
            </a:r>
            <a:r>
              <a:rPr sz="2600" dirty="0">
                <a:solidFill>
                  <a:srgbClr val="BEBEBE"/>
                </a:solidFill>
                <a:latin typeface="Calibri"/>
                <a:cs typeface="Calibri"/>
              </a:rPr>
              <a:t>Boltzmann</a:t>
            </a:r>
            <a:r>
              <a:rPr sz="2600" spc="-9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600" dirty="0" smtClean="0">
                <a:solidFill>
                  <a:srgbClr val="BEBEBE"/>
                </a:solidFill>
                <a:latin typeface="Calibri"/>
                <a:cs typeface="Calibri"/>
              </a:rPr>
              <a:t>machines</a:t>
            </a:r>
            <a:endParaRPr lang="en-US" sz="2600" dirty="0" smtClean="0">
              <a:solidFill>
                <a:srgbClr val="BEBEBE"/>
              </a:solidFill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600" dirty="0" smtClean="0">
                <a:latin typeface="Calibri"/>
                <a:cs typeface="Calibri"/>
              </a:rPr>
              <a:t>Convolutional Neural Net</a:t>
            </a:r>
            <a:endParaRPr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2145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6665">
              <a:lnSpc>
                <a:spcPct val="100000"/>
              </a:lnSpc>
            </a:pPr>
            <a:r>
              <a:rPr spc="-15" dirty="0"/>
              <a:t>Convolutional </a:t>
            </a:r>
            <a:r>
              <a:rPr spc="-20" dirty="0"/>
              <a:t>Neural</a:t>
            </a:r>
            <a:r>
              <a:rPr dirty="0"/>
              <a:t> </a:t>
            </a:r>
            <a:r>
              <a:rPr spc="-20" dirty="0"/>
              <a:t>Networks</a:t>
            </a:r>
          </a:p>
        </p:txBody>
      </p:sp>
      <p:sp>
        <p:nvSpPr>
          <p:cNvPr id="3" name="object 3"/>
          <p:cNvSpPr/>
          <p:nvPr/>
        </p:nvSpPr>
        <p:spPr>
          <a:xfrm>
            <a:off x="1447800" y="1676423"/>
            <a:ext cx="6203557" cy="4368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4817" y="2213483"/>
            <a:ext cx="164909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065" marR="5080" indent="-508000">
              <a:lnSpc>
                <a:spcPct val="100000"/>
              </a:lnSpc>
            </a:pPr>
            <a:r>
              <a:rPr sz="1800" spc="-5" dirty="0">
                <a:solidFill>
                  <a:srgbClr val="4930E2"/>
                </a:solidFill>
                <a:latin typeface="Arial"/>
                <a:cs typeface="Arial"/>
              </a:rPr>
              <a:t>Local</a:t>
            </a:r>
            <a:r>
              <a:rPr sz="1800" spc="-60" dirty="0">
                <a:solidFill>
                  <a:srgbClr val="4930E2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930E2"/>
                </a:solidFill>
                <a:latin typeface="Arial"/>
                <a:cs typeface="Arial"/>
              </a:rPr>
              <a:t>Receptive  Fields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57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14165" y="2173859"/>
            <a:ext cx="77343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0955">
              <a:lnSpc>
                <a:spcPct val="100000"/>
              </a:lnSpc>
            </a:pPr>
            <a:r>
              <a:rPr sz="1800" spc="-10" dirty="0">
                <a:solidFill>
                  <a:srgbClr val="4930E2"/>
                </a:solidFill>
                <a:latin typeface="Arial"/>
                <a:cs typeface="Arial"/>
              </a:rPr>
              <a:t>Weight  </a:t>
            </a:r>
            <a:r>
              <a:rPr sz="1800" spc="-5" dirty="0">
                <a:solidFill>
                  <a:srgbClr val="4930E2"/>
                </a:solidFill>
                <a:latin typeface="Arial"/>
                <a:cs typeface="Arial"/>
              </a:rPr>
              <a:t>sh</a:t>
            </a:r>
            <a:r>
              <a:rPr sz="1800" spc="-15" dirty="0">
                <a:solidFill>
                  <a:srgbClr val="4930E2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930E2"/>
                </a:solidFill>
                <a:latin typeface="Arial"/>
                <a:cs typeface="Arial"/>
              </a:rPr>
              <a:t>ri</a:t>
            </a:r>
            <a:r>
              <a:rPr sz="1800" spc="-15" dirty="0">
                <a:solidFill>
                  <a:srgbClr val="4930E2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4930E2"/>
                </a:solidFill>
                <a:latin typeface="Arial"/>
                <a:cs typeface="Arial"/>
              </a:rPr>
              <a:t>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8428" y="2936113"/>
            <a:ext cx="7854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4930E2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4930E2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4930E2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4930E2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4930E2"/>
                </a:solidFill>
                <a:latin typeface="Arial"/>
                <a:cs typeface="Arial"/>
              </a:rPr>
              <a:t>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0409" y="1042161"/>
            <a:ext cx="204343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(LeCun </a:t>
            </a:r>
            <a:r>
              <a:rPr sz="1800" dirty="0">
                <a:latin typeface="Arial"/>
                <a:cs typeface="Arial"/>
              </a:rPr>
              <a:t>et </a:t>
            </a:r>
            <a:r>
              <a:rPr sz="1800" spc="-5" dirty="0">
                <a:latin typeface="Arial"/>
                <a:cs typeface="Arial"/>
              </a:rPr>
              <a:t>al.,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1989)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17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29 at 11.48.45 P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701" y="0"/>
            <a:ext cx="11783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7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001" y="348741"/>
            <a:ext cx="694563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latin typeface="Calibri"/>
                <a:cs typeface="Calibri"/>
              </a:rPr>
              <a:t>Deep </a:t>
            </a:r>
            <a:r>
              <a:rPr sz="4000" spc="-15" dirty="0">
                <a:latin typeface="Calibri"/>
                <a:cs typeface="Calibri"/>
              </a:rPr>
              <a:t>Convolutional</a:t>
            </a:r>
            <a:r>
              <a:rPr sz="4000" spc="-3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Architectures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2222500"/>
            <a:ext cx="7162800" cy="410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0323" y="1507997"/>
            <a:ext cx="597852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333333"/>
                </a:solidFill>
                <a:latin typeface="Calibri"/>
                <a:cs typeface="Calibri"/>
              </a:rPr>
              <a:t>State-of-the-art on </a:t>
            </a:r>
            <a:r>
              <a:rPr sz="2000" dirty="0">
                <a:solidFill>
                  <a:srgbClr val="333333"/>
                </a:solidFill>
                <a:latin typeface="Calibri"/>
                <a:cs typeface="Calibri"/>
              </a:rPr>
              <a:t>MNIST </a:t>
            </a:r>
            <a:r>
              <a:rPr sz="2000" spc="-5" dirty="0">
                <a:solidFill>
                  <a:srgbClr val="333333"/>
                </a:solidFill>
                <a:latin typeface="Calibri"/>
                <a:cs typeface="Calibri"/>
              </a:rPr>
              <a:t>digits, Caltech-101 objects, </a:t>
            </a:r>
            <a:r>
              <a:rPr sz="2000" spc="-10" dirty="0">
                <a:solidFill>
                  <a:srgbClr val="333333"/>
                </a:solidFill>
                <a:latin typeface="Calibri"/>
                <a:cs typeface="Calibri"/>
              </a:rPr>
              <a:t>etc.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846439" y="6632992"/>
            <a:ext cx="304165" cy="25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20"/>
              </a:lnSpc>
            </a:pPr>
            <a:r>
              <a:rPr dirty="0"/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7449944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Learning : A Theoretician’s Nightmare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5338" b="-5338"/>
          <a:stretch>
            <a:fillRect/>
          </a:stretch>
        </p:blipFill>
        <p:spPr>
          <a:xfrm>
            <a:off x="0" y="1231606"/>
            <a:ext cx="9057309" cy="5475108"/>
          </a:xfrm>
        </p:spPr>
      </p:pic>
    </p:spTree>
    <p:extLst>
      <p:ext uri="{BB962C8B-B14F-4D97-AF65-F5344CB8AC3E}">
        <p14:creationId xmlns:p14="http://schemas.microsoft.com/office/powerpoint/2010/main" val="184471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popular Deep Learning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6430"/>
          </a:xfrm>
        </p:spPr>
        <p:txBody>
          <a:bodyPr>
            <a:normAutofit/>
          </a:bodyPr>
          <a:lstStyle/>
          <a:p>
            <a:r>
              <a:rPr lang="en-US" dirty="0" err="1" smtClean="0"/>
              <a:t>Theano</a:t>
            </a:r>
            <a:r>
              <a:rPr lang="en-US" dirty="0" smtClean="0"/>
              <a:t> (Python based and has very good documentation)</a:t>
            </a:r>
          </a:p>
          <a:p>
            <a:r>
              <a:rPr lang="en-US" dirty="0" smtClean="0"/>
              <a:t>Torch (Has a new interpreter like language and </a:t>
            </a:r>
            <a:r>
              <a:rPr lang="en-US" dirty="0" err="1" smtClean="0"/>
              <a:t>facebook</a:t>
            </a:r>
            <a:r>
              <a:rPr lang="en-US" dirty="0" smtClean="0"/>
              <a:t> backed)</a:t>
            </a:r>
          </a:p>
          <a:p>
            <a:r>
              <a:rPr lang="en-US" dirty="0" err="1" smtClean="0"/>
              <a:t>Tensorflow</a:t>
            </a:r>
            <a:r>
              <a:rPr lang="en-US" dirty="0" smtClean="0"/>
              <a:t> (Google backed)</a:t>
            </a:r>
          </a:p>
          <a:p>
            <a:r>
              <a:rPr lang="en-US" dirty="0" err="1" smtClean="0"/>
              <a:t>Matlab</a:t>
            </a:r>
            <a:r>
              <a:rPr lang="en-US" dirty="0" smtClean="0"/>
              <a:t> Deep Learning Toolbox (But, sadly it does not have many implementation and it does not get regularly updated)</a:t>
            </a:r>
          </a:p>
          <a:p>
            <a:pPr marL="0" indent="0">
              <a:buNone/>
            </a:pP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1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Still good in supervised learning but not that good in unsupervised learning (Need enough examples for training)</a:t>
            </a:r>
          </a:p>
          <a:p>
            <a:r>
              <a:rPr lang="en-US" dirty="0" smtClean="0"/>
              <a:t>High dimensionality of the random variables being modeled.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1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29 at 11.54.28 PM (2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627" y="0"/>
            <a:ext cx="10971917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698663" y="5603824"/>
            <a:ext cx="3519072" cy="1254176"/>
          </a:xfrm>
        </p:spPr>
        <p:txBody>
          <a:bodyPr/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Thanks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378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2688</Words>
  <Application>Microsoft Macintosh PowerPoint</Application>
  <PresentationFormat>On-screen Show (4:3)</PresentationFormat>
  <Paragraphs>778</Paragraphs>
  <Slides>94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Office Theme</vt:lpstr>
      <vt:lpstr>Equation</vt:lpstr>
      <vt:lpstr>Deep Learning Primer</vt:lpstr>
      <vt:lpstr>Why should we care ?</vt:lpstr>
      <vt:lpstr>DeepMind’s AlphaGo beats Lee Sedol 4-1 in Go !!</vt:lpstr>
      <vt:lpstr>Deep Learning played Atari better !!</vt:lpstr>
      <vt:lpstr>PowerPoint Presentation</vt:lpstr>
      <vt:lpstr>PowerPoint Presentation</vt:lpstr>
      <vt:lpstr>PowerPoint Presentation</vt:lpstr>
      <vt:lpstr>Large Scale Visual Image Challenge</vt:lpstr>
      <vt:lpstr>PowerPoint Presentation</vt:lpstr>
      <vt:lpstr>PowerPoint Presentation</vt:lpstr>
      <vt:lpstr>PowerPoint Presentation</vt:lpstr>
      <vt:lpstr>Big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Ideas</vt:lpstr>
      <vt:lpstr>Deep Architecture</vt:lpstr>
      <vt:lpstr>PowerPoint Presentation</vt:lpstr>
      <vt:lpstr>Detail</vt:lpstr>
      <vt:lpstr>PowerPoint Presentation</vt:lpstr>
      <vt:lpstr>PowerPoint Presentation</vt:lpstr>
      <vt:lpstr>PowerPoint Presentation</vt:lpstr>
      <vt:lpstr>PowerPoint Presentation</vt:lpstr>
      <vt:lpstr>longer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non-linear function ?</vt:lpstr>
      <vt:lpstr>Which models are deep ?</vt:lpstr>
      <vt:lpstr>Do we really need deep architectures ?</vt:lpstr>
      <vt:lpstr>Multi Layer Perceptron</vt:lpstr>
      <vt:lpstr>Backpropagation</vt:lpstr>
      <vt:lpstr>Problems with Backpropagation</vt:lpstr>
      <vt:lpstr>Outline</vt:lpstr>
      <vt:lpstr>Deep Network Training (that actually works)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successive layers can learn higher-level features …</vt:lpstr>
      <vt:lpstr>Outline</vt:lpstr>
      <vt:lpstr>Restricted Boltzmann Machines</vt:lpstr>
      <vt:lpstr>Restricted Boltzmann Machines</vt:lpstr>
      <vt:lpstr>Deep Belief Networks(DBNs)</vt:lpstr>
      <vt:lpstr>DBN structure</vt:lpstr>
      <vt:lpstr>DBN Greedy training</vt:lpstr>
      <vt:lpstr>DBN Greedy training</vt:lpstr>
      <vt:lpstr>DBN Greedy training</vt:lpstr>
      <vt:lpstr>Why greedy training works?</vt:lpstr>
      <vt:lpstr>Why greedy training works?</vt:lpstr>
      <vt:lpstr>Outline</vt:lpstr>
      <vt:lpstr>Denoising Auto-Encoder</vt:lpstr>
      <vt:lpstr>Denoising Auto-Encoder</vt:lpstr>
      <vt:lpstr>Stacked (Denoising) Auto-Encoders</vt:lpstr>
      <vt:lpstr>PowerPoint Presentation</vt:lpstr>
      <vt:lpstr>Denoising Auto-Encoders: Results</vt:lpstr>
      <vt:lpstr>Outline</vt:lpstr>
      <vt:lpstr>Predictive Sparse Coding</vt:lpstr>
      <vt:lpstr>Encoder Decoder Model</vt:lpstr>
      <vt:lpstr>PowerPoint Presentation</vt:lpstr>
      <vt:lpstr>Using PSD to Train a Hierarchy of Features</vt:lpstr>
      <vt:lpstr>Using PSD to Train a Hierarchy of Features</vt:lpstr>
      <vt:lpstr>Using PSD to Train a Hierarchy of Features</vt:lpstr>
      <vt:lpstr>Using PSD to Train a Hierarchy of Features</vt:lpstr>
      <vt:lpstr>Outline</vt:lpstr>
      <vt:lpstr>Deep Boltzmann Machines</vt:lpstr>
      <vt:lpstr>DBMs vs. DBNs</vt:lpstr>
      <vt:lpstr>Two layer DBM example</vt:lpstr>
      <vt:lpstr>Deep Boltzman Machines</vt:lpstr>
      <vt:lpstr>Experiments</vt:lpstr>
      <vt:lpstr>Experiments</vt:lpstr>
      <vt:lpstr>Experiments</vt:lpstr>
      <vt:lpstr>Why Greedy Layer Wise Training Works</vt:lpstr>
      <vt:lpstr>Outline</vt:lpstr>
      <vt:lpstr>Convolutional Neural Networks</vt:lpstr>
      <vt:lpstr>PowerPoint Presentation</vt:lpstr>
      <vt:lpstr>Deep Learning : A Theoretician’s Nightmare</vt:lpstr>
      <vt:lpstr>A few popular Deep Learning tools</vt:lpstr>
      <vt:lpstr>Main Issues</vt:lpstr>
      <vt:lpstr>Thanks</vt:lpstr>
    </vt:vector>
  </TitlesOfParts>
  <Company>UTAustin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Primer</dc:title>
  <dc:creator>SWADHIN PRADHAN</dc:creator>
  <cp:lastModifiedBy>SWADHIN PRADHAN</cp:lastModifiedBy>
  <cp:revision>40</cp:revision>
  <dcterms:created xsi:type="dcterms:W3CDTF">2016-03-30T04:16:12Z</dcterms:created>
  <dcterms:modified xsi:type="dcterms:W3CDTF">2016-03-30T10:12:47Z</dcterms:modified>
</cp:coreProperties>
</file>