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658" r:id="rId2"/>
    <p:sldId id="670" r:id="rId3"/>
    <p:sldId id="653" r:id="rId4"/>
    <p:sldId id="525" r:id="rId5"/>
    <p:sldId id="645" r:id="rId6"/>
    <p:sldId id="673" r:id="rId7"/>
    <p:sldId id="675" r:id="rId8"/>
    <p:sldId id="654" r:id="rId9"/>
    <p:sldId id="616" r:id="rId10"/>
    <p:sldId id="617" r:id="rId11"/>
    <p:sldId id="618" r:id="rId12"/>
    <p:sldId id="619" r:id="rId13"/>
    <p:sldId id="620" r:id="rId14"/>
    <p:sldId id="659" r:id="rId15"/>
    <p:sldId id="660" r:id="rId16"/>
    <p:sldId id="661" r:id="rId17"/>
    <p:sldId id="662" r:id="rId18"/>
    <p:sldId id="663" r:id="rId19"/>
    <p:sldId id="664" r:id="rId20"/>
    <p:sldId id="665" r:id="rId21"/>
    <p:sldId id="666" r:id="rId22"/>
    <p:sldId id="672" r:id="rId23"/>
    <p:sldId id="669" r:id="rId24"/>
    <p:sldId id="511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B44A1"/>
    <a:srgbClr val="2A2DA2"/>
    <a:srgbClr val="412E9E"/>
    <a:srgbClr val="4324A8"/>
    <a:srgbClr val="000066"/>
    <a:srgbClr val="3055DC"/>
    <a:srgbClr val="266BE6"/>
    <a:srgbClr val="2186EB"/>
    <a:srgbClr val="10B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73946" autoAdjust="0"/>
  </p:normalViewPr>
  <p:slideViewPr>
    <p:cSldViewPr>
      <p:cViewPr varScale="1">
        <p:scale>
          <a:sx n="84" d="100"/>
          <a:sy n="84" d="100"/>
        </p:scale>
        <p:origin x="23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1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62E1A5C-3B48-4BB6-BFDF-791BA0AAFA8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9F01991-2C47-4580-85B7-26489B7AD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B1B78-0669-44B8-BAC4-8972FEAF1D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46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4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1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1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29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9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1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3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06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80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4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0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5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1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22E8A-C7C0-4753-9BBC-82BF947E96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37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1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5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60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6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2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EE6D-B9F0-40D3-841B-C481D92E7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6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9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6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4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2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1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2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8000">
              <a:schemeClr val="accent1">
                <a:lumMod val="0"/>
                <a:lumOff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94F8-B3CC-458C-B9D4-7EB1998A5221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315E-59D3-4C9C-802C-04D1336C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5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7.png"/><Relationship Id="rId4" Type="http://schemas.openxmlformats.org/officeDocument/2006/relationships/image" Target="../media/image6.svg"/><Relationship Id="rId9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lili@cs.utexas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513CB8-547E-400C-B01C-9A85AF368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356" y="2938346"/>
            <a:ext cx="7693629" cy="17907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3975" b="1" dirty="0">
                <a:solidFill>
                  <a:srgbClr val="FF0000"/>
                </a:solidFill>
                <a:latin typeface="Comic Sans MS" panose="030F0702030302020204" pitchFamily="66" charset="0"/>
              </a:rPr>
              <a:t>RTrack: RNN-Based Device-Free Motion Tracking</a:t>
            </a:r>
            <a:br>
              <a:rPr lang="en-US" sz="3975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n-US" sz="3600" b="1" dirty="0">
                <a:latin typeface="Comic Sans MS" panose="030F0702030302020204" pitchFamily="66" charset="0"/>
              </a:rPr>
            </a:br>
            <a:r>
              <a:rPr lang="en-US" sz="33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Wenguang</a:t>
            </a:r>
            <a:r>
              <a:rPr lang="en-US" sz="3300" dirty="0">
                <a:solidFill>
                  <a:srgbClr val="0000CC"/>
                </a:solidFill>
                <a:latin typeface="Comic Sans MS" panose="030F0702030302020204" pitchFamily="66" charset="0"/>
              </a:rPr>
              <a:t> Mao, Mei Wang, Wei Sun, </a:t>
            </a:r>
            <a:br>
              <a:rPr lang="en-US" sz="3300" dirty="0">
                <a:solidFill>
                  <a:srgbClr val="0000CC"/>
                </a:solidFill>
                <a:latin typeface="Comic Sans MS" panose="030F0702030302020204" pitchFamily="66" charset="0"/>
              </a:rPr>
            </a:br>
            <a:r>
              <a:rPr lang="en-US" sz="3300" dirty="0">
                <a:solidFill>
                  <a:srgbClr val="0000CC"/>
                </a:solidFill>
                <a:latin typeface="Comic Sans MS" panose="030F0702030302020204" pitchFamily="66" charset="0"/>
              </a:rPr>
              <a:t>Lili Qiu, </a:t>
            </a:r>
            <a:r>
              <a:rPr lang="en-US" sz="33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Swadhin</a:t>
            </a:r>
            <a:r>
              <a:rPr lang="en-US" sz="3300" dirty="0">
                <a:solidFill>
                  <a:srgbClr val="0000CC"/>
                </a:solidFill>
                <a:latin typeface="Comic Sans MS" panose="030F0702030302020204" pitchFamily="66" charset="0"/>
              </a:rPr>
              <a:t> Pradhan, Yi-Chao Chen</a:t>
            </a:r>
            <a:br>
              <a:rPr lang="en-US" sz="3300" dirty="0">
                <a:solidFill>
                  <a:srgbClr val="0000CC"/>
                </a:solidFill>
                <a:latin typeface="Comic Sans MS" panose="030F0702030302020204" pitchFamily="66" charset="0"/>
              </a:rPr>
            </a:br>
            <a:br>
              <a:rPr lang="en-US" sz="3300" dirty="0">
                <a:solidFill>
                  <a:srgbClr val="0000CC"/>
                </a:solidFill>
                <a:latin typeface="Comic Sans MS" panose="030F0702030302020204" pitchFamily="66" charset="0"/>
              </a:rPr>
            </a:br>
            <a:r>
              <a:rPr lang="en-US" sz="3300" dirty="0">
                <a:latin typeface="Comic Sans MS" panose="030F0702030302020204" pitchFamily="66" charset="0"/>
              </a:rPr>
              <a:t>UT Austin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6F450-7364-4C3A-AA2D-AEE76275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DF8E605-3301-4F9B-B228-999813C7E4F6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942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A299-B029-44A1-835B-409159B1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Our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360B0-5DE0-46EF-9BAF-BA50EC45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10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1C27FC-D385-45E6-A8B0-0BDACC5B89C6}"/>
              </a:ext>
            </a:extLst>
          </p:cNvPr>
          <p:cNvGrpSpPr/>
          <p:nvPr/>
        </p:nvGrpSpPr>
        <p:grpSpPr>
          <a:xfrm>
            <a:off x="1073823" y="2860509"/>
            <a:ext cx="6993353" cy="1515979"/>
            <a:chOff x="1299413" y="2502569"/>
            <a:chExt cx="9324471" cy="20213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D50E6B-EB3A-4E24-8DEC-31BCDF0A3089}"/>
                </a:ext>
              </a:extLst>
            </p:cNvPr>
            <p:cNvSpPr/>
            <p:nvPr/>
          </p:nvSpPr>
          <p:spPr>
            <a:xfrm>
              <a:off x="2273969" y="2502569"/>
              <a:ext cx="7375358" cy="2021305"/>
            </a:xfrm>
            <a:prstGeom prst="rect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C44C3F-3F16-4770-BFBB-1E7F7463BADD}"/>
                </a:ext>
              </a:extLst>
            </p:cNvPr>
            <p:cNvSpPr/>
            <p:nvPr/>
          </p:nvSpPr>
          <p:spPr>
            <a:xfrm>
              <a:off x="2802355" y="3318769"/>
              <a:ext cx="2887579" cy="867360"/>
            </a:xfrm>
            <a:prstGeom prst="rect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tx1"/>
                  </a:solidFill>
                </a:rPr>
                <a:t>Signal Proc.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B94E46-9F29-480B-9585-AFFD88B08FEC}"/>
                </a:ext>
              </a:extLst>
            </p:cNvPr>
            <p:cNvSpPr/>
            <p:nvPr/>
          </p:nvSpPr>
          <p:spPr>
            <a:xfrm>
              <a:off x="6218319" y="3318769"/>
              <a:ext cx="2887579" cy="867360"/>
            </a:xfrm>
            <a:prstGeom prst="rect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tx1"/>
                  </a:solidFill>
                </a:rPr>
                <a:t>RNN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71D985-B9CF-4303-8595-B6DDBEC222AB}"/>
                </a:ext>
              </a:extLst>
            </p:cNvPr>
            <p:cNvSpPr txBox="1"/>
            <p:nvPr/>
          </p:nvSpPr>
          <p:spPr>
            <a:xfrm>
              <a:off x="2394282" y="2502569"/>
              <a:ext cx="178322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>
                  <a:solidFill>
                    <a:schemeClr val="accent1">
                      <a:lumMod val="75000"/>
                    </a:schemeClr>
                  </a:solidFill>
                </a:rPr>
                <a:t>RTrack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ECFAEB9-7767-4660-ADF8-E0B0A7ACE111}"/>
                </a:ext>
              </a:extLst>
            </p:cNvPr>
            <p:cNvCxnSpPr>
              <a:stCxn id="8" idx="3"/>
              <a:endCxn id="10" idx="1"/>
            </p:cNvCxnSpPr>
            <p:nvPr/>
          </p:nvCxnSpPr>
          <p:spPr>
            <a:xfrm>
              <a:off x="5689934" y="3752449"/>
              <a:ext cx="528385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E8AA802-050F-4FE9-9911-D8FD7AB12769}"/>
                </a:ext>
              </a:extLst>
            </p:cNvPr>
            <p:cNvCxnSpPr>
              <a:cxnSpLocks/>
            </p:cNvCxnSpPr>
            <p:nvPr/>
          </p:nvCxnSpPr>
          <p:spPr>
            <a:xfrm>
              <a:off x="9120942" y="3752449"/>
              <a:ext cx="1502942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5BBFB25-D020-4F44-B6EE-3D507285B604}"/>
                </a:ext>
              </a:extLst>
            </p:cNvPr>
            <p:cNvCxnSpPr>
              <a:cxnSpLocks/>
            </p:cNvCxnSpPr>
            <p:nvPr/>
          </p:nvCxnSpPr>
          <p:spPr>
            <a:xfrm>
              <a:off x="1299413" y="3752449"/>
              <a:ext cx="1502942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DA800FB-94E1-4B3B-89C8-7A2B58A6E8C6}"/>
              </a:ext>
            </a:extLst>
          </p:cNvPr>
          <p:cNvSpPr txBox="1"/>
          <p:nvPr/>
        </p:nvSpPr>
        <p:spPr>
          <a:xfrm>
            <a:off x="76200" y="2827531"/>
            <a:ext cx="162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Received signals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CD48F9-704F-4BC3-B2F6-908E315003BB}"/>
              </a:ext>
            </a:extLst>
          </p:cNvPr>
          <p:cNvSpPr txBox="1"/>
          <p:nvPr/>
        </p:nvSpPr>
        <p:spPr>
          <a:xfrm>
            <a:off x="7444167" y="2718251"/>
            <a:ext cx="1434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Target position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C11B7A-F365-4531-85CE-7B31390F4904}"/>
              </a:ext>
            </a:extLst>
          </p:cNvPr>
          <p:cNvGrpSpPr/>
          <p:nvPr/>
        </p:nvGrpSpPr>
        <p:grpSpPr>
          <a:xfrm>
            <a:off x="2055704" y="4202852"/>
            <a:ext cx="2401115" cy="1386422"/>
            <a:chOff x="2740938" y="4460802"/>
            <a:chExt cx="3201487" cy="184856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77D105-0F1F-4D87-B502-4FB3110C90C8}"/>
                </a:ext>
              </a:extLst>
            </p:cNvPr>
            <p:cNvSpPr txBox="1"/>
            <p:nvPr/>
          </p:nvSpPr>
          <p:spPr>
            <a:xfrm>
              <a:off x="2740938" y="5447590"/>
              <a:ext cx="320148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Separate target reflection from others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BAF59BD-8B95-43FC-B776-EBA7BB5E14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1682" y="4460802"/>
              <a:ext cx="0" cy="905282"/>
            </a:xfrm>
            <a:prstGeom prst="straightConnector1">
              <a:avLst/>
            </a:prstGeom>
            <a:ln w="508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1EBE387-F162-4D8A-A7FB-4F265DEAAD6E}"/>
              </a:ext>
            </a:extLst>
          </p:cNvPr>
          <p:cNvGrpSpPr/>
          <p:nvPr/>
        </p:nvGrpSpPr>
        <p:grpSpPr>
          <a:xfrm>
            <a:off x="4610485" y="4200142"/>
            <a:ext cx="2401115" cy="1386422"/>
            <a:chOff x="2740938" y="4460802"/>
            <a:chExt cx="3201487" cy="184856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671E5C-E067-451A-84A2-55F41D490C2D}"/>
                </a:ext>
              </a:extLst>
            </p:cNvPr>
            <p:cNvSpPr txBox="1"/>
            <p:nvPr/>
          </p:nvSpPr>
          <p:spPr>
            <a:xfrm>
              <a:off x="2740938" y="5447590"/>
              <a:ext cx="320148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Exploit temporal relationship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D6939F2-5A34-46F2-B330-EC44E80CEF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1682" y="4460802"/>
              <a:ext cx="0" cy="905282"/>
            </a:xfrm>
            <a:prstGeom prst="straightConnector1">
              <a:avLst/>
            </a:prstGeom>
            <a:ln w="508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05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ABF9-09CA-40BA-9236-52DC52DB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Applying RNN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489C7-4936-4659-9EA5-C31A375D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FCC84D-0893-4713-851E-5A88D90D2DA1}"/>
              </a:ext>
            </a:extLst>
          </p:cNvPr>
          <p:cNvGrpSpPr/>
          <p:nvPr/>
        </p:nvGrpSpPr>
        <p:grpSpPr>
          <a:xfrm>
            <a:off x="1834624" y="1808425"/>
            <a:ext cx="5068025" cy="3611285"/>
            <a:chOff x="2339445" y="1723865"/>
            <a:chExt cx="6757366" cy="4815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57D404-FABE-4295-AB37-20936B8E6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4880" y="2339418"/>
              <a:ext cx="6102958" cy="26244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6370AF-CF7C-4B54-9F57-2A945023A69C}"/>
                    </a:ext>
                  </a:extLst>
                </p:cNvPr>
                <p:cNvSpPr txBox="1"/>
                <p:nvPr/>
              </p:nvSpPr>
              <p:spPr>
                <a:xfrm>
                  <a:off x="7449963" y="1723865"/>
                  <a:ext cx="136789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sz="3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3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CN" sz="3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6370AF-CF7C-4B54-9F57-2A945023A6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963" y="1723865"/>
                  <a:ext cx="1367896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0C2C43-0D91-4E0A-9AA1-F5107CCE6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5561" y="5105474"/>
              <a:ext cx="1911250" cy="14334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B22832-F9D0-4EA6-8797-E431A9E38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9398" y="5105474"/>
              <a:ext cx="1911250" cy="14334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04796C-F8D2-4061-8D3F-BDA8AD352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9445" y="5105474"/>
              <a:ext cx="1911250" cy="143343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D0011C-F84B-4FA1-91E6-6353F193734F}"/>
              </a:ext>
            </a:extLst>
          </p:cNvPr>
          <p:cNvSpPr txBox="1"/>
          <p:nvPr/>
        </p:nvSpPr>
        <p:spPr>
          <a:xfrm>
            <a:off x="7009752" y="4032520"/>
            <a:ext cx="183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Current profile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FA7D0D-206C-46DF-96B3-7ED5AF8C37B3}"/>
              </a:ext>
            </a:extLst>
          </p:cNvPr>
          <p:cNvCxnSpPr>
            <a:cxnSpLocks/>
          </p:cNvCxnSpPr>
          <p:nvPr/>
        </p:nvCxnSpPr>
        <p:spPr>
          <a:xfrm flipH="1">
            <a:off x="6902649" y="4419721"/>
            <a:ext cx="184072" cy="18680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18BAC3-DE74-418A-BF43-8A192BAC10A1}"/>
              </a:ext>
            </a:extLst>
          </p:cNvPr>
          <p:cNvSpPr txBox="1"/>
          <p:nvPr/>
        </p:nvSpPr>
        <p:spPr>
          <a:xfrm>
            <a:off x="386904" y="5410257"/>
            <a:ext cx="183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Recent profiles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2D69DD-76C9-4407-AEDF-3F3B22B13F6E}"/>
              </a:ext>
            </a:extLst>
          </p:cNvPr>
          <p:cNvCxnSpPr>
            <a:cxnSpLocks/>
          </p:cNvCxnSpPr>
          <p:nvPr/>
        </p:nvCxnSpPr>
        <p:spPr>
          <a:xfrm flipV="1">
            <a:off x="1462319" y="5127739"/>
            <a:ext cx="387360" cy="32357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678E63-0AFD-4FBD-8C4C-215A7027C72B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2223304" y="5256516"/>
            <a:ext cx="1314706" cy="34994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76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170B-E4AD-4EEA-9479-D5DE7738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Network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968D4-360D-4382-AC45-13F093C8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12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0F6218-E952-4D7D-A44B-60A86CBD2561}"/>
              </a:ext>
            </a:extLst>
          </p:cNvPr>
          <p:cNvGrpSpPr/>
          <p:nvPr/>
        </p:nvGrpSpPr>
        <p:grpSpPr>
          <a:xfrm>
            <a:off x="799830" y="1909686"/>
            <a:ext cx="7052012" cy="3925425"/>
            <a:chOff x="1066440" y="1403247"/>
            <a:chExt cx="9402682" cy="52339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E7F2BD5-3414-48EC-AEC8-2B883D673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6966" y="2247213"/>
              <a:ext cx="3304588" cy="3515743"/>
            </a:xfrm>
            <a:prstGeom prst="roundRect">
              <a:avLst>
                <a:gd name="adj" fmla="val 7625"/>
              </a:avLst>
            </a:prstGeom>
            <a:noFill/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C19273D-F8DD-45FD-AC10-A0E97464B0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40033" y="1963813"/>
              <a:ext cx="2" cy="78747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9486A9-4B2D-40B4-9DBF-0154300EED51}"/>
                </a:ext>
              </a:extLst>
            </p:cNvPr>
            <p:cNvSpPr/>
            <p:nvPr/>
          </p:nvSpPr>
          <p:spPr>
            <a:xfrm>
              <a:off x="4283123" y="2751281"/>
              <a:ext cx="1313822" cy="4687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700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85C06B-B410-4A31-BFC5-555B75A3DC7F}"/>
                </a:ext>
              </a:extLst>
            </p:cNvPr>
            <p:cNvSpPr/>
            <p:nvPr/>
          </p:nvSpPr>
          <p:spPr>
            <a:xfrm>
              <a:off x="5949504" y="2751280"/>
              <a:ext cx="1313822" cy="4687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7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EBD370-93E9-49B7-828C-CD2D49A51890}"/>
                </a:ext>
              </a:extLst>
            </p:cNvPr>
            <p:cNvSpPr/>
            <p:nvPr/>
          </p:nvSpPr>
          <p:spPr>
            <a:xfrm>
              <a:off x="4283123" y="3507511"/>
              <a:ext cx="2980203" cy="4687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2700" b="1" dirty="0">
                  <a:solidFill>
                    <a:prstClr val="black"/>
                  </a:solidFill>
                </a:rPr>
                <a:t>H2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D3766D-BD3C-43F4-812B-9A561935BA46}"/>
                </a:ext>
              </a:extLst>
            </p:cNvPr>
            <p:cNvSpPr/>
            <p:nvPr/>
          </p:nvSpPr>
          <p:spPr>
            <a:xfrm>
              <a:off x="5949504" y="4263741"/>
              <a:ext cx="1313822" cy="4687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2700" b="1" dirty="0">
                  <a:solidFill>
                    <a:prstClr val="black"/>
                  </a:solidFill>
                </a:rPr>
                <a:t>H1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0B562A-6361-47E5-99CF-65D87D450430}"/>
                </a:ext>
              </a:extLst>
            </p:cNvPr>
            <p:cNvSpPr/>
            <p:nvPr/>
          </p:nvSpPr>
          <p:spPr>
            <a:xfrm>
              <a:off x="5949504" y="5019971"/>
              <a:ext cx="1313822" cy="4687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2700" b="1" dirty="0">
                  <a:solidFill>
                    <a:prstClr val="black"/>
                  </a:solidFill>
                </a:rPr>
                <a:t>P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B02AEB8-B261-492C-ACE4-AA3D597A8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6414" y="5488696"/>
              <a:ext cx="0" cy="55427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42569780-105D-4E2E-90B6-46CAC57675A5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rot="5400000" flipH="1" flipV="1">
              <a:off x="7541948" y="1602133"/>
              <a:ext cx="213615" cy="2084682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4C44BA03-C767-402E-8635-E4B4EF73F56F}"/>
                </a:ext>
              </a:extLst>
            </p:cNvPr>
            <p:cNvCxnSpPr/>
            <p:nvPr/>
          </p:nvCxnSpPr>
          <p:spPr>
            <a:xfrm flipV="1">
              <a:off x="2777442" y="3989480"/>
              <a:ext cx="2162591" cy="541646"/>
            </a:xfrm>
            <a:prstGeom prst="bentConnector3">
              <a:avLst>
                <a:gd name="adj1" fmla="val 99608"/>
              </a:avLst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32FEEC-B9FC-475B-8369-201DED465AE7}"/>
                </a:ext>
              </a:extLst>
            </p:cNvPr>
            <p:cNvSpPr txBox="1"/>
            <p:nvPr/>
          </p:nvSpPr>
          <p:spPr>
            <a:xfrm>
              <a:off x="4266904" y="4638071"/>
              <a:ext cx="765595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94C483-2A3A-44CE-A9C3-06889119EB79}"/>
                </a:ext>
              </a:extLst>
            </p:cNvPr>
            <p:cNvSpPr txBox="1"/>
            <p:nvPr/>
          </p:nvSpPr>
          <p:spPr>
            <a:xfrm>
              <a:off x="3624758" y="1403247"/>
              <a:ext cx="26305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err="1"/>
                <a:t>Dist</a:t>
              </a:r>
              <a:r>
                <a:rPr lang="en-US" sz="2700" b="1" dirty="0"/>
                <a:t> &amp; </a:t>
              </a:r>
              <a:r>
                <a:rPr lang="en-US" sz="2700" b="1" dirty="0" err="1"/>
                <a:t>AoA</a:t>
              </a:r>
              <a:endParaRPr lang="en-US" sz="27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93F9C3-508F-4155-91CF-ACD89528F250}"/>
                </a:ext>
              </a:extLst>
            </p:cNvPr>
            <p:cNvSpPr txBox="1"/>
            <p:nvPr/>
          </p:nvSpPr>
          <p:spPr>
            <a:xfrm>
              <a:off x="5392173" y="5960039"/>
              <a:ext cx="24284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/>
                <a:t>2D profile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708DF7-38E0-4FE0-AD42-51D4719C8CB3}"/>
                </a:ext>
              </a:extLst>
            </p:cNvPr>
            <p:cNvSpPr txBox="1"/>
            <p:nvPr/>
          </p:nvSpPr>
          <p:spPr>
            <a:xfrm>
              <a:off x="1066440" y="3884795"/>
              <a:ext cx="320046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/>
                <a:t>Prev. context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C73EFC-5E80-4583-9BC6-5077F7CDAD3A}"/>
                </a:ext>
              </a:extLst>
            </p:cNvPr>
            <p:cNvSpPr txBox="1"/>
            <p:nvPr/>
          </p:nvSpPr>
          <p:spPr>
            <a:xfrm>
              <a:off x="7093033" y="2554198"/>
              <a:ext cx="337608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/>
                <a:t>Context info.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AF2F9C7-8610-4965-B70B-D03AFA2D2B1B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6606415" y="4732466"/>
              <a:ext cx="0" cy="28750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9295F05-6FEC-4531-9397-9E6F9BFB32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9077" y="3973973"/>
              <a:ext cx="0" cy="28750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F9EE1F8-7CC3-479A-83BB-CC72D8780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6630" y="3203440"/>
              <a:ext cx="0" cy="28750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2943E7B-F11F-4BCA-AE83-5F199DC725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2911" y="3203440"/>
              <a:ext cx="0" cy="28750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C1920A-1108-4746-B040-BDEE9DC1034D}"/>
              </a:ext>
            </a:extLst>
          </p:cNvPr>
          <p:cNvGrpSpPr/>
          <p:nvPr/>
        </p:nvGrpSpPr>
        <p:grpSpPr>
          <a:xfrm>
            <a:off x="5504199" y="4879178"/>
            <a:ext cx="3182653" cy="466402"/>
            <a:chOff x="7338931" y="5362575"/>
            <a:chExt cx="4243537" cy="62186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557E31-8CE2-4ACC-A8B7-506BCA888FB4}"/>
                </a:ext>
              </a:extLst>
            </p:cNvPr>
            <p:cNvSpPr txBox="1"/>
            <p:nvPr/>
          </p:nvSpPr>
          <p:spPr>
            <a:xfrm>
              <a:off x="8136090" y="5430447"/>
              <a:ext cx="344637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</a:rPr>
                <a:t>Reduce the input size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F31D79D-50D8-471C-8984-867E68A12245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 flipV="1">
              <a:off x="7338931" y="5362575"/>
              <a:ext cx="797158" cy="32948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0A55BB-FFAB-4B8D-8326-6C7D49B499B9}"/>
              </a:ext>
            </a:extLst>
          </p:cNvPr>
          <p:cNvGrpSpPr/>
          <p:nvPr/>
        </p:nvGrpSpPr>
        <p:grpSpPr>
          <a:xfrm>
            <a:off x="5495574" y="4250528"/>
            <a:ext cx="3576992" cy="466402"/>
            <a:chOff x="7338931" y="5362575"/>
            <a:chExt cx="4769322" cy="62186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FBAE6E-0FC4-4FC8-8E0A-892A8A451711}"/>
                </a:ext>
              </a:extLst>
            </p:cNvPr>
            <p:cNvSpPr txBox="1"/>
            <p:nvPr/>
          </p:nvSpPr>
          <p:spPr>
            <a:xfrm>
              <a:off x="8136090" y="5430447"/>
              <a:ext cx="397216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</a:rPr>
                <a:t>Extract features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B676759-B482-44DA-BBC2-043D50CACB76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7338931" y="5362575"/>
              <a:ext cx="797158" cy="32948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630A40-3C71-43A7-BE1B-EC534FEF698B}"/>
              </a:ext>
            </a:extLst>
          </p:cNvPr>
          <p:cNvGrpSpPr/>
          <p:nvPr/>
        </p:nvGrpSpPr>
        <p:grpSpPr>
          <a:xfrm>
            <a:off x="5504199" y="3714544"/>
            <a:ext cx="3576992" cy="466402"/>
            <a:chOff x="7338931" y="5362575"/>
            <a:chExt cx="4769322" cy="6218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14EA042-E885-4004-947C-6A12E7DEE497}"/>
                </a:ext>
              </a:extLst>
            </p:cNvPr>
            <p:cNvSpPr txBox="1"/>
            <p:nvPr/>
          </p:nvSpPr>
          <p:spPr>
            <a:xfrm>
              <a:off x="8136090" y="5430447"/>
              <a:ext cx="397216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</a:rPr>
                <a:t>Combine features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B85F30E-7BB8-4D38-A008-1573D14918FC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flipH="1" flipV="1">
              <a:off x="7338931" y="5362575"/>
              <a:ext cx="797158" cy="32948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119CEBA-7804-4693-89ED-7CB686709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4" y="1943162"/>
            <a:ext cx="1660392" cy="118278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BB242C3-C41C-43EE-8DAA-8D7C0FF2F6C5}"/>
              </a:ext>
            </a:extLst>
          </p:cNvPr>
          <p:cNvGrpSpPr/>
          <p:nvPr/>
        </p:nvGrpSpPr>
        <p:grpSpPr>
          <a:xfrm>
            <a:off x="1331593" y="2096744"/>
            <a:ext cx="1246357" cy="745283"/>
            <a:chOff x="1775457" y="1652659"/>
            <a:chExt cx="1661809" cy="99371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C10BFA3-3668-4885-B7E2-7B056137CAEC}"/>
                </a:ext>
              </a:extLst>
            </p:cNvPr>
            <p:cNvSpPr/>
            <p:nvPr/>
          </p:nvSpPr>
          <p:spPr>
            <a:xfrm>
              <a:off x="1775457" y="1652659"/>
              <a:ext cx="1063709" cy="79383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697BFC4-4F50-4D17-A9B6-2B4A6FB90E59}"/>
                </a:ext>
              </a:extLst>
            </p:cNvPr>
            <p:cNvCxnSpPr/>
            <p:nvPr/>
          </p:nvCxnSpPr>
          <p:spPr>
            <a:xfrm>
              <a:off x="2765752" y="2217048"/>
              <a:ext cx="671514" cy="429321"/>
            </a:xfrm>
            <a:prstGeom prst="straightConnector1">
              <a:avLst/>
            </a:prstGeom>
            <a:ln w="38100"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5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CF94-6F28-4256-B2A9-890D8E17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91E92-4DC7-48F0-84B4-3145CF961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 of 5 neurons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07582-97C0-4485-9F68-372F6D63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AF83328-BBF1-4956-80EB-B98959987C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90650" y="2851692"/>
              <a:ext cx="6095999" cy="2057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301102371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97018452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34034597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66593555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39806991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25035952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928631022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7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257019611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1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</a:rPr>
                            <a:t>0.94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0.00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0.34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0.09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108091020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0.20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</a:rPr>
                            <a:t>0.76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0.14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0.08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0.30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945220885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0.24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</a:rPr>
                            <a:t>0.79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0.13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0.28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0.10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672975961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0.10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0.31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0.31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0.22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0.07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26745336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0.01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0.10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0.07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4810507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AF83328-BBF1-4956-80EB-B98959987CD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90650" y="2851692"/>
              <a:ext cx="6095999" cy="2057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301102371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97018452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34034597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66593555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39806991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25035952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928631022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100699" t="-1754" r="-502797" b="-517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200699" t="-1754" r="-402797" b="-517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300699" t="-1754" r="-302797" b="-517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400699" t="-1754" r="-202797" b="-517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500699" t="-1754" r="-102797" b="-517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600699" t="-1754" r="-2797" b="-5175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019611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1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</a:rPr>
                            <a:t>0.94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0.00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0.34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0.09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108091020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0.20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</a:rPr>
                            <a:t>0.76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0.14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0.08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0.30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945220885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0.24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</a:rPr>
                            <a:t>0.79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0.13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0.28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0.10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672975961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0.10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0.31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0.31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0.22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0.07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26745336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0.01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0.10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0.04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/>
                            <a:t>0.07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4810507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830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D4E6-A46B-4FCE-A71D-AD5033E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DE8C9-2BEA-42F9-A5B3-B3632A12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local profile near the target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0264A-8B6E-43D8-B8A9-ADE07744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49FCA1-1CA2-4ADC-8EA6-8ABE60826AF4}"/>
              </a:ext>
            </a:extLst>
          </p:cNvPr>
          <p:cNvGrpSpPr/>
          <p:nvPr/>
        </p:nvGrpSpPr>
        <p:grpSpPr>
          <a:xfrm>
            <a:off x="4356212" y="2969210"/>
            <a:ext cx="3977585" cy="496149"/>
            <a:chOff x="1487168" y="2808208"/>
            <a:chExt cx="5303447" cy="6615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BB87E4-7140-4B7C-B9F9-6C3B9A24EF5F}"/>
                </a:ext>
              </a:extLst>
            </p:cNvPr>
            <p:cNvSpPr txBox="1"/>
            <p:nvPr/>
          </p:nvSpPr>
          <p:spPr>
            <a:xfrm>
              <a:off x="2298700" y="2844800"/>
              <a:ext cx="449191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chemeClr val="accent6"/>
                  </a:solidFill>
                </a:rPr>
                <a:t>Isolate environment impacts</a:t>
              </a:r>
            </a:p>
          </p:txBody>
        </p:sp>
        <p:pic>
          <p:nvPicPr>
            <p:cNvPr id="10" name="Graphic 9" descr="Smiling Face with No Fill">
              <a:extLst>
                <a:ext uri="{FF2B5EF4-FFF2-40B4-BE49-F238E27FC236}">
                  <a16:creationId xmlns:a16="http://schemas.microsoft.com/office/drawing/2014/main" id="{A223B44F-D4D3-44CC-8818-99F9B11B9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87168" y="2808208"/>
              <a:ext cx="661532" cy="66153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2C7B12E-E36F-4938-963E-4B393DC47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40" y="2854253"/>
            <a:ext cx="3509900" cy="263242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5B35D73-AFCD-4ED3-9E1B-89D92AC97046}"/>
              </a:ext>
            </a:extLst>
          </p:cNvPr>
          <p:cNvGrpSpPr/>
          <p:nvPr/>
        </p:nvGrpSpPr>
        <p:grpSpPr>
          <a:xfrm>
            <a:off x="4356212" y="3495792"/>
            <a:ext cx="3036878" cy="496149"/>
            <a:chOff x="1487168" y="2808208"/>
            <a:chExt cx="4049170" cy="6615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F04179-1CC7-4A7C-8FFF-F90F20150943}"/>
                </a:ext>
              </a:extLst>
            </p:cNvPr>
            <p:cNvSpPr txBox="1"/>
            <p:nvPr/>
          </p:nvSpPr>
          <p:spPr>
            <a:xfrm>
              <a:off x="2298700" y="2844800"/>
              <a:ext cx="323763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chemeClr val="accent6"/>
                  </a:solidFill>
                </a:rPr>
                <a:t>Save training efforts</a:t>
              </a:r>
            </a:p>
          </p:txBody>
        </p:sp>
        <p:pic>
          <p:nvPicPr>
            <p:cNvPr id="32" name="Graphic 31" descr="Smiling Face with No Fill">
              <a:extLst>
                <a:ext uri="{FF2B5EF4-FFF2-40B4-BE49-F238E27FC236}">
                  <a16:creationId xmlns:a16="http://schemas.microsoft.com/office/drawing/2014/main" id="{6D52D623-D4A0-4A91-A4CD-7DDF3FD50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87168" y="2808208"/>
              <a:ext cx="661532" cy="66153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6B7C05-61AF-41A6-AB77-37ADCA5B7E14}"/>
              </a:ext>
            </a:extLst>
          </p:cNvPr>
          <p:cNvGrpSpPr/>
          <p:nvPr/>
        </p:nvGrpSpPr>
        <p:grpSpPr>
          <a:xfrm>
            <a:off x="4356211" y="4576401"/>
            <a:ext cx="3620627" cy="496149"/>
            <a:chOff x="1487168" y="2808208"/>
            <a:chExt cx="4827502" cy="6615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989828-5DDD-4E6B-9FE1-E29E6ECFEA90}"/>
                </a:ext>
              </a:extLst>
            </p:cNvPr>
            <p:cNvSpPr txBox="1"/>
            <p:nvPr/>
          </p:nvSpPr>
          <p:spPr>
            <a:xfrm>
              <a:off x="2298700" y="2844800"/>
              <a:ext cx="401597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chemeClr val="accent6"/>
                  </a:solidFill>
                </a:rPr>
                <a:t>Reduce computation cost</a:t>
              </a:r>
            </a:p>
          </p:txBody>
        </p:sp>
        <p:pic>
          <p:nvPicPr>
            <p:cNvPr id="35" name="Graphic 34" descr="Smiling Face with No Fill">
              <a:extLst>
                <a:ext uri="{FF2B5EF4-FFF2-40B4-BE49-F238E27FC236}">
                  <a16:creationId xmlns:a16="http://schemas.microsoft.com/office/drawing/2014/main" id="{7C341D69-6977-4F4A-8EA2-7FE34B7DE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87168" y="2808208"/>
              <a:ext cx="661532" cy="66153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EC0074-4EF2-4DB5-96D8-C03126D04C33}"/>
              </a:ext>
            </a:extLst>
          </p:cNvPr>
          <p:cNvGrpSpPr/>
          <p:nvPr/>
        </p:nvGrpSpPr>
        <p:grpSpPr>
          <a:xfrm>
            <a:off x="4356212" y="4022375"/>
            <a:ext cx="3330804" cy="496149"/>
            <a:chOff x="1487168" y="2808208"/>
            <a:chExt cx="4441072" cy="6615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EC3E73-8260-4AAC-8492-CF8F0A4B2F62}"/>
                </a:ext>
              </a:extLst>
            </p:cNvPr>
            <p:cNvSpPr txBox="1"/>
            <p:nvPr/>
          </p:nvSpPr>
          <p:spPr>
            <a:xfrm>
              <a:off x="2298700" y="2844800"/>
              <a:ext cx="36295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chemeClr val="accent6"/>
                  </a:solidFill>
                </a:rPr>
                <a:t>Support multiple users</a:t>
              </a:r>
            </a:p>
          </p:txBody>
        </p:sp>
        <p:pic>
          <p:nvPicPr>
            <p:cNvPr id="38" name="Graphic 37" descr="Smiling Face with No Fill">
              <a:extLst>
                <a:ext uri="{FF2B5EF4-FFF2-40B4-BE49-F238E27FC236}">
                  <a16:creationId xmlns:a16="http://schemas.microsoft.com/office/drawing/2014/main" id="{F259E08A-7DC2-46B4-93A9-927D0123A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87168" y="2808208"/>
              <a:ext cx="661532" cy="6615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8E3F9EB-091E-4E89-BB2A-711F508BBF77}"/>
              </a:ext>
            </a:extLst>
          </p:cNvPr>
          <p:cNvGrpSpPr/>
          <p:nvPr/>
        </p:nvGrpSpPr>
        <p:grpSpPr>
          <a:xfrm>
            <a:off x="1085794" y="3158016"/>
            <a:ext cx="1500347" cy="1323620"/>
            <a:chOff x="1447725" y="3067686"/>
            <a:chExt cx="2000463" cy="176482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18C7D83-FB10-46BE-A097-0F840266DE67}"/>
                </a:ext>
              </a:extLst>
            </p:cNvPr>
            <p:cNvGrpSpPr/>
            <p:nvPr/>
          </p:nvGrpSpPr>
          <p:grpSpPr>
            <a:xfrm>
              <a:off x="1447725" y="3483405"/>
              <a:ext cx="1200471" cy="1349107"/>
              <a:chOff x="1447725" y="3483405"/>
              <a:chExt cx="1200471" cy="134910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47E4523-EE00-40A9-90F1-6DD9CEBC8047}"/>
                  </a:ext>
                </a:extLst>
              </p:cNvPr>
              <p:cNvSpPr/>
              <p:nvPr/>
            </p:nvSpPr>
            <p:spPr>
              <a:xfrm>
                <a:off x="1543791" y="3483405"/>
                <a:ext cx="1104405" cy="988621"/>
              </a:xfrm>
              <a:prstGeom prst="rect">
                <a:avLst/>
              </a:prstGeom>
              <a:noFill/>
              <a:ln w="317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071DF18-EF32-4BC1-B288-648C2569C45E}"/>
                  </a:ext>
                </a:extLst>
              </p:cNvPr>
              <p:cNvCxnSpPr/>
              <p:nvPr/>
            </p:nvCxnSpPr>
            <p:spPr>
              <a:xfrm>
                <a:off x="1543791" y="3950006"/>
                <a:ext cx="296883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9D8210B-A2F3-4921-ACA1-BD71B3EA70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3699" y="4038357"/>
                <a:ext cx="0" cy="401106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8C0F2E7-37B0-49A0-BD66-8C7FDA560F32}"/>
                      </a:ext>
                    </a:extLst>
                  </p:cNvPr>
                  <p:cNvSpPr txBox="1"/>
                  <p:nvPr/>
                </p:nvSpPr>
                <p:spPr>
                  <a:xfrm>
                    <a:off x="1970434" y="4063382"/>
                    <a:ext cx="32521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135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8C0F2E7-37B0-49A0-BD66-8C7FDA560F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0434" y="4063382"/>
                    <a:ext cx="325217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500" r="-1500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07687CD-2316-40A5-A35F-6AC8B0323ADB}"/>
                      </a:ext>
                    </a:extLst>
                  </p:cNvPr>
                  <p:cNvSpPr txBox="1"/>
                  <p:nvPr/>
                </p:nvSpPr>
                <p:spPr>
                  <a:xfrm>
                    <a:off x="1596903" y="3597631"/>
                    <a:ext cx="2975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135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07687CD-2316-40A5-A35F-6AC8B0323A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6903" y="3597631"/>
                    <a:ext cx="29757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4490" r="-24490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9BACFA0-AD53-4D90-AEB4-1D64E9CA3569}"/>
                      </a:ext>
                    </a:extLst>
                  </p:cNvPr>
                  <p:cNvSpPr txBox="1"/>
                  <p:nvPr/>
                </p:nvSpPr>
                <p:spPr>
                  <a:xfrm>
                    <a:off x="1447725" y="4555513"/>
                    <a:ext cx="81518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35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9BACFA0-AD53-4D90-AEB4-1D64E9CA35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7725" y="4555513"/>
                    <a:ext cx="815182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000" t="-2941" r="-11000" b="-352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A9B168C-BBA2-42B8-97B2-26119B6001E9}"/>
                  </a:ext>
                </a:extLst>
              </p:cNvPr>
              <p:cNvSpPr/>
              <p:nvPr/>
            </p:nvSpPr>
            <p:spPr>
              <a:xfrm>
                <a:off x="1498071" y="4434679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D93297-2436-4526-BD2E-9BEF3A9C0F2F}"/>
                </a:ext>
              </a:extLst>
            </p:cNvPr>
            <p:cNvSpPr txBox="1"/>
            <p:nvPr/>
          </p:nvSpPr>
          <p:spPr>
            <a:xfrm>
              <a:off x="1447725" y="3067686"/>
              <a:ext cx="200046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Detection window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5F4EA-A2FB-4633-81A2-BEBBEE2145CF}"/>
              </a:ext>
            </a:extLst>
          </p:cNvPr>
          <p:cNvGrpSpPr/>
          <p:nvPr/>
        </p:nvGrpSpPr>
        <p:grpSpPr>
          <a:xfrm>
            <a:off x="1600575" y="3543197"/>
            <a:ext cx="2057929" cy="276558"/>
            <a:chOff x="2134100" y="3581262"/>
            <a:chExt cx="2743905" cy="368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74A507D-6F6E-4556-9CAA-9E48FBA5D5BC}"/>
                    </a:ext>
                  </a:extLst>
                </p:cNvPr>
                <p:cNvSpPr txBox="1"/>
                <p:nvPr/>
              </p:nvSpPr>
              <p:spPr>
                <a:xfrm>
                  <a:off x="2835480" y="3581262"/>
                  <a:ext cx="20425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35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en-US" sz="135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 (</m:t>
                        </m:r>
                        <m:sSub>
                          <m:sSubPr>
                            <m:ctrlP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135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135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35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74A507D-6F6E-4556-9CAA-9E48FBA5D5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480" y="3581262"/>
                  <a:ext cx="2042525" cy="276999"/>
                </a:xfrm>
                <a:prstGeom prst="rect">
                  <a:avLst/>
                </a:prstGeom>
                <a:blipFill>
                  <a:blip r:embed="rId9"/>
                  <a:stretch>
                    <a:fillRect t="-2941" r="-3586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7A3756-304E-448E-BF60-EC778D6DBF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4100" y="3736130"/>
              <a:ext cx="687506" cy="21387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09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85AB77-43FB-4B3C-B82F-A8172C37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3159875"/>
            <a:ext cx="2857500" cy="2143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FB3D0-BFDE-4A5B-B9A9-B1C3042E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E3CE-9862-4E0D-84D3-49E0250D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more training data with existing data</a:t>
            </a:r>
          </a:p>
          <a:p>
            <a:r>
              <a:rPr lang="en-US" dirty="0"/>
              <a:t>Our framework is easy to augment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20126-65E9-48E7-A012-3666EF32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16FFC-EFD3-4523-A86A-14715305F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3159875"/>
            <a:ext cx="2857500" cy="21431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E27A16-7B62-4055-8BFE-D332D36CBC7F}"/>
              </a:ext>
            </a:extLst>
          </p:cNvPr>
          <p:cNvCxnSpPr>
            <a:cxnSpLocks/>
          </p:cNvCxnSpPr>
          <p:nvPr/>
        </p:nvCxnSpPr>
        <p:spPr>
          <a:xfrm flipV="1">
            <a:off x="4021931" y="4050507"/>
            <a:ext cx="385763" cy="18093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BCB02-27A7-4494-A869-C982A63D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E3A13-30D8-435D-9895-4D5B8B6B8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Bela-based testbed</a:t>
            </a:r>
          </a:p>
          <a:p>
            <a:r>
              <a:rPr lang="en-US" dirty="0"/>
              <a:t>Training: </a:t>
            </a:r>
            <a:r>
              <a:rPr lang="en-US" b="1" dirty="0">
                <a:solidFill>
                  <a:srgbClr val="C00000"/>
                </a:solidFill>
              </a:rPr>
              <a:t>1 user, 1 location</a:t>
            </a:r>
          </a:p>
          <a:p>
            <a:r>
              <a:rPr lang="en-US" dirty="0"/>
              <a:t>Testing: 9 users, 4 locations</a:t>
            </a:r>
          </a:p>
          <a:p>
            <a:r>
              <a:rPr lang="en-US" dirty="0"/>
              <a:t>Ground truth: Leap motion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35639-7E15-4EE5-9628-69F0B12C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3B36D-FB6D-447D-832E-F76FA352D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742540"/>
            <a:ext cx="5670998" cy="2415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12A0C-1099-4EF6-936B-40B469C7A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70993"/>
            <a:ext cx="3012908" cy="21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02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76E3-986D-42E0-B52A-2A5169E9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C7F-51B5-45E8-990B-AFECDA015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6621"/>
            <a:ext cx="7886700" cy="3333847"/>
          </a:xfrm>
        </p:spPr>
        <p:txBody>
          <a:bodyPr/>
          <a:lstStyle/>
          <a:p>
            <a:r>
              <a:rPr lang="en-US" dirty="0"/>
              <a:t>Drawing samples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461EA-3FD2-4EA6-B11D-3A2CC466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285A1-63F3-4F85-9534-E9FD71654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2590"/>
            <a:ext cx="3277477" cy="2809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507307-4EC6-41BA-8F3C-5F4CE5A55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477" y="2799598"/>
            <a:ext cx="3092682" cy="2650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959787-9358-412B-A261-7E5647E5D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199" y="2771624"/>
            <a:ext cx="3125317" cy="2678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62A573-CE59-4988-983F-AF271FEB8FDA}"/>
              </a:ext>
            </a:extLst>
          </p:cNvPr>
          <p:cNvSpPr txBox="1"/>
          <p:nvPr/>
        </p:nvSpPr>
        <p:spPr>
          <a:xfrm>
            <a:off x="1143000" y="5744910"/>
            <a:ext cx="7026667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700" b="1" dirty="0"/>
              <a:t>Accurately capture the hand movement pattern</a:t>
            </a:r>
          </a:p>
        </p:txBody>
      </p:sp>
    </p:spTree>
    <p:extLst>
      <p:ext uri="{BB962C8B-B14F-4D97-AF65-F5344CB8AC3E}">
        <p14:creationId xmlns:p14="http://schemas.microsoft.com/office/powerpoint/2010/main" val="32402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76E3-986D-42E0-B52A-2A5169E9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C7F-51B5-45E8-990B-AFECDA015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at different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461EA-3FD2-4EA6-B11D-3A2CC466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6E05C-3F53-4735-B5E5-609D0891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911" y="2207572"/>
            <a:ext cx="5094178" cy="3311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0C951-67FA-4006-BFE9-4CE6DA814688}"/>
              </a:ext>
            </a:extLst>
          </p:cNvPr>
          <p:cNvSpPr txBox="1"/>
          <p:nvPr/>
        </p:nvSpPr>
        <p:spPr>
          <a:xfrm>
            <a:off x="2819400" y="5818039"/>
            <a:ext cx="3639073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700" b="1" dirty="0"/>
              <a:t>Robust to environments</a:t>
            </a:r>
          </a:p>
        </p:txBody>
      </p:sp>
    </p:spTree>
    <p:extLst>
      <p:ext uri="{BB962C8B-B14F-4D97-AF65-F5344CB8AC3E}">
        <p14:creationId xmlns:p14="http://schemas.microsoft.com/office/powerpoint/2010/main" val="5725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76E3-986D-42E0-B52A-2A5169E9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C7F-51B5-45E8-990B-AFECDA015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0370"/>
            <a:ext cx="8229600" cy="4525963"/>
          </a:xfrm>
        </p:spPr>
        <p:txBody>
          <a:bodyPr/>
          <a:lstStyle/>
          <a:p>
            <a:r>
              <a:rPr lang="en-US" dirty="0"/>
              <a:t>Performance at different ranges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461EA-3FD2-4EA6-B11D-3A2CC466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6AF14-4298-4DDD-AE30-EB65C086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050228"/>
            <a:ext cx="4154723" cy="3600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E79F8-8C3C-4E2E-A1FC-F8126982E49D}"/>
              </a:ext>
            </a:extLst>
          </p:cNvPr>
          <p:cNvSpPr txBox="1"/>
          <p:nvPr/>
        </p:nvSpPr>
        <p:spPr>
          <a:xfrm>
            <a:off x="2819400" y="5733425"/>
            <a:ext cx="4133439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700" b="1" dirty="0"/>
              <a:t> 1 – 4 cm error within 4.5 m</a:t>
            </a:r>
          </a:p>
        </p:txBody>
      </p:sp>
    </p:spTree>
    <p:extLst>
      <p:ext uri="{BB962C8B-B14F-4D97-AF65-F5344CB8AC3E}">
        <p14:creationId xmlns:p14="http://schemas.microsoft.com/office/powerpoint/2010/main" val="9564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0EEC-070B-4104-92B5-86DF21DA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Smart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72469-3B6C-4F34-BB5F-E7120D5C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24% US households have smart speakers and 40% of them own multiple smart speakers</a:t>
            </a:r>
          </a:p>
          <a:p>
            <a:endParaRPr lang="en-US" sz="2800" dirty="0"/>
          </a:p>
          <a:p>
            <a:r>
              <a:rPr lang="en-US" sz="2800" dirty="0"/>
              <a:t>Speech-based interaction is used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FCE2F-EE70-43A7-8253-37CA12C0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7D8F80-949C-4622-AA9A-64537AA0478A}"/>
              </a:ext>
            </a:extLst>
          </p:cNvPr>
          <p:cNvGrpSpPr/>
          <p:nvPr/>
        </p:nvGrpSpPr>
        <p:grpSpPr>
          <a:xfrm>
            <a:off x="1684375" y="3429330"/>
            <a:ext cx="2969615" cy="441261"/>
            <a:chOff x="6441240" y="2844800"/>
            <a:chExt cx="3959486" cy="5883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776590-CDC0-42BB-9CFA-F86BC59F4BDE}"/>
                </a:ext>
              </a:extLst>
            </p:cNvPr>
            <p:cNvSpPr txBox="1"/>
            <p:nvPr/>
          </p:nvSpPr>
          <p:spPr>
            <a:xfrm>
              <a:off x="7179588" y="2844800"/>
              <a:ext cx="322113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</a:rPr>
                <a:t>Quiet environments</a:t>
              </a:r>
            </a:p>
          </p:txBody>
        </p:sp>
        <p:pic>
          <p:nvPicPr>
            <p:cNvPr id="7" name="Graphic 6" descr="Warning">
              <a:extLst>
                <a:ext uri="{FF2B5EF4-FFF2-40B4-BE49-F238E27FC236}">
                  <a16:creationId xmlns:a16="http://schemas.microsoft.com/office/drawing/2014/main" id="{BFCF1E2C-0FE1-469F-8A48-11789EF1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4ADC02-B5AA-434A-ABD5-0723147B13D3}"/>
              </a:ext>
            </a:extLst>
          </p:cNvPr>
          <p:cNvGrpSpPr/>
          <p:nvPr/>
        </p:nvGrpSpPr>
        <p:grpSpPr>
          <a:xfrm>
            <a:off x="1689040" y="3999151"/>
            <a:ext cx="2967370" cy="441261"/>
            <a:chOff x="6441240" y="2844800"/>
            <a:chExt cx="3956493" cy="5883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A277C9-D5FE-496D-AD16-B102C273F377}"/>
                </a:ext>
              </a:extLst>
            </p:cNvPr>
            <p:cNvSpPr txBox="1"/>
            <p:nvPr/>
          </p:nvSpPr>
          <p:spPr>
            <a:xfrm>
              <a:off x="7179588" y="2844800"/>
              <a:ext cx="321814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</a:rPr>
                <a:t>Noisy environments</a:t>
              </a:r>
            </a:p>
          </p:txBody>
        </p:sp>
        <p:pic>
          <p:nvPicPr>
            <p:cNvPr id="10" name="Graphic 9" descr="Warning">
              <a:extLst>
                <a:ext uri="{FF2B5EF4-FFF2-40B4-BE49-F238E27FC236}">
                  <a16:creationId xmlns:a16="http://schemas.microsoft.com/office/drawing/2014/main" id="{85288066-E05D-49E4-BE8F-7DD165D1C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CF9763-A344-43D8-BE5F-ECE0ED022FAC}"/>
              </a:ext>
            </a:extLst>
          </p:cNvPr>
          <p:cNvGrpSpPr/>
          <p:nvPr/>
        </p:nvGrpSpPr>
        <p:grpSpPr>
          <a:xfrm>
            <a:off x="1684376" y="4587939"/>
            <a:ext cx="3393256" cy="441261"/>
            <a:chOff x="6441240" y="2844800"/>
            <a:chExt cx="4524342" cy="5883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6BE71A-EF7A-4ECB-AF4F-06C47DB1D75A}"/>
                </a:ext>
              </a:extLst>
            </p:cNvPr>
            <p:cNvSpPr txBox="1"/>
            <p:nvPr/>
          </p:nvSpPr>
          <p:spPr>
            <a:xfrm>
              <a:off x="7179588" y="2844800"/>
              <a:ext cx="378599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</a:rPr>
                <a:t>Complicated operations</a:t>
              </a:r>
            </a:p>
          </p:txBody>
        </p:sp>
        <p:pic>
          <p:nvPicPr>
            <p:cNvPr id="13" name="Graphic 12" descr="Warning">
              <a:extLst>
                <a:ext uri="{FF2B5EF4-FFF2-40B4-BE49-F238E27FC236}">
                  <a16:creationId xmlns:a16="http://schemas.microsoft.com/office/drawing/2014/main" id="{7075BC93-4EC2-4885-A242-6B53DE455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34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76E3-986D-42E0-B52A-2A5169E9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C7F-51B5-45E8-990B-AFECDA015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Multi-user 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461EA-3FD2-4EA6-B11D-3A2CC466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DAA5C-C6FE-42CC-A289-42C8B901F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2438400"/>
            <a:ext cx="5490375" cy="2854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A95DA-8C6F-4BEE-8C34-538B0BF3A5FE}"/>
              </a:ext>
            </a:extLst>
          </p:cNvPr>
          <p:cNvSpPr txBox="1"/>
          <p:nvPr/>
        </p:nvSpPr>
        <p:spPr>
          <a:xfrm>
            <a:off x="2133600" y="5600915"/>
            <a:ext cx="4983672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700" b="1" dirty="0"/>
              <a:t>Effectively support multiple users</a:t>
            </a:r>
          </a:p>
        </p:txBody>
      </p:sp>
    </p:spTree>
    <p:extLst>
      <p:ext uri="{BB962C8B-B14F-4D97-AF65-F5344CB8AC3E}">
        <p14:creationId xmlns:p14="http://schemas.microsoft.com/office/powerpoint/2010/main" val="2525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6A38-A02D-4E64-88E6-44E21696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CC732-E92E-4989-8C08-298CE9ECF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to baselines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4FAE5-56F1-47FC-B508-07B58381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17A78-B30A-4655-9CEF-19CFA619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429576"/>
            <a:ext cx="5073560" cy="3188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A6B11E-A30C-4E19-8E67-5FBC0535AB1C}"/>
              </a:ext>
            </a:extLst>
          </p:cNvPr>
          <p:cNvSpPr txBox="1"/>
          <p:nvPr/>
        </p:nvSpPr>
        <p:spPr>
          <a:xfrm>
            <a:off x="2209800" y="5779592"/>
            <a:ext cx="492487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700" b="1" dirty="0"/>
              <a:t>Outperform baseline approaches</a:t>
            </a:r>
          </a:p>
          <a:p>
            <a:r>
              <a:rPr lang="en-US" sz="2700" b="1" dirty="0"/>
              <a:t>Signal proc. and RNN both help</a:t>
            </a:r>
          </a:p>
        </p:txBody>
      </p:sp>
    </p:spTree>
    <p:extLst>
      <p:ext uri="{BB962C8B-B14F-4D97-AF65-F5344CB8AC3E}">
        <p14:creationId xmlns:p14="http://schemas.microsoft.com/office/powerpoint/2010/main" val="20353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Demo</a:t>
            </a:r>
          </a:p>
        </p:txBody>
      </p:sp>
      <p:pic>
        <p:nvPicPr>
          <p:cNvPr id="4" name="setup-online-exe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7073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1896-A575-4A39-A193-FAD6C557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Wireless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B452-8947-4D68-A90D-B83A7BA88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2028"/>
            <a:ext cx="8446457" cy="3333847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</a:pPr>
            <a:r>
              <a:rPr lang="en-US" dirty="0"/>
              <a:t>RF based tracking</a:t>
            </a:r>
          </a:p>
          <a:p>
            <a:pPr lvl="1">
              <a:spcBef>
                <a:spcPts val="900"/>
              </a:spcBef>
            </a:pPr>
            <a:r>
              <a:rPr lang="en-US" sz="1950" dirty="0"/>
              <a:t>60 GHz: MTrack@MobiCom’15</a:t>
            </a:r>
          </a:p>
          <a:p>
            <a:pPr lvl="1">
              <a:spcBef>
                <a:spcPts val="900"/>
              </a:spcBef>
            </a:pPr>
            <a:r>
              <a:rPr lang="en-US" sz="1950" dirty="0"/>
              <a:t>RFID: RF-IDraw@SigComm’14, RFind@MobiCom’17, TurboTrack@NSDI’19</a:t>
            </a:r>
          </a:p>
          <a:p>
            <a:pPr lvl="1">
              <a:spcBef>
                <a:spcPts val="900"/>
              </a:spcBef>
            </a:pPr>
            <a:r>
              <a:rPr lang="en-US" sz="1950" dirty="0" err="1"/>
              <a:t>WiFi</a:t>
            </a:r>
            <a:r>
              <a:rPr lang="en-US" sz="1950" dirty="0"/>
              <a:t>: Chronos@NSDI’16, WiDraw@MobiCom’15, RFPose3D@SigComm’18</a:t>
            </a:r>
            <a:endParaRPr lang="en-US" dirty="0"/>
          </a:p>
          <a:p>
            <a:pPr>
              <a:spcBef>
                <a:spcPts val="900"/>
              </a:spcBef>
            </a:pPr>
            <a:r>
              <a:rPr lang="en-US" dirty="0"/>
              <a:t>Acoustic based tracking</a:t>
            </a:r>
          </a:p>
          <a:p>
            <a:pPr lvl="1">
              <a:spcBef>
                <a:spcPts val="900"/>
              </a:spcBef>
            </a:pPr>
            <a:r>
              <a:rPr lang="en-US" sz="1950" dirty="0"/>
              <a:t>Device-based: AAMouse@MobiSys’15</a:t>
            </a:r>
          </a:p>
          <a:p>
            <a:pPr lvl="1">
              <a:spcBef>
                <a:spcPts val="900"/>
              </a:spcBef>
            </a:pPr>
            <a:r>
              <a:rPr lang="en-US" sz="1950" dirty="0"/>
              <a:t>Device-free: FingerIO@CHI’16, LLAP@MobiCom’16, Strata@MobiSys’17, VSkin@MobiCom’18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A4241-BC77-49FF-8A56-C2BBBD4E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DF8E605-3301-4F9B-B228-999813C7E4F6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23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6B11E-A30C-4E19-8E67-5FBC0535AB1C}"/>
              </a:ext>
            </a:extLst>
          </p:cNvPr>
          <p:cNvSpPr txBox="1"/>
          <p:nvPr/>
        </p:nvSpPr>
        <p:spPr>
          <a:xfrm>
            <a:off x="76200" y="5593336"/>
            <a:ext cx="914400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400" b="1" dirty="0"/>
              <a:t>The </a:t>
            </a:r>
            <a:r>
              <a:rPr lang="en-US" sz="3400" b="1" dirty="0">
                <a:solidFill>
                  <a:srgbClr val="FF0000"/>
                </a:solidFill>
              </a:rPr>
              <a:t>first </a:t>
            </a:r>
            <a:r>
              <a:rPr lang="en-US" sz="3400" b="1" dirty="0"/>
              <a:t>room-scale device-free acoustic tracking</a:t>
            </a:r>
          </a:p>
        </p:txBody>
      </p:sp>
    </p:spTree>
    <p:extLst>
      <p:ext uri="{BB962C8B-B14F-4D97-AF65-F5344CB8AC3E}">
        <p14:creationId xmlns:p14="http://schemas.microsoft.com/office/powerpoint/2010/main" val="34433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Thank you!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CC"/>
                </a:solidFill>
                <a:hlinkClick r:id="rId2"/>
              </a:rPr>
              <a:t>lili@cs.utexas.edu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5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0EEC-070B-4104-92B5-86DF21DA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Smart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72469-3B6C-4F34-BB5F-E7120D5C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24% US households have smart speakers and 40% of them own multiple smart speakers</a:t>
            </a:r>
          </a:p>
          <a:p>
            <a:r>
              <a:rPr lang="en-US" sz="2800" dirty="0"/>
              <a:t>Speech-based interaction is used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Gesture based interaction is needed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FCE2F-EE70-43A7-8253-37CA12C0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7D8F80-949C-4622-AA9A-64537AA0478A}"/>
              </a:ext>
            </a:extLst>
          </p:cNvPr>
          <p:cNvGrpSpPr/>
          <p:nvPr/>
        </p:nvGrpSpPr>
        <p:grpSpPr>
          <a:xfrm>
            <a:off x="1684375" y="2647230"/>
            <a:ext cx="2969615" cy="441261"/>
            <a:chOff x="6441240" y="2844800"/>
            <a:chExt cx="3959486" cy="5883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776590-CDC0-42BB-9CFA-F86BC59F4BDE}"/>
                </a:ext>
              </a:extLst>
            </p:cNvPr>
            <p:cNvSpPr txBox="1"/>
            <p:nvPr/>
          </p:nvSpPr>
          <p:spPr>
            <a:xfrm>
              <a:off x="7179588" y="2844800"/>
              <a:ext cx="322113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</a:rPr>
                <a:t>Quiet environments</a:t>
              </a:r>
            </a:p>
          </p:txBody>
        </p:sp>
        <p:pic>
          <p:nvPicPr>
            <p:cNvPr id="7" name="Graphic 6" descr="Warning">
              <a:extLst>
                <a:ext uri="{FF2B5EF4-FFF2-40B4-BE49-F238E27FC236}">
                  <a16:creationId xmlns:a16="http://schemas.microsoft.com/office/drawing/2014/main" id="{BFCF1E2C-0FE1-469F-8A48-11789EF1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4ADC02-B5AA-434A-ABD5-0723147B13D3}"/>
              </a:ext>
            </a:extLst>
          </p:cNvPr>
          <p:cNvGrpSpPr/>
          <p:nvPr/>
        </p:nvGrpSpPr>
        <p:grpSpPr>
          <a:xfrm>
            <a:off x="1689040" y="3217051"/>
            <a:ext cx="2967370" cy="441261"/>
            <a:chOff x="6441240" y="2844800"/>
            <a:chExt cx="3956493" cy="5883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A277C9-D5FE-496D-AD16-B102C273F377}"/>
                </a:ext>
              </a:extLst>
            </p:cNvPr>
            <p:cNvSpPr txBox="1"/>
            <p:nvPr/>
          </p:nvSpPr>
          <p:spPr>
            <a:xfrm>
              <a:off x="7179588" y="2844800"/>
              <a:ext cx="321814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</a:rPr>
                <a:t>Noisy environments</a:t>
              </a:r>
            </a:p>
          </p:txBody>
        </p:sp>
        <p:pic>
          <p:nvPicPr>
            <p:cNvPr id="10" name="Graphic 9" descr="Warning">
              <a:extLst>
                <a:ext uri="{FF2B5EF4-FFF2-40B4-BE49-F238E27FC236}">
                  <a16:creationId xmlns:a16="http://schemas.microsoft.com/office/drawing/2014/main" id="{85288066-E05D-49E4-BE8F-7DD165D1C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CF9763-A344-43D8-BE5F-ECE0ED022FAC}"/>
              </a:ext>
            </a:extLst>
          </p:cNvPr>
          <p:cNvGrpSpPr/>
          <p:nvPr/>
        </p:nvGrpSpPr>
        <p:grpSpPr>
          <a:xfrm>
            <a:off x="1684376" y="3805839"/>
            <a:ext cx="3393256" cy="441261"/>
            <a:chOff x="6441240" y="2844800"/>
            <a:chExt cx="4524342" cy="5883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6BE71A-EF7A-4ECB-AF4F-06C47DB1D75A}"/>
                </a:ext>
              </a:extLst>
            </p:cNvPr>
            <p:cNvSpPr txBox="1"/>
            <p:nvPr/>
          </p:nvSpPr>
          <p:spPr>
            <a:xfrm>
              <a:off x="7179588" y="2844800"/>
              <a:ext cx="378599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</a:rPr>
                <a:t>Complicated operations</a:t>
              </a:r>
            </a:p>
          </p:txBody>
        </p:sp>
        <p:pic>
          <p:nvPicPr>
            <p:cNvPr id="13" name="Graphic 12" descr="Warning">
              <a:extLst>
                <a:ext uri="{FF2B5EF4-FFF2-40B4-BE49-F238E27FC236}">
                  <a16:creationId xmlns:a16="http://schemas.microsoft.com/office/drawing/2014/main" id="{7075BC93-4EC2-4885-A242-6B53DE455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022025-F07C-41EF-975B-975886B48ECC}"/>
              </a:ext>
            </a:extLst>
          </p:cNvPr>
          <p:cNvGrpSpPr/>
          <p:nvPr/>
        </p:nvGrpSpPr>
        <p:grpSpPr>
          <a:xfrm>
            <a:off x="1935531" y="4827240"/>
            <a:ext cx="4939418" cy="934194"/>
            <a:chOff x="2580707" y="5293320"/>
            <a:chExt cx="6585891" cy="124559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A18173-B9BE-4498-89F3-07ADFA68D244}"/>
                </a:ext>
              </a:extLst>
            </p:cNvPr>
            <p:cNvGrpSpPr/>
            <p:nvPr/>
          </p:nvGrpSpPr>
          <p:grpSpPr>
            <a:xfrm>
              <a:off x="2580707" y="5644878"/>
              <a:ext cx="5347952" cy="894034"/>
              <a:chOff x="1446564" y="1889449"/>
              <a:chExt cx="4631815" cy="89403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C430D01-41AE-4E68-98DF-8DF14927B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6564" y="1889449"/>
                <a:ext cx="1217061" cy="894034"/>
              </a:xfrm>
              <a:prstGeom prst="rect">
                <a:avLst/>
              </a:prstGeom>
            </p:spPr>
          </p:pic>
          <p:sp>
            <p:nvSpPr>
              <p:cNvPr id="20" name="Curved Right Arrow 30">
                <a:extLst>
                  <a:ext uri="{FF2B5EF4-FFF2-40B4-BE49-F238E27FC236}">
                    <a16:creationId xmlns:a16="http://schemas.microsoft.com/office/drawing/2014/main" id="{5C61ADE2-9520-4729-8D12-38484E259164}"/>
                  </a:ext>
                </a:extLst>
              </p:cNvPr>
              <p:cNvSpPr/>
              <p:nvPr/>
            </p:nvSpPr>
            <p:spPr>
              <a:xfrm rot="10800000" flipV="1">
                <a:off x="2870721" y="2062325"/>
                <a:ext cx="3207658" cy="420794"/>
              </a:xfrm>
              <a:prstGeom prst="curved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83D4FF3-13D6-4A00-8886-47FFD9976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0064" y="5293320"/>
              <a:ext cx="896534" cy="1156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247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4996-B739-40FE-8385-24AF1F7F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Acoustic Device-Free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CC2EC-F42B-4DAD-B050-0EFF82667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8110"/>
            <a:ext cx="7886700" cy="3570374"/>
          </a:xfrm>
        </p:spPr>
        <p:txBody>
          <a:bodyPr/>
          <a:lstStyle/>
          <a:p>
            <a:pPr>
              <a:spcBef>
                <a:spcPts val="1350"/>
              </a:spcBef>
            </a:pPr>
            <a:r>
              <a:rPr lang="en-US" dirty="0"/>
              <a:t>Potentials</a:t>
            </a:r>
          </a:p>
          <a:p>
            <a:pPr marL="0" indent="0">
              <a:spcBef>
                <a:spcPts val="1350"/>
              </a:spcBef>
              <a:buNone/>
            </a:pPr>
            <a:endParaRPr lang="en-US" dirty="0"/>
          </a:p>
          <a:p>
            <a:pPr>
              <a:spcBef>
                <a:spcPts val="1350"/>
              </a:spcBef>
            </a:pPr>
            <a:endParaRPr lang="en-US" dirty="0"/>
          </a:p>
          <a:p>
            <a:pPr>
              <a:spcBef>
                <a:spcPts val="1350"/>
              </a:spcBef>
            </a:pPr>
            <a:r>
              <a:rPr lang="en-US" dirty="0"/>
              <a:t>Problems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58068-892D-4D0C-83C5-F1EAD200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F8073-B0F4-4912-8A6A-E563A732A94A}"/>
              </a:ext>
            </a:extLst>
          </p:cNvPr>
          <p:cNvGrpSpPr/>
          <p:nvPr/>
        </p:nvGrpSpPr>
        <p:grpSpPr>
          <a:xfrm>
            <a:off x="2773890" y="3851601"/>
            <a:ext cx="3231225" cy="441261"/>
            <a:chOff x="6441240" y="2844800"/>
            <a:chExt cx="4308300" cy="5883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A47C42-4AEB-4ABE-B388-7665F0DC9413}"/>
                </a:ext>
              </a:extLst>
            </p:cNvPr>
            <p:cNvSpPr txBox="1"/>
            <p:nvPr/>
          </p:nvSpPr>
          <p:spPr>
            <a:xfrm>
              <a:off x="7179588" y="2844800"/>
              <a:ext cx="356995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</a:rPr>
                <a:t>Limited working range</a:t>
              </a:r>
            </a:p>
          </p:txBody>
        </p:sp>
        <p:pic>
          <p:nvPicPr>
            <p:cNvPr id="7" name="Graphic 6" descr="Warning">
              <a:extLst>
                <a:ext uri="{FF2B5EF4-FFF2-40B4-BE49-F238E27FC236}">
                  <a16:creationId xmlns:a16="http://schemas.microsoft.com/office/drawing/2014/main" id="{6DFCCDB9-21FA-4016-A05D-84BAF57B4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FD9ECA-0670-4536-A577-A26B3FA33387}"/>
              </a:ext>
            </a:extLst>
          </p:cNvPr>
          <p:cNvGrpSpPr/>
          <p:nvPr/>
        </p:nvGrpSpPr>
        <p:grpSpPr>
          <a:xfrm>
            <a:off x="2773890" y="4564450"/>
            <a:ext cx="4926048" cy="441261"/>
            <a:chOff x="6441240" y="2844800"/>
            <a:chExt cx="6568065" cy="5883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6BD772-F80D-43A4-8BF5-F7F09B3593EC}"/>
                </a:ext>
              </a:extLst>
            </p:cNvPr>
            <p:cNvSpPr txBox="1"/>
            <p:nvPr/>
          </p:nvSpPr>
          <p:spPr>
            <a:xfrm>
              <a:off x="7179588" y="2844800"/>
              <a:ext cx="582971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</a:rPr>
                <a:t>Not leverage the smart speaker setup</a:t>
              </a:r>
            </a:p>
          </p:txBody>
        </p:sp>
        <p:pic>
          <p:nvPicPr>
            <p:cNvPr id="10" name="Graphic 9" descr="Warning">
              <a:extLst>
                <a:ext uri="{FF2B5EF4-FFF2-40B4-BE49-F238E27FC236}">
                  <a16:creationId xmlns:a16="http://schemas.microsoft.com/office/drawing/2014/main" id="{B5347F15-562D-40B7-AF6A-6B73FF7D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1240" y="2844800"/>
              <a:ext cx="588348" cy="58834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A0096E-33B1-46D9-93D3-D26EA901E6C2}"/>
              </a:ext>
            </a:extLst>
          </p:cNvPr>
          <p:cNvGrpSpPr/>
          <p:nvPr/>
        </p:nvGrpSpPr>
        <p:grpSpPr>
          <a:xfrm>
            <a:off x="2888190" y="1930389"/>
            <a:ext cx="2327902" cy="496149"/>
            <a:chOff x="1487168" y="2808208"/>
            <a:chExt cx="3103869" cy="6615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12EC42-1891-4954-955D-7A2AE59AF3C3}"/>
                </a:ext>
              </a:extLst>
            </p:cNvPr>
            <p:cNvSpPr txBox="1"/>
            <p:nvPr/>
          </p:nvSpPr>
          <p:spPr>
            <a:xfrm>
              <a:off x="2298700" y="2844800"/>
              <a:ext cx="229233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chemeClr val="accent6"/>
                  </a:solidFill>
                </a:rPr>
                <a:t>High accuracy</a:t>
              </a:r>
            </a:p>
          </p:txBody>
        </p:sp>
        <p:pic>
          <p:nvPicPr>
            <p:cNvPr id="13" name="Graphic 12" descr="Smiling Face with No Fill">
              <a:extLst>
                <a:ext uri="{FF2B5EF4-FFF2-40B4-BE49-F238E27FC236}">
                  <a16:creationId xmlns:a16="http://schemas.microsoft.com/office/drawing/2014/main" id="{2F1E67AB-DF62-4BC3-B16C-53F58A843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87168" y="2808208"/>
              <a:ext cx="661532" cy="66153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A0096E-33B1-46D9-93D3-D26EA901E6C2}"/>
              </a:ext>
            </a:extLst>
          </p:cNvPr>
          <p:cNvGrpSpPr/>
          <p:nvPr/>
        </p:nvGrpSpPr>
        <p:grpSpPr>
          <a:xfrm>
            <a:off x="2888190" y="2993203"/>
            <a:ext cx="2835734" cy="496149"/>
            <a:chOff x="1401793" y="2359054"/>
            <a:chExt cx="3780978" cy="6615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12EC42-1891-4954-955D-7A2AE59AF3C3}"/>
                </a:ext>
              </a:extLst>
            </p:cNvPr>
            <p:cNvSpPr txBox="1"/>
            <p:nvPr/>
          </p:nvSpPr>
          <p:spPr>
            <a:xfrm>
              <a:off x="2213324" y="2391618"/>
              <a:ext cx="296944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chemeClr val="accent6"/>
                  </a:solidFill>
                </a:rPr>
                <a:t>Privacy preserving</a:t>
              </a:r>
            </a:p>
          </p:txBody>
        </p:sp>
        <p:pic>
          <p:nvPicPr>
            <p:cNvPr id="16" name="Graphic 12" descr="Smiling Face with No Fill">
              <a:extLst>
                <a:ext uri="{FF2B5EF4-FFF2-40B4-BE49-F238E27FC236}">
                  <a16:creationId xmlns:a16="http://schemas.microsoft.com/office/drawing/2014/main" id="{2F1E67AB-DF62-4BC3-B16C-53F58A843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01793" y="2359054"/>
              <a:ext cx="661532" cy="66153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A0096E-33B1-46D9-93D3-D26EA901E6C2}"/>
              </a:ext>
            </a:extLst>
          </p:cNvPr>
          <p:cNvGrpSpPr/>
          <p:nvPr/>
        </p:nvGrpSpPr>
        <p:grpSpPr>
          <a:xfrm>
            <a:off x="2888190" y="2473541"/>
            <a:ext cx="1764671" cy="496149"/>
            <a:chOff x="1487168" y="2808208"/>
            <a:chExt cx="2352894" cy="6615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12EC42-1891-4954-955D-7A2AE59AF3C3}"/>
                </a:ext>
              </a:extLst>
            </p:cNvPr>
            <p:cNvSpPr txBox="1"/>
            <p:nvPr/>
          </p:nvSpPr>
          <p:spPr>
            <a:xfrm>
              <a:off x="2298700" y="2844800"/>
              <a:ext cx="15413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chemeClr val="accent6"/>
                  </a:solidFill>
                </a:rPr>
                <a:t>Low cost</a:t>
              </a:r>
            </a:p>
          </p:txBody>
        </p:sp>
        <p:pic>
          <p:nvPicPr>
            <p:cNvPr id="20" name="Graphic 12" descr="Smiling Face with No Fill">
              <a:extLst>
                <a:ext uri="{FF2B5EF4-FFF2-40B4-BE49-F238E27FC236}">
                  <a16:creationId xmlns:a16="http://schemas.microsoft.com/office/drawing/2014/main" id="{2F1E67AB-DF62-4BC3-B16C-53F58A843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87168" y="2808208"/>
              <a:ext cx="661532" cy="661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7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B3E-21A0-486F-B37C-D0AE9B79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Limited Working Range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065CA1-40DB-4871-8F92-07A882FFF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1426" y="2077132"/>
            <a:ext cx="5197826" cy="34601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D6E81-7252-4019-8DCA-5ACC4F38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1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C68C-E23A-485A-8EFC-7670A71F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8E70-547C-4BF0-82E4-CFD2F35E6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350"/>
              </a:spcBef>
            </a:pPr>
            <a:r>
              <a:rPr lang="en-US" dirty="0"/>
              <a:t>Leverage microphone array on smart speakers</a:t>
            </a:r>
          </a:p>
          <a:p>
            <a:pPr>
              <a:spcBef>
                <a:spcPts val="1350"/>
              </a:spcBef>
            </a:pPr>
            <a:r>
              <a:rPr lang="en-US" dirty="0"/>
              <a:t>Sending inaudible chirp signals</a:t>
            </a:r>
          </a:p>
          <a:p>
            <a:pPr>
              <a:spcBef>
                <a:spcPts val="1350"/>
              </a:spcBef>
            </a:pPr>
            <a:r>
              <a:rPr lang="en-US" b="1" dirty="0">
                <a:solidFill>
                  <a:srgbClr val="C00000"/>
                </a:solidFill>
              </a:rPr>
              <a:t>Mixing</a:t>
            </a:r>
            <a:r>
              <a:rPr lang="en-US" dirty="0"/>
              <a:t> tx and rx chirps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2906C-EF0A-4E6A-824A-44AFB6C8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6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ACAC9C-2CF7-4433-AF6E-E6C027381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46" y="2219309"/>
            <a:ext cx="4348605" cy="182936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FD95019-19E3-4398-BE08-A7F61D5B5075}"/>
              </a:ext>
            </a:extLst>
          </p:cNvPr>
          <p:cNvGrpSpPr/>
          <p:nvPr/>
        </p:nvGrpSpPr>
        <p:grpSpPr>
          <a:xfrm>
            <a:off x="1433944" y="4418778"/>
            <a:ext cx="6115834" cy="1273432"/>
            <a:chOff x="1911926" y="4748701"/>
            <a:chExt cx="8154444" cy="1697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BAA0D86-A345-4510-B3A2-02AD99FD1FEB}"/>
                    </a:ext>
                  </a:extLst>
                </p:cNvPr>
                <p:cNvSpPr txBox="1"/>
                <p:nvPr/>
              </p:nvSpPr>
              <p:spPr>
                <a:xfrm>
                  <a:off x="2541319" y="4748701"/>
                  <a:ext cx="7525051" cy="553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7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BAA0D86-A345-4510-B3A2-02AD99FD1F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319" y="4748701"/>
                  <a:ext cx="7525051" cy="553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41C1563-332D-486F-9024-3646EE652643}"/>
                </a:ext>
              </a:extLst>
            </p:cNvPr>
            <p:cNvGrpSpPr/>
            <p:nvPr/>
          </p:nvGrpSpPr>
          <p:grpSpPr>
            <a:xfrm>
              <a:off x="1911926" y="5302699"/>
              <a:ext cx="1523836" cy="1023145"/>
              <a:chOff x="1911926" y="5302699"/>
              <a:chExt cx="1523836" cy="1023145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124846-3C52-45C4-B110-8C0D66B464FF}"/>
                  </a:ext>
                </a:extLst>
              </p:cNvPr>
              <p:cNvSpPr txBox="1"/>
              <p:nvPr/>
            </p:nvSpPr>
            <p:spPr>
              <a:xfrm>
                <a:off x="1911926" y="5833402"/>
                <a:ext cx="1523836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MIC index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2875C4A-46DE-42A0-9642-6350A301BE62}"/>
                  </a:ext>
                </a:extLst>
              </p:cNvPr>
              <p:cNvCxnSpPr/>
              <p:nvPr/>
            </p:nvCxnSpPr>
            <p:spPr>
              <a:xfrm flipV="1">
                <a:off x="2873829" y="5302699"/>
                <a:ext cx="249381" cy="53070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1AE0CDB-1BDE-49C7-9E86-E38369B72BDC}"/>
                </a:ext>
              </a:extLst>
            </p:cNvPr>
            <p:cNvGrpSpPr/>
            <p:nvPr/>
          </p:nvGrpSpPr>
          <p:grpSpPr>
            <a:xfrm>
              <a:off x="3586348" y="5362074"/>
              <a:ext cx="1084752" cy="952400"/>
              <a:chOff x="2358389" y="5096723"/>
              <a:chExt cx="1084752" cy="95240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1723EA1-2962-4417-97BD-F93F46AF3215}"/>
                  </a:ext>
                </a:extLst>
              </p:cNvPr>
              <p:cNvSpPr txBox="1"/>
              <p:nvPr/>
            </p:nvSpPr>
            <p:spPr>
              <a:xfrm>
                <a:off x="2566405" y="5556681"/>
                <a:ext cx="876736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Time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2F86194-F1BF-4396-9955-0DF8729111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58389" y="5096723"/>
                <a:ext cx="452389" cy="45995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852BDF0-9F96-429A-9C2E-5A259B42D995}"/>
                </a:ext>
              </a:extLst>
            </p:cNvPr>
            <p:cNvGrpSpPr/>
            <p:nvPr/>
          </p:nvGrpSpPr>
          <p:grpSpPr>
            <a:xfrm>
              <a:off x="5888140" y="5302700"/>
              <a:ext cx="1773134" cy="1143909"/>
              <a:chOff x="1652323" y="5040677"/>
              <a:chExt cx="1773134" cy="114390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861DB6-9A75-4FE1-B718-CF3C8195FEB7}"/>
                  </a:ext>
                </a:extLst>
              </p:cNvPr>
              <p:cNvSpPr txBox="1"/>
              <p:nvPr/>
            </p:nvSpPr>
            <p:spPr>
              <a:xfrm>
                <a:off x="1652323" y="5692144"/>
                <a:ext cx="1773134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Frequencies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72571AA-BECC-457A-B99A-B4F83408E3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3252" y="5040677"/>
                <a:ext cx="439449" cy="630787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FF335AD-8A88-40E7-B2B0-6076003BB5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8225" y="5418116"/>
              <a:ext cx="673569" cy="48048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414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5DB1-D7BB-48F9-A735-20503BFD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Signal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3218-8455-416F-8A23-502EABB7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350"/>
              </a:spcBef>
            </a:pPr>
            <a:r>
              <a:rPr lang="en-US" dirty="0"/>
              <a:t>2D profile enhancement</a:t>
            </a:r>
          </a:p>
          <a:p>
            <a:pPr lvl="1">
              <a:spcBef>
                <a:spcPts val="1350"/>
              </a:spcBef>
            </a:pPr>
            <a:r>
              <a:rPr lang="en-US" dirty="0"/>
              <a:t>Time-domain beamforming</a:t>
            </a:r>
          </a:p>
          <a:p>
            <a:pPr lvl="1">
              <a:spcBef>
                <a:spcPts val="1350"/>
              </a:spcBef>
            </a:pPr>
            <a:r>
              <a:rPr lang="en-US" dirty="0"/>
              <a:t>MIC placement design</a:t>
            </a:r>
          </a:p>
          <a:p>
            <a:pPr lvl="1">
              <a:spcBef>
                <a:spcPts val="1350"/>
              </a:spcBef>
            </a:pPr>
            <a:r>
              <a:rPr lang="en-US" dirty="0"/>
              <a:t>Using middle chirps</a:t>
            </a:r>
          </a:p>
          <a:p>
            <a:pPr lvl="1">
              <a:spcBef>
                <a:spcPts val="1350"/>
              </a:spcBef>
            </a:pPr>
            <a:r>
              <a:rPr lang="en-US" dirty="0"/>
              <a:t>Removing negative frequencies</a:t>
            </a:r>
          </a:p>
          <a:p>
            <a:pPr>
              <a:spcBef>
                <a:spcPts val="1350"/>
              </a:spcBef>
            </a:pPr>
            <a:r>
              <a:rPr lang="en-US" dirty="0"/>
              <a:t>Detect initial gesture and initialize tracking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9D133-87DF-45F6-B2F7-A5A52785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8000">
              <a:schemeClr val="accent1">
                <a:lumMod val="0"/>
                <a:lumOff val="10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280A-5570-46A1-B405-059B1F8D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Profiles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19DE4-21BF-45BC-8249-3B00B6BA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8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B2C370B-7262-4564-B4C6-18F436D12D9B}"/>
              </a:ext>
            </a:extLst>
          </p:cNvPr>
          <p:cNvSpPr/>
          <p:nvPr/>
        </p:nvSpPr>
        <p:spPr>
          <a:xfrm>
            <a:off x="3200400" y="3429001"/>
            <a:ext cx="1407227" cy="329540"/>
          </a:xfrm>
          <a:prstGeom prst="rightArrow">
            <a:avLst>
              <a:gd name="adj1" fmla="val 50000"/>
              <a:gd name="adj2" fmla="val 743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3B9C7-3216-4119-8545-9DC9F54B88A4}"/>
              </a:ext>
            </a:extLst>
          </p:cNvPr>
          <p:cNvSpPr txBox="1"/>
          <p:nvPr/>
        </p:nvSpPr>
        <p:spPr>
          <a:xfrm>
            <a:off x="2945395" y="2208776"/>
            <a:ext cx="20409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solidFill>
                  <a:srgbClr val="C00000"/>
                </a:solidFill>
              </a:rPr>
              <a:t>Our Signal </a:t>
            </a:r>
          </a:p>
          <a:p>
            <a:r>
              <a:rPr lang="en-US" sz="3300" dirty="0">
                <a:solidFill>
                  <a:srgbClr val="C00000"/>
                </a:solidFill>
              </a:rPr>
              <a:t>processing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E0449D-754D-4A1F-ACD9-8C54B96CB8C0}"/>
              </a:ext>
            </a:extLst>
          </p:cNvPr>
          <p:cNvSpPr txBox="1"/>
          <p:nvPr/>
        </p:nvSpPr>
        <p:spPr>
          <a:xfrm>
            <a:off x="595297" y="3316772"/>
            <a:ext cx="22942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Audio signals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90C38B-74D4-4656-8918-D6A54A1A1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22206"/>
            <a:ext cx="2428880" cy="21431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4200" y="3404182"/>
            <a:ext cx="152400" cy="177217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2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8BB69-FA7E-445D-917B-67F3DEF4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E605-3301-4F9B-B228-999813C7E4F6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5E339-739B-4B48-95B4-AC69318EA0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434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Signal processing alone is not enough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F0131A-665A-45A8-A638-8C382D0895A8}"/>
              </a:ext>
            </a:extLst>
          </p:cNvPr>
          <p:cNvGrpSpPr/>
          <p:nvPr/>
        </p:nvGrpSpPr>
        <p:grpSpPr>
          <a:xfrm>
            <a:off x="928680" y="1524000"/>
            <a:ext cx="7286641" cy="2143130"/>
            <a:chOff x="1088239" y="2150247"/>
            <a:chExt cx="9715521" cy="28575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90C38B-74D4-4656-8918-D6A54A1A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253" y="2150247"/>
              <a:ext cx="3238507" cy="28575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CD05D1-5B0E-4DAC-A002-2DB372CF9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746" y="2150247"/>
              <a:ext cx="3238507" cy="28575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6C5AF5-24EE-4B1B-B9BF-B275292F6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239" y="2150247"/>
              <a:ext cx="3238507" cy="285750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9BD5A30-B2F6-4141-BF5E-150016077D7A}"/>
              </a:ext>
            </a:extLst>
          </p:cNvPr>
          <p:cNvSpPr txBox="1"/>
          <p:nvPr/>
        </p:nvSpPr>
        <p:spPr>
          <a:xfrm>
            <a:off x="1151151" y="3856533"/>
            <a:ext cx="382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i="1" dirty="0"/>
              <a:t> is the ground truth position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7106" y="1168203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Under noise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7633" y="1172964"/>
            <a:ext cx="225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Under multipath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1142067"/>
            <a:ext cx="239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Under movement</a:t>
            </a:r>
          </a:p>
        </p:txBody>
      </p:sp>
    </p:spTree>
    <p:extLst>
      <p:ext uri="{BB962C8B-B14F-4D97-AF65-F5344CB8AC3E}">
        <p14:creationId xmlns:p14="http://schemas.microsoft.com/office/powerpoint/2010/main" val="6899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On-screen Show (4:3)</PresentationFormat>
  <Paragraphs>214</Paragraphs>
  <Slides>24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Office Theme</vt:lpstr>
      <vt:lpstr>RTrack: RNN-Based Device-Free Motion Tracking  Wenguang Mao, Mei Wang, Wei Sun,  Lili Qiu, Swadhin Pradhan, Yi-Chao Chen  UT Austin</vt:lpstr>
      <vt:lpstr>Smart Speaker</vt:lpstr>
      <vt:lpstr>Smart Speaker</vt:lpstr>
      <vt:lpstr>Acoustic Device-Free Tracking</vt:lpstr>
      <vt:lpstr>Why Limited Working Range</vt:lpstr>
      <vt:lpstr>2D MUSIC</vt:lpstr>
      <vt:lpstr>Our Signal Processing</vt:lpstr>
      <vt:lpstr>2D Profiles</vt:lpstr>
      <vt:lpstr>Signal processing alone is not enough</vt:lpstr>
      <vt:lpstr>Our Approach</vt:lpstr>
      <vt:lpstr>Applying RNN</vt:lpstr>
      <vt:lpstr>Network Architecture</vt:lpstr>
      <vt:lpstr>Context Layer</vt:lpstr>
      <vt:lpstr>Detection Window</vt:lpstr>
      <vt:lpstr>Data Augmentation</vt:lpstr>
      <vt:lpstr>Implementation</vt:lpstr>
      <vt:lpstr>Evaluation</vt:lpstr>
      <vt:lpstr>Evaluation</vt:lpstr>
      <vt:lpstr>Evaluation</vt:lpstr>
      <vt:lpstr>Evaluation</vt:lpstr>
      <vt:lpstr>Evaluation</vt:lpstr>
      <vt:lpstr>Video Demo</vt:lpstr>
      <vt:lpstr>Existing Wireless Tracking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2019-10-27T16:57:56Z</dcterms:created>
  <dcterms:modified xsi:type="dcterms:W3CDTF">2019-10-27T16:58:15Z</dcterms:modified>
</cp:coreProperties>
</file>