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Ubuntu"/>
      <p:regular r:id="rId7"/>
      <p:bold r:id="rId8"/>
      <p:italic r:id="rId9"/>
      <p:boldItalic r:id="rId10"/>
    </p:embeddedFont>
    <p:embeddedFont>
      <p:font typeface="Raleway"/>
      <p:regular r:id="rId11"/>
      <p:bold r:id="rId12"/>
      <p:italic r:id="rId13"/>
      <p:boldItalic r:id="rId14"/>
    </p:embeddedFont>
    <p:embeddedFont>
      <p:font typeface="Roboto Mon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font" Target="fonts/Ubuntu-boldItalic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italic.fntdata"/><Relationship Id="rId15" Type="http://schemas.openxmlformats.org/officeDocument/2006/relationships/font" Target="fonts/RobotoMon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obotoMono-italic.fntdata"/><Relationship Id="rId16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Mono-boldItalic.fntdata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9144000" cy="1053300"/>
          </a:xfrm>
          <a:prstGeom prst="rect">
            <a:avLst/>
          </a:prstGeom>
          <a:solidFill>
            <a:srgbClr val="611BB8"/>
          </a:solidFill>
          <a:ln>
            <a:noFill/>
          </a:ln>
        </p:spPr>
        <p:txBody>
          <a:bodyPr anchorCtr="0" anchor="b" bIns="91425" lIns="522000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-GB" sz="2955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Exploiting Air Quality Monitors to Perform Indoor Surveillance: Academic Setting</a:t>
            </a:r>
            <a:endParaRPr b="1" sz="2877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53400" y="1111475"/>
            <a:ext cx="6726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mes New Roman"/>
                <a:ea typeface="Times New Roman"/>
                <a:cs typeface="Times New Roman"/>
                <a:sym typeface="Times New Roman"/>
              </a:rPr>
              <a:t>Prasenjit Karmakar</a:t>
            </a:r>
            <a:r>
              <a:rPr baseline="30000" lang="en-GB" sz="1600"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rPr b="1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Swadhin Pradhan</a:t>
            </a:r>
            <a:r>
              <a:rPr baseline="30000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GB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Sandip Chakraborty</a:t>
            </a:r>
            <a:r>
              <a:rPr b="1" baseline="30000" lang="en-GB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b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aseline="30000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rPr i="1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 Institute of Technology Kharagpur, India, </a:t>
            </a:r>
            <a:r>
              <a:rPr baseline="30000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i="1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Cisco Systems, USA</a:t>
            </a:r>
            <a:endParaRPr i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0550" y="4802081"/>
            <a:ext cx="9486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UbiNet</a:t>
            </a:r>
            <a:endParaRPr b="1"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800025" y="4874100"/>
            <a:ext cx="2361000" cy="269400"/>
          </a:xfrm>
          <a:prstGeom prst="rect">
            <a:avLst/>
          </a:prstGeom>
          <a:solidFill>
            <a:srgbClr val="611BB8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Sept 30</a:t>
            </a:r>
            <a:r>
              <a:rPr b="1" baseline="30000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b="1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Oct 3</a:t>
            </a:r>
            <a:r>
              <a:rPr b="1" baseline="30000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</a:t>
            </a:r>
            <a:r>
              <a:rPr b="1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2024 </a:t>
            </a:r>
            <a:r>
              <a:rPr b="1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-GB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Australia</a:t>
            </a:r>
            <a:endParaRPr b="1"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50" y="1798962"/>
            <a:ext cx="3326425" cy="16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125" y="136082"/>
            <a:ext cx="697976" cy="78112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804875" y="2021317"/>
            <a:ext cx="3798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Key Takeaways</a:t>
            </a:r>
            <a:br>
              <a:rPr b="1" lang="en-GB" u="sng">
                <a:solidFill>
                  <a:schemeClr val="dk1"/>
                </a:solidFill>
              </a:rPr>
            </a:br>
            <a:endParaRPr b="1" sz="12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1) Potential </a:t>
            </a:r>
            <a:r>
              <a:rPr b="1" lang="en-GB" sz="1100">
                <a:solidFill>
                  <a:schemeClr val="dk1"/>
                </a:solidFill>
              </a:rPr>
              <a:t>side-channel</a:t>
            </a:r>
            <a:r>
              <a:rPr lang="en-GB" sz="1100">
                <a:solidFill>
                  <a:schemeClr val="dk1"/>
                </a:solidFill>
              </a:rPr>
              <a:t> applications of air monitors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2) </a:t>
            </a:r>
            <a:r>
              <a:rPr b="1" lang="en-GB" sz="1100"/>
              <a:t>Sharing</a:t>
            </a:r>
            <a:r>
              <a:rPr lang="en-GB" sz="1100"/>
              <a:t> pollution data may </a:t>
            </a:r>
            <a:r>
              <a:rPr b="1" lang="en-GB" sz="1100"/>
              <a:t>compromise</a:t>
            </a:r>
            <a:r>
              <a:rPr lang="en-GB" sz="1100"/>
              <a:t> </a:t>
            </a:r>
            <a:r>
              <a:rPr b="1" lang="en-GB" sz="1100"/>
              <a:t>privacy</a:t>
            </a:r>
            <a:endParaRPr b="1"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3) </a:t>
            </a:r>
            <a:r>
              <a:rPr b="1" lang="en-GB" sz="1100">
                <a:solidFill>
                  <a:schemeClr val="dk1"/>
                </a:solidFill>
              </a:rPr>
              <a:t>Identify</a:t>
            </a:r>
            <a:r>
              <a:rPr lang="en-GB" sz="1100">
                <a:solidFill>
                  <a:schemeClr val="dk1"/>
                </a:solidFill>
              </a:rPr>
              <a:t> specific </a:t>
            </a:r>
            <a:r>
              <a:rPr b="1" lang="en-GB" sz="1100">
                <a:solidFill>
                  <a:schemeClr val="dk1"/>
                </a:solidFill>
              </a:rPr>
              <a:t>activities</a:t>
            </a:r>
            <a:r>
              <a:rPr lang="en-GB" sz="1100">
                <a:solidFill>
                  <a:schemeClr val="dk1"/>
                </a:solidFill>
              </a:rPr>
              <a:t> with </a:t>
            </a:r>
            <a:r>
              <a:rPr b="1" lang="en-GB" sz="1100">
                <a:solidFill>
                  <a:schemeClr val="dk1"/>
                </a:solidFill>
              </a:rPr>
              <a:t>97.7% F1-score</a:t>
            </a:r>
            <a:endParaRPr b="1" sz="11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050" y="3461250"/>
            <a:ext cx="8653599" cy="132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6375" y="1250601"/>
            <a:ext cx="1218726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2672850" y="4824150"/>
            <a:ext cx="379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Mono"/>
                <a:ea typeface="Roboto Mono"/>
                <a:cs typeface="Roboto Mono"/>
                <a:sym typeface="Roboto Mono"/>
              </a:rPr>
              <a:t>Email: prasenjitkarmakar52282@gmail.com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