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5"/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5143500" cx="9144000"/>
  <p:notesSz cx="6858000" cy="9144000"/>
  <p:embeddedFontLst>
    <p:embeddedFont>
      <p:font typeface="Ubuntu"/>
      <p:regular r:id="rId27"/>
      <p:bold r:id="rId28"/>
      <p:italic r:id="rId29"/>
      <p:boldItalic r:id="rId30"/>
    </p:embeddedFont>
    <p:embeddedFont>
      <p:font typeface="Raleway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Arial Narrow"/>
      <p:regular r:id="rId39"/>
      <p:bold r:id="rId40"/>
      <p:italic r:id="rId41"/>
      <p:boldItalic r:id="rId42"/>
    </p:embeddedFont>
    <p:embeddedFont>
      <p:font typeface="Pacifico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C3B015-D29F-4102-9689-BFEE4132244D}">
  <a:tblStyle styleId="{B7C3B015-D29F-4102-9689-BFEE4132244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.fntdata"/><Relationship Id="rId20" Type="http://schemas.openxmlformats.org/officeDocument/2006/relationships/slide" Target="slides/slide12.xml"/><Relationship Id="rId42" Type="http://schemas.openxmlformats.org/officeDocument/2006/relationships/font" Target="fonts/ArialNarrow-boldItalic.fntdata"/><Relationship Id="rId41" Type="http://schemas.openxmlformats.org/officeDocument/2006/relationships/font" Target="fonts/ArialNarrow-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43" Type="http://schemas.openxmlformats.org/officeDocument/2006/relationships/font" Target="fonts/Pacifico-regular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Ubuntu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Raleway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3.xml"/><Relationship Id="rId33" Type="http://schemas.openxmlformats.org/officeDocument/2006/relationships/font" Target="fonts/Raleway-italic.fntdata"/><Relationship Id="rId10" Type="http://schemas.openxmlformats.org/officeDocument/2006/relationships/slide" Target="slides/slide2.xml"/><Relationship Id="rId32" Type="http://schemas.openxmlformats.org/officeDocument/2006/relationships/font" Target="fonts/Raleway-bold.fntdata"/><Relationship Id="rId13" Type="http://schemas.openxmlformats.org/officeDocument/2006/relationships/slide" Target="slides/slide5.xml"/><Relationship Id="rId35" Type="http://schemas.openxmlformats.org/officeDocument/2006/relationships/font" Target="fonts/Roboto-regular.fntdata"/><Relationship Id="rId12" Type="http://schemas.openxmlformats.org/officeDocument/2006/relationships/slide" Target="slides/slide4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7.xml"/><Relationship Id="rId37" Type="http://schemas.openxmlformats.org/officeDocument/2006/relationships/font" Target="fonts/Roboto-italic.fntdata"/><Relationship Id="rId14" Type="http://schemas.openxmlformats.org/officeDocument/2006/relationships/slide" Target="slides/slide6.xml"/><Relationship Id="rId36" Type="http://schemas.openxmlformats.org/officeDocument/2006/relationships/font" Target="fonts/Roboto-bold.fntdata"/><Relationship Id="rId17" Type="http://schemas.openxmlformats.org/officeDocument/2006/relationships/slide" Target="slides/slide9.xml"/><Relationship Id="rId39" Type="http://schemas.openxmlformats.org/officeDocument/2006/relationships/font" Target="fonts/ArialNarrow-regular.fntdata"/><Relationship Id="rId16" Type="http://schemas.openxmlformats.org/officeDocument/2006/relationships/slide" Target="slides/slide8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18fd7009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918fd7009d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e0a757244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e0a757244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e0a757244f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e0a757244f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e0a757244f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e0a757244f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e0a757244f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e0a757244f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e0a757244f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e0a757244f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918fd7009d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g3918fd7009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e0a757244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e0a757244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e0a757244f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e0a757244f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e0a757244f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e0a757244f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e2f170fac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de2f170fac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0a757244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e0a757244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0a757244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e0a75724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e0a757244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e0a757244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0a757244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e0a757244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0a757244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e0a757244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e0a757244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e0a757244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e0a757244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e0a757244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mailto:sandipc@cse.iitkgp.ac.in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5875" y="2685800"/>
            <a:ext cx="2426975" cy="2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0" y="6858"/>
            <a:ext cx="9144000" cy="9216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0307" y="4635599"/>
            <a:ext cx="294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KHARAGPUR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102864" y="961791"/>
            <a:ext cx="58500" cy="4077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0" y="6858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95" y="3714112"/>
            <a:ext cx="823430" cy="9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logo-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574" y="3655062"/>
            <a:ext cx="945550" cy="9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4950" y="2988063"/>
            <a:ext cx="2999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Ubiquitous Networked Systems Lab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Logo&#10;&#10;Description automatically generated" id="70" name="Google Shape;70;p14"/>
          <p:cNvPicPr preferRelativeResize="0"/>
          <p:nvPr/>
        </p:nvPicPr>
        <p:blipFill rotWithShape="1">
          <a:blip r:embed="rId5">
            <a:alphaModFix/>
          </a:blip>
          <a:srcRect b="38461" l="7943" r="8186" t="34244"/>
          <a:stretch/>
        </p:blipFill>
        <p:spPr>
          <a:xfrm>
            <a:off x="-5" y="2501234"/>
            <a:ext cx="1725565" cy="5615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279225" y="1051650"/>
            <a:ext cx="56214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</a:rPr>
              <a:t>Tirthankar Halder</a:t>
            </a:r>
            <a:r>
              <a:rPr b="1" baseline="30000" lang="en" sz="2100">
                <a:solidFill>
                  <a:schemeClr val="lt2"/>
                </a:solidFill>
              </a:rPr>
              <a:t>1</a:t>
            </a:r>
            <a:r>
              <a:rPr b="1" lang="en" sz="2100">
                <a:solidFill>
                  <a:schemeClr val="lt2"/>
                </a:solidFill>
              </a:rPr>
              <a:t>, Argha Sen</a:t>
            </a:r>
            <a:r>
              <a:rPr b="1" baseline="30000" lang="en" sz="2100">
                <a:solidFill>
                  <a:schemeClr val="lt2"/>
                </a:solidFill>
              </a:rPr>
              <a:t>1</a:t>
            </a:r>
            <a:r>
              <a:rPr b="1" lang="en" sz="2100">
                <a:solidFill>
                  <a:schemeClr val="lt2"/>
                </a:solidFill>
              </a:rPr>
              <a:t>, </a:t>
            </a:r>
            <a:endParaRPr b="1" sz="2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</a:rPr>
              <a:t>Swadhin Pradhan</a:t>
            </a:r>
            <a:r>
              <a:rPr b="1" baseline="30000" lang="en" sz="2100">
                <a:solidFill>
                  <a:schemeClr val="lt2"/>
                </a:solidFill>
              </a:rPr>
              <a:t>2</a:t>
            </a:r>
            <a:r>
              <a:rPr b="1" lang="en" sz="2100">
                <a:solidFill>
                  <a:schemeClr val="lt2"/>
                </a:solidFill>
              </a:rPr>
              <a:t>, Rijurekha Sen</a:t>
            </a:r>
            <a:r>
              <a:rPr b="1" baseline="30000" lang="en" sz="2100">
                <a:solidFill>
                  <a:schemeClr val="lt2"/>
                </a:solidFill>
              </a:rPr>
              <a:t>3</a:t>
            </a:r>
            <a:r>
              <a:rPr b="1" lang="en" sz="2100">
                <a:solidFill>
                  <a:schemeClr val="lt2"/>
                </a:solidFill>
              </a:rPr>
              <a:t>, </a:t>
            </a:r>
            <a:endParaRPr b="1" sz="2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</a:rPr>
              <a:t>Sandip Chakraborty</a:t>
            </a:r>
            <a:r>
              <a:rPr b="1" baseline="30000" lang="en" sz="2100">
                <a:solidFill>
                  <a:schemeClr val="lt2"/>
                </a:solidFill>
              </a:rPr>
              <a:t>1</a:t>
            </a:r>
            <a:endParaRPr b="1" sz="2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500">
                <a:solidFill>
                  <a:schemeClr val="lt2"/>
                </a:solidFill>
              </a:rPr>
              <a:t>1</a:t>
            </a:r>
            <a:r>
              <a:rPr b="1" lang="en" sz="1500">
                <a:solidFill>
                  <a:schemeClr val="lt2"/>
                </a:solidFill>
              </a:rPr>
              <a:t>INDIAN INSTITUTE OF TECHNOLOGY KHARAGPUR, INDIA</a:t>
            </a:r>
            <a:endParaRPr b="1" sz="15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500">
                <a:solidFill>
                  <a:schemeClr val="lt2"/>
                </a:solidFill>
              </a:rPr>
              <a:t>2</a:t>
            </a:r>
            <a:r>
              <a:rPr b="1" lang="en" sz="1500">
                <a:solidFill>
                  <a:schemeClr val="lt2"/>
                </a:solidFill>
              </a:rPr>
              <a:t>CISCO SYSTEMS, USA</a:t>
            </a:r>
            <a:endParaRPr b="1" sz="15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500">
                <a:solidFill>
                  <a:schemeClr val="lt2"/>
                </a:solidFill>
              </a:rPr>
              <a:t>3</a:t>
            </a:r>
            <a:r>
              <a:rPr b="1" lang="en" sz="1500">
                <a:solidFill>
                  <a:schemeClr val="lt2"/>
                </a:solidFill>
              </a:rPr>
              <a:t>INDIAN INSTITUTE OF TECHNOLOGY DELHI, INDIA</a:t>
            </a:r>
            <a:endParaRPr b="1" sz="15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6858"/>
            <a:ext cx="9144000" cy="9216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26" y="3419740"/>
            <a:ext cx="730901" cy="8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0307" y="4377574"/>
            <a:ext cx="294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KHARAGPUR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102864" y="961791"/>
            <a:ext cx="58500" cy="4077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535097" y="3962076"/>
            <a:ext cx="245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</a:rPr>
              <a:t>Sandip Chakraborty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sandipc@cse.iitkgp.ac.in</a:t>
            </a:r>
            <a:r>
              <a:rPr b="1" i="0" lang="en" sz="1800" u="none" cap="none" strike="noStrike">
                <a:solidFill>
                  <a:srgbClr val="80008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0307" y="2734763"/>
            <a:ext cx="304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Department of Computer Science and Engineering</a:t>
            </a:r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0" y="6858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1" name="Google Shape;91;p19"/>
          <p:cNvGraphicFramePr/>
          <p:nvPr/>
        </p:nvGraphicFramePr>
        <p:xfrm>
          <a:off x="1" y="476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{B7C3B015-D29F-4102-9689-BFEE4132244D}</a:tableStyleId>
              </a:tblPr>
              <a:tblGrid>
                <a:gridCol w="1306275"/>
                <a:gridCol w="1306275"/>
                <a:gridCol w="1306275"/>
                <a:gridCol w="1306275"/>
                <a:gridCol w="1306275"/>
                <a:gridCol w="1306275"/>
                <a:gridCol w="1306275"/>
              </a:tblGrid>
              <a:tr h="75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Related Work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Background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Observation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Methodology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 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95" name="Google Shape;95;p20"/>
          <p:cNvSpPr/>
          <p:nvPr/>
        </p:nvSpPr>
        <p:spPr>
          <a:xfrm>
            <a:off x="-4763" y="819615"/>
            <a:ext cx="9144000" cy="20916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25451" y="777797"/>
            <a:ext cx="43893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4629150" y="777797"/>
            <a:ext cx="43281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9841" y="740569"/>
            <a:ext cx="29493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Rounded"/>
              <a:buNone/>
              <a:defRPr b="1" i="0" sz="2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TITLE OF THE SLIDE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29841" y="740569"/>
            <a:ext cx="29493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Rounded"/>
              <a:buNone/>
              <a:defRPr b="1" i="0" sz="2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2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126" name="Google Shape;126;p25"/>
          <p:cNvSpPr txBox="1"/>
          <p:nvPr/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TITLE OF THE SLIDE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idx="1" type="body"/>
          </p:nvPr>
        </p:nvSpPr>
        <p:spPr>
          <a:xfrm rot="5400000">
            <a:off x="2534254" y="-1622503"/>
            <a:ext cx="4014300" cy="8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6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 rot="5400000">
            <a:off x="5961641" y="1769715"/>
            <a:ext cx="38718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 rot="5400000">
            <a:off x="1497468" y="-552285"/>
            <a:ext cx="3813000" cy="6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7"/>
          <p:cNvSpPr txBox="1"/>
          <p:nvPr/>
        </p:nvSpPr>
        <p:spPr>
          <a:xfrm>
            <a:off x="181" y="4865446"/>
            <a:ext cx="2588100" cy="4617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116586" y="200693"/>
            <a:ext cx="7886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628650" y="1134174"/>
            <a:ext cx="78867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2" type="body"/>
          </p:nvPr>
        </p:nvSpPr>
        <p:spPr>
          <a:xfrm>
            <a:off x="1673226" y="649542"/>
            <a:ext cx="65289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89" y="86829"/>
            <a:ext cx="433625" cy="667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116586" y="200693"/>
            <a:ext cx="7886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628650" y="1134174"/>
            <a:ext cx="78867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2" type="body"/>
          </p:nvPr>
        </p:nvSpPr>
        <p:spPr>
          <a:xfrm>
            <a:off x="1673226" y="649542"/>
            <a:ext cx="65289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89" y="86829"/>
            <a:ext cx="433625" cy="667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0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181" y="4865446"/>
            <a:ext cx="2933700" cy="2538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IPSN 2024, May 13-16, 2024, Hong Kong, China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0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1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0" y="6858"/>
            <a:ext cx="9144000" cy="9216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295" y="3372412"/>
            <a:ext cx="823430" cy="9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 txBox="1"/>
          <p:nvPr/>
        </p:nvSpPr>
        <p:spPr>
          <a:xfrm>
            <a:off x="60307" y="4377574"/>
            <a:ext cx="294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" sz="135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3102864" y="961791"/>
            <a:ext cx="58500" cy="4077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60307" y="2734763"/>
            <a:ext cx="304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Department of Computer Science and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2"/>
          <p:cNvSpPr txBox="1"/>
          <p:nvPr>
            <p:ph type="title"/>
          </p:nvPr>
        </p:nvSpPr>
        <p:spPr>
          <a:xfrm>
            <a:off x="0" y="6858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9" name="Google Shape;159;p32" title="logo-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74" y="3397037"/>
            <a:ext cx="945550" cy="9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 txBox="1"/>
          <p:nvPr/>
        </p:nvSpPr>
        <p:spPr>
          <a:xfrm>
            <a:off x="80486" y="1590668"/>
            <a:ext cx="290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Ubiquitous Networked Systems Lab</a:t>
            </a:r>
            <a:endParaRPr b="1" i="0" sz="21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Logo&#10;&#10;Description automatically generated" id="161" name="Google Shape;161;p32"/>
          <p:cNvPicPr preferRelativeResize="0"/>
          <p:nvPr/>
        </p:nvPicPr>
        <p:blipFill rotWithShape="1">
          <a:blip r:embed="rId4">
            <a:alphaModFix/>
          </a:blip>
          <a:srcRect b="38461" l="7943" r="8186" t="34244"/>
          <a:stretch/>
        </p:blipFill>
        <p:spPr>
          <a:xfrm>
            <a:off x="79220" y="1028969"/>
            <a:ext cx="1725563" cy="5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2385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b="0" i="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b="0" i="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b="0" i="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b="0" i="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 Narrow"/>
              <a:buChar char="•"/>
              <a:defRPr b="0" i="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64" name="Google Shape;164;p33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5" name="Google Shape;165;p33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  <a:defRPr b="1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41075" y="4540075"/>
            <a:ext cx="453785" cy="5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3" title="logo-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940" y="4553646"/>
            <a:ext cx="521084" cy="54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/>
          <p:nvPr/>
        </p:nvSpPr>
        <p:spPr>
          <a:xfrm>
            <a:off x="-4763" y="819615"/>
            <a:ext cx="9144000" cy="20916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35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5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78170" y="4060912"/>
            <a:ext cx="823430" cy="9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5" title="logo-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249" y="4085537"/>
            <a:ext cx="945550" cy="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125451" y="777797"/>
            <a:ext cx="43893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idx="2" type="body"/>
          </p:nvPr>
        </p:nvSpPr>
        <p:spPr>
          <a:xfrm>
            <a:off x="4629150" y="777797"/>
            <a:ext cx="43281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6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0" name="Google Shape;180;p36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36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7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7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37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7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2" name="Google Shape;192;p38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38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629841" y="740569"/>
            <a:ext cx="29493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Rounded"/>
              <a:buNone/>
              <a:defRPr b="1" i="0" sz="2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9"/>
          <p:cNvSpPr txBox="1"/>
          <p:nvPr/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TITLE OF THE 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629841" y="740569"/>
            <a:ext cx="29493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Rounded"/>
              <a:buNone/>
              <a:defRPr b="1" i="0" sz="2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0"/>
          <p:cNvSpPr txBox="1"/>
          <p:nvPr/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TITLE OF THE 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/>
          <p:nvPr>
            <p:ph idx="1" type="body"/>
          </p:nvPr>
        </p:nvSpPr>
        <p:spPr>
          <a:xfrm rot="5400000">
            <a:off x="2534254" y="-1622503"/>
            <a:ext cx="4014300" cy="8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41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9" name="Google Shape;209;p41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1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 rot="5400000">
            <a:off x="5961641" y="1769715"/>
            <a:ext cx="38718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42"/>
          <p:cNvSpPr txBox="1"/>
          <p:nvPr>
            <p:ph idx="1" type="body"/>
          </p:nvPr>
        </p:nvSpPr>
        <p:spPr>
          <a:xfrm rot="5400000">
            <a:off x="1497468" y="-552285"/>
            <a:ext cx="3813000" cy="6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2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3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43"/>
          <p:cNvSpPr/>
          <p:nvPr/>
        </p:nvSpPr>
        <p:spPr>
          <a:xfrm>
            <a:off x="0" y="6858"/>
            <a:ext cx="9144000" cy="6378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8" name="Google Shape;218;p43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Rounded"/>
              <a:buNone/>
              <a:defRPr b="1" i="0" sz="21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43"/>
          <p:cNvSpPr txBox="1"/>
          <p:nvPr/>
        </p:nvSpPr>
        <p:spPr>
          <a:xfrm>
            <a:off x="175" y="4865450"/>
            <a:ext cx="2761800" cy="276900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Institute of Technology Kharagpur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hyperlink" Target="mailto:sandipc@cse.iitkgp.ac.in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14.png"/><Relationship Id="rId5" Type="http://schemas.openxmlformats.org/officeDocument/2006/relationships/image" Target="../media/image54.png"/><Relationship Id="rId6" Type="http://schemas.openxmlformats.org/officeDocument/2006/relationships/image" Target="../media/image50.png"/><Relationship Id="rId7" Type="http://schemas.openxmlformats.org/officeDocument/2006/relationships/image" Target="../media/image56.png"/><Relationship Id="rId8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7.png"/><Relationship Id="rId4" Type="http://schemas.openxmlformats.org/officeDocument/2006/relationships/image" Target="../media/image50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5" Type="http://schemas.openxmlformats.org/officeDocument/2006/relationships/hyperlink" Target="https://cse.iitkgp.ac.in/resgrp/ubinet/" TargetMode="External"/><Relationship Id="rId6" Type="http://schemas.openxmlformats.org/officeDocument/2006/relationships/image" Target="../media/image47.png"/><Relationship Id="rId7" Type="http://schemas.openxmlformats.org/officeDocument/2006/relationships/image" Target="../media/image68.png"/><Relationship Id="rId8" Type="http://schemas.openxmlformats.org/officeDocument/2006/relationships/image" Target="../media/image7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8.jpg"/><Relationship Id="rId6" Type="http://schemas.openxmlformats.org/officeDocument/2006/relationships/image" Target="../media/image45.jpg"/><Relationship Id="rId7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>
            <p:ph type="title"/>
          </p:nvPr>
        </p:nvSpPr>
        <p:spPr>
          <a:xfrm>
            <a:off x="0" y="41149"/>
            <a:ext cx="9144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80"/>
              <a:buFont typeface="Calibri"/>
              <a:buNone/>
            </a:pPr>
            <a:r>
              <a:rPr lang="en" sz="32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MIRO: Multi-radar Identity and Ranging for Occupational Safety</a:t>
            </a:r>
            <a:endParaRPr b="1" i="0" sz="32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4" title="Screenshot 2026-05-11 at 8.35.3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" y="961801"/>
            <a:ext cx="3034051" cy="135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600" y="4288349"/>
            <a:ext cx="1267225" cy="7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902" y="4316403"/>
            <a:ext cx="1267226" cy="66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4209" y="4258849"/>
            <a:ext cx="784349" cy="78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 txBox="1"/>
          <p:nvPr/>
        </p:nvSpPr>
        <p:spPr>
          <a:xfrm>
            <a:off x="3299150" y="3302125"/>
            <a:ext cx="4803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Contact: </a:t>
            </a:r>
            <a:r>
              <a:rPr b="1" lang="en" sz="1800" u="sng">
                <a:solidFill>
                  <a:schemeClr val="hlink"/>
                </a:solidFill>
                <a:hlinkClick r:id="rId7"/>
              </a:rPr>
              <a:t>sandipc@cse.iitkgp.ac.in</a:t>
            </a:r>
            <a:r>
              <a:rPr b="1" lang="en" sz="1800">
                <a:solidFill>
                  <a:schemeClr val="lt2"/>
                </a:solidFill>
              </a:rPr>
              <a:t> </a:t>
            </a:r>
            <a:endParaRPr b="1"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MIRO pipeline at a glance</a:t>
            </a:r>
            <a:endParaRPr/>
          </a:p>
        </p:txBody>
      </p:sp>
      <p:sp>
        <p:nvSpPr>
          <p:cNvPr id="391" name="Google Shape;391;p53"/>
          <p:cNvSpPr/>
          <p:nvPr/>
        </p:nvSpPr>
        <p:spPr>
          <a:xfrm>
            <a:off x="83750" y="805805"/>
            <a:ext cx="1655100" cy="3267900"/>
          </a:xfrm>
          <a:prstGeom prst="rect">
            <a:avLst/>
          </a:prstGeom>
          <a:solidFill>
            <a:srgbClr val="20124D"/>
          </a:solidFill>
          <a:ln cap="flat" cmpd="sng" w="1015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7350" lIns="97350" spcFirstLastPara="1" rIns="97350" wrap="square" tIns="9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3"/>
          <p:cNvSpPr/>
          <p:nvPr/>
        </p:nvSpPr>
        <p:spPr>
          <a:xfrm>
            <a:off x="181098" y="951845"/>
            <a:ext cx="681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71"/>
              <a:buFont typeface="Georgia"/>
              <a:buNone/>
            </a:pPr>
            <a:r>
              <a:rPr b="1" i="0" lang="en" sz="15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93" name="Google Shape;3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36" y="1292604"/>
            <a:ext cx="681517" cy="6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3"/>
          <p:cNvSpPr/>
          <p:nvPr/>
        </p:nvSpPr>
        <p:spPr>
          <a:xfrm>
            <a:off x="181100" y="2071477"/>
            <a:ext cx="14604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8"/>
              <a:buFont typeface="Georgia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Multi-radar capture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3"/>
          <p:cNvSpPr/>
          <p:nvPr/>
        </p:nvSpPr>
        <p:spPr>
          <a:xfrm>
            <a:off x="181100" y="2767204"/>
            <a:ext cx="1460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58"/>
              <a:buFont typeface="Calibri"/>
              <a:buNone/>
            </a:pPr>
            <a:r>
              <a:rPr b="1" i="0" lang="en" sz="15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Synchronized RD heatmaps + 3D point clouds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96" name="Google Shape;396;p53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1743718" y="1857292"/>
            <a:ext cx="146040" cy="1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3"/>
          <p:cNvSpPr/>
          <p:nvPr/>
        </p:nvSpPr>
        <p:spPr>
          <a:xfrm>
            <a:off x="1914100" y="805805"/>
            <a:ext cx="1655100" cy="3267900"/>
          </a:xfrm>
          <a:prstGeom prst="rect">
            <a:avLst/>
          </a:prstGeom>
          <a:solidFill>
            <a:srgbClr val="20124D"/>
          </a:solidFill>
          <a:ln cap="flat" cmpd="sng" w="1015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7350" lIns="97350" spcFirstLastPara="1" rIns="97350" wrap="square" tIns="9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3"/>
          <p:cNvSpPr/>
          <p:nvPr/>
        </p:nvSpPr>
        <p:spPr>
          <a:xfrm>
            <a:off x="2011456" y="951845"/>
            <a:ext cx="681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71"/>
              <a:buFont typeface="Georgia"/>
              <a:buNone/>
            </a:pPr>
            <a:r>
              <a:rPr b="1" i="0" lang="en" sz="15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99" name="Google Shape;39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0895" y="1292604"/>
            <a:ext cx="681517" cy="6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3"/>
          <p:cNvSpPr/>
          <p:nvPr/>
        </p:nvSpPr>
        <p:spPr>
          <a:xfrm>
            <a:off x="2011450" y="2071477"/>
            <a:ext cx="14604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8"/>
              <a:buFont typeface="Georgia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TDSCAN clustering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3"/>
          <p:cNvSpPr/>
          <p:nvPr/>
        </p:nvSpPr>
        <p:spPr>
          <a:xfrm>
            <a:off x="2011450" y="2767229"/>
            <a:ext cx="1460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58"/>
              <a:buFont typeface="Calibri"/>
              <a:buNone/>
            </a:pPr>
            <a:r>
              <a:rPr b="1" i="0" lang="en" sz="15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Doppler-filtered, temporally-stable per-radar IDs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2" name="Google Shape;402;p53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3574077" y="1857292"/>
            <a:ext cx="146040" cy="1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3"/>
          <p:cNvSpPr/>
          <p:nvPr/>
        </p:nvSpPr>
        <p:spPr>
          <a:xfrm>
            <a:off x="3744450" y="805805"/>
            <a:ext cx="1655100" cy="3267900"/>
          </a:xfrm>
          <a:prstGeom prst="rect">
            <a:avLst/>
          </a:prstGeom>
          <a:solidFill>
            <a:srgbClr val="20124D"/>
          </a:solidFill>
          <a:ln cap="flat" cmpd="sng" w="1015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7350" lIns="97350" spcFirstLastPara="1" rIns="97350" wrap="square" tIns="9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3"/>
          <p:cNvSpPr/>
          <p:nvPr/>
        </p:nvSpPr>
        <p:spPr>
          <a:xfrm>
            <a:off x="3841815" y="951845"/>
            <a:ext cx="681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71"/>
              <a:buFont typeface="Georgia"/>
              <a:buNone/>
            </a:pPr>
            <a:r>
              <a:rPr b="1" i="0" lang="en" sz="15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5" name="Google Shape;40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1253" y="1292604"/>
            <a:ext cx="681517" cy="6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3"/>
          <p:cNvSpPr/>
          <p:nvPr/>
        </p:nvSpPr>
        <p:spPr>
          <a:xfrm>
            <a:off x="3841825" y="2071478"/>
            <a:ext cx="14604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8"/>
              <a:buFont typeface="Georgia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View adaptation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3"/>
          <p:cNvSpPr/>
          <p:nvPr/>
        </p:nvSpPr>
        <p:spPr>
          <a:xfrm>
            <a:off x="3841825" y="2767229"/>
            <a:ext cx="1460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58"/>
              <a:buFont typeface="Calibri"/>
              <a:buNone/>
            </a:pPr>
            <a:r>
              <a:rPr b="1" i="0" lang="en" sz="15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Pix2Pix-LSGAN translates RD across viewpoints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8" name="Google Shape;408;p53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5404436" y="1857292"/>
            <a:ext cx="146040" cy="1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3"/>
          <p:cNvSpPr/>
          <p:nvPr/>
        </p:nvSpPr>
        <p:spPr>
          <a:xfrm>
            <a:off x="5574825" y="805805"/>
            <a:ext cx="1655100" cy="3267900"/>
          </a:xfrm>
          <a:prstGeom prst="rect">
            <a:avLst/>
          </a:prstGeom>
          <a:solidFill>
            <a:srgbClr val="20124D"/>
          </a:solidFill>
          <a:ln cap="flat" cmpd="sng" w="1015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7350" lIns="97350" spcFirstLastPara="1" rIns="97350" wrap="square" tIns="9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5672174" y="951845"/>
            <a:ext cx="681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71"/>
              <a:buFont typeface="Georgia"/>
              <a:buNone/>
            </a:pPr>
            <a:r>
              <a:rPr b="1" i="0" lang="en" sz="15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11" name="Google Shape;411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61612" y="1292604"/>
            <a:ext cx="681517" cy="6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3"/>
          <p:cNvSpPr/>
          <p:nvPr/>
        </p:nvSpPr>
        <p:spPr>
          <a:xfrm>
            <a:off x="5672175" y="2071477"/>
            <a:ext cx="14604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8"/>
              <a:buFont typeface="Georgia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Identity matching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3"/>
          <p:cNvSpPr/>
          <p:nvPr/>
        </p:nvSpPr>
        <p:spPr>
          <a:xfrm>
            <a:off x="5672175" y="2767229"/>
            <a:ext cx="1460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58"/>
              <a:buFont typeface="Calibri"/>
              <a:buNone/>
            </a:pPr>
            <a:r>
              <a:rPr b="1" i="0" lang="en" sz="15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Correlation + Hungarian → global identity graph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14" name="Google Shape;414;p53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7234794" y="1857292"/>
            <a:ext cx="146040" cy="14604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3"/>
          <p:cNvSpPr/>
          <p:nvPr/>
        </p:nvSpPr>
        <p:spPr>
          <a:xfrm>
            <a:off x="7405175" y="805805"/>
            <a:ext cx="1655100" cy="3267900"/>
          </a:xfrm>
          <a:prstGeom prst="rect">
            <a:avLst/>
          </a:prstGeom>
          <a:solidFill>
            <a:srgbClr val="20124D"/>
          </a:solidFill>
          <a:ln cap="flat" cmpd="sng" w="1015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7350" lIns="97350" spcFirstLastPara="1" rIns="97350" wrap="square" tIns="9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3"/>
          <p:cNvSpPr/>
          <p:nvPr/>
        </p:nvSpPr>
        <p:spPr>
          <a:xfrm>
            <a:off x="7502533" y="951845"/>
            <a:ext cx="681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71"/>
              <a:buFont typeface="Georgia"/>
              <a:buNone/>
            </a:pPr>
            <a:r>
              <a:rPr b="1" i="0" lang="en" sz="15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05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17" name="Google Shape;417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91971" y="1292604"/>
            <a:ext cx="681517" cy="68151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3"/>
          <p:cNvSpPr/>
          <p:nvPr/>
        </p:nvSpPr>
        <p:spPr>
          <a:xfrm>
            <a:off x="7502525" y="2071477"/>
            <a:ext cx="14604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8"/>
              <a:buFont typeface="Georgia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PM exposure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3"/>
          <p:cNvSpPr/>
          <p:nvPr/>
        </p:nvSpPr>
        <p:spPr>
          <a:xfrm>
            <a:off x="7502525" y="2767229"/>
            <a:ext cx="1460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58"/>
              <a:buFont typeface="Calibri"/>
              <a:buNone/>
            </a:pPr>
            <a:r>
              <a:rPr b="1" i="0" lang="en" sz="15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Global trajectories × interpolated PM field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3"/>
          <p:cNvSpPr/>
          <p:nvPr/>
        </p:nvSpPr>
        <p:spPr>
          <a:xfrm>
            <a:off x="282325" y="4194005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100"/>
              <a:buFont typeface="Georgia"/>
              <a:buNone/>
            </a:pPr>
            <a:r>
              <a:rPr b="0" i="1" lang="en" sz="1600" u="none" cap="none" strike="noStrike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Each radar node also co-locates a DALTON PM sensor</a:t>
            </a:r>
            <a:r>
              <a:rPr i="1" lang="en" sz="1600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b="0" i="1" lang="en" sz="1600" u="none" cap="none" strike="noStrike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 sparse, but spatially anchored.</a:t>
            </a:r>
            <a:endParaRPr b="0" i="0" sz="1600" u="none" cap="none" strike="noStrik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does MIRO actually work?</a:t>
            </a:r>
            <a:endParaRPr/>
          </a:p>
        </p:txBody>
      </p:sp>
      <p:sp>
        <p:nvSpPr>
          <p:cNvPr id="426" name="Google Shape;426;p54"/>
          <p:cNvSpPr/>
          <p:nvPr/>
        </p:nvSpPr>
        <p:spPr>
          <a:xfrm>
            <a:off x="76600" y="699525"/>
            <a:ext cx="2112000" cy="2057400"/>
          </a:xfrm>
          <a:prstGeom prst="rect">
            <a:avLst/>
          </a:prstGeom>
          <a:solidFill>
            <a:srgbClr val="073763"/>
          </a:solidFill>
          <a:ln cap="flat" cmpd="sng" w="10475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4"/>
          <p:cNvSpPr/>
          <p:nvPr/>
        </p:nvSpPr>
        <p:spPr>
          <a:xfrm>
            <a:off x="76600" y="699525"/>
            <a:ext cx="2112000" cy="60300"/>
          </a:xfrm>
          <a:prstGeom prst="rect">
            <a:avLst/>
          </a:prstGeom>
          <a:solidFill>
            <a:srgbClr val="B85042"/>
          </a:solidFill>
          <a:ln cap="flat" cmpd="sng" w="1397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4"/>
          <p:cNvSpPr/>
          <p:nvPr/>
        </p:nvSpPr>
        <p:spPr>
          <a:xfrm>
            <a:off x="76600" y="900667"/>
            <a:ext cx="21120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20"/>
              <a:buFont typeface="Georgia"/>
              <a:buNone/>
            </a:pPr>
            <a:r>
              <a:rPr b="1" i="0" lang="en" sz="352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90.4%</a:t>
            </a:r>
            <a:endParaRPr b="0" i="0" sz="35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177171" y="2057233"/>
            <a:ext cx="19107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320"/>
              <a:buFont typeface="Georgia"/>
              <a:buNone/>
            </a:pPr>
            <a:r>
              <a:rPr b="1" i="0" lang="en" sz="20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Re-ID F1-score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4"/>
          <p:cNvSpPr/>
          <p:nvPr/>
        </p:nvSpPr>
        <p:spPr>
          <a:xfrm>
            <a:off x="2364600" y="699525"/>
            <a:ext cx="2112000" cy="2057400"/>
          </a:xfrm>
          <a:prstGeom prst="rect">
            <a:avLst/>
          </a:prstGeom>
          <a:solidFill>
            <a:srgbClr val="073763"/>
          </a:solidFill>
          <a:ln cap="flat" cmpd="sng" w="10475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4"/>
          <p:cNvSpPr/>
          <p:nvPr/>
        </p:nvSpPr>
        <p:spPr>
          <a:xfrm>
            <a:off x="2364590" y="699525"/>
            <a:ext cx="2112000" cy="60300"/>
          </a:xfrm>
          <a:prstGeom prst="rect">
            <a:avLst/>
          </a:prstGeom>
          <a:solidFill>
            <a:srgbClr val="B85042"/>
          </a:solidFill>
          <a:ln cap="flat" cmpd="sng" w="1397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4"/>
          <p:cNvSpPr/>
          <p:nvPr/>
        </p:nvSpPr>
        <p:spPr>
          <a:xfrm>
            <a:off x="2364590" y="900667"/>
            <a:ext cx="21120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20"/>
              <a:buFont typeface="Georgia"/>
              <a:buNone/>
            </a:pPr>
            <a:r>
              <a:rPr b="1" i="0" lang="en" sz="352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0.70</a:t>
            </a:r>
            <a:endParaRPr b="0" i="0" sz="35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2465161" y="2057233"/>
            <a:ext cx="19107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320"/>
              <a:buFont typeface="Georgia"/>
              <a:buNone/>
            </a:pPr>
            <a:r>
              <a:rPr b="1" i="0" lang="en" sz="20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Mean SSIM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4652575" y="699525"/>
            <a:ext cx="2112000" cy="2057400"/>
          </a:xfrm>
          <a:prstGeom prst="rect">
            <a:avLst/>
          </a:prstGeom>
          <a:solidFill>
            <a:srgbClr val="073763"/>
          </a:solidFill>
          <a:ln cap="flat" cmpd="sng" w="10475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4"/>
          <p:cNvSpPr/>
          <p:nvPr/>
        </p:nvSpPr>
        <p:spPr>
          <a:xfrm>
            <a:off x="4652581" y="699525"/>
            <a:ext cx="2112000" cy="60300"/>
          </a:xfrm>
          <a:prstGeom prst="rect">
            <a:avLst/>
          </a:prstGeom>
          <a:solidFill>
            <a:srgbClr val="B85042"/>
          </a:solidFill>
          <a:ln cap="flat" cmpd="sng" w="1397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4"/>
          <p:cNvSpPr/>
          <p:nvPr/>
        </p:nvSpPr>
        <p:spPr>
          <a:xfrm>
            <a:off x="4652581" y="900667"/>
            <a:ext cx="21120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20"/>
              <a:buFont typeface="Georgia"/>
              <a:buNone/>
            </a:pPr>
            <a:r>
              <a:rPr b="1" i="0" lang="en" sz="352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&lt;10 cm</a:t>
            </a:r>
            <a:endParaRPr b="0" i="0" sz="35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753152" y="2057233"/>
            <a:ext cx="19107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320"/>
              <a:buFont typeface="Georgia"/>
              <a:buNone/>
            </a:pPr>
            <a:r>
              <a:rPr b="1" i="0" lang="en" sz="20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Localization MAE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6940575" y="699525"/>
            <a:ext cx="2112000" cy="2057400"/>
          </a:xfrm>
          <a:prstGeom prst="rect">
            <a:avLst/>
          </a:prstGeom>
          <a:solidFill>
            <a:srgbClr val="073763"/>
          </a:solidFill>
          <a:ln cap="flat" cmpd="sng" w="10475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4"/>
          <p:cNvSpPr/>
          <p:nvPr/>
        </p:nvSpPr>
        <p:spPr>
          <a:xfrm>
            <a:off x="6940571" y="699525"/>
            <a:ext cx="2112000" cy="60300"/>
          </a:xfrm>
          <a:prstGeom prst="rect">
            <a:avLst/>
          </a:prstGeom>
          <a:solidFill>
            <a:srgbClr val="B85042"/>
          </a:solidFill>
          <a:ln cap="flat" cmpd="sng" w="1397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575" lIns="100575" spcFirstLastPara="1" rIns="100575" wrap="square" tIns="100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4"/>
          <p:cNvSpPr/>
          <p:nvPr/>
        </p:nvSpPr>
        <p:spPr>
          <a:xfrm>
            <a:off x="6940571" y="900667"/>
            <a:ext cx="21120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20"/>
              <a:buFont typeface="Georgia"/>
              <a:buNone/>
            </a:pPr>
            <a:r>
              <a:rPr b="1" i="0" lang="en" sz="352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230 ms</a:t>
            </a:r>
            <a:endParaRPr b="0" i="0" sz="35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7041142" y="2057233"/>
            <a:ext cx="19107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320"/>
              <a:buFont typeface="Georgia"/>
              <a:buNone/>
            </a:pPr>
            <a:r>
              <a:rPr b="1" i="0" lang="en" sz="20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End-to-end latency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0" y="2811800"/>
            <a:ext cx="8839204" cy="170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Three real deployments.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Zero retraining.</a:t>
            </a:r>
            <a:endParaRPr b="1" sz="2500">
              <a:solidFill>
                <a:srgbClr val="2A1F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A1F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200"/>
              <a:buFont typeface="Georgia"/>
              <a:buNone/>
            </a:pPr>
            <a:r>
              <a:rPr i="1" lang="en" sz="1800">
                <a:solidFill>
                  <a:srgbClr val="6B5D54"/>
                </a:solidFill>
                <a:latin typeface="Georgia"/>
                <a:ea typeface="Georgia"/>
                <a:cs typeface="Georgia"/>
                <a:sym typeface="Georgia"/>
              </a:rPr>
              <a:t>The view-adaptation model trained on lab gestures was deployed directly across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200"/>
              <a:buFont typeface="Georgia"/>
              <a:buNone/>
            </a:pPr>
            <a:r>
              <a:rPr i="1" lang="en" sz="1800">
                <a:solidFill>
                  <a:srgbClr val="6B5D54"/>
                </a:solidFill>
                <a:latin typeface="Georgia"/>
                <a:ea typeface="Georgia"/>
                <a:cs typeface="Georgia"/>
                <a:sym typeface="Georgia"/>
              </a:rPr>
              <a:t>three very different stone-processing sites — without any fine-tuning.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A1F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3200"/>
              <a:buFont typeface="Georgia"/>
              <a:buNone/>
            </a:pPr>
            <a:r>
              <a:t/>
            </a:r>
            <a:endParaRPr b="1">
              <a:solidFill>
                <a:srgbClr val="2A1F1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8" name="Google Shape;448;p55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WILD</a:t>
            </a:r>
            <a:endParaRPr/>
          </a:p>
        </p:txBody>
      </p:sp>
      <p:sp>
        <p:nvSpPr>
          <p:cNvPr id="449" name="Google Shape;449;p55"/>
          <p:cNvSpPr/>
          <p:nvPr/>
        </p:nvSpPr>
        <p:spPr>
          <a:xfrm>
            <a:off x="485150" y="2314580"/>
            <a:ext cx="2651700" cy="21945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5"/>
          <p:cNvSpPr/>
          <p:nvPr/>
        </p:nvSpPr>
        <p:spPr>
          <a:xfrm>
            <a:off x="485150" y="2314580"/>
            <a:ext cx="73200" cy="2194500"/>
          </a:xfrm>
          <a:prstGeom prst="rect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1" name="Google Shape;45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750" y="249746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5"/>
          <p:cNvSpPr/>
          <p:nvPr/>
        </p:nvSpPr>
        <p:spPr>
          <a:xfrm>
            <a:off x="1262390" y="2479172"/>
            <a:ext cx="1828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500"/>
              <a:buFont typeface="Georgia"/>
              <a:buNone/>
            </a:pPr>
            <a:r>
              <a:rPr b="1" i="0" lang="en" sz="15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Marble Yard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5"/>
          <p:cNvSpPr/>
          <p:nvPr/>
        </p:nvSpPr>
        <p:spPr>
          <a:xfrm>
            <a:off x="1262390" y="2753492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00"/>
              <a:buFont typeface="Calibri"/>
              <a:buNone/>
            </a:pPr>
            <a:r>
              <a:rPr b="1" i="1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Outdoor · 5 workers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55"/>
          <p:cNvCxnSpPr/>
          <p:nvPr/>
        </p:nvCxnSpPr>
        <p:spPr>
          <a:xfrm>
            <a:off x="713750" y="3091820"/>
            <a:ext cx="2240400" cy="0"/>
          </a:xfrm>
          <a:prstGeom prst="straightConnector1">
            <a:avLst/>
          </a:prstGeom>
          <a:noFill/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55"/>
          <p:cNvSpPr/>
          <p:nvPr/>
        </p:nvSpPr>
        <p:spPr>
          <a:xfrm>
            <a:off x="713750" y="3183260"/>
            <a:ext cx="2240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800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5"/>
          <p:cNvSpPr/>
          <p:nvPr/>
        </p:nvSpPr>
        <p:spPr>
          <a:xfrm>
            <a:off x="713750" y="3393572"/>
            <a:ext cx="2240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0" i="0" lang="en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Continuous dust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0" i="0" lang="en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Wide radar separation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5"/>
          <p:cNvSpPr/>
          <p:nvPr/>
        </p:nvSpPr>
        <p:spPr>
          <a:xfrm>
            <a:off x="713750" y="3960500"/>
            <a:ext cx="2240400" cy="4572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5"/>
          <p:cNvSpPr/>
          <p:nvPr/>
        </p:nvSpPr>
        <p:spPr>
          <a:xfrm>
            <a:off x="713750" y="3960500"/>
            <a:ext cx="224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00"/>
              <a:buFont typeface="Georgia"/>
              <a:buNone/>
            </a:pPr>
            <a:r>
              <a:rPr b="0" i="0" lang="en" sz="1600" u="none" cap="none" strike="noStrike">
                <a:solidFill>
                  <a:srgbClr val="C9BAB0"/>
                </a:solidFill>
                <a:latin typeface="Georgia"/>
                <a:ea typeface="Georgia"/>
                <a:cs typeface="Georgia"/>
                <a:sym typeface="Georgia"/>
              </a:rPr>
              <a:t>SSIM</a:t>
            </a:r>
            <a:r>
              <a:rPr b="0" i="0" lang="en" sz="900" u="none" cap="none" strike="noStrike">
                <a:solidFill>
                  <a:srgbClr val="C9BAB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0" lang="en" sz="18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0.75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5"/>
          <p:cNvSpPr/>
          <p:nvPr/>
        </p:nvSpPr>
        <p:spPr>
          <a:xfrm>
            <a:off x="3274070" y="2314580"/>
            <a:ext cx="2651700" cy="21945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5"/>
          <p:cNvSpPr/>
          <p:nvPr/>
        </p:nvSpPr>
        <p:spPr>
          <a:xfrm>
            <a:off x="3274070" y="2314580"/>
            <a:ext cx="73200" cy="2194500"/>
          </a:xfrm>
          <a:prstGeom prst="rect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1" name="Google Shape;46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2670" y="249746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5"/>
          <p:cNvSpPr/>
          <p:nvPr/>
        </p:nvSpPr>
        <p:spPr>
          <a:xfrm>
            <a:off x="4051310" y="2479172"/>
            <a:ext cx="1828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500"/>
              <a:buFont typeface="Georgia"/>
              <a:buNone/>
            </a:pPr>
            <a:r>
              <a:rPr b="1" i="0" lang="en" sz="15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Cutting Factory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4051310" y="2753492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00"/>
              <a:buFont typeface="Calibri"/>
              <a:buNone/>
            </a:pPr>
            <a:r>
              <a:rPr b="1" i="1" lang="en" sz="11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Semi-mechanized · 2 workers</a:t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55"/>
          <p:cNvCxnSpPr/>
          <p:nvPr/>
        </p:nvCxnSpPr>
        <p:spPr>
          <a:xfrm>
            <a:off x="3502670" y="3091820"/>
            <a:ext cx="2240400" cy="0"/>
          </a:xfrm>
          <a:prstGeom prst="straightConnector1">
            <a:avLst/>
          </a:prstGeom>
          <a:noFill/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55"/>
          <p:cNvSpPr/>
          <p:nvPr/>
        </p:nvSpPr>
        <p:spPr>
          <a:xfrm>
            <a:off x="3502670" y="3183260"/>
            <a:ext cx="2240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800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5"/>
          <p:cNvSpPr/>
          <p:nvPr/>
        </p:nvSpPr>
        <p:spPr>
          <a:xfrm>
            <a:off x="3502670" y="3393572"/>
            <a:ext cx="2240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0" i="0" lang="en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Mechanical Doppler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0" i="0" lang="en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from cutting machines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5"/>
          <p:cNvSpPr/>
          <p:nvPr/>
        </p:nvSpPr>
        <p:spPr>
          <a:xfrm>
            <a:off x="3502670" y="3960500"/>
            <a:ext cx="2240400" cy="4572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5"/>
          <p:cNvSpPr/>
          <p:nvPr/>
        </p:nvSpPr>
        <p:spPr>
          <a:xfrm>
            <a:off x="3502670" y="3960500"/>
            <a:ext cx="224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00"/>
              <a:buFont typeface="Georgia"/>
              <a:buNone/>
            </a:pPr>
            <a:r>
              <a:rPr b="0" i="0" lang="en" sz="1600" u="none" cap="none" strike="noStrike">
                <a:solidFill>
                  <a:srgbClr val="C9BAB0"/>
                </a:solidFill>
                <a:latin typeface="Georgia"/>
                <a:ea typeface="Georgia"/>
                <a:cs typeface="Georgia"/>
                <a:sym typeface="Georgia"/>
              </a:rPr>
              <a:t>SSIM</a:t>
            </a:r>
            <a:r>
              <a:rPr b="0" i="0" lang="en" sz="900" u="none" cap="none" strike="noStrike">
                <a:solidFill>
                  <a:srgbClr val="C9BAB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0" lang="en" sz="18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0.68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5"/>
          <p:cNvSpPr/>
          <p:nvPr/>
        </p:nvSpPr>
        <p:spPr>
          <a:xfrm>
            <a:off x="6062990" y="2314580"/>
            <a:ext cx="2651700" cy="21945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5"/>
          <p:cNvSpPr/>
          <p:nvPr/>
        </p:nvSpPr>
        <p:spPr>
          <a:xfrm>
            <a:off x="6062990" y="2314580"/>
            <a:ext cx="73200" cy="2194500"/>
          </a:xfrm>
          <a:prstGeom prst="rect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71" name="Google Shape;47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1590" y="249746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5"/>
          <p:cNvSpPr/>
          <p:nvPr/>
        </p:nvSpPr>
        <p:spPr>
          <a:xfrm>
            <a:off x="6840230" y="2479172"/>
            <a:ext cx="1828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500"/>
              <a:buFont typeface="Georgia"/>
              <a:buNone/>
            </a:pPr>
            <a:r>
              <a:rPr b="1" i="0" lang="en" sz="15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Indoor Site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5"/>
          <p:cNvSpPr/>
          <p:nvPr/>
        </p:nvSpPr>
        <p:spPr>
          <a:xfrm>
            <a:off x="6840230" y="2753492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00"/>
              <a:buFont typeface="Calibri"/>
              <a:buNone/>
            </a:pPr>
            <a:r>
              <a:rPr b="1" i="1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Confined · 4 workers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55"/>
          <p:cNvCxnSpPr/>
          <p:nvPr/>
        </p:nvCxnSpPr>
        <p:spPr>
          <a:xfrm>
            <a:off x="6291590" y="3091820"/>
            <a:ext cx="2240400" cy="0"/>
          </a:xfrm>
          <a:prstGeom prst="straightConnector1">
            <a:avLst/>
          </a:prstGeom>
          <a:noFill/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55"/>
          <p:cNvSpPr/>
          <p:nvPr/>
        </p:nvSpPr>
        <p:spPr>
          <a:xfrm>
            <a:off x="6291590" y="3183260"/>
            <a:ext cx="22404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800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5"/>
          <p:cNvSpPr/>
          <p:nvPr/>
        </p:nvSpPr>
        <p:spPr>
          <a:xfrm>
            <a:off x="6291590" y="3393572"/>
            <a:ext cx="2240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0" i="0" lang="en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Strong multipath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0" i="0" lang="en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Reflective surfaces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5"/>
          <p:cNvSpPr/>
          <p:nvPr/>
        </p:nvSpPr>
        <p:spPr>
          <a:xfrm>
            <a:off x="6291590" y="3960500"/>
            <a:ext cx="2240400" cy="4572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5"/>
          <p:cNvSpPr/>
          <p:nvPr/>
        </p:nvSpPr>
        <p:spPr>
          <a:xfrm>
            <a:off x="6291590" y="3960500"/>
            <a:ext cx="224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00"/>
              <a:buFont typeface="Georgia"/>
              <a:buNone/>
            </a:pPr>
            <a:r>
              <a:rPr b="0" i="0" lang="en" sz="1600" u="none" cap="none" strike="noStrike">
                <a:solidFill>
                  <a:srgbClr val="C9BAB0"/>
                </a:solidFill>
                <a:latin typeface="Georgia"/>
                <a:ea typeface="Georgia"/>
                <a:cs typeface="Georgia"/>
                <a:sym typeface="Georgia"/>
              </a:rPr>
              <a:t>SSIM </a:t>
            </a:r>
            <a:r>
              <a:rPr b="1" i="0" lang="en" sz="18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0.62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"/>
          <p:cNvSpPr txBox="1"/>
          <p:nvPr>
            <p:ph idx="1" type="body"/>
          </p:nvPr>
        </p:nvSpPr>
        <p:spPr>
          <a:xfrm>
            <a:off x="267625" y="730375"/>
            <a:ext cx="8664600" cy="413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3200"/>
              <a:buFont typeface="Georgia"/>
              <a:buNone/>
            </a:pP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Back to the original question: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3200"/>
              <a:buFont typeface="Georgia"/>
              <a:buNone/>
            </a:pP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Who was exposed, and how much?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6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THE LOOP</a:t>
            </a:r>
            <a:endParaRPr/>
          </a:p>
        </p:txBody>
      </p:sp>
      <p:sp>
        <p:nvSpPr>
          <p:cNvPr id="485" name="Google Shape;485;p56"/>
          <p:cNvSpPr/>
          <p:nvPr/>
        </p:nvSpPr>
        <p:spPr>
          <a:xfrm>
            <a:off x="457200" y="165963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200"/>
              <a:buFont typeface="Georgia"/>
              <a:buNone/>
            </a:pPr>
            <a:r>
              <a:rPr b="0" i="1" lang="en" sz="1600" u="none" cap="none" strike="noStrike">
                <a:solidFill>
                  <a:srgbClr val="6B5D54"/>
                </a:solidFill>
                <a:latin typeface="Georgia"/>
                <a:ea typeface="Georgia"/>
                <a:cs typeface="Georgia"/>
                <a:sym typeface="Georgia"/>
              </a:rPr>
              <a:t>Global trajectories × interpolated PM field → individualized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200"/>
              <a:buFont typeface="Georgia"/>
              <a:buNone/>
            </a:pPr>
            <a:r>
              <a:rPr b="0" i="1" lang="en" sz="1600" u="none" cap="none" strike="noStrike">
                <a:solidFill>
                  <a:srgbClr val="6B5D54"/>
                </a:solidFill>
                <a:latin typeface="Georgia"/>
                <a:ea typeface="Georgia"/>
                <a:cs typeface="Georgia"/>
                <a:sym typeface="Georgia"/>
              </a:rPr>
              <a:t>time-averaged exposure E_k for every tracked worker.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6"/>
          <p:cNvSpPr/>
          <p:nvPr/>
        </p:nvSpPr>
        <p:spPr>
          <a:xfrm>
            <a:off x="457200" y="2423160"/>
            <a:ext cx="502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PM</a:t>
            </a:r>
            <a:r>
              <a:rPr b="1" baseline="-25000" lang="en" sz="15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 exposure by worker  ·  Marble Processing Factory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588" y="2697425"/>
            <a:ext cx="4778400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6"/>
          <p:cNvSpPr/>
          <p:nvPr/>
        </p:nvSpPr>
        <p:spPr>
          <a:xfrm>
            <a:off x="6048745" y="1783085"/>
            <a:ext cx="2926200" cy="10974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6"/>
          <p:cNvSpPr/>
          <p:nvPr/>
        </p:nvSpPr>
        <p:spPr>
          <a:xfrm>
            <a:off x="6048745" y="1783085"/>
            <a:ext cx="54900" cy="1097400"/>
          </a:xfrm>
          <a:prstGeom prst="rect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6"/>
          <p:cNvSpPr/>
          <p:nvPr/>
        </p:nvSpPr>
        <p:spPr>
          <a:xfrm>
            <a:off x="6185905" y="1828805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3200"/>
              <a:buFont typeface="Georgia"/>
              <a:buNone/>
            </a:pPr>
            <a:r>
              <a:rPr b="1" i="0" lang="en" sz="3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6×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6"/>
          <p:cNvSpPr/>
          <p:nvPr/>
        </p:nvSpPr>
        <p:spPr>
          <a:xfrm>
            <a:off x="6185905" y="2331725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00"/>
              <a:buFont typeface="Calibri"/>
              <a:buNone/>
            </a:pPr>
            <a:r>
              <a:rPr b="1" i="0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Grinders inhale ~6× the</a:t>
            </a: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PM</a:t>
            </a:r>
            <a:r>
              <a:rPr b="1" baseline="-25000" lang="en" sz="13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b="1" i="0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 a polisher does in</a:t>
            </a: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the same yard.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6"/>
          <p:cNvSpPr/>
          <p:nvPr/>
        </p:nvSpPr>
        <p:spPr>
          <a:xfrm>
            <a:off x="6048745" y="3017525"/>
            <a:ext cx="2926200" cy="10974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6"/>
          <p:cNvSpPr/>
          <p:nvPr/>
        </p:nvSpPr>
        <p:spPr>
          <a:xfrm>
            <a:off x="6048745" y="3017525"/>
            <a:ext cx="54900" cy="1097400"/>
          </a:xfrm>
          <a:prstGeom prst="rect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6"/>
          <p:cNvSpPr/>
          <p:nvPr/>
        </p:nvSpPr>
        <p:spPr>
          <a:xfrm>
            <a:off x="6185905" y="3063245"/>
            <a:ext cx="274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3200"/>
              <a:buFont typeface="Georgia"/>
              <a:buNone/>
            </a:pPr>
            <a:r>
              <a:rPr b="1" i="0" lang="en" sz="3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362</a:t>
            </a:r>
            <a:r>
              <a:rPr b="1" i="0" lang="en" sz="11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 µg/m³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6"/>
          <p:cNvSpPr/>
          <p:nvPr/>
        </p:nvSpPr>
        <p:spPr>
          <a:xfrm>
            <a:off x="6185905" y="3566165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00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 worker just sitting near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2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grinding station —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as exposed as the grinder.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6"/>
          <p:cNvSpPr txBox="1"/>
          <p:nvPr/>
        </p:nvSpPr>
        <p:spPr>
          <a:xfrm>
            <a:off x="267625" y="4297925"/>
            <a:ext cx="760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8A3A30"/>
                </a:solidFill>
                <a:latin typeface="Georgia"/>
                <a:ea typeface="Georgia"/>
                <a:cs typeface="Georgia"/>
                <a:sym typeface="Georgia"/>
              </a:rPr>
              <a:t>Proximity-driven exposure: passive workers near a grinding source can match the grinders themselves.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7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b="1" lang="en" sz="25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From a broken sensor deployment</a:t>
            </a:r>
            <a:r>
              <a:rPr lang="en" sz="250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50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</a:rPr>
              <a:t>to a new sensing modality.</a:t>
            </a:r>
            <a:endParaRPr sz="25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0124D"/>
              </a:solidFill>
            </a:endParaRPr>
          </a:p>
        </p:txBody>
      </p:sp>
      <p:sp>
        <p:nvSpPr>
          <p:cNvPr id="502" name="Google Shape;502;p57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503" name="Google Shape;503;p57"/>
          <p:cNvSpPr/>
          <p:nvPr/>
        </p:nvSpPr>
        <p:spPr>
          <a:xfrm>
            <a:off x="128000" y="1680149"/>
            <a:ext cx="2870700" cy="1930500"/>
          </a:xfrm>
          <a:prstGeom prst="rect">
            <a:avLst/>
          </a:prstGeom>
          <a:solidFill>
            <a:srgbClr val="1A1310"/>
          </a:solidFill>
          <a:ln cap="flat" cmpd="sng" w="1030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7"/>
          <p:cNvSpPr/>
          <p:nvPr/>
        </p:nvSpPr>
        <p:spPr>
          <a:xfrm>
            <a:off x="128000" y="1680149"/>
            <a:ext cx="2870700" cy="49500"/>
          </a:xfrm>
          <a:prstGeom prst="rect">
            <a:avLst/>
          </a:prstGeom>
          <a:solidFill>
            <a:srgbClr val="B85042"/>
          </a:solidFill>
          <a:ln cap="flat" cmpd="sng" w="1375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05" name="Google Shape;50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91" y="1878144"/>
            <a:ext cx="445485" cy="44548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7"/>
          <p:cNvSpPr/>
          <p:nvPr/>
        </p:nvSpPr>
        <p:spPr>
          <a:xfrm>
            <a:off x="375491" y="2373129"/>
            <a:ext cx="2524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16"/>
              <a:buFont typeface="Georgia"/>
              <a:buNone/>
            </a:pPr>
            <a:r>
              <a:rPr b="1" i="0" lang="en" sz="1516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Privacy-first by design</a:t>
            </a:r>
            <a:endParaRPr b="0" i="0" sz="151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7"/>
          <p:cNvSpPr/>
          <p:nvPr/>
        </p:nvSpPr>
        <p:spPr>
          <a:xfrm>
            <a:off x="375491" y="2769118"/>
            <a:ext cx="2524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083"/>
              <a:buFont typeface="Calibri"/>
              <a:buNone/>
            </a:pPr>
            <a:r>
              <a:rPr b="0" i="0" lang="en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Workers preferred device-free monitoring. mmWave delivers it — no cameras, no wearables, no IDs.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7"/>
          <p:cNvSpPr/>
          <p:nvPr/>
        </p:nvSpPr>
        <p:spPr>
          <a:xfrm>
            <a:off x="3147395" y="1680149"/>
            <a:ext cx="2870700" cy="1930500"/>
          </a:xfrm>
          <a:prstGeom prst="rect">
            <a:avLst/>
          </a:prstGeom>
          <a:solidFill>
            <a:srgbClr val="1A1310"/>
          </a:solidFill>
          <a:ln cap="flat" cmpd="sng" w="1030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7"/>
          <p:cNvSpPr/>
          <p:nvPr/>
        </p:nvSpPr>
        <p:spPr>
          <a:xfrm>
            <a:off x="3147395" y="1680149"/>
            <a:ext cx="2870700" cy="49500"/>
          </a:xfrm>
          <a:prstGeom prst="rect">
            <a:avLst/>
          </a:prstGeom>
          <a:solidFill>
            <a:srgbClr val="B85042"/>
          </a:solidFill>
          <a:ln cap="flat" cmpd="sng" w="1375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0" name="Google Shape;51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4886" y="1878144"/>
            <a:ext cx="445485" cy="44548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7"/>
          <p:cNvSpPr/>
          <p:nvPr/>
        </p:nvSpPr>
        <p:spPr>
          <a:xfrm>
            <a:off x="3394886" y="2373129"/>
            <a:ext cx="2524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16"/>
              <a:buFont typeface="Georgia"/>
              <a:buNone/>
            </a:pPr>
            <a:r>
              <a:rPr b="1" i="0" lang="en" sz="1516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View adaptation matters</a:t>
            </a:r>
            <a:endParaRPr b="0" i="0" sz="151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7"/>
          <p:cNvSpPr/>
          <p:nvPr/>
        </p:nvSpPr>
        <p:spPr>
          <a:xfrm>
            <a:off x="3394886" y="2769118"/>
            <a:ext cx="2524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083"/>
              <a:buFont typeface="Calibri"/>
              <a:buNone/>
            </a:pPr>
            <a:r>
              <a:rPr b="0" i="0" lang="en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Azimuth-aware Pix2Pix-LSGAN translation closes a 20% gap that pure correlation leaves on the table.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7"/>
          <p:cNvSpPr/>
          <p:nvPr/>
        </p:nvSpPr>
        <p:spPr>
          <a:xfrm>
            <a:off x="6166790" y="1680149"/>
            <a:ext cx="2870700" cy="1930500"/>
          </a:xfrm>
          <a:prstGeom prst="rect">
            <a:avLst/>
          </a:prstGeom>
          <a:solidFill>
            <a:srgbClr val="1A1310"/>
          </a:solidFill>
          <a:ln cap="flat" cmpd="sng" w="10300">
            <a:solidFill>
              <a:srgbClr val="8A3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7"/>
          <p:cNvSpPr/>
          <p:nvPr/>
        </p:nvSpPr>
        <p:spPr>
          <a:xfrm>
            <a:off x="6166790" y="1680149"/>
            <a:ext cx="2870700" cy="49500"/>
          </a:xfrm>
          <a:prstGeom prst="rect">
            <a:avLst/>
          </a:prstGeom>
          <a:solidFill>
            <a:srgbClr val="B85042"/>
          </a:solidFill>
          <a:ln cap="flat" cmpd="sng" w="1375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5" name="Google Shape;51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4281" y="1878144"/>
            <a:ext cx="445485" cy="44548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7"/>
          <p:cNvSpPr/>
          <p:nvPr/>
        </p:nvSpPr>
        <p:spPr>
          <a:xfrm>
            <a:off x="6414281" y="2373129"/>
            <a:ext cx="25242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16"/>
              <a:buFont typeface="Georgia"/>
              <a:buNone/>
            </a:pPr>
            <a:r>
              <a:rPr b="1" i="0" lang="en" sz="1516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Activity ≈ exposure</a:t>
            </a:r>
            <a:endParaRPr b="0" i="0" sz="151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7"/>
          <p:cNvSpPr/>
          <p:nvPr/>
        </p:nvSpPr>
        <p:spPr>
          <a:xfrm>
            <a:off x="6414281" y="2769118"/>
            <a:ext cx="2524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083"/>
              <a:buFont typeface="Calibri"/>
              <a:buNone/>
            </a:pPr>
            <a:r>
              <a:rPr b="0" i="0" lang="en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Combining radar trajectories with sparse PM yields per-worker exposure, even when sensors degrade.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7"/>
          <p:cNvSpPr/>
          <p:nvPr/>
        </p:nvSpPr>
        <p:spPr>
          <a:xfrm>
            <a:off x="323911" y="3977649"/>
            <a:ext cx="1034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900"/>
              <a:buFont typeface="Calibri"/>
              <a:buNone/>
            </a:pPr>
            <a:r>
              <a:rPr b="1" i="0" lang="en" sz="20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0" i="0" sz="2000" u="none" cap="none" strike="noStrike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7"/>
          <p:cNvSpPr/>
          <p:nvPr/>
        </p:nvSpPr>
        <p:spPr>
          <a:xfrm>
            <a:off x="1005850" y="4206250"/>
            <a:ext cx="7213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000"/>
              <a:buFont typeface="Calibri"/>
              <a:buNone/>
            </a:pPr>
            <a:r>
              <a:rPr b="1" i="0" lang="en" sz="1500" u="none" cap="none" strike="noStrike">
                <a:solidFill>
                  <a:srgbClr val="3D6B5A"/>
                </a:solidFill>
                <a:latin typeface="Calibri"/>
                <a:ea typeface="Calibri"/>
                <a:cs typeface="Calibri"/>
                <a:sym typeface="Calibri"/>
              </a:rPr>
              <a:t>Sparse radar geometries · ghost-reflection robustness · </a:t>
            </a:r>
            <a:endParaRPr b="1" i="0" sz="1500" u="none" cap="none" strike="noStrike">
              <a:solidFill>
                <a:srgbClr val="3D6B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000"/>
              <a:buFont typeface="Calibri"/>
              <a:buNone/>
            </a:pPr>
            <a:r>
              <a:rPr b="1" i="0" lang="en" sz="1500" u="none" cap="none" strike="noStrike">
                <a:solidFill>
                  <a:srgbClr val="3D6B5A"/>
                </a:solidFill>
                <a:latin typeface="Calibri"/>
                <a:ea typeface="Calibri"/>
                <a:cs typeface="Calibri"/>
                <a:sym typeface="Calibri"/>
              </a:rPr>
              <a:t>longer-term cohort exposure studies.</a:t>
            </a:r>
            <a:endParaRPr b="1" i="0" sz="1500" u="none" cap="none" strike="noStrike">
              <a:solidFill>
                <a:srgbClr val="3D6B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8"/>
          <p:cNvPicPr preferRelativeResize="0"/>
          <p:nvPr/>
        </p:nvPicPr>
        <p:blipFill rotWithShape="1">
          <a:blip r:embed="rId3">
            <a:alphaModFix/>
          </a:blip>
          <a:srcRect b="0" l="0" r="3818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8"/>
          <p:cNvSpPr/>
          <p:nvPr/>
        </p:nvSpPr>
        <p:spPr>
          <a:xfrm>
            <a:off x="6523525" y="4685"/>
            <a:ext cx="2620500" cy="5143500"/>
          </a:xfrm>
          <a:prstGeom prst="rect">
            <a:avLst/>
          </a:prstGeom>
          <a:solidFill>
            <a:srgbClr val="FFFFFF">
              <a:alpha val="6588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4348" y="216037"/>
            <a:ext cx="697824" cy="78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chemeClr val="lt1">
                <a:alpha val="49799"/>
              </a:schemeClr>
            </a:outerShdw>
          </a:effectLst>
        </p:spPr>
      </p:pic>
      <p:sp>
        <p:nvSpPr>
          <p:cNvPr id="527" name="Google Shape;527;p58"/>
          <p:cNvSpPr txBox="1"/>
          <p:nvPr/>
        </p:nvSpPr>
        <p:spPr>
          <a:xfrm>
            <a:off x="455050" y="191075"/>
            <a:ext cx="1142100" cy="35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chemeClr val="lt1">
                <a:alpha val="49799"/>
              </a:schemeClr>
            </a:outerShdw>
          </a:effectLst>
        </p:spPr>
        <p:txBody>
          <a:bodyPr anchorCtr="0" anchor="t" bIns="36000" lIns="36000" spcFirstLastPara="1" rIns="36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UbiNet</a:t>
            </a:r>
            <a:endParaRPr b="1" i="0" sz="22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8" name="Google Shape;528;p58"/>
          <p:cNvSpPr txBox="1"/>
          <p:nvPr/>
        </p:nvSpPr>
        <p:spPr>
          <a:xfrm>
            <a:off x="184638" y="4025700"/>
            <a:ext cx="2410800" cy="96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7685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88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Scan the QR to know more about our works!</a:t>
            </a:r>
            <a:endParaRPr b="1" i="0" sz="1688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8"/>
          <p:cNvSpPr txBox="1"/>
          <p:nvPr/>
        </p:nvSpPr>
        <p:spPr>
          <a:xfrm>
            <a:off x="455050" y="573897"/>
            <a:ext cx="5104500" cy="73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9799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 Page: Ubiquitous Networked Systems Lab </a:t>
            </a:r>
            <a:r>
              <a:rPr b="1" i="0" lang="en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https://cse.iitkgp.ac.in/resgrp/ubinet/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8"/>
          <p:cNvSpPr txBox="1"/>
          <p:nvPr/>
        </p:nvSpPr>
        <p:spPr>
          <a:xfrm>
            <a:off x="2566375" y="2894225"/>
            <a:ext cx="3715800" cy="1067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0">
              <a:srgbClr val="000000">
                <a:alpha val="529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 b="1" i="0" sz="4800" u="none" cap="none" strike="noStrike">
              <a:solidFill>
                <a:srgbClr val="FFFF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31" name="Google Shape;531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9442" y="146425"/>
            <a:ext cx="2308659" cy="7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8" title="G42CUH-XoAAy4iZ-removebg-previe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6426" y="1088350"/>
            <a:ext cx="2211685" cy="10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1224" y="2397463"/>
            <a:ext cx="1142100" cy="114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6437" y="3636833"/>
            <a:ext cx="2211675" cy="123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8" title="Screenshot 2026-05-11 at 2.44.37 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604" y="1968187"/>
            <a:ext cx="2008099" cy="200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3200"/>
              <a:buFont typeface="Georgia"/>
              <a:buNone/>
            </a:pP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TDSCAN: clustering that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respects motion and time</a:t>
            </a:r>
            <a:endParaRPr sz="2500"/>
          </a:p>
        </p:txBody>
      </p:sp>
      <p:sp>
        <p:nvSpPr>
          <p:cNvPr id="541" name="Google Shape;541;p59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LOCALIZATION</a:t>
            </a:r>
            <a:endParaRPr/>
          </a:p>
        </p:txBody>
      </p:sp>
      <p:sp>
        <p:nvSpPr>
          <p:cNvPr id="542" name="Google Shape;542;p59"/>
          <p:cNvSpPr/>
          <p:nvPr/>
        </p:nvSpPr>
        <p:spPr>
          <a:xfrm>
            <a:off x="267625" y="1497299"/>
            <a:ext cx="4755000" cy="12390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9"/>
          <p:cNvSpPr/>
          <p:nvPr/>
        </p:nvSpPr>
        <p:spPr>
          <a:xfrm>
            <a:off x="404785" y="1680185"/>
            <a:ext cx="457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3200"/>
              <a:buFont typeface="Georgia"/>
              <a:buNone/>
            </a:pPr>
            <a:r>
              <a:rPr b="1" i="0" lang="en" sz="3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9"/>
          <p:cNvSpPr/>
          <p:nvPr/>
        </p:nvSpPr>
        <p:spPr>
          <a:xfrm>
            <a:off x="953425" y="1607033"/>
            <a:ext cx="393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400"/>
              <a:buFont typeface="Georgia"/>
              <a:buNone/>
            </a:pPr>
            <a:r>
              <a:rPr b="1" i="0" lang="en" sz="14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Doppler-based filtering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9"/>
          <p:cNvSpPr/>
          <p:nvPr/>
        </p:nvSpPr>
        <p:spPr>
          <a:xfrm>
            <a:off x="953425" y="1908772"/>
            <a:ext cx="39318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50"/>
              <a:buFont typeface="Calibri"/>
              <a:buNone/>
            </a:pPr>
            <a:r>
              <a:rPr b="0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Drop static clutter (|v| &lt; 0.05 m/s) and high-velocity noise (|v| &gt; 1.0 m/s). What survives = quasi-static human motion.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9"/>
          <p:cNvSpPr/>
          <p:nvPr/>
        </p:nvSpPr>
        <p:spPr>
          <a:xfrm>
            <a:off x="267625" y="2804899"/>
            <a:ext cx="4755000" cy="11763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9"/>
          <p:cNvSpPr/>
          <p:nvPr/>
        </p:nvSpPr>
        <p:spPr>
          <a:xfrm>
            <a:off x="404785" y="2987785"/>
            <a:ext cx="457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3200"/>
              <a:buFont typeface="Georgia"/>
              <a:buNone/>
            </a:pPr>
            <a:r>
              <a:rPr b="1" i="0" lang="en" sz="3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9"/>
          <p:cNvSpPr/>
          <p:nvPr/>
        </p:nvSpPr>
        <p:spPr>
          <a:xfrm>
            <a:off x="953425" y="2914633"/>
            <a:ext cx="393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400"/>
              <a:buFont typeface="Georgia"/>
              <a:buNone/>
            </a:pPr>
            <a:r>
              <a:rPr b="1" i="0" lang="en" sz="14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Temporal consistency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9"/>
          <p:cNvSpPr/>
          <p:nvPr/>
        </p:nvSpPr>
        <p:spPr>
          <a:xfrm>
            <a:off x="953425" y="3216373"/>
            <a:ext cx="39318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50"/>
              <a:buFont typeface="Calibri"/>
              <a:buNone/>
            </a:pPr>
            <a:r>
              <a:rPr b="0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Accumulate 10 frames (~1 s), then match centroids across windows with the Hungarian algorithm. Short-lived ghosts get dropped.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9"/>
          <p:cNvSpPr/>
          <p:nvPr/>
        </p:nvSpPr>
        <p:spPr>
          <a:xfrm>
            <a:off x="267625" y="4160520"/>
            <a:ext cx="4755000" cy="5943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9"/>
          <p:cNvSpPr/>
          <p:nvPr/>
        </p:nvSpPr>
        <p:spPr>
          <a:xfrm>
            <a:off x="267625" y="4160520"/>
            <a:ext cx="4755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300"/>
              <a:buFont typeface="Georgia"/>
              <a:buNone/>
            </a:pPr>
            <a:r>
              <a:rPr b="1" i="0" lang="en" sz="13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94% avg. cluster accuracy  ·  &lt; 10 cm localization MAE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9"/>
          <p:cNvSpPr/>
          <p:nvPr/>
        </p:nvSpPr>
        <p:spPr>
          <a:xfrm>
            <a:off x="5317230" y="1771655"/>
            <a:ext cx="3474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Cluster-count accuracy across radar nodes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1510" y="2091695"/>
            <a:ext cx="35661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0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3200"/>
              <a:buFont typeface="Georgia"/>
              <a:buNone/>
            </a:pP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Translating RD signatures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between viewpoints.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60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VIEW ADAPTATION</a:t>
            </a:r>
            <a:endParaRPr/>
          </a:p>
        </p:txBody>
      </p:sp>
      <p:sp>
        <p:nvSpPr>
          <p:cNvPr id="560" name="Google Shape;560;p60"/>
          <p:cNvSpPr/>
          <p:nvPr/>
        </p:nvSpPr>
        <p:spPr>
          <a:xfrm>
            <a:off x="267625" y="1448175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200"/>
              <a:buFont typeface="Calibri"/>
              <a:buNone/>
            </a:pP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A Pix2Pix conditional GAN (U-Net generator + PatchGAN discriminator)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learns paired mappings between RD heatmaps captured at different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azimuthal angles. Trained on 126,000 paired frames across full 360°.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60"/>
          <p:cNvSpPr/>
          <p:nvPr/>
        </p:nvSpPr>
        <p:spPr>
          <a:xfrm>
            <a:off x="90188" y="2394526"/>
            <a:ext cx="2290500" cy="1494000"/>
          </a:xfrm>
          <a:prstGeom prst="rect">
            <a:avLst/>
          </a:prstGeom>
          <a:solidFill>
            <a:srgbClr val="F7F2EC"/>
          </a:solidFill>
          <a:ln cap="flat" cmpd="sng" w="10375">
            <a:solidFill>
              <a:srgbClr val="E7C9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60"/>
          <p:cNvSpPr/>
          <p:nvPr/>
        </p:nvSpPr>
        <p:spPr>
          <a:xfrm>
            <a:off x="90188" y="2543923"/>
            <a:ext cx="2290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98"/>
              <a:buFont typeface="Calibri"/>
              <a:buNone/>
            </a:pP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RD signature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98"/>
              <a:buFont typeface="Calibri"/>
              <a:buNone/>
            </a:pP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from radar m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0"/>
          <p:cNvSpPr/>
          <p:nvPr/>
        </p:nvSpPr>
        <p:spPr>
          <a:xfrm>
            <a:off x="289385" y="3141513"/>
            <a:ext cx="59700" cy="498000"/>
          </a:xfrm>
          <a:prstGeom prst="rect">
            <a:avLst/>
          </a:prstGeom>
          <a:solidFill>
            <a:srgbClr val="B85042">
              <a:alpha val="800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0"/>
          <p:cNvSpPr/>
          <p:nvPr/>
        </p:nvSpPr>
        <p:spPr>
          <a:xfrm>
            <a:off x="388984" y="3141513"/>
            <a:ext cx="59700" cy="453300"/>
          </a:xfrm>
          <a:prstGeom prst="rect">
            <a:avLst/>
          </a:prstGeom>
          <a:solidFill>
            <a:srgbClr val="B85042">
              <a:alpha val="702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0"/>
          <p:cNvSpPr/>
          <p:nvPr/>
        </p:nvSpPr>
        <p:spPr>
          <a:xfrm>
            <a:off x="488583" y="3141513"/>
            <a:ext cx="59700" cy="408600"/>
          </a:xfrm>
          <a:prstGeom prst="rect">
            <a:avLst/>
          </a:prstGeom>
          <a:solidFill>
            <a:srgbClr val="B85042">
              <a:alpha val="600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0"/>
          <p:cNvSpPr/>
          <p:nvPr/>
        </p:nvSpPr>
        <p:spPr>
          <a:xfrm>
            <a:off x="588182" y="3141513"/>
            <a:ext cx="59700" cy="363600"/>
          </a:xfrm>
          <a:prstGeom prst="rect">
            <a:avLst/>
          </a:prstGeom>
          <a:solidFill>
            <a:srgbClr val="B85042">
              <a:alpha val="50199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0"/>
          <p:cNvSpPr/>
          <p:nvPr/>
        </p:nvSpPr>
        <p:spPr>
          <a:xfrm>
            <a:off x="687781" y="3141513"/>
            <a:ext cx="59700" cy="318600"/>
          </a:xfrm>
          <a:prstGeom prst="rect">
            <a:avLst/>
          </a:prstGeom>
          <a:solidFill>
            <a:srgbClr val="B85042">
              <a:alpha val="400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0"/>
          <p:cNvSpPr/>
          <p:nvPr/>
        </p:nvSpPr>
        <p:spPr>
          <a:xfrm>
            <a:off x="886979" y="3241112"/>
            <a:ext cx="59700" cy="398400"/>
          </a:xfrm>
          <a:prstGeom prst="rect">
            <a:avLst/>
          </a:prstGeom>
          <a:solidFill>
            <a:srgbClr val="3D6B5A">
              <a:alpha val="800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0"/>
          <p:cNvSpPr/>
          <p:nvPr/>
        </p:nvSpPr>
        <p:spPr>
          <a:xfrm>
            <a:off x="986578" y="3241112"/>
            <a:ext cx="59700" cy="368700"/>
          </a:xfrm>
          <a:prstGeom prst="rect">
            <a:avLst/>
          </a:prstGeom>
          <a:solidFill>
            <a:srgbClr val="3D6B5A">
              <a:alpha val="702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0"/>
          <p:cNvSpPr/>
          <p:nvPr/>
        </p:nvSpPr>
        <p:spPr>
          <a:xfrm>
            <a:off x="1086177" y="3241112"/>
            <a:ext cx="59700" cy="338400"/>
          </a:xfrm>
          <a:prstGeom prst="rect">
            <a:avLst/>
          </a:prstGeom>
          <a:solidFill>
            <a:srgbClr val="3D6B5A">
              <a:alpha val="600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0"/>
          <p:cNvSpPr/>
          <p:nvPr/>
        </p:nvSpPr>
        <p:spPr>
          <a:xfrm>
            <a:off x="1185776" y="3241112"/>
            <a:ext cx="59700" cy="308700"/>
          </a:xfrm>
          <a:prstGeom prst="rect">
            <a:avLst/>
          </a:prstGeom>
          <a:solidFill>
            <a:srgbClr val="3D6B5A">
              <a:alpha val="50199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0"/>
          <p:cNvSpPr/>
          <p:nvPr/>
        </p:nvSpPr>
        <p:spPr>
          <a:xfrm>
            <a:off x="1285375" y="3241112"/>
            <a:ext cx="59700" cy="278700"/>
          </a:xfrm>
          <a:prstGeom prst="rect">
            <a:avLst/>
          </a:prstGeom>
          <a:solidFill>
            <a:srgbClr val="3D6B5A">
              <a:alpha val="400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60"/>
          <p:cNvSpPr/>
          <p:nvPr/>
        </p:nvSpPr>
        <p:spPr>
          <a:xfrm>
            <a:off x="90188" y="3669385"/>
            <a:ext cx="22905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80"/>
              <a:buFont typeface="Calibri"/>
              <a:buNone/>
            </a:pPr>
            <a:r>
              <a:rPr b="0" i="1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view m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74" name="Google Shape;57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362" y="3041915"/>
            <a:ext cx="248996" cy="24899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0"/>
          <p:cNvSpPr/>
          <p:nvPr/>
        </p:nvSpPr>
        <p:spPr>
          <a:xfrm>
            <a:off x="2878958" y="2394526"/>
            <a:ext cx="3386400" cy="1494000"/>
          </a:xfrm>
          <a:prstGeom prst="rect">
            <a:avLst/>
          </a:prstGeom>
          <a:solidFill>
            <a:srgbClr val="1C4587"/>
          </a:solidFill>
          <a:ln cap="flat" cmpd="sng" w="13825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0"/>
          <p:cNvSpPr/>
          <p:nvPr/>
        </p:nvSpPr>
        <p:spPr>
          <a:xfrm>
            <a:off x="2878958" y="2543923"/>
            <a:ext cx="33864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852"/>
              <a:buFont typeface="Georgia"/>
              <a:buNone/>
            </a:pPr>
            <a:r>
              <a:rPr b="1" i="0" lang="en" sz="1852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G m→n</a:t>
            </a:r>
            <a:endParaRPr b="0" i="0" sz="185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0"/>
          <p:cNvSpPr/>
          <p:nvPr/>
        </p:nvSpPr>
        <p:spPr>
          <a:xfrm>
            <a:off x="2878958" y="2942317"/>
            <a:ext cx="33864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9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U-Net Generator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60"/>
          <p:cNvSpPr/>
          <p:nvPr/>
        </p:nvSpPr>
        <p:spPr>
          <a:xfrm>
            <a:off x="2878958" y="3241112"/>
            <a:ext cx="3386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80"/>
              <a:buFont typeface="Calibri"/>
              <a:buNone/>
            </a:pPr>
            <a:r>
              <a:rPr b="0" i="1" lang="en" sz="16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PatchGAN Discriminator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980"/>
              <a:buFont typeface="Calibri"/>
              <a:buNone/>
            </a:pPr>
            <a:r>
              <a:rPr b="0" i="1" lang="en" sz="16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LSGAN + L1 (λ = 100)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79" name="Google Shape;57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721" y="3041915"/>
            <a:ext cx="248996" cy="24899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0"/>
          <p:cNvSpPr/>
          <p:nvPr/>
        </p:nvSpPr>
        <p:spPr>
          <a:xfrm>
            <a:off x="6763317" y="2394526"/>
            <a:ext cx="2290500" cy="1494000"/>
          </a:xfrm>
          <a:prstGeom prst="rect">
            <a:avLst/>
          </a:prstGeom>
          <a:solidFill>
            <a:srgbClr val="F7F2EC"/>
          </a:solidFill>
          <a:ln cap="flat" cmpd="sng" w="2075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0"/>
          <p:cNvSpPr/>
          <p:nvPr/>
        </p:nvSpPr>
        <p:spPr>
          <a:xfrm>
            <a:off x="6763317" y="2543923"/>
            <a:ext cx="2290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3A30"/>
              </a:buClr>
              <a:buSzPts val="1198"/>
              <a:buFont typeface="Calibri"/>
              <a:buNone/>
            </a:pPr>
            <a:r>
              <a:rPr b="1" i="0" lang="en" sz="1600" u="none" cap="none" strike="noStrike">
                <a:solidFill>
                  <a:srgbClr val="8A3A30"/>
                </a:solidFill>
                <a:latin typeface="Calibri"/>
                <a:ea typeface="Calibri"/>
                <a:cs typeface="Calibri"/>
                <a:sym typeface="Calibri"/>
              </a:rPr>
              <a:t>synthesized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3A30"/>
              </a:buClr>
              <a:buSzPts val="1198"/>
              <a:buFont typeface="Calibri"/>
              <a:buNone/>
            </a:pPr>
            <a:r>
              <a:rPr b="1" i="0" lang="en" sz="1600" u="none" cap="none" strike="noStrike">
                <a:solidFill>
                  <a:srgbClr val="8A3A30"/>
                </a:solidFill>
                <a:latin typeface="Calibri"/>
                <a:ea typeface="Calibri"/>
                <a:cs typeface="Calibri"/>
                <a:sym typeface="Calibri"/>
              </a:rPr>
              <a:t>view 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0"/>
          <p:cNvSpPr/>
          <p:nvPr/>
        </p:nvSpPr>
        <p:spPr>
          <a:xfrm>
            <a:off x="7111914" y="3241112"/>
            <a:ext cx="59700" cy="398400"/>
          </a:xfrm>
          <a:prstGeom prst="rect">
            <a:avLst/>
          </a:prstGeom>
          <a:solidFill>
            <a:srgbClr val="B85042">
              <a:alpha val="800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0"/>
          <p:cNvSpPr/>
          <p:nvPr/>
        </p:nvSpPr>
        <p:spPr>
          <a:xfrm>
            <a:off x="7211513" y="3241112"/>
            <a:ext cx="59700" cy="361200"/>
          </a:xfrm>
          <a:prstGeom prst="rect">
            <a:avLst/>
          </a:prstGeom>
          <a:solidFill>
            <a:srgbClr val="B85042">
              <a:alpha val="702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60"/>
          <p:cNvSpPr/>
          <p:nvPr/>
        </p:nvSpPr>
        <p:spPr>
          <a:xfrm>
            <a:off x="7311112" y="3241112"/>
            <a:ext cx="59700" cy="323700"/>
          </a:xfrm>
          <a:prstGeom prst="rect">
            <a:avLst/>
          </a:prstGeom>
          <a:solidFill>
            <a:srgbClr val="B85042">
              <a:alpha val="600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60"/>
          <p:cNvSpPr/>
          <p:nvPr/>
        </p:nvSpPr>
        <p:spPr>
          <a:xfrm>
            <a:off x="7410710" y="3241112"/>
            <a:ext cx="59700" cy="286200"/>
          </a:xfrm>
          <a:prstGeom prst="rect">
            <a:avLst/>
          </a:prstGeom>
          <a:solidFill>
            <a:srgbClr val="B85042">
              <a:alpha val="50199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0"/>
          <p:cNvSpPr/>
          <p:nvPr/>
        </p:nvSpPr>
        <p:spPr>
          <a:xfrm>
            <a:off x="7510309" y="3241112"/>
            <a:ext cx="59700" cy="249000"/>
          </a:xfrm>
          <a:prstGeom prst="rect">
            <a:avLst/>
          </a:prstGeom>
          <a:solidFill>
            <a:srgbClr val="B85042">
              <a:alpha val="40000"/>
            </a:srgbClr>
          </a:solidFill>
          <a:ln cap="flat" cmpd="sng" w="138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0"/>
          <p:cNvSpPr/>
          <p:nvPr/>
        </p:nvSpPr>
        <p:spPr>
          <a:xfrm>
            <a:off x="7709507" y="3171393"/>
            <a:ext cx="59700" cy="498000"/>
          </a:xfrm>
          <a:prstGeom prst="rect">
            <a:avLst/>
          </a:prstGeom>
          <a:solidFill>
            <a:srgbClr val="3D6B5A">
              <a:alpha val="800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0"/>
          <p:cNvSpPr/>
          <p:nvPr/>
        </p:nvSpPr>
        <p:spPr>
          <a:xfrm>
            <a:off x="7809106" y="3171393"/>
            <a:ext cx="59700" cy="453300"/>
          </a:xfrm>
          <a:prstGeom prst="rect">
            <a:avLst/>
          </a:prstGeom>
          <a:solidFill>
            <a:srgbClr val="3D6B5A">
              <a:alpha val="702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0"/>
          <p:cNvSpPr/>
          <p:nvPr/>
        </p:nvSpPr>
        <p:spPr>
          <a:xfrm>
            <a:off x="7908705" y="3171393"/>
            <a:ext cx="59700" cy="408600"/>
          </a:xfrm>
          <a:prstGeom prst="rect">
            <a:avLst/>
          </a:prstGeom>
          <a:solidFill>
            <a:srgbClr val="3D6B5A">
              <a:alpha val="600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0"/>
          <p:cNvSpPr/>
          <p:nvPr/>
        </p:nvSpPr>
        <p:spPr>
          <a:xfrm>
            <a:off x="8008304" y="3171393"/>
            <a:ext cx="59700" cy="363600"/>
          </a:xfrm>
          <a:prstGeom prst="rect">
            <a:avLst/>
          </a:prstGeom>
          <a:solidFill>
            <a:srgbClr val="3D6B5A">
              <a:alpha val="50199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0"/>
          <p:cNvSpPr/>
          <p:nvPr/>
        </p:nvSpPr>
        <p:spPr>
          <a:xfrm>
            <a:off x="8107903" y="3171393"/>
            <a:ext cx="59700" cy="318600"/>
          </a:xfrm>
          <a:prstGeom prst="rect">
            <a:avLst/>
          </a:prstGeom>
          <a:solidFill>
            <a:srgbClr val="3D6B5A">
              <a:alpha val="40000"/>
            </a:srgbClr>
          </a:solidFill>
          <a:ln cap="flat" cmpd="sng" w="138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575" lIns="99575" spcFirstLastPara="1" rIns="99575" wrap="square" tIns="99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0"/>
          <p:cNvSpPr/>
          <p:nvPr/>
        </p:nvSpPr>
        <p:spPr>
          <a:xfrm>
            <a:off x="6763317" y="3669385"/>
            <a:ext cx="2290500" cy="1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80"/>
              <a:buFont typeface="Calibri"/>
              <a:buNone/>
            </a:pPr>
            <a:r>
              <a:rPr b="0" i="1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view-normalized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0"/>
          <p:cNvSpPr/>
          <p:nvPr/>
        </p:nvSpPr>
        <p:spPr>
          <a:xfrm>
            <a:off x="90188" y="4032826"/>
            <a:ext cx="2165100" cy="453300"/>
          </a:xfrm>
          <a:prstGeom prst="rect">
            <a:avLst/>
          </a:prstGeom>
          <a:solidFill>
            <a:srgbClr val="F7F2EC"/>
          </a:solidFill>
          <a:ln cap="flat" cmpd="sng" w="105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0"/>
          <p:cNvSpPr/>
          <p:nvPr/>
        </p:nvSpPr>
        <p:spPr>
          <a:xfrm>
            <a:off x="190891" y="4042896"/>
            <a:ext cx="10071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652"/>
              <a:buFont typeface="Georgia"/>
              <a:buNone/>
            </a:pPr>
            <a:r>
              <a:rPr b="1" i="0" lang="en" sz="1652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0.70</a:t>
            </a:r>
            <a:endParaRPr b="0" i="0" sz="165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0"/>
          <p:cNvSpPr/>
          <p:nvPr/>
        </p:nvSpPr>
        <p:spPr>
          <a:xfrm>
            <a:off x="886989" y="4042900"/>
            <a:ext cx="13179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91"/>
              <a:buFont typeface="Calibri"/>
              <a:buNone/>
            </a:pPr>
            <a:r>
              <a:rPr b="1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mean SSIM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0"/>
          <p:cNvSpPr/>
          <p:nvPr/>
        </p:nvSpPr>
        <p:spPr>
          <a:xfrm>
            <a:off x="2356027" y="4032826"/>
            <a:ext cx="2165100" cy="453300"/>
          </a:xfrm>
          <a:prstGeom prst="rect">
            <a:avLst/>
          </a:prstGeom>
          <a:solidFill>
            <a:srgbClr val="F7F2EC"/>
          </a:solidFill>
          <a:ln cap="flat" cmpd="sng" w="105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60"/>
          <p:cNvSpPr/>
          <p:nvPr/>
        </p:nvSpPr>
        <p:spPr>
          <a:xfrm>
            <a:off x="2456731" y="4042896"/>
            <a:ext cx="10071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652"/>
              <a:buFont typeface="Georgia"/>
              <a:buNone/>
            </a:pPr>
            <a:r>
              <a:rPr b="1" i="0" lang="en" sz="1652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28.0 dB</a:t>
            </a:r>
            <a:endParaRPr b="0" i="0" sz="165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0"/>
          <p:cNvSpPr/>
          <p:nvPr/>
        </p:nvSpPr>
        <p:spPr>
          <a:xfrm>
            <a:off x="3514122" y="4042896"/>
            <a:ext cx="9567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91"/>
              <a:buFont typeface="Calibri"/>
              <a:buNone/>
            </a:pPr>
            <a:r>
              <a:rPr b="1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PSNR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0"/>
          <p:cNvSpPr/>
          <p:nvPr/>
        </p:nvSpPr>
        <p:spPr>
          <a:xfrm>
            <a:off x="4621866" y="4032826"/>
            <a:ext cx="2165100" cy="453300"/>
          </a:xfrm>
          <a:prstGeom prst="rect">
            <a:avLst/>
          </a:prstGeom>
          <a:solidFill>
            <a:srgbClr val="F7F2EC"/>
          </a:solidFill>
          <a:ln cap="flat" cmpd="sng" w="105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0"/>
          <p:cNvSpPr/>
          <p:nvPr/>
        </p:nvSpPr>
        <p:spPr>
          <a:xfrm>
            <a:off x="4722570" y="4042896"/>
            <a:ext cx="10071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652"/>
              <a:buFont typeface="Georgia"/>
              <a:buNone/>
            </a:pPr>
            <a:r>
              <a:rPr b="1" i="0" lang="en" sz="1652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6.13</a:t>
            </a:r>
            <a:endParaRPr b="0" i="0" sz="165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0"/>
          <p:cNvSpPr/>
          <p:nvPr/>
        </p:nvSpPr>
        <p:spPr>
          <a:xfrm>
            <a:off x="5311388" y="4042900"/>
            <a:ext cx="14253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91"/>
              <a:buFont typeface="Calibri"/>
              <a:buNone/>
            </a:pPr>
            <a:r>
              <a:rPr b="1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mean L1 loss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0"/>
          <p:cNvSpPr/>
          <p:nvPr/>
        </p:nvSpPr>
        <p:spPr>
          <a:xfrm>
            <a:off x="6887705" y="4032826"/>
            <a:ext cx="2165100" cy="453300"/>
          </a:xfrm>
          <a:prstGeom prst="rect">
            <a:avLst/>
          </a:prstGeom>
          <a:solidFill>
            <a:srgbClr val="F7F2EC"/>
          </a:solidFill>
          <a:ln cap="flat" cmpd="sng" w="105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675" lIns="100675" spcFirstLastPara="1" rIns="100675" wrap="square" tIns="100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60"/>
          <p:cNvSpPr/>
          <p:nvPr/>
        </p:nvSpPr>
        <p:spPr>
          <a:xfrm>
            <a:off x="6988409" y="4042896"/>
            <a:ext cx="10071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652"/>
              <a:buFont typeface="Georgia"/>
              <a:buNone/>
            </a:pPr>
            <a:r>
              <a:rPr b="1" i="0" lang="en" sz="1652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360°</a:t>
            </a:r>
            <a:endParaRPr b="0" i="0" sz="165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0"/>
          <p:cNvSpPr/>
          <p:nvPr/>
        </p:nvSpPr>
        <p:spPr>
          <a:xfrm>
            <a:off x="7577218" y="4042900"/>
            <a:ext cx="14253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91"/>
              <a:buFont typeface="Calibri"/>
              <a:buNone/>
            </a:pPr>
            <a:r>
              <a:rPr b="1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trained coverage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1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From local IDs to a single</a:t>
            </a: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5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global identity graph.</a:t>
            </a:r>
            <a:endParaRPr sz="2500"/>
          </a:p>
        </p:txBody>
      </p:sp>
      <p:sp>
        <p:nvSpPr>
          <p:cNvPr id="610" name="Google Shape;610;p61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RE-IDENTIFICATION</a:t>
            </a:r>
            <a:endParaRPr/>
          </a:p>
        </p:txBody>
      </p:sp>
      <p:sp>
        <p:nvSpPr>
          <p:cNvPr id="611" name="Google Shape;611;p61"/>
          <p:cNvSpPr/>
          <p:nvPr/>
        </p:nvSpPr>
        <p:spPr>
          <a:xfrm>
            <a:off x="107450" y="1554008"/>
            <a:ext cx="490200" cy="490200"/>
          </a:xfrm>
          <a:prstGeom prst="ellipse">
            <a:avLst/>
          </a:prstGeom>
          <a:solidFill>
            <a:srgbClr val="073763"/>
          </a:solidFill>
          <a:ln cap="flat" cmpd="sng" w="136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61"/>
          <p:cNvSpPr/>
          <p:nvPr/>
        </p:nvSpPr>
        <p:spPr>
          <a:xfrm>
            <a:off x="107450" y="1554033"/>
            <a:ext cx="4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30"/>
              <a:buFont typeface="Georgia"/>
              <a:buNone/>
            </a:pPr>
            <a:r>
              <a:rPr b="1" i="0" lang="en" sz="193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0" i="0" sz="193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61"/>
          <p:cNvSpPr/>
          <p:nvPr/>
        </p:nvSpPr>
        <p:spPr>
          <a:xfrm>
            <a:off x="744800" y="1524592"/>
            <a:ext cx="37260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608"/>
              <a:buFont typeface="Georgia"/>
              <a:buNone/>
            </a:pPr>
            <a:r>
              <a:rPr b="1" i="0" lang="en" sz="20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Correlate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1"/>
          <p:cNvSpPr/>
          <p:nvPr/>
        </p:nvSpPr>
        <p:spPr>
          <a:xfrm>
            <a:off x="744800" y="1897200"/>
            <a:ext cx="4265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72"/>
              <a:buFont typeface="Calibri"/>
              <a:buNone/>
            </a:pPr>
            <a:r>
              <a:rPr b="0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Compute normalized correlation between view-adapted RD signatures (threshold τ = 0.6).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1"/>
          <p:cNvSpPr/>
          <p:nvPr/>
        </p:nvSpPr>
        <p:spPr>
          <a:xfrm>
            <a:off x="107450" y="2534546"/>
            <a:ext cx="490200" cy="490200"/>
          </a:xfrm>
          <a:prstGeom prst="ellipse">
            <a:avLst/>
          </a:prstGeom>
          <a:solidFill>
            <a:srgbClr val="073763"/>
          </a:solidFill>
          <a:ln cap="flat" cmpd="sng" w="136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1"/>
          <p:cNvSpPr/>
          <p:nvPr/>
        </p:nvSpPr>
        <p:spPr>
          <a:xfrm>
            <a:off x="107450" y="2524259"/>
            <a:ext cx="4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30"/>
              <a:buFont typeface="Georgia"/>
              <a:buNone/>
            </a:pPr>
            <a:r>
              <a:rPr b="1" i="0" lang="en" sz="193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193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1"/>
          <p:cNvSpPr/>
          <p:nvPr/>
        </p:nvSpPr>
        <p:spPr>
          <a:xfrm>
            <a:off x="744800" y="2505130"/>
            <a:ext cx="37260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608"/>
              <a:buFont typeface="Georgia"/>
              <a:buNone/>
            </a:pPr>
            <a:r>
              <a:rPr b="1" i="0" lang="en" sz="20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Assign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61"/>
          <p:cNvSpPr/>
          <p:nvPr/>
        </p:nvSpPr>
        <p:spPr>
          <a:xfrm>
            <a:off x="744800" y="2877725"/>
            <a:ext cx="4265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72"/>
              <a:buFont typeface="Calibri"/>
              <a:buNone/>
            </a:pPr>
            <a:r>
              <a:rPr b="0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Convert similarity → cost matrix; Hungarian solves one-to-one optimal matching per radar pair.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1"/>
          <p:cNvSpPr/>
          <p:nvPr/>
        </p:nvSpPr>
        <p:spPr>
          <a:xfrm>
            <a:off x="107450" y="3515084"/>
            <a:ext cx="490200" cy="490200"/>
          </a:xfrm>
          <a:prstGeom prst="ellipse">
            <a:avLst/>
          </a:prstGeom>
          <a:solidFill>
            <a:srgbClr val="073763"/>
          </a:solidFill>
          <a:ln cap="flat" cmpd="sng" w="136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1"/>
          <p:cNvSpPr/>
          <p:nvPr/>
        </p:nvSpPr>
        <p:spPr>
          <a:xfrm>
            <a:off x="107450" y="3484223"/>
            <a:ext cx="4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30"/>
              <a:buFont typeface="Georgia"/>
              <a:buNone/>
            </a:pPr>
            <a:r>
              <a:rPr b="1" i="0" lang="en" sz="193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0" i="0" sz="193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1"/>
          <p:cNvSpPr/>
          <p:nvPr/>
        </p:nvSpPr>
        <p:spPr>
          <a:xfrm>
            <a:off x="744800" y="3485668"/>
            <a:ext cx="37260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608"/>
              <a:buFont typeface="Georgia"/>
              <a:buNone/>
            </a:pPr>
            <a:r>
              <a:rPr b="1" i="0" lang="en" sz="20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Consolidate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1"/>
          <p:cNvSpPr/>
          <p:nvPr/>
        </p:nvSpPr>
        <p:spPr>
          <a:xfrm>
            <a:off x="744800" y="3858275"/>
            <a:ext cx="4265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072"/>
              <a:buFont typeface="Calibri"/>
              <a:buNone/>
            </a:pPr>
            <a:r>
              <a:rPr b="0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Aggregate pairwise edges into a graph; connected components define global IDs P₁ … Pₙ.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1"/>
          <p:cNvSpPr/>
          <p:nvPr/>
        </p:nvSpPr>
        <p:spPr>
          <a:xfrm>
            <a:off x="5745542" y="1357900"/>
            <a:ext cx="8823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65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Radar 1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1"/>
          <p:cNvSpPr/>
          <p:nvPr/>
        </p:nvSpPr>
        <p:spPr>
          <a:xfrm>
            <a:off x="5892622" y="1652062"/>
            <a:ext cx="588300" cy="392100"/>
          </a:xfrm>
          <a:prstGeom prst="rect">
            <a:avLst/>
          </a:prstGeom>
          <a:solidFill>
            <a:srgbClr val="B85042"/>
          </a:solidFill>
          <a:ln cap="flat" cmpd="sng" w="136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61"/>
          <p:cNvSpPr/>
          <p:nvPr/>
        </p:nvSpPr>
        <p:spPr>
          <a:xfrm>
            <a:off x="5892622" y="1652062"/>
            <a:ext cx="588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0"/>
              <a:buFont typeface="Georgia"/>
              <a:buNone/>
            </a:pPr>
            <a:r>
              <a:rPr b="1" i="0" lang="en" sz="118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U₁₁</a:t>
            </a:r>
            <a:endParaRPr b="0" i="0" sz="118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1"/>
          <p:cNvSpPr/>
          <p:nvPr/>
        </p:nvSpPr>
        <p:spPr>
          <a:xfrm>
            <a:off x="5892622" y="2338439"/>
            <a:ext cx="588300" cy="392100"/>
          </a:xfrm>
          <a:prstGeom prst="rect">
            <a:avLst/>
          </a:prstGeom>
          <a:solidFill>
            <a:srgbClr val="3D6B5A"/>
          </a:solidFill>
          <a:ln cap="flat" cmpd="sng" w="136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1"/>
          <p:cNvSpPr/>
          <p:nvPr/>
        </p:nvSpPr>
        <p:spPr>
          <a:xfrm>
            <a:off x="5892622" y="2338439"/>
            <a:ext cx="588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0"/>
              <a:buFont typeface="Georgia"/>
              <a:buNone/>
            </a:pPr>
            <a:r>
              <a:rPr b="1" i="0" lang="en" sz="118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U₁₂</a:t>
            </a:r>
            <a:endParaRPr b="0" i="0" sz="118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1"/>
          <p:cNvSpPr/>
          <p:nvPr/>
        </p:nvSpPr>
        <p:spPr>
          <a:xfrm>
            <a:off x="6824133" y="1357900"/>
            <a:ext cx="8823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65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Radar 2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1"/>
          <p:cNvSpPr/>
          <p:nvPr/>
        </p:nvSpPr>
        <p:spPr>
          <a:xfrm>
            <a:off x="6971214" y="1652062"/>
            <a:ext cx="588300" cy="392100"/>
          </a:xfrm>
          <a:prstGeom prst="rect">
            <a:avLst/>
          </a:prstGeom>
          <a:solidFill>
            <a:srgbClr val="B85042"/>
          </a:solidFill>
          <a:ln cap="flat" cmpd="sng" w="136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61"/>
          <p:cNvSpPr/>
          <p:nvPr/>
        </p:nvSpPr>
        <p:spPr>
          <a:xfrm>
            <a:off x="6971214" y="1652062"/>
            <a:ext cx="588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0"/>
              <a:buFont typeface="Georgia"/>
              <a:buNone/>
            </a:pPr>
            <a:r>
              <a:rPr b="1" i="0" lang="en" sz="118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U₂₁</a:t>
            </a:r>
            <a:endParaRPr b="0" i="0" sz="118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1"/>
          <p:cNvSpPr/>
          <p:nvPr/>
        </p:nvSpPr>
        <p:spPr>
          <a:xfrm>
            <a:off x="6971214" y="2338439"/>
            <a:ext cx="588300" cy="392100"/>
          </a:xfrm>
          <a:prstGeom prst="rect">
            <a:avLst/>
          </a:prstGeom>
          <a:solidFill>
            <a:srgbClr val="3D6B5A"/>
          </a:solidFill>
          <a:ln cap="flat" cmpd="sng" w="136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1"/>
          <p:cNvSpPr/>
          <p:nvPr/>
        </p:nvSpPr>
        <p:spPr>
          <a:xfrm>
            <a:off x="6971214" y="2338439"/>
            <a:ext cx="588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0"/>
              <a:buFont typeface="Georgia"/>
              <a:buNone/>
            </a:pPr>
            <a:r>
              <a:rPr b="1" i="0" lang="en" sz="118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U₂₂</a:t>
            </a:r>
            <a:endParaRPr b="0" i="0" sz="118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1"/>
          <p:cNvSpPr/>
          <p:nvPr/>
        </p:nvSpPr>
        <p:spPr>
          <a:xfrm>
            <a:off x="7902725" y="1357900"/>
            <a:ext cx="8823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65"/>
              <a:buFont typeface="Calibri"/>
              <a:buNone/>
            </a:pPr>
            <a:r>
              <a:rPr b="1" i="0" lang="en" sz="12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Radar 3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1"/>
          <p:cNvSpPr/>
          <p:nvPr/>
        </p:nvSpPr>
        <p:spPr>
          <a:xfrm>
            <a:off x="8049805" y="1652062"/>
            <a:ext cx="588300" cy="392100"/>
          </a:xfrm>
          <a:prstGeom prst="rect">
            <a:avLst/>
          </a:prstGeom>
          <a:solidFill>
            <a:srgbClr val="B85042"/>
          </a:solidFill>
          <a:ln cap="flat" cmpd="sng" w="136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61"/>
          <p:cNvSpPr/>
          <p:nvPr/>
        </p:nvSpPr>
        <p:spPr>
          <a:xfrm>
            <a:off x="8049805" y="1652062"/>
            <a:ext cx="588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0"/>
              <a:buFont typeface="Georgia"/>
              <a:buNone/>
            </a:pPr>
            <a:r>
              <a:rPr b="1" i="0" lang="en" sz="118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U₃₁</a:t>
            </a:r>
            <a:endParaRPr b="0" i="0" sz="118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1"/>
          <p:cNvSpPr/>
          <p:nvPr/>
        </p:nvSpPr>
        <p:spPr>
          <a:xfrm>
            <a:off x="8049805" y="2338439"/>
            <a:ext cx="588300" cy="392100"/>
          </a:xfrm>
          <a:prstGeom prst="rect">
            <a:avLst/>
          </a:prstGeom>
          <a:solidFill>
            <a:srgbClr val="3D6B5A"/>
          </a:solidFill>
          <a:ln cap="flat" cmpd="sng" w="136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61"/>
          <p:cNvSpPr/>
          <p:nvPr/>
        </p:nvSpPr>
        <p:spPr>
          <a:xfrm>
            <a:off x="8049805" y="2338439"/>
            <a:ext cx="5883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0"/>
              <a:buFont typeface="Georgia"/>
              <a:buNone/>
            </a:pPr>
            <a:r>
              <a:rPr b="1" i="0" lang="en" sz="118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U₃₂</a:t>
            </a:r>
            <a:endParaRPr b="0" i="0" sz="118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8" name="Google Shape;638;p61"/>
          <p:cNvCxnSpPr/>
          <p:nvPr/>
        </p:nvCxnSpPr>
        <p:spPr>
          <a:xfrm>
            <a:off x="6480945" y="1848169"/>
            <a:ext cx="490200" cy="0"/>
          </a:xfrm>
          <a:prstGeom prst="straightConnector1">
            <a:avLst/>
          </a:prstGeom>
          <a:noFill/>
          <a:ln cap="flat" cmpd="sng" w="204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61"/>
          <p:cNvCxnSpPr/>
          <p:nvPr/>
        </p:nvCxnSpPr>
        <p:spPr>
          <a:xfrm>
            <a:off x="7559537" y="1848169"/>
            <a:ext cx="490200" cy="0"/>
          </a:xfrm>
          <a:prstGeom prst="straightConnector1">
            <a:avLst/>
          </a:prstGeom>
          <a:noFill/>
          <a:ln cap="flat" cmpd="sng" w="20425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0" name="Google Shape;640;p61"/>
          <p:cNvCxnSpPr/>
          <p:nvPr/>
        </p:nvCxnSpPr>
        <p:spPr>
          <a:xfrm>
            <a:off x="6480945" y="2534546"/>
            <a:ext cx="490200" cy="0"/>
          </a:xfrm>
          <a:prstGeom prst="straightConnector1">
            <a:avLst/>
          </a:prstGeom>
          <a:noFill/>
          <a:ln cap="flat" cmpd="sng" w="204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61"/>
          <p:cNvCxnSpPr/>
          <p:nvPr/>
        </p:nvCxnSpPr>
        <p:spPr>
          <a:xfrm>
            <a:off x="7559537" y="2534546"/>
            <a:ext cx="490200" cy="0"/>
          </a:xfrm>
          <a:prstGeom prst="straightConnector1">
            <a:avLst/>
          </a:prstGeom>
          <a:noFill/>
          <a:ln cap="flat" cmpd="sng" w="20425">
            <a:solidFill>
              <a:srgbClr val="3D6B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61"/>
          <p:cNvSpPr/>
          <p:nvPr/>
        </p:nvSpPr>
        <p:spPr>
          <a:xfrm>
            <a:off x="5598461" y="3368004"/>
            <a:ext cx="3333900" cy="1078800"/>
          </a:xfrm>
          <a:prstGeom prst="rect">
            <a:avLst/>
          </a:prstGeom>
          <a:solidFill>
            <a:srgbClr val="2A1F1A"/>
          </a:solidFill>
          <a:ln cap="flat" cmpd="sng" w="13625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050" lIns="98050" spcFirstLastPara="1" rIns="98050" wrap="square" tIns="98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1"/>
          <p:cNvSpPr/>
          <p:nvPr/>
        </p:nvSpPr>
        <p:spPr>
          <a:xfrm>
            <a:off x="5598461" y="3417031"/>
            <a:ext cx="33339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858"/>
              <a:buFont typeface="Calibri"/>
              <a:buNone/>
            </a:pPr>
            <a:r>
              <a:rPr b="1" i="0" lang="en" sz="858" u="none" cap="none" strike="noStrike">
                <a:solidFill>
                  <a:srgbClr val="E7C9A9"/>
                </a:solidFill>
                <a:latin typeface="Calibri"/>
                <a:ea typeface="Calibri"/>
                <a:cs typeface="Calibri"/>
                <a:sym typeface="Calibri"/>
              </a:rPr>
              <a:t>GLOBAL IDs</a:t>
            </a:r>
            <a:endParaRPr b="0" i="0" sz="858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61"/>
          <p:cNvSpPr/>
          <p:nvPr/>
        </p:nvSpPr>
        <p:spPr>
          <a:xfrm>
            <a:off x="5598461" y="3662165"/>
            <a:ext cx="33339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A795"/>
              </a:buClr>
              <a:buSzPts val="1394"/>
              <a:buFont typeface="Consolas"/>
              <a:buNone/>
            </a:pPr>
            <a:r>
              <a:rPr b="1" i="0" lang="en" sz="1394" u="none" cap="none" strike="noStrike">
                <a:solidFill>
                  <a:srgbClr val="F2A795"/>
                </a:solidFill>
                <a:latin typeface="Consolas"/>
                <a:ea typeface="Consolas"/>
                <a:cs typeface="Consolas"/>
                <a:sym typeface="Consolas"/>
              </a:rPr>
              <a:t>P₁</a:t>
            </a:r>
            <a:r>
              <a:rPr b="0" i="0" lang="en" sz="1180" u="none" cap="none" strike="noStrike">
                <a:solidFill>
                  <a:srgbClr val="C9BAB0"/>
                </a:solidFill>
                <a:latin typeface="Consolas"/>
                <a:ea typeface="Consolas"/>
                <a:cs typeface="Consolas"/>
                <a:sym typeface="Consolas"/>
              </a:rPr>
              <a:t>  =  {U₁₁, U₂₁, U₃₁}</a:t>
            </a:r>
            <a:endParaRPr b="0" i="0" sz="13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1"/>
          <p:cNvSpPr/>
          <p:nvPr/>
        </p:nvSpPr>
        <p:spPr>
          <a:xfrm>
            <a:off x="5598461" y="4024964"/>
            <a:ext cx="33339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4B59F"/>
              </a:buClr>
              <a:buSzPts val="1394"/>
              <a:buFont typeface="Consolas"/>
              <a:buNone/>
            </a:pPr>
            <a:r>
              <a:rPr b="1" i="0" lang="en" sz="1394" u="none" cap="none" strike="noStrike">
                <a:solidFill>
                  <a:srgbClr val="84B59F"/>
                </a:solidFill>
                <a:latin typeface="Consolas"/>
                <a:ea typeface="Consolas"/>
                <a:cs typeface="Consolas"/>
                <a:sym typeface="Consolas"/>
              </a:rPr>
              <a:t>P₂</a:t>
            </a:r>
            <a:r>
              <a:rPr b="0" i="0" lang="en" sz="1180" u="none" cap="none" strike="noStrike">
                <a:solidFill>
                  <a:srgbClr val="C9BAB0"/>
                </a:solidFill>
                <a:latin typeface="Consolas"/>
                <a:ea typeface="Consolas"/>
                <a:cs typeface="Consolas"/>
                <a:sym typeface="Consolas"/>
              </a:rPr>
              <a:t>  =  {U₁₂, U₂₂, U₃₂}</a:t>
            </a:r>
            <a:endParaRPr b="0" i="0" sz="13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700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We partnered with an NGO to deploy DALTON, a low-cost PM monitoring system, for stone-cutting workers. The goal was simple: measure PM₂.₅ and PM₁₀ exposure for each individual worker.</a:t>
            </a:r>
            <a:endParaRPr i="1" sz="1700">
              <a:solidFill>
                <a:srgbClr val="2A1F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45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Started as a Pollution-Sensing Deployment</a:t>
            </a:r>
            <a:endParaRPr/>
          </a:p>
        </p:txBody>
      </p:sp>
      <p:pic>
        <p:nvPicPr>
          <p:cNvPr id="236" name="Google Shape;2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0000"/>
            <a:ext cx="338325" cy="3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98956"/>
            <a:ext cx="9143998" cy="7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 title="IMG_20180530_132159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25" y="2944550"/>
            <a:ext cx="2843802" cy="15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 title="IMG_20180531_09393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847" y="2925700"/>
            <a:ext cx="2843802" cy="159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5" title="IMG_20180531_120519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7700" y="2925699"/>
            <a:ext cx="2843802" cy="159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Stone cutting produces an extraordinary volume of dust.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Classical PM sensors, built for ambient monitoring, </a:t>
            </a:r>
            <a:r>
              <a:rPr b="1" lang="en"/>
              <a:t>saturated rapidly in this near-field</a:t>
            </a:r>
            <a:r>
              <a:rPr lang="en"/>
              <a:t>, high-concentration setting and failed to operate reliably for long stretches.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6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the Dust Changed Everything</a:t>
            </a:r>
            <a:endParaRPr/>
          </a:p>
        </p:txBody>
      </p:sp>
      <p:pic>
        <p:nvPicPr>
          <p:cNvPr id="247" name="Google Shape;247;p46" title="Screenshot 2026-05-11 at 9.17.1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350" y="2200050"/>
            <a:ext cx="4685151" cy="21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6" title="Screenshot 2026-05-11 at 9.18.0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50" y="2252175"/>
            <a:ext cx="3721401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Stone cutting produces an extraordinary volume of dust.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Classical PM sensors, built for ambient monitoring, </a:t>
            </a:r>
            <a:r>
              <a:rPr b="1" lang="en"/>
              <a:t>saturated rapidly in this near-field</a:t>
            </a:r>
            <a:r>
              <a:rPr lang="en"/>
              <a:t>, high-concentration setting and failed to operate reliably for long stretches.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7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the Dust Changed Everything</a:t>
            </a:r>
            <a:endParaRPr/>
          </a:p>
        </p:txBody>
      </p:sp>
      <p:pic>
        <p:nvPicPr>
          <p:cNvPr id="255" name="Google Shape;255;p47" title="Screenshot 2026-05-11 at 9.17.15 AM.png"/>
          <p:cNvPicPr preferRelativeResize="0"/>
          <p:nvPr/>
        </p:nvPicPr>
        <p:blipFill rotWithShape="1">
          <a:blip r:embed="rId3">
            <a:alphaModFix/>
          </a:blip>
          <a:srcRect b="0" l="57307" r="0" t="0"/>
          <a:stretch/>
        </p:blipFill>
        <p:spPr>
          <a:xfrm>
            <a:off x="164575" y="2189750"/>
            <a:ext cx="2000249" cy="21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7" title="Screenshot 2026-05-11 at 9.19.2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050" y="2130437"/>
            <a:ext cx="5936576" cy="23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7"/>
          <p:cNvSpPr/>
          <p:nvPr/>
        </p:nvSpPr>
        <p:spPr>
          <a:xfrm>
            <a:off x="4135375" y="2345425"/>
            <a:ext cx="1090500" cy="174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7"/>
          <p:cNvSpPr/>
          <p:nvPr/>
        </p:nvSpPr>
        <p:spPr>
          <a:xfrm>
            <a:off x="7240150" y="2345425"/>
            <a:ext cx="1090500" cy="174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7"/>
          <p:cNvSpPr txBox="1"/>
          <p:nvPr/>
        </p:nvSpPr>
        <p:spPr>
          <a:xfrm>
            <a:off x="3072000" y="4376800"/>
            <a:ext cx="4828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Grinding emits ~6× more PM</a:t>
            </a:r>
            <a:r>
              <a:rPr b="1" baseline="-25000" i="1" lang="en" sz="17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b="1" i="1" lang="en" sz="17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 than polishing; exposure is activity-dependent.</a:t>
            </a:r>
            <a:endParaRPr b="1" i="1" sz="1700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idx="1" type="body"/>
          </p:nvPr>
        </p:nvSpPr>
        <p:spPr>
          <a:xfrm>
            <a:off x="267630" y="8530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Stone cutting produces an extraordinary volume of dust.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Classical PM sensors, built for ambient monitoring, </a:t>
            </a:r>
            <a:r>
              <a:rPr b="1" lang="en"/>
              <a:t>saturated rapidly in this near-field</a:t>
            </a:r>
            <a:r>
              <a:rPr lang="en"/>
              <a:t>, high-concentration setting and failed to operate reliably for long stretches.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8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the Dust Changed Everything</a:t>
            </a:r>
            <a:endParaRPr/>
          </a:p>
        </p:txBody>
      </p:sp>
      <p:pic>
        <p:nvPicPr>
          <p:cNvPr id="266" name="Google Shape;266;p48" title="Screenshot 2026-05-11 at 9.17.15 AM.png"/>
          <p:cNvPicPr preferRelativeResize="0"/>
          <p:nvPr/>
        </p:nvPicPr>
        <p:blipFill rotWithShape="1">
          <a:blip r:embed="rId3">
            <a:alphaModFix/>
          </a:blip>
          <a:srcRect b="0" l="57307" r="0" t="0"/>
          <a:stretch/>
        </p:blipFill>
        <p:spPr>
          <a:xfrm>
            <a:off x="164575" y="2189750"/>
            <a:ext cx="2000249" cy="21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 title="Screenshot 2026-05-11 at 9.19.2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050" y="2130437"/>
            <a:ext cx="5936576" cy="23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8"/>
          <p:cNvSpPr/>
          <p:nvPr/>
        </p:nvSpPr>
        <p:spPr>
          <a:xfrm>
            <a:off x="4135375" y="2345425"/>
            <a:ext cx="1090500" cy="174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8"/>
          <p:cNvSpPr/>
          <p:nvPr/>
        </p:nvSpPr>
        <p:spPr>
          <a:xfrm>
            <a:off x="7240150" y="2345425"/>
            <a:ext cx="1090500" cy="174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8"/>
          <p:cNvSpPr txBox="1"/>
          <p:nvPr/>
        </p:nvSpPr>
        <p:spPr>
          <a:xfrm>
            <a:off x="3072000" y="4376800"/>
            <a:ext cx="4828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Grinding emits ~6× more PM₂.₅ than polishing; exposure is activity-dependent.</a:t>
            </a:r>
            <a:endParaRPr b="1" i="1" sz="1700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8"/>
          <p:cNvSpPr/>
          <p:nvPr/>
        </p:nvSpPr>
        <p:spPr>
          <a:xfrm>
            <a:off x="1645925" y="1656200"/>
            <a:ext cx="5997300" cy="2187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8"/>
          <p:cNvSpPr txBox="1"/>
          <p:nvPr/>
        </p:nvSpPr>
        <p:spPr>
          <a:xfrm>
            <a:off x="1892800" y="1728200"/>
            <a:ext cx="1913400" cy="101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FFDC9B"/>
                </a:solidFill>
                <a:latin typeface="Georgia"/>
                <a:ea typeface="Georgia"/>
                <a:cs typeface="Georgia"/>
                <a:sym typeface="Georgia"/>
              </a:rPr>
              <a:t>4.125</a:t>
            </a:r>
            <a:endParaRPr b="1" sz="4700">
              <a:solidFill>
                <a:srgbClr val="FFDC9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p48"/>
          <p:cNvSpPr txBox="1"/>
          <p:nvPr/>
        </p:nvSpPr>
        <p:spPr>
          <a:xfrm>
            <a:off x="4248525" y="1911475"/>
            <a:ext cx="3158100" cy="1123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DC9B"/>
                </a:solidFill>
                <a:latin typeface="Georgia"/>
                <a:ea typeface="Georgia"/>
                <a:cs typeface="Georgia"/>
                <a:sym typeface="Georgia"/>
              </a:rPr>
              <a:t>Survey of 8 workers, avg. 10+ yrs experience —</a:t>
            </a:r>
            <a:endParaRPr b="1" sz="1600">
              <a:solidFill>
                <a:srgbClr val="FFDC9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DC9B"/>
                </a:solidFill>
                <a:latin typeface="Georgia"/>
                <a:ea typeface="Georgia"/>
                <a:cs typeface="Georgia"/>
                <a:sym typeface="Georgia"/>
              </a:rPr>
              <a:t>dust ranks above noise, heat, fatigue, and accidents.</a:t>
            </a:r>
            <a:endParaRPr b="1" sz="1600">
              <a:solidFill>
                <a:srgbClr val="FFDC9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48"/>
          <p:cNvSpPr txBox="1"/>
          <p:nvPr/>
        </p:nvSpPr>
        <p:spPr>
          <a:xfrm>
            <a:off x="1892800" y="2571750"/>
            <a:ext cx="740700" cy="46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DC9B"/>
                </a:solidFill>
                <a:latin typeface="Georgia"/>
                <a:ea typeface="Georgia"/>
                <a:cs typeface="Georgia"/>
                <a:sym typeface="Georgia"/>
              </a:rPr>
              <a:t>/5</a:t>
            </a:r>
            <a:endParaRPr b="1" sz="2200">
              <a:solidFill>
                <a:srgbClr val="FFDC9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2091750" y="3351163"/>
            <a:ext cx="4960500" cy="42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DC9B"/>
                </a:solidFill>
                <a:latin typeface="Calibri"/>
                <a:ea typeface="Calibri"/>
                <a:cs typeface="Calibri"/>
                <a:sym typeface="Calibri"/>
              </a:rPr>
              <a:t>SEVERITY SCORE FOR DUST</a:t>
            </a:r>
            <a:endParaRPr b="1" sz="1800">
              <a:solidFill>
                <a:srgbClr val="FFDC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PIVOT</a:t>
            </a:r>
            <a:endParaRPr/>
          </a:p>
        </p:txBody>
      </p:sp>
      <p:sp>
        <p:nvSpPr>
          <p:cNvPr id="281" name="Google Shape;281;p49"/>
          <p:cNvSpPr/>
          <p:nvPr/>
        </p:nvSpPr>
        <p:spPr>
          <a:xfrm>
            <a:off x="333750" y="1412760"/>
            <a:ext cx="2651700" cy="228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9"/>
          <p:cNvSpPr/>
          <p:nvPr/>
        </p:nvSpPr>
        <p:spPr>
          <a:xfrm>
            <a:off x="333750" y="1412760"/>
            <a:ext cx="73200" cy="22860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83" name="Google Shape;28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070" y="1595640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9"/>
          <p:cNvSpPr/>
          <p:nvPr/>
        </p:nvSpPr>
        <p:spPr>
          <a:xfrm>
            <a:off x="2162550" y="1549920"/>
            <a:ext cx="64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2800"/>
              <a:buFont typeface="Georgia"/>
              <a:buNone/>
            </a:pPr>
            <a:r>
              <a:rPr b="1" i="0" lang="en" sz="2800" u="none" cap="none" strike="noStrike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28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9"/>
          <p:cNvSpPr/>
          <p:nvPr/>
        </p:nvSpPr>
        <p:spPr>
          <a:xfrm>
            <a:off x="608070" y="2144280"/>
            <a:ext cx="2194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800"/>
              <a:buFont typeface="Georgia"/>
              <a:buNone/>
            </a:pPr>
            <a:r>
              <a:rPr b="1" i="0" lang="en" sz="18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What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9"/>
          <p:cNvSpPr/>
          <p:nvPr/>
        </p:nvSpPr>
        <p:spPr>
          <a:xfrm>
            <a:off x="608070" y="2555760"/>
            <a:ext cx="22860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Each activity (cutting,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grinding, polishing) produces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 characteristic dust profile.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87" name="Google Shape;287;p49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3031230" y="237288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9"/>
          <p:cNvSpPr/>
          <p:nvPr/>
        </p:nvSpPr>
        <p:spPr>
          <a:xfrm>
            <a:off x="3122670" y="1412760"/>
            <a:ext cx="2651700" cy="228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9"/>
          <p:cNvSpPr/>
          <p:nvPr/>
        </p:nvSpPr>
        <p:spPr>
          <a:xfrm>
            <a:off x="3122670" y="1412760"/>
            <a:ext cx="73200" cy="22860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0" name="Google Shape;290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6990" y="1595640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/>
          <p:nvPr/>
        </p:nvSpPr>
        <p:spPr>
          <a:xfrm>
            <a:off x="4951470" y="1549920"/>
            <a:ext cx="64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2800"/>
              <a:buFont typeface="Georgia"/>
              <a:buNone/>
            </a:pPr>
            <a:r>
              <a:rPr b="1" i="0" lang="en" sz="2800" u="none" cap="none" strike="noStrike">
                <a:solidFill>
                  <a:srgbClr val="4285F4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2800" u="none" cap="none" strike="noStrike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3396990" y="2144280"/>
            <a:ext cx="2194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800"/>
              <a:buFont typeface="Georgia"/>
              <a:buNone/>
            </a:pPr>
            <a:r>
              <a:rPr b="1" i="0" lang="en" sz="18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Where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9"/>
          <p:cNvSpPr/>
          <p:nvPr/>
        </p:nvSpPr>
        <p:spPr>
          <a:xfrm>
            <a:off x="3396990" y="2555760"/>
            <a:ext cx="22860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Spatial proximity to the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dust source dominates the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actual personal exposure.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94" name="Google Shape;294;p49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5820150" y="237288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9"/>
          <p:cNvSpPr/>
          <p:nvPr/>
        </p:nvSpPr>
        <p:spPr>
          <a:xfrm>
            <a:off x="5911590" y="1412760"/>
            <a:ext cx="2651700" cy="228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641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9"/>
          <p:cNvSpPr/>
          <p:nvPr/>
        </p:nvSpPr>
        <p:spPr>
          <a:xfrm>
            <a:off x="5911590" y="1412760"/>
            <a:ext cx="73200" cy="2286000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7" name="Google Shape;29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85910" y="1595640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9"/>
          <p:cNvSpPr/>
          <p:nvPr/>
        </p:nvSpPr>
        <p:spPr>
          <a:xfrm>
            <a:off x="7740390" y="1549920"/>
            <a:ext cx="64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2800"/>
              <a:buFont typeface="Georgia"/>
              <a:buNone/>
            </a:pPr>
            <a:r>
              <a:rPr b="1" i="0" lang="en" sz="2800" u="none" cap="none" strike="noStrike">
                <a:solidFill>
                  <a:srgbClr val="4285F4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2800" u="none" cap="none" strike="noStrike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9"/>
          <p:cNvSpPr/>
          <p:nvPr/>
        </p:nvSpPr>
        <p:spPr>
          <a:xfrm>
            <a:off x="6185910" y="2144280"/>
            <a:ext cx="2194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800"/>
              <a:buFont typeface="Georgia"/>
              <a:buNone/>
            </a:pPr>
            <a:r>
              <a:rPr b="1" i="0" lang="en" sz="18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How much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9"/>
          <p:cNvSpPr/>
          <p:nvPr/>
        </p:nvSpPr>
        <p:spPr>
          <a:xfrm>
            <a:off x="6185910" y="2555760"/>
            <a:ext cx="22860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Activity + position +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local PM field → per-worker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5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exposure estimate.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9"/>
          <p:cNvSpPr/>
          <p:nvPr/>
        </p:nvSpPr>
        <p:spPr>
          <a:xfrm>
            <a:off x="333725" y="3866752"/>
            <a:ext cx="8229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3A30"/>
              </a:buClr>
              <a:buSzPts val="1200"/>
              <a:buFont typeface="Georgia"/>
              <a:buNone/>
            </a:pPr>
            <a:r>
              <a:rPr b="0" i="1" lang="en" sz="2000" u="none" cap="none" strike="noStrike">
                <a:solidFill>
                  <a:srgbClr val="8A3A30"/>
                </a:solidFill>
                <a:latin typeface="Georgia"/>
                <a:ea typeface="Georgia"/>
                <a:cs typeface="Georgia"/>
                <a:sym typeface="Georgia"/>
              </a:rPr>
              <a:t>Instead of fighting the dust, use it as the very signal we sense around.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9"/>
          <p:cNvSpPr txBox="1"/>
          <p:nvPr/>
        </p:nvSpPr>
        <p:spPr>
          <a:xfrm>
            <a:off x="246300" y="763200"/>
            <a:ext cx="8651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20124D"/>
                </a:solidFill>
                <a:latin typeface="Arial Narrow"/>
                <a:ea typeface="Arial Narrow"/>
                <a:cs typeface="Arial Narrow"/>
                <a:sym typeface="Arial Narrow"/>
              </a:rPr>
              <a:t>If sensors fail in dust, infer exposure from activity</a:t>
            </a:r>
            <a:endParaRPr sz="25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mmWave, And Not the Obvious Alternatives</a:t>
            </a:r>
            <a:endParaRPr/>
          </a:p>
        </p:txBody>
      </p:sp>
      <p:sp>
        <p:nvSpPr>
          <p:cNvPr id="308" name="Google Shape;308;p50"/>
          <p:cNvSpPr/>
          <p:nvPr/>
        </p:nvSpPr>
        <p:spPr>
          <a:xfrm>
            <a:off x="395475" y="1076638"/>
            <a:ext cx="8229600" cy="822900"/>
          </a:xfrm>
          <a:prstGeom prst="rect">
            <a:avLst/>
          </a:prstGeom>
          <a:solidFill>
            <a:srgbClr val="F7F2EC"/>
          </a:solidFill>
          <a:ln cap="flat" cmpd="sng" w="127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9" name="Google Shape;30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75" y="1171574"/>
            <a:ext cx="594300" cy="5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/>
          <p:nvPr/>
        </p:nvSpPr>
        <p:spPr>
          <a:xfrm>
            <a:off x="1309875" y="1195510"/>
            <a:ext cx="201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600"/>
              <a:buFont typeface="Georgia"/>
              <a:buNone/>
            </a:pPr>
            <a:r>
              <a:rPr b="1" i="0" lang="en" sz="21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Cameras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0"/>
          <p:cNvSpPr/>
          <p:nvPr/>
        </p:nvSpPr>
        <p:spPr>
          <a:xfrm>
            <a:off x="1309875" y="1515550"/>
            <a:ext cx="2011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800"/>
              <a:buFont typeface="Calibri"/>
              <a:buNone/>
            </a:pPr>
            <a:r>
              <a:rPr b="1" i="0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ALTERNATIVE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12" name="Google Shape;312;p50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3458715" y="124123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/>
          <p:nvPr/>
        </p:nvSpPr>
        <p:spPr>
          <a:xfrm>
            <a:off x="3687315" y="1195509"/>
            <a:ext cx="2469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Rich behavioral context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14" name="Google Shape;31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635" y="124123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0"/>
          <p:cNvSpPr/>
          <p:nvPr/>
        </p:nvSpPr>
        <p:spPr>
          <a:xfrm>
            <a:off x="6476235" y="1195509"/>
            <a:ext cx="2103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Privacy concerns · worker resistance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0"/>
          <p:cNvSpPr/>
          <p:nvPr/>
        </p:nvSpPr>
        <p:spPr>
          <a:xfrm>
            <a:off x="395475" y="2036758"/>
            <a:ext cx="8229600" cy="822900"/>
          </a:xfrm>
          <a:prstGeom prst="rect">
            <a:avLst/>
          </a:prstGeom>
          <a:solidFill>
            <a:srgbClr val="F7F2EC"/>
          </a:solidFill>
          <a:ln cap="flat" cmpd="sng" w="127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7" name="Google Shape;317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498" y="2099648"/>
            <a:ext cx="637800" cy="6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0"/>
          <p:cNvSpPr/>
          <p:nvPr/>
        </p:nvSpPr>
        <p:spPr>
          <a:xfrm>
            <a:off x="1309875" y="2155630"/>
            <a:ext cx="201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600"/>
              <a:buFont typeface="Georgia"/>
              <a:buNone/>
            </a:pPr>
            <a:r>
              <a:rPr b="1" i="0" lang="en" sz="21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Wearables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1309875" y="2475670"/>
            <a:ext cx="2011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800"/>
              <a:buFont typeface="Calibri"/>
              <a:buNone/>
            </a:pPr>
            <a:r>
              <a:rPr b="1" i="0" lang="en" sz="13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ALTERNATIVE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0" name="Google Shape;320;p50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3458715" y="2201349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0"/>
          <p:cNvSpPr/>
          <p:nvPr/>
        </p:nvSpPr>
        <p:spPr>
          <a:xfrm>
            <a:off x="3687315" y="2155630"/>
            <a:ext cx="2469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100"/>
              <a:buFont typeface="Calibri"/>
              <a:buNone/>
            </a:pPr>
            <a:r>
              <a:rPr b="1" i="0" lang="en" sz="1600" u="none" cap="none" strike="noStrike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Direct personal measurement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2" name="Google Shape;32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635" y="2201349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0"/>
          <p:cNvSpPr/>
          <p:nvPr/>
        </p:nvSpPr>
        <p:spPr>
          <a:xfrm>
            <a:off x="6476235" y="2155630"/>
            <a:ext cx="2103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100"/>
              <a:buFont typeface="Calibri"/>
              <a:buNone/>
            </a:pPr>
            <a:r>
              <a:rPr b="1" i="0" lang="en" sz="16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Discomfort · maintenance · behavior bias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0"/>
          <p:cNvSpPr/>
          <p:nvPr/>
        </p:nvSpPr>
        <p:spPr>
          <a:xfrm>
            <a:off x="395475" y="2996878"/>
            <a:ext cx="8229600" cy="822900"/>
          </a:xfrm>
          <a:prstGeom prst="rect">
            <a:avLst/>
          </a:prstGeom>
          <a:solidFill>
            <a:srgbClr val="1A1A1A"/>
          </a:solidFill>
          <a:ln cap="flat" cmpd="sng" w="127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5" name="Google Shape;325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498" y="3071215"/>
            <a:ext cx="637800" cy="6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0"/>
          <p:cNvSpPr/>
          <p:nvPr/>
        </p:nvSpPr>
        <p:spPr>
          <a:xfrm>
            <a:off x="1309875" y="3115750"/>
            <a:ext cx="201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mmWave Radar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0"/>
          <p:cNvSpPr/>
          <p:nvPr/>
        </p:nvSpPr>
        <p:spPr>
          <a:xfrm>
            <a:off x="1309875" y="3435789"/>
            <a:ext cx="2011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800"/>
              <a:buFont typeface="Calibri"/>
              <a:buNone/>
            </a:pPr>
            <a:r>
              <a:rPr b="1" i="0" lang="en" sz="1300" u="none" cap="none" strike="noStrike">
                <a:solidFill>
                  <a:srgbClr val="E7C9A9"/>
                </a:solidFill>
                <a:latin typeface="Calibri"/>
                <a:ea typeface="Calibri"/>
                <a:cs typeface="Calibri"/>
                <a:sym typeface="Calibri"/>
              </a:rPr>
              <a:t>OUR CHOICE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8" name="Google Shape;32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8715" y="316147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0"/>
          <p:cNvSpPr/>
          <p:nvPr/>
        </p:nvSpPr>
        <p:spPr>
          <a:xfrm>
            <a:off x="3687315" y="3115749"/>
            <a:ext cx="2469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Device-free · privacy-safe · dust-immune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30" name="Google Shape;330;p50"/>
          <p:cNvPicPr preferRelativeResize="0"/>
          <p:nvPr/>
        </p:nvPicPr>
        <p:blipFill rotWithShape="1">
          <a:blip r:embed="rId5">
            <a:alphaModFix amt="70000"/>
          </a:blip>
          <a:srcRect b="0" l="0" r="0" t="0"/>
          <a:stretch/>
        </p:blipFill>
        <p:spPr>
          <a:xfrm>
            <a:off x="6247635" y="3161470"/>
            <a:ext cx="164592" cy="1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0"/>
          <p:cNvSpPr/>
          <p:nvPr/>
        </p:nvSpPr>
        <p:spPr>
          <a:xfrm>
            <a:off x="6476235" y="3115749"/>
            <a:ext cx="2103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BAB0"/>
              </a:buClr>
              <a:buSzPts val="1100"/>
              <a:buFont typeface="Calibri"/>
              <a:buNone/>
            </a:pPr>
            <a:r>
              <a:rPr b="1" i="0" lang="en" sz="1600" u="none" cap="none" strike="noStrike">
                <a:solidFill>
                  <a:srgbClr val="C9BAB0"/>
                </a:solidFill>
                <a:latin typeface="Calibri"/>
                <a:ea typeface="Calibri"/>
                <a:cs typeface="Calibri"/>
                <a:sym typeface="Calibri"/>
              </a:rPr>
              <a:t>Limited FoV · viewpoint distortion (we fix this)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/>
          <p:nvPr>
            <p:ph idx="1" type="body"/>
          </p:nvPr>
        </p:nvSpPr>
        <p:spPr>
          <a:xfrm>
            <a:off x="267625" y="720100"/>
            <a:ext cx="8664600" cy="414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264159"/>
                </a:solidFill>
                <a:latin typeface="Georgia"/>
                <a:ea typeface="Georgia"/>
                <a:cs typeface="Georgia"/>
                <a:sym typeface="Georgia"/>
              </a:rPr>
              <a:t>One radar isn't enough. Many radars create ambiguity.</a:t>
            </a:r>
            <a:endParaRPr b="1" sz="2300">
              <a:solidFill>
                <a:srgbClr val="2641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1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CHALLENGE</a:t>
            </a:r>
            <a:endParaRPr/>
          </a:p>
        </p:txBody>
      </p:sp>
      <p:sp>
        <p:nvSpPr>
          <p:cNvPr id="338" name="Google Shape;338;p51"/>
          <p:cNvSpPr/>
          <p:nvPr/>
        </p:nvSpPr>
        <p:spPr>
          <a:xfrm>
            <a:off x="6739128" y="2761488"/>
            <a:ext cx="329100" cy="329100"/>
          </a:xfrm>
          <a:prstGeom prst="ellipse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1"/>
          <p:cNvSpPr/>
          <p:nvPr/>
        </p:nvSpPr>
        <p:spPr>
          <a:xfrm>
            <a:off x="6702552" y="3090672"/>
            <a:ext cx="402300" cy="457200"/>
          </a:xfrm>
          <a:prstGeom prst="rect">
            <a:avLst/>
          </a:prstGeom>
          <a:solidFill>
            <a:srgbClr val="B85042"/>
          </a:solidFill>
          <a:ln cap="flat" cmpd="sng" w="1270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1"/>
          <p:cNvSpPr/>
          <p:nvPr/>
        </p:nvSpPr>
        <p:spPr>
          <a:xfrm>
            <a:off x="6537960" y="3584448"/>
            <a:ext cx="731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300"/>
              <a:buFont typeface="Georgia"/>
              <a:buNone/>
            </a:pPr>
            <a:r>
              <a:rPr b="1" i="0" lang="en" sz="1300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P₁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51"/>
          <p:cNvCxnSpPr/>
          <p:nvPr/>
        </p:nvCxnSpPr>
        <p:spPr>
          <a:xfrm>
            <a:off x="5577840" y="2240280"/>
            <a:ext cx="1326000" cy="777300"/>
          </a:xfrm>
          <a:prstGeom prst="straightConnector1">
            <a:avLst/>
          </a:prstGeom>
          <a:noFill/>
          <a:ln cap="flat" cmpd="sng" w="19050">
            <a:solidFill>
              <a:srgbClr val="D98E73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preencoded.png" id="342" name="Google Shape;34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240" y="201168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1"/>
          <p:cNvSpPr/>
          <p:nvPr/>
        </p:nvSpPr>
        <p:spPr>
          <a:xfrm>
            <a:off x="5303520" y="2487168"/>
            <a:ext cx="548700" cy="2559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1"/>
          <p:cNvSpPr/>
          <p:nvPr/>
        </p:nvSpPr>
        <p:spPr>
          <a:xfrm>
            <a:off x="5303520" y="2487168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00"/>
              <a:buFont typeface="Georgia"/>
              <a:buNone/>
            </a:pPr>
            <a:r>
              <a:rPr b="1" i="0" lang="en" sz="11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U₁₁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5" name="Google Shape;345;p51"/>
          <p:cNvCxnSpPr/>
          <p:nvPr/>
        </p:nvCxnSpPr>
        <p:spPr>
          <a:xfrm flipH="1">
            <a:off x="6903600" y="2240280"/>
            <a:ext cx="1783200" cy="777300"/>
          </a:xfrm>
          <a:prstGeom prst="straightConnector1">
            <a:avLst/>
          </a:prstGeom>
          <a:noFill/>
          <a:ln cap="flat" cmpd="sng" w="19050">
            <a:solidFill>
              <a:srgbClr val="D98E73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preencoded.png" id="346" name="Google Shape;34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8200" y="201168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1"/>
          <p:cNvSpPr/>
          <p:nvPr/>
        </p:nvSpPr>
        <p:spPr>
          <a:xfrm>
            <a:off x="8412480" y="2487168"/>
            <a:ext cx="548700" cy="2559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1"/>
          <p:cNvSpPr/>
          <p:nvPr/>
        </p:nvSpPr>
        <p:spPr>
          <a:xfrm>
            <a:off x="8412480" y="2487168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00"/>
              <a:buFont typeface="Georgia"/>
              <a:buNone/>
            </a:pPr>
            <a:r>
              <a:rPr b="1" i="0" lang="en" sz="11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U₂₁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9" name="Google Shape;349;p51"/>
          <p:cNvCxnSpPr/>
          <p:nvPr/>
        </p:nvCxnSpPr>
        <p:spPr>
          <a:xfrm rot="10800000">
            <a:off x="6903720" y="3017580"/>
            <a:ext cx="228600" cy="1280100"/>
          </a:xfrm>
          <a:prstGeom prst="straightConnector1">
            <a:avLst/>
          </a:prstGeom>
          <a:noFill/>
          <a:ln cap="flat" cmpd="sng" w="19050">
            <a:solidFill>
              <a:srgbClr val="D98E73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preencoded.png" id="350" name="Google Shape;35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720" y="406908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1"/>
          <p:cNvSpPr/>
          <p:nvPr/>
        </p:nvSpPr>
        <p:spPr>
          <a:xfrm>
            <a:off x="6858000" y="4544568"/>
            <a:ext cx="548700" cy="255900"/>
          </a:xfrm>
          <a:prstGeom prst="rect">
            <a:avLst/>
          </a:prstGeom>
          <a:solidFill>
            <a:srgbClr val="2A1F1A"/>
          </a:solidFill>
          <a:ln cap="flat" cmpd="sng" w="12700">
            <a:solidFill>
              <a:srgbClr val="2A1F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1"/>
          <p:cNvSpPr/>
          <p:nvPr/>
        </p:nvSpPr>
        <p:spPr>
          <a:xfrm>
            <a:off x="6858000" y="4544568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7C9A9"/>
              </a:buClr>
              <a:buSzPts val="1100"/>
              <a:buFont typeface="Georgia"/>
              <a:buNone/>
            </a:pPr>
            <a:r>
              <a:rPr b="1" i="0" lang="en" sz="1100" u="none" cap="none" strike="noStrike">
                <a:solidFill>
                  <a:srgbClr val="E7C9A9"/>
                </a:solidFill>
                <a:latin typeface="Georgia"/>
                <a:ea typeface="Georgia"/>
                <a:cs typeface="Georgia"/>
                <a:sym typeface="Georgia"/>
              </a:rPr>
              <a:t>U₃₁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45700" y="1306451"/>
            <a:ext cx="5120700" cy="3494100"/>
          </a:xfrm>
          <a:prstGeom prst="rect">
            <a:avLst/>
          </a:prstGeom>
          <a:solidFill>
            <a:srgbClr val="F7F2EC"/>
          </a:solidFill>
          <a:ln cap="flat" cmpd="sng" w="12400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1"/>
          <p:cNvSpPr/>
          <p:nvPr/>
        </p:nvSpPr>
        <p:spPr>
          <a:xfrm>
            <a:off x="45700" y="1306375"/>
            <a:ext cx="98400" cy="3494100"/>
          </a:xfrm>
          <a:prstGeom prst="rect">
            <a:avLst/>
          </a:prstGeom>
          <a:solidFill>
            <a:srgbClr val="B85042"/>
          </a:solidFill>
          <a:ln cap="flat" cmpd="sng" w="16550">
            <a:solidFill>
              <a:srgbClr val="B85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5" name="Google Shape;35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184" y="1368038"/>
            <a:ext cx="357265" cy="35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1"/>
          <p:cNvSpPr/>
          <p:nvPr/>
        </p:nvSpPr>
        <p:spPr>
          <a:xfrm>
            <a:off x="879525" y="1368186"/>
            <a:ext cx="4168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693"/>
              <a:buFont typeface="Georgia"/>
              <a:buNone/>
            </a:pPr>
            <a:r>
              <a:rPr b="1" i="0" lang="en" sz="2093" u="none" cap="none" strike="noStrike">
                <a:solidFill>
                  <a:srgbClr val="2A1F1A"/>
                </a:solidFill>
                <a:latin typeface="Georgia"/>
                <a:ea typeface="Georgia"/>
                <a:cs typeface="Georgia"/>
                <a:sym typeface="Georgia"/>
              </a:rPr>
              <a:t>Cross-view identity ambiguity</a:t>
            </a:r>
            <a:endParaRPr b="0" i="0" sz="209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1"/>
          <p:cNvSpPr/>
          <p:nvPr/>
        </p:nvSpPr>
        <p:spPr>
          <a:xfrm>
            <a:off x="343425" y="2011674"/>
            <a:ext cx="4704300" cy="26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302"/>
              <a:buFont typeface="Calibri"/>
              <a:buNone/>
            </a:pPr>
            <a:r>
              <a:rPr b="1" i="0" lang="en" sz="1702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Same worker → different local IDs across radars.</a:t>
            </a:r>
            <a:endParaRPr b="1" i="0" sz="1702" u="none" cap="none" strike="noStrike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302"/>
              <a:buFont typeface="Calibri"/>
              <a:buNone/>
            </a:pPr>
            <a:r>
              <a:t/>
            </a:r>
            <a:endParaRPr sz="1702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302"/>
              <a:buFont typeface="Calibri"/>
              <a:buNone/>
            </a:pPr>
            <a:r>
              <a:rPr lang="en" sz="1702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 radar doesn't see motion the way a camera does — it sees motion toward or away from itself (</a:t>
            </a:r>
            <a:r>
              <a:rPr b="1" lang="en" sz="1702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the Doppler effect</a:t>
            </a:r>
            <a:r>
              <a:rPr lang="en" sz="1702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702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302"/>
              <a:buFont typeface="Calibri"/>
              <a:buNone/>
            </a:pPr>
            <a:r>
              <a:t/>
            </a:r>
            <a:endParaRPr sz="1702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302"/>
              <a:buFont typeface="Calibri"/>
              <a:buNone/>
            </a:pPr>
            <a:r>
              <a:rPr lang="en" sz="1702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So the same physical arm swing produces </a:t>
            </a:r>
            <a:r>
              <a:rPr b="1" lang="en" sz="1702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 different range-Doppler (RD) signature</a:t>
            </a:r>
            <a:r>
              <a:rPr lang="en" sz="1702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 depending on which angle the radar is sitting at.</a:t>
            </a:r>
            <a:endParaRPr sz="1702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1302"/>
              <a:buFont typeface="Calibri"/>
              <a:buNone/>
            </a:pPr>
            <a:r>
              <a:t/>
            </a:r>
            <a:endParaRPr sz="1702">
              <a:solidFill>
                <a:srgbClr val="6B5D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239705" y="698768"/>
            <a:ext cx="8664600" cy="40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3200"/>
              <a:buFont typeface="Georgia"/>
              <a:buNone/>
            </a:pPr>
            <a:r>
              <a:rPr b="1" lang="en" sz="2700">
                <a:solidFill>
                  <a:srgbClr val="1C3678"/>
                </a:solidFill>
                <a:latin typeface="Georgia"/>
                <a:ea typeface="Georgia"/>
                <a:cs typeface="Georgia"/>
                <a:sym typeface="Georgia"/>
              </a:rPr>
              <a:t>Stone-work motion lives in</a:t>
            </a:r>
            <a:r>
              <a:rPr lang="en" sz="2700">
                <a:solidFill>
                  <a:srgbClr val="1C36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700">
                <a:solidFill>
                  <a:srgbClr val="1C3678"/>
                </a:solidFill>
                <a:latin typeface="Georgia"/>
                <a:ea typeface="Georgia"/>
                <a:cs typeface="Georgia"/>
                <a:sym typeface="Georgia"/>
              </a:rPr>
              <a:t>the azimuthal plane</a:t>
            </a:r>
            <a:endParaRPr sz="1500">
              <a:solidFill>
                <a:srgbClr val="1C3678"/>
              </a:solidFill>
            </a:endParaRPr>
          </a:p>
        </p:txBody>
      </p:sp>
      <p:sp>
        <p:nvSpPr>
          <p:cNvPr id="363" name="Google Shape;363;p52"/>
          <p:cNvSpPr txBox="1"/>
          <p:nvPr>
            <p:ph type="title"/>
          </p:nvPr>
        </p:nvSpPr>
        <p:spPr>
          <a:xfrm>
            <a:off x="0" y="6859"/>
            <a:ext cx="9144000" cy="63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</a:t>
            </a:r>
            <a:endParaRPr/>
          </a:p>
        </p:txBody>
      </p:sp>
      <p:sp>
        <p:nvSpPr>
          <p:cNvPr id="364" name="Google Shape;364;p52"/>
          <p:cNvSpPr/>
          <p:nvPr/>
        </p:nvSpPr>
        <p:spPr>
          <a:xfrm>
            <a:off x="344050" y="1419600"/>
            <a:ext cx="8560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A1F1A"/>
              </a:buClr>
              <a:buSzPts val="1300"/>
              <a:buFont typeface="Calibri"/>
              <a:buNone/>
            </a:pPr>
            <a:r>
              <a:rPr i="1" lang="en" sz="1700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Most worker motion in stone-cutting, such as arm swings, tool strokes, torso rotations, </a:t>
            </a:r>
            <a:r>
              <a:rPr b="1" i="1" lang="en" sz="1700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happens roughly parallel to the ground</a:t>
            </a:r>
            <a:r>
              <a:rPr i="1" lang="en" sz="1700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. With radars mounted at similar height, viewpoint differences between them </a:t>
            </a:r>
            <a:r>
              <a:rPr b="1" i="1" lang="en" sz="1700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show up mainly as azimuthal shifts in the range- Doppler (RD) signature</a:t>
            </a:r>
            <a:r>
              <a:rPr i="1" lang="en" sz="1700">
                <a:solidFill>
                  <a:srgbClr val="2A1F1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2"/>
          <p:cNvSpPr/>
          <p:nvPr/>
        </p:nvSpPr>
        <p:spPr>
          <a:xfrm>
            <a:off x="344050" y="2571750"/>
            <a:ext cx="4141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3A30"/>
              </a:buClr>
              <a:buSzPts val="1300"/>
              <a:buFont typeface="Georgia"/>
              <a:buNone/>
            </a:pPr>
            <a:r>
              <a:rPr b="0" i="1" lang="en" sz="1600" u="none" cap="none" strike="noStrike">
                <a:solidFill>
                  <a:srgbClr val="8A3A30"/>
                </a:solidFill>
                <a:latin typeface="Georgia"/>
                <a:ea typeface="Georgia"/>
                <a:cs typeface="Georgia"/>
                <a:sym typeface="Georgia"/>
              </a:rPr>
              <a:t>Therefore, viewpoint changes between radars manifest primarily as azimuthal shifts in the </a:t>
            </a:r>
            <a:r>
              <a:rPr i="1" lang="en" sz="1600">
                <a:solidFill>
                  <a:srgbClr val="8A3A30"/>
                </a:solidFill>
                <a:latin typeface="Georgia"/>
                <a:ea typeface="Georgia"/>
                <a:cs typeface="Georgia"/>
                <a:sym typeface="Georgia"/>
              </a:rPr>
              <a:t>RD </a:t>
            </a:r>
            <a:r>
              <a:rPr b="0" i="1" lang="en" sz="1600" u="none" cap="none" strike="noStrike">
                <a:solidFill>
                  <a:srgbClr val="8A3A30"/>
                </a:solidFill>
                <a:latin typeface="Georgia"/>
                <a:ea typeface="Georgia"/>
                <a:cs typeface="Georgia"/>
                <a:sym typeface="Georgia"/>
              </a:rPr>
              <a:t>signature.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2"/>
          <p:cNvSpPr/>
          <p:nvPr/>
        </p:nvSpPr>
        <p:spPr>
          <a:xfrm>
            <a:off x="457200" y="3794760"/>
            <a:ext cx="1326000" cy="9600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2"/>
          <p:cNvSpPr/>
          <p:nvPr/>
        </p:nvSpPr>
        <p:spPr>
          <a:xfrm>
            <a:off x="457200" y="3840480"/>
            <a:ext cx="132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2200"/>
              <a:buFont typeface="Georgia"/>
              <a:buNone/>
            </a:pPr>
            <a:r>
              <a:rPr b="1" i="0" lang="en" sz="2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0°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2"/>
          <p:cNvSpPr/>
          <p:nvPr/>
        </p:nvSpPr>
        <p:spPr>
          <a:xfrm>
            <a:off x="548640" y="4343400"/>
            <a:ext cx="1143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00"/>
              <a:buFont typeface="Calibri"/>
              <a:buNone/>
            </a:pPr>
            <a:r>
              <a:rPr b="1" i="0" lang="en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head-on view stays sharp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2"/>
          <p:cNvSpPr/>
          <p:nvPr/>
        </p:nvSpPr>
        <p:spPr>
          <a:xfrm>
            <a:off x="1874527" y="3794750"/>
            <a:ext cx="1948200" cy="9600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2"/>
          <p:cNvSpPr/>
          <p:nvPr/>
        </p:nvSpPr>
        <p:spPr>
          <a:xfrm>
            <a:off x="2175045" y="3821030"/>
            <a:ext cx="132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2200"/>
              <a:buFont typeface="Georgia"/>
              <a:buNone/>
            </a:pPr>
            <a:r>
              <a:rPr b="1" i="0" lang="en" sz="2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90°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2"/>
          <p:cNvSpPr/>
          <p:nvPr/>
        </p:nvSpPr>
        <p:spPr>
          <a:xfrm>
            <a:off x="1965945" y="4343400"/>
            <a:ext cx="174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00"/>
              <a:buFont typeface="Calibri"/>
              <a:buNone/>
            </a:pPr>
            <a:r>
              <a:rPr b="1" i="0" lang="en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lateral view distorts Doppler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2"/>
          <p:cNvSpPr/>
          <p:nvPr/>
        </p:nvSpPr>
        <p:spPr>
          <a:xfrm>
            <a:off x="3914040" y="3805047"/>
            <a:ext cx="1326000" cy="960000"/>
          </a:xfrm>
          <a:prstGeom prst="rect">
            <a:avLst/>
          </a:prstGeom>
          <a:solidFill>
            <a:srgbClr val="F7F2EC"/>
          </a:solidFill>
          <a:ln cap="flat" cmpd="sng" w="9525">
            <a:solidFill>
              <a:srgbClr val="D9C9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2"/>
          <p:cNvSpPr/>
          <p:nvPr/>
        </p:nvSpPr>
        <p:spPr>
          <a:xfrm>
            <a:off x="3914040" y="3840480"/>
            <a:ext cx="132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2200"/>
              <a:buFont typeface="Georgia"/>
              <a:buNone/>
            </a:pPr>
            <a:r>
              <a:rPr b="1" i="0" lang="en" sz="22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↑ corr.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2"/>
          <p:cNvSpPr/>
          <p:nvPr/>
        </p:nvSpPr>
        <p:spPr>
          <a:xfrm>
            <a:off x="4005480" y="4343400"/>
            <a:ext cx="1143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900"/>
              <a:buFont typeface="Calibri"/>
              <a:buNone/>
            </a:pPr>
            <a:r>
              <a:rPr b="1" i="0" lang="en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across range, ↓ across angle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2"/>
          <p:cNvSpPr/>
          <p:nvPr/>
        </p:nvSpPr>
        <p:spPr>
          <a:xfrm>
            <a:off x="5184648" y="2892933"/>
            <a:ext cx="3383400" cy="1005900"/>
          </a:xfrm>
          <a:prstGeom prst="ellipse">
            <a:avLst/>
          </a:prstGeom>
          <a:solidFill>
            <a:srgbClr val="F7F2EC"/>
          </a:solidFill>
          <a:ln cap="flat" cmpd="sng" w="19050">
            <a:solidFill>
              <a:srgbClr val="E7C9A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6" name="Google Shape;37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0256" y="3139821"/>
            <a:ext cx="512064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7" name="Google Shape;37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6176" y="3231261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2"/>
          <p:cNvSpPr/>
          <p:nvPr/>
        </p:nvSpPr>
        <p:spPr>
          <a:xfrm>
            <a:off x="8586216" y="3304413"/>
            <a:ext cx="4572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000"/>
              <a:buFont typeface="Georgia"/>
              <a:buNone/>
            </a:pPr>
            <a:r>
              <a:rPr b="1" i="0" lang="en" sz="18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A₁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9" name="Google Shape;37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7216" y="3231261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2"/>
          <p:cNvSpPr/>
          <p:nvPr/>
        </p:nvSpPr>
        <p:spPr>
          <a:xfrm>
            <a:off x="4590288" y="3304413"/>
            <a:ext cx="4572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000"/>
              <a:buFont typeface="Georgia"/>
              <a:buNone/>
            </a:pPr>
            <a:r>
              <a:rPr b="1" i="0" lang="en" sz="18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A₃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81" name="Google Shape;38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1696" y="3642741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2"/>
          <p:cNvSpPr/>
          <p:nvPr/>
        </p:nvSpPr>
        <p:spPr>
          <a:xfrm>
            <a:off x="6647688" y="4081653"/>
            <a:ext cx="4572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000"/>
              <a:buFont typeface="Georgia"/>
              <a:buNone/>
            </a:pPr>
            <a:r>
              <a:rPr b="1" i="0" lang="en" sz="18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A₂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83" name="Google Shape;38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1696" y="2819781"/>
            <a:ext cx="329184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2"/>
          <p:cNvSpPr/>
          <p:nvPr/>
        </p:nvSpPr>
        <p:spPr>
          <a:xfrm>
            <a:off x="6647688" y="2481453"/>
            <a:ext cx="4572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85042"/>
              </a:buClr>
              <a:buSzPts val="1000"/>
              <a:buFont typeface="Georgia"/>
              <a:buNone/>
            </a:pPr>
            <a:r>
              <a:rPr b="1" i="0" lang="en" sz="1800" u="none" cap="none" strike="noStrike">
                <a:solidFill>
                  <a:srgbClr val="B85042"/>
                </a:solidFill>
                <a:latin typeface="Georgia"/>
                <a:ea typeface="Georgia"/>
                <a:cs typeface="Georgia"/>
                <a:sym typeface="Georgia"/>
              </a:rPr>
              <a:t>A₄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2"/>
          <p:cNvSpPr/>
          <p:nvPr/>
        </p:nvSpPr>
        <p:spPr>
          <a:xfrm>
            <a:off x="6900210" y="3231254"/>
            <a:ext cx="1686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5D54"/>
              </a:buClr>
              <a:buSzPts val="800"/>
              <a:buFont typeface="Calibri"/>
              <a:buNone/>
            </a:pPr>
            <a:r>
              <a:rPr b="1" i="0" lang="en" sz="1100" u="none" cap="none" strike="noStrike">
                <a:solidFill>
                  <a:srgbClr val="6B5D54"/>
                </a:solidFill>
                <a:latin typeface="Calibri"/>
                <a:ea typeface="Calibri"/>
                <a:cs typeface="Calibri"/>
                <a:sym typeface="Calibri"/>
              </a:rPr>
              <a:t>AZIMUTHAL PLANE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