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6858000" cx="12192000"/>
  <p:notesSz cx="6858000" cy="9144000"/>
  <p:embeddedFontLst>
    <p:embeddedFont>
      <p:font typeface="Arial Narrow"/>
      <p:regular r:id="rId33"/>
      <p:bold r:id="rId34"/>
      <p:italic r:id="rId35"/>
      <p:boldItalic r:id="rId36"/>
    </p:embeddedFont>
    <p:embeddedFont>
      <p:font typeface="Lato"/>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1" roundtripDataSignature="AMtx7mgZnJTzIroFKqzZxw68WF1qmuvhL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32D58AD-D0D7-4D14-A6B3-944BAC3AD451}">
  <a:tblStyle styleId="{432D58AD-D0D7-4D14-A6B3-944BAC3AD451}"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Lato-boldItalic.fntdata"/><Relationship Id="rId20" Type="http://schemas.openxmlformats.org/officeDocument/2006/relationships/slide" Target="slides/slide15.xml"/><Relationship Id="rId41" Type="http://customschemas.google.com/relationships/presentationmetadata" Target="meta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ArialNarrow-regular.fnt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ArialNarrow-italic.fntdata"/><Relationship Id="rId12" Type="http://schemas.openxmlformats.org/officeDocument/2006/relationships/slide" Target="slides/slide7.xml"/><Relationship Id="rId34" Type="http://schemas.openxmlformats.org/officeDocument/2006/relationships/font" Target="fonts/ArialNarrow-bold.fntdata"/><Relationship Id="rId15" Type="http://schemas.openxmlformats.org/officeDocument/2006/relationships/slide" Target="slides/slide10.xml"/><Relationship Id="rId37" Type="http://schemas.openxmlformats.org/officeDocument/2006/relationships/font" Target="fonts/Lato-regular.fntdata"/><Relationship Id="rId14" Type="http://schemas.openxmlformats.org/officeDocument/2006/relationships/slide" Target="slides/slide9.xml"/><Relationship Id="rId36" Type="http://schemas.openxmlformats.org/officeDocument/2006/relationships/font" Target="fonts/ArialNarrow-boldItalic.fntdata"/><Relationship Id="rId17" Type="http://schemas.openxmlformats.org/officeDocument/2006/relationships/slide" Target="slides/slide12.xml"/><Relationship Id="rId39" Type="http://schemas.openxmlformats.org/officeDocument/2006/relationships/font" Target="fonts/Lato-italic.fntdata"/><Relationship Id="rId16" Type="http://schemas.openxmlformats.org/officeDocument/2006/relationships/slide" Target="slides/slide11.xml"/><Relationship Id="rId38" Type="http://schemas.openxmlformats.org/officeDocument/2006/relationships/font" Target="fonts/Lato-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My name is Anirban Das, and now, allow me to introduce the esteemed team, …,  responsible for introducing MARS – Continuous Multi-user Activity Tracking via Room-Scale mmWave Sensing. Traditionally, smart home monitoring relied heavily on invasive camera systems, which raised concerns about privacy and security. Additionally, these systems were limited by lighting conditions and may not accurately track multiple individuals. However, we're breaking free from these limitations with MARS. MARS operates without requiring cameras, utilizing cutting-edge mmWave technology to track multiple individuals in a room with considerable precision.</a:t>
            </a:r>
            <a:endParaRPr/>
          </a:p>
        </p:txBody>
      </p:sp>
      <p:sp>
        <p:nvSpPr>
          <p:cNvPr id="81" name="Google Shape;8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second is the impact of NLos traversal of the reflected mmwave chirps. If there exists a reflecting surface such as a wall, it creates a similar signature as that of a subject’s movement, due to the reflection caused. We termed these signatures as zombie subjects. At the same time, we observe that the peaks in these cases are comparatively lower with respect to the actual subject. Nonetheless we need to incorporate a method to extract these zombie-specific signatures.  </a:t>
            </a:r>
            <a:endParaRPr/>
          </a:p>
        </p:txBody>
      </p:sp>
      <p:sp>
        <p:nvSpPr>
          <p:cNvPr id="169" name="Google Shape;16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third issue, that we need to address is the limitation of the mmwave sensor’s fov., which is typically a 120 deg. This is quite a formidable constraint while monitoring a multi-subject scenario and continuous monitoring. But the question is how can we improvise? So we studied with multiple mmwave radars covering 360 deg with an arrangement as shown in the figure! Apart from significantly elevating the cost of implementation, To our observations, this generated too much noise in the doppler data posing significant challenges in isolating activity-specific signatures!. Rather than looking for a rather complex data </a:t>
            </a:r>
            <a:r>
              <a:rPr lang="en-US"/>
              <a:t>fusion</a:t>
            </a:r>
            <a:r>
              <a:rPr lang="en-US"/>
              <a:t> ideas, We therefore kept our solution simpler by relying on a single radar, </a:t>
            </a:r>
            <a:r>
              <a:rPr lang="en-US"/>
              <a:t>Whereas,</a:t>
            </a:r>
            <a:endParaRPr/>
          </a:p>
        </p:txBody>
      </p:sp>
      <p:sp>
        <p:nvSpPr>
          <p:cNvPr id="176" name="Google Shape;17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With these observations, we realize that different radar configuration, specifically, different doppler resolutions are a key to capture micro or macro scale of activities. We make make this conclusion, based on several key aspects such as the scale of movements involved, the amount of noise generated due to a specific radar configuration, the amount of data generated due to a specific configuration, etc.</a:t>
            </a:r>
            <a:endParaRPr/>
          </a:p>
        </p:txBody>
      </p:sp>
      <p:sp>
        <p:nvSpPr>
          <p:cNvPr id="183" name="Google Shape;18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we mitigate the issue of the field of view with the help of a servo motor that changes the orientation of the radar opportunistically rather than in a continuous fashion.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can now summarize the lifecycle of MARS by stating the following steps:</a:t>
            </a:r>
            <a:endParaRPr/>
          </a:p>
          <a:p>
            <a:pPr indent="-317500" lvl="0" marL="457200" rtl="0" algn="l">
              <a:spcBef>
                <a:spcPts val="0"/>
              </a:spcBef>
              <a:spcAft>
                <a:spcPts val="0"/>
              </a:spcAft>
              <a:buSzPts val="1400"/>
              <a:buAutoNum type="arabicParenR"/>
            </a:pPr>
            <a:r>
              <a:rPr lang="en-US"/>
              <a:t>We leverage the point cloud data </a:t>
            </a:r>
            <a:r>
              <a:rPr lang="en-US"/>
              <a:t>generated</a:t>
            </a:r>
            <a:r>
              <a:rPr lang="en-US"/>
              <a:t> by the radar to detect individual subjects in the surrounding environment.</a:t>
            </a:r>
            <a:endParaRPr/>
          </a:p>
          <a:p>
            <a:pPr indent="-317500" lvl="0" marL="457200" rtl="0" algn="l">
              <a:spcBef>
                <a:spcPts val="0"/>
              </a:spcBef>
              <a:spcAft>
                <a:spcPts val="0"/>
              </a:spcAft>
              <a:buSzPts val="1400"/>
              <a:buAutoNum type="arabicParenR"/>
            </a:pPr>
            <a:r>
              <a:rPr lang="en-US"/>
              <a:t>We localize and track individual subjects using the point cloud data</a:t>
            </a:r>
            <a:endParaRPr/>
          </a:p>
          <a:p>
            <a:pPr indent="-317500" lvl="0" marL="457200" rtl="0" algn="l">
              <a:spcBef>
                <a:spcPts val="0"/>
              </a:spcBef>
              <a:spcAft>
                <a:spcPts val="0"/>
              </a:spcAft>
              <a:buSzPts val="1400"/>
              <a:buAutoNum type="arabicParenR"/>
            </a:pPr>
            <a:r>
              <a:rPr lang="en-US"/>
              <a:t>We also rely on the point cloud data to check whether a subject is performing macro or micro scale activity.</a:t>
            </a:r>
            <a:endParaRPr/>
          </a:p>
          <a:p>
            <a:pPr indent="-317500" lvl="0" marL="457200" rtl="0" algn="l">
              <a:spcBef>
                <a:spcPts val="0"/>
              </a:spcBef>
              <a:spcAft>
                <a:spcPts val="0"/>
              </a:spcAft>
              <a:buSzPts val="1400"/>
              <a:buAutoNum type="arabicParenR"/>
            </a:pPr>
            <a:r>
              <a:rPr lang="en-US"/>
              <a:t>Accordingly we switch the radar configuration dynamically to better capture the signature of a specific activity type.</a:t>
            </a:r>
            <a:endParaRPr/>
          </a:p>
          <a:p>
            <a:pPr indent="-317500" lvl="0" marL="457200" rtl="0" algn="l">
              <a:spcBef>
                <a:spcPts val="0"/>
              </a:spcBef>
              <a:spcAft>
                <a:spcPts val="0"/>
              </a:spcAft>
              <a:buSzPts val="1400"/>
              <a:buAutoNum type="arabicParenR"/>
            </a:pPr>
            <a:r>
              <a:rPr lang="en-US"/>
              <a:t>And finally we identify the activity being performed.</a:t>
            </a:r>
            <a:endParaRPr/>
          </a:p>
        </p:txBody>
      </p:sp>
      <p:sp>
        <p:nvSpPr>
          <p:cNvPr id="190" name="Google Shape;19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710ef14000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2710ef14000_0_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This slide shows MARS in action, when two subjects are being tracked and monitored by MARS by opportunistically changing the orientation of the radar.</a:t>
            </a:r>
            <a:endParaRPr/>
          </a:p>
        </p:txBody>
      </p:sp>
      <p:sp>
        <p:nvSpPr>
          <p:cNvPr id="199" name="Google Shape;199;g2710ef14000_0_2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As the sensor changes its orientation, MARS uses a magnetometer to keep the track of the subjects with reference to a global coordinate system.</a:t>
            </a:r>
            <a:endParaRPr/>
          </a:p>
        </p:txBody>
      </p:sp>
      <p:sp>
        <p:nvSpPr>
          <p:cNvPr id="205" name="Google Shape;20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And to track multiple subjects, MARS clusters the point cloud data which helps it to isolate individual subjects and also their path of movement as shown. However, it is obvious that there could be often scenarios when </a:t>
            </a:r>
            <a:r>
              <a:rPr lang="en-US"/>
              <a:t>multiple</a:t>
            </a:r>
            <a:r>
              <a:rPr lang="en-US"/>
              <a:t> subjects cross each other’s path.</a:t>
            </a:r>
            <a:endParaRPr/>
          </a:p>
        </p:txBody>
      </p:sp>
      <p:sp>
        <p:nvSpPr>
          <p:cNvPr id="213" name="Google Shape;21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MARS mitigates that particular problem as well. In this case a Kalman Filter was used for effectively, for continuously tracking the path of movement of individual subjects.</a:t>
            </a:r>
            <a:endParaRPr/>
          </a:p>
        </p:txBody>
      </p:sp>
      <p:sp>
        <p:nvSpPr>
          <p:cNvPr id="221" name="Google Shape;22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710ef14000_0_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710ef14000_0_8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Finally, we give the </a:t>
            </a:r>
            <a:r>
              <a:rPr lang="en-US"/>
              <a:t>high level</a:t>
            </a:r>
            <a:r>
              <a:rPr lang="en-US"/>
              <a:t> processing pipeline of MARS. So it starts with collecting the point cloud data then </a:t>
            </a:r>
            <a:r>
              <a:rPr lang="en-US"/>
              <a:t>adjust</a:t>
            </a:r>
            <a:r>
              <a:rPr lang="en-US"/>
              <a:t> the orientation of the radar whenever a subject moves out of the fov of the radar. Track the subject, compensate the missing values using kalman filter predictions. Classify the pointcloud data as general walking - running or a micro/ macro scale activity. Based on the type of activity identified, we switch the radar configuration as motivated </a:t>
            </a:r>
            <a:r>
              <a:rPr lang="en-US"/>
              <a:t>earlier</a:t>
            </a:r>
            <a:r>
              <a:rPr lang="en-US"/>
              <a:t> and capture the non-zero doppler range bins for 1 second data. MARS then invokes a classifier trained with micro or macro scale activities and eventually estimate the activity being performed. The detailed </a:t>
            </a:r>
            <a:endParaRPr/>
          </a:p>
        </p:txBody>
      </p:sp>
      <p:sp>
        <p:nvSpPr>
          <p:cNvPr id="231" name="Google Shape;231;g2710ef14000_0_8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While implementing, we study, can we make MARS a portable and easily deployable solution?  We implement the complete processing pipeline of MARS on a Raspberry Pi. Our evaluation environments considers three different rooms with unique set of characteristics such as size of the room, No. of objects present, size of the objects, material of the objects, LOcation of the objects etc. We also evaluate with different subjects as stated. The macro and micro </a:t>
            </a:r>
            <a:r>
              <a:rPr lang="en-US"/>
              <a:t>configuration</a:t>
            </a:r>
            <a:r>
              <a:rPr lang="en-US"/>
              <a:t> as mentioned earlier were </a:t>
            </a:r>
            <a:r>
              <a:rPr lang="en-US"/>
              <a:t>chosen</a:t>
            </a:r>
            <a:r>
              <a:rPr lang="en-US"/>
              <a:t> with the following parameters identified empirically.</a:t>
            </a:r>
            <a:endParaRPr/>
          </a:p>
        </p:txBody>
      </p:sp>
      <p:sp>
        <p:nvSpPr>
          <p:cNvPr id="259" name="Google Shape;25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Consider an interactive smart space where you do not need to </a:t>
            </a:r>
            <a:r>
              <a:rPr lang="en-US"/>
              <a:t>explicitly</a:t>
            </a:r>
            <a:r>
              <a:rPr lang="en-US"/>
              <a:t> interact with a device or wear something to control your </a:t>
            </a:r>
            <a:r>
              <a:rPr lang="en-US"/>
              <a:t>home</a:t>
            </a:r>
            <a:r>
              <a:rPr lang="en-US"/>
              <a:t>. You get up from the bed in the early morning and your home senses your activities, opens up the window curtain and starts the coffee machine to prepare a cup of coffee for you. For realizing this vision, we need a pervasive sensing solution that can seamlessly sense human activities for multiple subjects without any explicit control from its user. In this paper, we try to achieve this vision with the help of mmWave sensing, as we discuss next. We name our solution, MARS - Multi-user Activity Tracking via Room-Scale mmWave Sensing</a:t>
            </a:r>
            <a:endParaRPr/>
          </a:p>
        </p:txBody>
      </p:sp>
      <p:sp>
        <p:nvSpPr>
          <p:cNvPr id="95" name="Google Shape;9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In </a:t>
            </a:r>
            <a:r>
              <a:rPr lang="en-US"/>
              <a:t>comparison to the baselines, We consider different scenarios to evaluate -- the first one is single subject doing, multiple activities over time denoting Temporal activity diversity. As shown in the figure, MARS takes the least response time in inferring the activities with the highest accuracy in comparison to the baselines.</a:t>
            </a:r>
            <a:endParaRPr/>
          </a:p>
          <a:p>
            <a:pPr indent="0" lvl="0" marL="0" rtl="0" algn="l">
              <a:spcBef>
                <a:spcPts val="0"/>
              </a:spcBef>
              <a:spcAft>
                <a:spcPts val="0"/>
              </a:spcAft>
              <a:buClr>
                <a:schemeClr val="dk1"/>
              </a:buClr>
              <a:buSzPts val="1100"/>
              <a:buFont typeface="Arial"/>
              <a:buNone/>
            </a:pPr>
            <a:r>
              <a:rPr lang="en-US"/>
              <a:t>We observe that the response time for the first activity takes approx 2 sec, which involves the bootstrap time to denoise and cluster the data for localizing the subject. When a configuration switch is necessary (macro to micro or vice versa), the average response time is approx 3.14 seconds. Without a configuration switch, the average response time is approx 1 seconds. THe primary cause that challenges the baselines to achieve this performance is extended frame stacking or longer classifier inference time  impacting response the time. RadHAR and Vid2Doppler show poor performance as they are built focused on macro activities only and are trained only for single-user activity classification. Pantomime, on the other hand, uses separate pointclouds for the activity classification task. These pointclouds easily overlap with each other, especially in scenarios where three subjects are performing macro activities, and thus show lower accuracy.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Here, we asked the subjects to first do some exercise through jumping (macro), then sit (micro), then take their phone and type a message (micro), and finally walk to leave the room (macro). We observe that the response time for the first activity takes approx 2 sec, which involves the bootstrap time to denoise and cluster the data for localizing the subject. When a configuration switch is necessary (macro to micro or vice versa), the average response time is approx 3.14 seconds. Without a configuration switch, the average response time is approx 1 seconds. In comparison, the baselines perform worst in the response time due to more extended frame stacking (2 sec and 3 sec, respectively, for RadHAR and Vid2Doppler) and longer classifier inference time (approx 4 sec for VGG-16 and Pantomime). Longer response times of the baselines directly impact lowering the number of hits in the activity time window w.r.t. MARS, which has a low response time due to smaller frame stacking (1 sec) and reduced inference time (approx 0.08 sec) with a light-weight model architecture. </a:t>
            </a:r>
            <a:br>
              <a:rPr lang="en-US"/>
            </a:br>
            <a:br>
              <a:rPr lang="en-US"/>
            </a:br>
            <a:r>
              <a:rPr lang="en-US"/>
              <a:t>In the second scenario, we pick four subjects and ask three of them to choose macro activities and the remaining one to choose one of micro activities. After determining the subjects' location and states, MARS configures the low doppler resolution and classifies the macro activities simultaneously, with a response time of approx 3s at the beginning. However, using 1 sec of frame-stacked data, it can gradually infer the three macro activities simultaneously with a response time of 1.04s. For the subject performing the micro activity, it switches the configuration to high doppler resolution and classifies the same with a response time of 2.08 sec, resulting in an average response time of 1.9 sec with an accuracy of 98% in the entire activity time window of 10 sec. RadHAR and Vid2Doppler show poor performance as they are built focused on macro activities only and are trained only for single-user activity classification. Pantomime, on the other hand, uses separate pointclouds (within 1 x 1 x 2 m^3) for the activity classification task. These pointclouds easily overlap with each other, especially in scenarios where three subjects are performing macro activities, and thus show lower accuracy. Interestingly, we observe that the average number of correct inference for MARS is higher in this case (spatial diversity) compared to the previous one (temporal diversity), as the radar needs less configuration switching.</a:t>
            </a:r>
            <a:endParaRPr/>
          </a:p>
        </p:txBody>
      </p:sp>
      <p:sp>
        <p:nvSpPr>
          <p:cNvPr id="267" name="Google Shape;26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In the final scenario, we ask four subjects to simultaneously perform four different activities of their choice (with at least one micro activity and one macro activity) in sequence within a room, where they switch the activity approximately every 10 seconds. As shown in figure, the average response time of MARS in this scenario is approx 2 sec with 94% average accuracy, in a time window of 10s. Thus, the overall performance of MARS demonstrates its potential to be adopted as a real-time system for multi-subject scenarios.</a:t>
            </a:r>
            <a:endParaRPr/>
          </a:p>
        </p:txBody>
      </p:sp>
      <p:sp>
        <p:nvSpPr>
          <p:cNvPr id="277" name="Google Shape;27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We next evaluate the performance of the macro and the micro activity classifiers w.r.t. the baseline in terms of the accuracy. </a:t>
            </a:r>
            <a:r>
              <a:rPr lang="en-US"/>
              <a:t>As the body movements in the case of macro activities are significant, thus the classifier can segregate individual classes with an excellent accuracy (close to approx 97%). In the case of the micro activities, the body movements are less significant, but with the proposed classification pipeline with a higher doppler resolution, we can achieve an accuracy of 93%.</a:t>
            </a:r>
            <a:r>
              <a:rPr lang="en-US"/>
              <a:t> The lower accuracy for RadHAR is primarily because it relies on the pointcloud dataset for the voxel formation and generates sparse pointclouds in case of micro activities. Lower accuracy for Pantomime is due to its sparse pointclouds, which can easily overlap with other subjects, and its radial velocity resolution of 0.87 m/s which is almost 9 times poor compared to our velocity resolution for macro configuration ($0.13$m/s). For Vid2Doppler, the poor accuracy is primarily because it takes only 32 doppler bins, which are unsuitable for micro activity monitoring, and the model feature extraction part is pre-trained on macro activity datasets. Among the micro activities, laptop typing, eating food, and playing guitar involve higher body movements, and thus for these particular activities, we observe higher accuracy while activities such as sitting, typing, and talking on a phone are carried out while subjects sit on a chair. Thus, the doppler shift for these activities is very low. When the subject talks on a phone, the overlap with the sitting class is approx10%. </a:t>
            </a:r>
            <a:endParaRPr/>
          </a:p>
        </p:txBody>
      </p:sp>
      <p:sp>
        <p:nvSpPr>
          <p:cNvPr id="284" name="Google Shape;28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Accuracy Variation with Number of Subjects: The accuracy of both macro and micro activity classifiers shows a slight decrease of approximately 10% with an increase in the number of subjects up to 5.</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Room-wise Study:</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Inter-room Training: Training MARS on data from one room and testing on data from other rooms.</a:t>
            </a:r>
            <a:endParaRPr/>
          </a:p>
          <a:p>
            <a:pPr indent="0" lvl="0" marL="0" rtl="0" algn="l">
              <a:spcBef>
                <a:spcPts val="0"/>
              </a:spcBef>
              <a:spcAft>
                <a:spcPts val="0"/>
              </a:spcAft>
              <a:buClr>
                <a:schemeClr val="dk1"/>
              </a:buClr>
              <a:buSzPts val="1100"/>
              <a:buFont typeface="Arial"/>
              <a:buNone/>
            </a:pPr>
            <a:r>
              <a:rPr lang="en-US"/>
              <a:t>Intra-room Training: Training and testing MARS on the same room's data.</a:t>
            </a:r>
            <a:endParaRPr/>
          </a:p>
          <a:p>
            <a:pPr indent="0" lvl="0" marL="0" rtl="0" algn="l">
              <a:spcBef>
                <a:spcPts val="0"/>
              </a:spcBef>
              <a:spcAft>
                <a:spcPts val="0"/>
              </a:spcAft>
              <a:buClr>
                <a:schemeClr val="dk1"/>
              </a:buClr>
              <a:buSzPts val="1100"/>
              <a:buFont typeface="Arial"/>
              <a:buNone/>
            </a:pPr>
            <a:r>
              <a:rPr lang="en-US"/>
              <a:t>The accuracy for all rooms is above 90%, with slight variations due to room size and multipath-reflection effects. The model does not overfit, even with inter-room training and testing.</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a:t>Impact of Blockages: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Tested MARS with different blockages like wooden board, fibreboard, glass board, etc.</a:t>
            </a:r>
            <a:endParaRPr/>
          </a:p>
          <a:p>
            <a:pPr indent="0" lvl="0" marL="0" rtl="0" algn="l">
              <a:spcBef>
                <a:spcPts val="0"/>
              </a:spcBef>
              <a:spcAft>
                <a:spcPts val="0"/>
              </a:spcAft>
              <a:buClr>
                <a:schemeClr val="dk1"/>
              </a:buClr>
              <a:buSzPts val="1100"/>
              <a:buFont typeface="Arial"/>
              <a:buNone/>
            </a:pPr>
            <a:r>
              <a:rPr lang="en-US"/>
              <a:t>mmWave signals experience higher penetration loss at higher frequencies but can penetrate materials like plywood, glass, and fiber.</a:t>
            </a:r>
            <a:endParaRPr/>
          </a:p>
          <a:p>
            <a:pPr indent="0" lvl="0" marL="0" rtl="0" algn="l">
              <a:spcBef>
                <a:spcPts val="0"/>
              </a:spcBef>
              <a:spcAft>
                <a:spcPts val="0"/>
              </a:spcAft>
              <a:buClr>
                <a:schemeClr val="dk1"/>
              </a:buClr>
              <a:buSzPts val="1100"/>
              <a:buFont typeface="Arial"/>
              <a:buNone/>
            </a:pPr>
            <a:r>
              <a:rPr lang="en-US"/>
              <a:t>Achieved accuracy of over 90% for macro activities but lower for micro activities due to faster attenuation of small phase variations.</a:t>
            </a:r>
            <a:endParaRPr/>
          </a:p>
          <a:p>
            <a:pPr indent="0" lvl="0" marL="0" rtl="0" algn="l">
              <a:spcBef>
                <a:spcPts val="0"/>
              </a:spcBef>
              <a:spcAft>
                <a:spcPts val="0"/>
              </a:spcAft>
              <a:buNone/>
            </a:pPr>
            <a:r>
              <a:t/>
            </a:r>
            <a:endParaRPr/>
          </a:p>
        </p:txBody>
      </p:sp>
      <p:sp>
        <p:nvSpPr>
          <p:cNvPr id="290" name="Google Shape;29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710ef14000_0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2710ef14000_0_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Angular Range and Activities: Subjects performed activities within articulation angles ranging from -45 degree to +45 degree in 15 degree increments.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Session 1: Used MARS, which dynamically rotates until the subject is within the Field of View (FoV) before predicting the activity.</a:t>
            </a:r>
            <a:endParaRPr/>
          </a:p>
          <a:p>
            <a:pPr indent="0" lvl="0" marL="0" rtl="0" algn="l">
              <a:spcBef>
                <a:spcPts val="0"/>
              </a:spcBef>
              <a:spcAft>
                <a:spcPts val="0"/>
              </a:spcAft>
              <a:buClr>
                <a:schemeClr val="dk1"/>
              </a:buClr>
              <a:buSzPts val="1100"/>
              <a:buFont typeface="Arial"/>
              <a:buNone/>
            </a:pPr>
            <a:r>
              <a:rPr lang="en-US"/>
              <a:t>Session 2: Collected data using a fixed radar setup, for evaluating baselines.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T</a:t>
            </a:r>
            <a:r>
              <a:rPr lang="en-US"/>
              <a:t>he superior accuracy of MARS compared to baseline methods. Baseline accuracies were highest within the +- 15 degree range, aligning with the FoV.</a:t>
            </a:r>
            <a:endParaRPr/>
          </a:p>
          <a:p>
            <a:pPr indent="0" lvl="0" marL="0" rtl="0" algn="l">
              <a:spcBef>
                <a:spcPts val="0"/>
              </a:spcBef>
              <a:spcAft>
                <a:spcPts val="0"/>
              </a:spcAft>
              <a:buClr>
                <a:schemeClr val="dk1"/>
              </a:buClr>
              <a:buSzPts val="1100"/>
              <a:buFont typeface="Arial"/>
              <a:buNone/>
            </a:pPr>
            <a:r>
              <a:rPr lang="en-US"/>
              <a:t>Accuracy decreased with increasing angle, as the radar's sensing capabilities became limited in capturing the full range of arm movements.</a:t>
            </a:r>
            <a:endParaRPr/>
          </a:p>
          <a:p>
            <a:pPr indent="0" lvl="0" marL="0" rtl="0" algn="l">
              <a:spcBef>
                <a:spcPts val="0"/>
              </a:spcBef>
              <a:spcAft>
                <a:spcPts val="0"/>
              </a:spcAft>
              <a:buClr>
                <a:schemeClr val="dk1"/>
              </a:buClr>
              <a:buSzPts val="1100"/>
              <a:buFont typeface="Arial"/>
              <a:buNone/>
            </a:pPr>
            <a:r>
              <a:rPr lang="en-US"/>
              <a:t>Even at 0 degree, the lower accuracy of Pantomime and RadHAR could be attributed to inherent noise and potential corruption of point cloud data during micro activities.</a:t>
            </a:r>
            <a:endParaRPr/>
          </a:p>
          <a:p>
            <a:pPr indent="0" lvl="0" marL="0" rtl="0" algn="l">
              <a:spcBef>
                <a:spcPts val="0"/>
              </a:spcBef>
              <a:spcAft>
                <a:spcPts val="0"/>
              </a:spcAft>
              <a:buNone/>
            </a:pPr>
            <a:r>
              <a:t/>
            </a:r>
            <a:endParaRPr/>
          </a:p>
        </p:txBody>
      </p:sp>
      <p:sp>
        <p:nvSpPr>
          <p:cNvPr id="301" name="Google Shape;301;g2710ef14000_0_5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Localization Accuracy: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box plot</a:t>
            </a:r>
            <a:r>
              <a:rPr lang="en-US"/>
              <a:t> illustrates the Mean Absolute Error (MAE) in subject localization in rooms R1, R2, and R3.</a:t>
            </a:r>
            <a:endParaRPr/>
          </a:p>
          <a:p>
            <a:pPr indent="0" lvl="0" marL="0" rtl="0" algn="l">
              <a:spcBef>
                <a:spcPts val="0"/>
              </a:spcBef>
              <a:spcAft>
                <a:spcPts val="0"/>
              </a:spcAft>
              <a:buNone/>
            </a:pPr>
            <a:r>
              <a:rPr lang="en-US"/>
              <a:t>MAE is &lt;60 cm with three simultaneous subjects but increases with more subjects walking simultaneously.</a:t>
            </a:r>
            <a:endParaRPr/>
          </a:p>
          <a:p>
            <a:pPr indent="0" lvl="0" marL="0" rtl="0" algn="l">
              <a:spcBef>
                <a:spcPts val="0"/>
              </a:spcBef>
              <a:spcAft>
                <a:spcPts val="0"/>
              </a:spcAft>
              <a:buNone/>
            </a:pPr>
            <a:r>
              <a:rPr lang="en-US"/>
              <a:t>In smaller rooms like R1, MAE is higher due to noisier point cloud data from more multi-path reflections.</a:t>
            </a:r>
            <a:endParaRPr/>
          </a:p>
          <a:p>
            <a:pPr indent="0" lvl="0" marL="0" rtl="0" algn="l">
              <a:spcBef>
                <a:spcPts val="0"/>
              </a:spcBef>
              <a:spcAft>
                <a:spcPts val="0"/>
              </a:spcAft>
              <a:buNone/>
            </a:pPr>
            <a:r>
              <a:rPr lang="en-US"/>
              <a:t>Even with five users walking at normal to moderately high speed, the MAE remains within approximately 1 meter.</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a:t>Subject Tracking Pipeline: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Second Figure</a:t>
            </a:r>
            <a:r>
              <a:rPr lang="en-US"/>
              <a:t> shows a snapshot of the subject tracking pipeline to the ground truth distance.</a:t>
            </a:r>
            <a:endParaRPr/>
          </a:p>
          <a:p>
            <a:pPr indent="0" lvl="0" marL="0" rtl="0" algn="l">
              <a:spcBef>
                <a:spcPts val="0"/>
              </a:spcBef>
              <a:spcAft>
                <a:spcPts val="0"/>
              </a:spcAft>
              <a:buClr>
                <a:schemeClr val="dk1"/>
              </a:buClr>
              <a:buSzPts val="1100"/>
              <a:buFont typeface="Arial"/>
              <a:buNone/>
            </a:pPr>
            <a:r>
              <a:rPr lang="en-US"/>
              <a:t>Raw point cloud data can contain artifacts like a "zombie subject" due to multi-path reflections.</a:t>
            </a:r>
            <a:endParaRPr/>
          </a:p>
          <a:p>
            <a:pPr indent="0" lvl="0" marL="0" rtl="0" algn="l">
              <a:spcBef>
                <a:spcPts val="0"/>
              </a:spcBef>
              <a:spcAft>
                <a:spcPts val="0"/>
              </a:spcAft>
              <a:buClr>
                <a:schemeClr val="dk1"/>
              </a:buClr>
              <a:buSzPts val="1100"/>
              <a:buFont typeface="Arial"/>
              <a:buNone/>
            </a:pPr>
            <a:r>
              <a:rPr lang="en-US"/>
              <a:t>The proposed localization approach suppresses these artifacts.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Table:</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a:t>Scenario 1: Opposite Directions: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Normally, subject localization takes an average response time of approximately 2 seconds.</a:t>
            </a:r>
            <a:endParaRPr/>
          </a:p>
          <a:p>
            <a:pPr indent="0" lvl="0" marL="0" rtl="0" algn="l">
              <a:spcBef>
                <a:spcPts val="0"/>
              </a:spcBef>
              <a:spcAft>
                <a:spcPts val="0"/>
              </a:spcAft>
              <a:buClr>
                <a:schemeClr val="dk1"/>
              </a:buClr>
              <a:buSzPts val="1100"/>
              <a:buFont typeface="Arial"/>
              <a:buNone/>
            </a:pPr>
            <a:r>
              <a:rPr lang="en-US"/>
              <a:t>When users move in opposite directions, the servo tracker may only track one user, resulting in the other entering a blind zone.</a:t>
            </a:r>
            <a:endParaRPr/>
          </a:p>
          <a:p>
            <a:pPr indent="0" lvl="0" marL="0" rtl="0" algn="l">
              <a:spcBef>
                <a:spcPts val="0"/>
              </a:spcBef>
              <a:spcAft>
                <a:spcPts val="0"/>
              </a:spcAft>
              <a:buClr>
                <a:schemeClr val="dk1"/>
              </a:buClr>
              <a:buSzPts val="1100"/>
              <a:buFont typeface="Arial"/>
              <a:buNone/>
            </a:pPr>
            <a:r>
              <a:rPr lang="en-US"/>
              <a:t>Upon queue count decrease, a 360\textdegree rotation search resumes, adding an additional response time for servo rotation and refilling the point cloud queue (approximately 4.2 seconds).</a:t>
            </a:r>
            <a:endParaRPr/>
          </a:p>
          <a:p>
            <a:pPr indent="0" lvl="0" marL="0" rtl="0" algn="l">
              <a:spcBef>
                <a:spcPts val="0"/>
              </a:spcBef>
              <a:spcAft>
                <a:spcPts val="0"/>
              </a:spcAft>
              <a:buClr>
                <a:schemeClr val="dk1"/>
              </a:buClr>
              <a:buSzPts val="1100"/>
              <a:buFont typeface="Arial"/>
              <a:buNone/>
            </a:pPr>
            <a:r>
              <a:rPr lang="en-US"/>
              <a:t>Despite the delay, localization accuracy remains high, with an average MAE close to 0.12 meters, comparable to single-user localization MAE.</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a:t>Scenario 2: Monitoring Specific User:</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When the radar focuses on monitoring a specific user, other users in the queue may start moving, causing the queue to lose track of them.</a:t>
            </a:r>
            <a:endParaRPr/>
          </a:p>
          <a:p>
            <a:pPr indent="0" lvl="0" marL="0" rtl="0" algn="l">
              <a:spcBef>
                <a:spcPts val="0"/>
              </a:spcBef>
              <a:spcAft>
                <a:spcPts val="0"/>
              </a:spcAft>
              <a:buClr>
                <a:schemeClr val="dk1"/>
              </a:buClr>
              <a:buSzPts val="1100"/>
              <a:buFont typeface="Arial"/>
              <a:buNone/>
            </a:pPr>
            <a:r>
              <a:rPr lang="en-US"/>
              <a:t>Upon returning to the localization and tracking pipeline, the system deduces the subject's new location with an additional response time of approximately 3.22 seconds.</a:t>
            </a:r>
            <a:endParaRPr/>
          </a:p>
          <a:p>
            <a:pPr indent="0" lvl="0" marL="0" rtl="0" algn="l">
              <a:spcBef>
                <a:spcPts val="0"/>
              </a:spcBef>
              <a:spcAft>
                <a:spcPts val="0"/>
              </a:spcAft>
              <a:buClr>
                <a:schemeClr val="dk1"/>
              </a:buClr>
              <a:buSzPts val="1100"/>
              <a:buFont typeface="Arial"/>
              <a:buNone/>
            </a:pPr>
            <a:r>
              <a:rPr lang="en-US"/>
              <a:t>This additional time includes activity inference time (approximately 0.08 seconds), radar configuration switching time (approximately 1.14 seconds), and localization response time (approximately 2 seconds).</a:t>
            </a:r>
            <a:endParaRPr/>
          </a:p>
          <a:p>
            <a:pPr indent="0" lvl="0" marL="0" rtl="0" algn="l">
              <a:spcBef>
                <a:spcPts val="0"/>
              </a:spcBef>
              <a:spcAft>
                <a:spcPts val="0"/>
              </a:spcAft>
              <a:buNone/>
            </a:pPr>
            <a:r>
              <a:rPr lang="en-US"/>
              <a:t>Despite the delay, the MAE is 0.31 meters, indicating reasonable localization accuracy.</a:t>
            </a:r>
            <a:endParaRPr/>
          </a:p>
        </p:txBody>
      </p:sp>
      <p:sp>
        <p:nvSpPr>
          <p:cNvPr id="307" name="Google Shape;30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710ef14000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2710ef14000_0_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g2710ef14000_0_4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Let us start with the key requirements we outlined for </a:t>
            </a:r>
            <a:r>
              <a:rPr lang="en-US" sz="1100">
                <a:latin typeface="Arial"/>
                <a:ea typeface="Arial"/>
                <a:cs typeface="Arial"/>
                <a:sym typeface="Arial"/>
              </a:rPr>
              <a:t>MARS</a:t>
            </a:r>
            <a:r>
              <a:rPr lang="en-US" sz="1100">
                <a:latin typeface="Arial"/>
                <a:ea typeface="Arial"/>
                <a:cs typeface="Arial"/>
                <a:sym typeface="Arial"/>
              </a:rPr>
              <a:t>. These requirements are essential for achieving our goals and ensuring a robust system.</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1" lang="en-US" sz="1100">
                <a:latin typeface="Arial"/>
                <a:ea typeface="Arial"/>
                <a:cs typeface="Arial"/>
                <a:sym typeface="Arial"/>
              </a:rPr>
              <a:t>The Core Needs</a:t>
            </a:r>
            <a:endParaRPr sz="1100">
              <a:latin typeface="Arial"/>
              <a:ea typeface="Arial"/>
              <a:cs typeface="Arial"/>
              <a:sym typeface="Arial"/>
            </a:endParaRPr>
          </a:p>
          <a:p>
            <a:pPr indent="-298450" lvl="0" marL="457200" rtl="0" algn="l">
              <a:lnSpc>
                <a:spcPct val="115000"/>
              </a:lnSpc>
              <a:spcBef>
                <a:spcPts val="1200"/>
              </a:spcBef>
              <a:spcAft>
                <a:spcPts val="0"/>
              </a:spcAft>
              <a:buClr>
                <a:schemeClr val="dk1"/>
              </a:buClr>
              <a:buSzPts val="1100"/>
              <a:buChar char="●"/>
            </a:pPr>
            <a:r>
              <a:rPr b="1" lang="en-US" sz="1100">
                <a:latin typeface="Arial"/>
                <a:ea typeface="Arial"/>
                <a:cs typeface="Arial"/>
                <a:sym typeface="Arial"/>
              </a:rPr>
              <a:t>Continuous Subject Tracking:</a:t>
            </a:r>
            <a:r>
              <a:rPr lang="en-US" sz="1100">
                <a:latin typeface="Arial"/>
                <a:ea typeface="Arial"/>
                <a:cs typeface="Arial"/>
                <a:sym typeface="Arial"/>
              </a:rPr>
              <a:t> We need to track subjects throughout the monitoring process in a continuous fashion rather than an opportunistic way.</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Monitoring Multiple Subjects:</a:t>
            </a:r>
            <a:r>
              <a:rPr lang="en-US" sz="1100">
                <a:latin typeface="Arial"/>
                <a:ea typeface="Arial"/>
                <a:cs typeface="Arial"/>
                <a:sym typeface="Arial"/>
              </a:rPr>
              <a:t> Our system must be able to handle scenarios with more than one person present, following each individual's activities.</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Monitoring Different Activities Over Time:</a:t>
            </a:r>
            <a:r>
              <a:rPr lang="en-US" sz="1100">
                <a:latin typeface="Arial"/>
                <a:ea typeface="Arial"/>
                <a:cs typeface="Arial"/>
                <a:sym typeface="Arial"/>
              </a:rPr>
              <a:t> The system should be able to identify a wide range of activities and track how they change over time. </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Real-Time Inference of Activities:</a:t>
            </a:r>
            <a:r>
              <a:rPr lang="en-US" sz="1100">
                <a:latin typeface="Arial"/>
                <a:ea typeface="Arial"/>
                <a:cs typeface="Arial"/>
                <a:sym typeface="Arial"/>
              </a:rPr>
              <a:t> We need activity recognition with a considerable delay, allowing for a near-instantaneous understanding of what's happening.</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1" lang="en-US" sz="1100">
                <a:latin typeface="Arial"/>
                <a:ea typeface="Arial"/>
                <a:cs typeface="Arial"/>
                <a:sym typeface="Arial"/>
              </a:rPr>
              <a:t>Advanced Capabilities</a:t>
            </a:r>
            <a:endParaRPr sz="1100">
              <a:latin typeface="Arial"/>
              <a:ea typeface="Arial"/>
              <a:cs typeface="Arial"/>
              <a:sym typeface="Arial"/>
            </a:endParaRPr>
          </a:p>
          <a:p>
            <a:pPr indent="-298450" lvl="0" marL="457200" rtl="0" algn="l">
              <a:lnSpc>
                <a:spcPct val="115000"/>
              </a:lnSpc>
              <a:spcBef>
                <a:spcPts val="1200"/>
              </a:spcBef>
              <a:spcAft>
                <a:spcPts val="0"/>
              </a:spcAft>
              <a:buClr>
                <a:schemeClr val="dk1"/>
              </a:buClr>
              <a:buSzPts val="1100"/>
              <a:buChar char="●"/>
            </a:pPr>
            <a:r>
              <a:rPr b="1" lang="en-US" sz="1100">
                <a:latin typeface="Arial"/>
                <a:ea typeface="Arial"/>
                <a:cs typeface="Arial"/>
                <a:sym typeface="Arial"/>
              </a:rPr>
              <a:t>Multi-Activity Support:</a:t>
            </a:r>
            <a:r>
              <a:rPr lang="en-US" sz="1100">
                <a:latin typeface="Arial"/>
                <a:ea typeface="Arial"/>
                <a:cs typeface="Arial"/>
                <a:sym typeface="Arial"/>
              </a:rPr>
              <a:t> The system should be able to recognize and handle situations where multiple individuals perform different activities.</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Micro-Scale and Macro-Scale Monitoring:</a:t>
            </a:r>
            <a:r>
              <a:rPr lang="en-US" sz="1100">
                <a:latin typeface="Arial"/>
                <a:ea typeface="Arial"/>
                <a:cs typeface="Arial"/>
                <a:sym typeface="Arial"/>
              </a:rPr>
              <a:t> We need the system to function effectively on both small and large scales, identifying subtle movements and broader actions.</a:t>
            </a:r>
            <a:endParaRPr sz="1100">
              <a:latin typeface="Arial"/>
              <a:ea typeface="Arial"/>
              <a:cs typeface="Arial"/>
              <a:sym typeface="Arial"/>
            </a:endParaRPr>
          </a:p>
          <a:p>
            <a:pPr indent="0" lvl="0" marL="0" rtl="0" algn="l">
              <a:lnSpc>
                <a:spcPct val="115000"/>
              </a:lnSpc>
              <a:spcBef>
                <a:spcPts val="1200"/>
              </a:spcBef>
              <a:spcAft>
                <a:spcPts val="1200"/>
              </a:spcAft>
              <a:buClr>
                <a:schemeClr val="dk1"/>
              </a:buClr>
              <a:buSzPts val="1100"/>
              <a:buFont typeface="Arial"/>
              <a:buNone/>
            </a:pPr>
            <a:r>
              <a:rPr lang="en-US" sz="1100">
                <a:latin typeface="Arial"/>
                <a:ea typeface="Arial"/>
                <a:cs typeface="Arial"/>
                <a:sym typeface="Arial"/>
              </a:rPr>
              <a:t>We can even quickly compare where MARS stands with the existing works in this direction to address the above-mentioned aspects!</a:t>
            </a:r>
            <a:endParaRPr/>
          </a:p>
        </p:txBody>
      </p:sp>
      <p:sp>
        <p:nvSpPr>
          <p:cNvPr id="102" name="Google Shape;10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710ef14000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710ef14000_0_7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Why mmWave? Well, </a:t>
            </a:r>
            <a:r>
              <a:rPr lang="en-US" sz="1100">
                <a:latin typeface="Arial"/>
                <a:ea typeface="Arial"/>
                <a:cs typeface="Arial"/>
                <a:sym typeface="Arial"/>
              </a:rPr>
              <a:t>With its high bandwidth and wide range, mmWave sees details other sensing approaches such as Wifi CSI miss. </a:t>
            </a:r>
            <a:r>
              <a:rPr b="1" lang="en-US" sz="1100">
                <a:latin typeface="Arial"/>
                <a:ea typeface="Arial"/>
                <a:cs typeface="Arial"/>
                <a:sym typeface="Arial"/>
              </a:rPr>
              <a:t>Even</a:t>
            </a:r>
            <a:r>
              <a:rPr lang="en-US" sz="1100">
                <a:latin typeface="Arial"/>
                <a:ea typeface="Arial"/>
                <a:cs typeface="Arial"/>
                <a:sym typeface="Arial"/>
              </a:rPr>
              <a:t> Darkness? No problem. Unlike cameras that need light to function, mmWave can see through any lighting condition. Glass barriers or thin partitions can't block mmWave. It can sense what's on the other side, making it perfect for applications where other sensing approaches might get a blind spot.</a:t>
            </a:r>
            <a:endParaRPr sz="1100">
              <a:latin typeface="Arial"/>
              <a:ea typeface="Arial"/>
              <a:cs typeface="Arial"/>
              <a:sym typeface="Arial"/>
            </a:endParaRPr>
          </a:p>
          <a:p>
            <a:pPr indent="0" lvl="0" marL="0" rtl="0" algn="l">
              <a:spcBef>
                <a:spcPts val="0"/>
              </a:spcBef>
              <a:spcAft>
                <a:spcPts val="0"/>
              </a:spcAft>
              <a:buNone/>
            </a:pPr>
            <a:r>
              <a:t/>
            </a:r>
            <a:endParaRPr/>
          </a:p>
        </p:txBody>
      </p:sp>
      <p:sp>
        <p:nvSpPr>
          <p:cNvPr id="112" name="Google Shape;112;g2710ef14000_0_7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Let me now introduce you to our vision more formally!, …</a:t>
            </a:r>
            <a:endParaRPr/>
          </a:p>
          <a:p>
            <a:pPr indent="0" lvl="0" marL="0" rtl="0" algn="l">
              <a:spcBef>
                <a:spcPts val="0"/>
              </a:spcBef>
              <a:spcAft>
                <a:spcPts val="0"/>
              </a:spcAft>
              <a:buNone/>
            </a:pPr>
            <a:r>
              <a:rPr lang="en-US"/>
              <a:t>However, this requires solving a set of crucial problems which we need to addressed.</a:t>
            </a:r>
            <a:br>
              <a:rPr lang="en-US"/>
            </a:br>
            <a:r>
              <a:rPr lang="en-US"/>
              <a:t>1) Identification of activity signatures while in continuous monitoring,</a:t>
            </a:r>
            <a:endParaRPr/>
          </a:p>
          <a:p>
            <a:pPr indent="0" lvl="0" marL="0" rtl="0" algn="l">
              <a:spcBef>
                <a:spcPts val="0"/>
              </a:spcBef>
              <a:spcAft>
                <a:spcPts val="0"/>
              </a:spcAft>
              <a:buNone/>
            </a:pPr>
            <a:r>
              <a:rPr lang="en-US"/>
              <a:t>2) We also need to identify Micro scale activities which are often difficult to capture due to subtle movements involved,</a:t>
            </a:r>
            <a:endParaRPr/>
          </a:p>
          <a:p>
            <a:pPr indent="0" lvl="0" marL="0" rtl="0" algn="l">
              <a:spcBef>
                <a:spcPts val="0"/>
              </a:spcBef>
              <a:spcAft>
                <a:spcPts val="0"/>
              </a:spcAft>
              <a:buNone/>
            </a:pPr>
            <a:r>
              <a:rPr lang="en-US"/>
              <a:t>3)Tracking multiple people within the surrounding simultaneously and continuously.</a:t>
            </a:r>
            <a:endParaRPr/>
          </a:p>
          <a:p>
            <a:pPr indent="0" lvl="0" marL="0" rtl="0" algn="l">
              <a:spcBef>
                <a:spcPts val="0"/>
              </a:spcBef>
              <a:spcAft>
                <a:spcPts val="0"/>
              </a:spcAft>
              <a:buNone/>
            </a:pPr>
            <a:r>
              <a:rPr lang="en-US"/>
              <a:t>4) Tracking people within the room who often move outside the fov of the radar</a:t>
            </a:r>
            <a:endParaRPr/>
          </a:p>
          <a:p>
            <a:pPr indent="0" lvl="0" marL="0" rtl="0" algn="l">
              <a:spcBef>
                <a:spcPts val="0"/>
              </a:spcBef>
              <a:spcAft>
                <a:spcPts val="0"/>
              </a:spcAft>
              <a:buNone/>
            </a:pPr>
            <a:r>
              <a:rPr lang="en-US"/>
              <a:t>5) Tracking even when people cross paths causing momentary blind spots</a:t>
            </a:r>
            <a:endParaRPr/>
          </a:p>
          <a:p>
            <a:pPr indent="0" lvl="0" marL="0" rtl="0" algn="l">
              <a:spcBef>
                <a:spcPts val="0"/>
              </a:spcBef>
              <a:spcAft>
                <a:spcPts val="0"/>
              </a:spcAft>
              <a:buNone/>
            </a:pPr>
            <a:r>
              <a:rPr lang="en-US"/>
              <a:t>6) Suppression of zombie subjects (which I will introduce shortly). </a:t>
            </a:r>
            <a:endParaRPr/>
          </a:p>
          <a:p>
            <a:pPr indent="0" lvl="0" marL="0" rtl="0" algn="l">
              <a:spcBef>
                <a:spcPts val="0"/>
              </a:spcBef>
              <a:spcAft>
                <a:spcPts val="0"/>
              </a:spcAft>
              <a:buNone/>
            </a:pPr>
            <a:r>
              <a:rPr lang="en-US"/>
              <a:t>7) Achieving a significant accuracy with a model, that can actually adapt to the capture signatures when necessary </a:t>
            </a:r>
            <a:endParaRPr/>
          </a:p>
          <a:p>
            <a:pPr indent="0" lvl="0" marL="0" rtl="0" algn="l">
              <a:spcBef>
                <a:spcPts val="0"/>
              </a:spcBef>
              <a:spcAft>
                <a:spcPts val="0"/>
              </a:spcAft>
              <a:buNone/>
            </a:pPr>
            <a:r>
              <a:rPr lang="en-US"/>
              <a:t>8) </a:t>
            </a:r>
            <a:r>
              <a:rPr lang="en-US"/>
              <a:t>Studying</a:t>
            </a:r>
            <a:r>
              <a:rPr lang="en-US"/>
              <a:t> the </a:t>
            </a:r>
            <a:r>
              <a:rPr lang="en-US"/>
              <a:t>versatility</a:t>
            </a:r>
            <a:r>
              <a:rPr lang="en-US"/>
              <a:t> of the system proposed with the impact of occlusions as well</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3" name="Google Shape;12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Referring</a:t>
            </a:r>
            <a:r>
              <a:rPr lang="en-US"/>
              <a:t> to the types of activity a smart home observes, we first identify a set of activities which involve significant or macro-scale movements. Such as Exercising, Walking, etc. As we can see from the range-Doppler heatmap captured by an mmwave sensor, these activities bear significant movement signatures. </a:t>
            </a:r>
            <a:endParaRPr/>
          </a:p>
        </p:txBody>
      </p:sp>
      <p:sp>
        <p:nvSpPr>
          <p:cNvPr id="129" name="Google Shape;12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710ef14000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710ef14000_0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However, we observe that subtle micro scale movements have </a:t>
            </a:r>
            <a:r>
              <a:rPr lang="en-US"/>
              <a:t>noticeable</a:t>
            </a:r>
            <a:r>
              <a:rPr lang="en-US"/>
              <a:t> signatures only when the radar is configured at a higher sensitivity and resolution. Having said that It is worth noting that this also introduces more noise and generates a larger amount of data.</a:t>
            </a:r>
            <a:br>
              <a:rPr lang="en-US"/>
            </a:br>
            <a:r>
              <a:rPr lang="en-US"/>
              <a:t>Therefore, we asked, how can we mitigate this issue with sensitivity and the amount of data being generated!.</a:t>
            </a:r>
            <a:endParaRPr/>
          </a:p>
        </p:txBody>
      </p:sp>
      <p:sp>
        <p:nvSpPr>
          <p:cNvPr id="143" name="Google Shape;143;g2710ef14000_0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With that notion, we studied the signatures of different human activities that can happen within a room environment, as activities of Daily Living!. The corresponding signatures are shown on the screen. As highlighted in the previous slide, different doppler resolutions actually better capture the macro and micro scale movements. </a:t>
            </a:r>
            <a:endParaRPr/>
          </a:p>
          <a:p>
            <a:pPr indent="0" lvl="0" marL="0" rtl="0" algn="l">
              <a:spcBef>
                <a:spcPts val="0"/>
              </a:spcBef>
              <a:spcAft>
                <a:spcPts val="0"/>
              </a:spcAft>
              <a:buNone/>
            </a:pPr>
            <a:r>
              <a:rPr lang="en-US"/>
              <a:t>At the same time, we also identify that the temporal changes are also important to be captured. As for instance same activities can be done at different pace. And also, activities such as running and walking are inherently different in terms of the rate of temporal changes.</a:t>
            </a:r>
            <a:endParaRPr/>
          </a:p>
        </p:txBody>
      </p:sp>
      <p:sp>
        <p:nvSpPr>
          <p:cNvPr id="154" name="Google Shape;15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Next we studied, what other components we need to address to make our system a potentially realworld solution. Although, we have addressed multiple such issues, the first is static clutters! Other then our subjects of interest a whole set of objects within the environment, who are stationary also reflect the mmWave signal, such as furniture, walls, etc. Therefore, when the reflected signal is captured as range doppler heatmaps, we observed multiple peaks at certain range bins, which do not belong to our subjects of interest. At the same time we observe that these signature from the static clutters have higher magnitudes along the zero doppler axis , which signifies that there is no movement.</a:t>
            </a:r>
            <a:endParaRPr/>
          </a:p>
        </p:txBody>
      </p:sp>
      <p:sp>
        <p:nvSpPr>
          <p:cNvPr id="162" name="Google Shape;16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0" name="Shape 10"/>
        <p:cNvGrpSpPr/>
        <p:nvPr/>
      </p:nvGrpSpPr>
      <p:grpSpPr>
        <a:xfrm>
          <a:off x="0" y="0"/>
          <a:ext cx="0" cy="0"/>
          <a:chOff x="0" y="0"/>
          <a:chExt cx="0" cy="0"/>
        </a:xfrm>
      </p:grpSpPr>
      <p:sp>
        <p:nvSpPr>
          <p:cNvPr id="11" name="Google Shape;11;p59"/>
          <p:cNvSpPr/>
          <p:nvPr/>
        </p:nvSpPr>
        <p:spPr>
          <a:xfrm>
            <a:off x="0" y="9144"/>
            <a:ext cx="12192000" cy="1228641"/>
          </a:xfrm>
          <a:prstGeom prst="rect">
            <a:avLst/>
          </a:prstGeom>
          <a:solidFill>
            <a:srgbClr val="1E4E79"/>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3200" u="none" cap="none" strike="noStrike">
              <a:solidFill>
                <a:schemeClr val="lt1"/>
              </a:solidFill>
              <a:latin typeface="Arial Narrow"/>
              <a:ea typeface="Arial Narrow"/>
              <a:cs typeface="Arial Narrow"/>
              <a:sym typeface="Arial Narrow"/>
            </a:endParaRPr>
          </a:p>
        </p:txBody>
      </p:sp>
      <p:sp>
        <p:nvSpPr>
          <p:cNvPr id="12" name="Google Shape;12;p59"/>
          <p:cNvSpPr/>
          <p:nvPr/>
        </p:nvSpPr>
        <p:spPr>
          <a:xfrm>
            <a:off x="4137152" y="1282388"/>
            <a:ext cx="78009" cy="5435813"/>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 name="Google Shape;13;p59"/>
          <p:cNvSpPr txBox="1"/>
          <p:nvPr>
            <p:ph type="title"/>
          </p:nvPr>
        </p:nvSpPr>
        <p:spPr>
          <a:xfrm>
            <a:off x="0" y="9143"/>
            <a:ext cx="12192000" cy="1228641"/>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lt1"/>
              </a:buClr>
              <a:buSzPts val="2800"/>
              <a:buFont typeface="Arial Rounded"/>
              <a:buNone/>
              <a:defRPr b="1" i="0" sz="2800" u="none" cap="none" strike="noStrike">
                <a:solidFill>
                  <a:schemeClr val="lt1"/>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55" name="Shape 55"/>
        <p:cNvGrpSpPr/>
        <p:nvPr/>
      </p:nvGrpSpPr>
      <p:grpSpPr>
        <a:xfrm>
          <a:off x="0" y="0"/>
          <a:ext cx="0" cy="0"/>
          <a:chOff x="0" y="0"/>
          <a:chExt cx="0" cy="0"/>
        </a:xfrm>
      </p:grpSpPr>
      <p:sp>
        <p:nvSpPr>
          <p:cNvPr id="56" name="Google Shape;56;p68"/>
          <p:cNvSpPr txBox="1"/>
          <p:nvPr>
            <p:ph idx="1" type="body"/>
          </p:nvPr>
        </p:nvSpPr>
        <p:spPr>
          <a:xfrm rot="5400000">
            <a:off x="3378819" y="-2163337"/>
            <a:ext cx="5352586" cy="11753385"/>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7" name="Google Shape;57;p68"/>
          <p:cNvSpPr/>
          <p:nvPr/>
        </p:nvSpPr>
        <p:spPr>
          <a:xfrm>
            <a:off x="0" y="9144"/>
            <a:ext cx="12192000" cy="850392"/>
          </a:xfrm>
          <a:prstGeom prst="rect">
            <a:avLst/>
          </a:prstGeom>
          <a:solidFill>
            <a:srgbClr val="1E4E79"/>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3200">
              <a:solidFill>
                <a:schemeClr val="lt1"/>
              </a:solidFill>
              <a:latin typeface="Arial Narrow"/>
              <a:ea typeface="Arial Narrow"/>
              <a:cs typeface="Arial Narrow"/>
              <a:sym typeface="Arial Narrow"/>
            </a:endParaRPr>
          </a:p>
        </p:txBody>
      </p:sp>
      <p:sp>
        <p:nvSpPr>
          <p:cNvPr id="58" name="Google Shape;58;p68"/>
          <p:cNvSpPr txBox="1"/>
          <p:nvPr/>
        </p:nvSpPr>
        <p:spPr>
          <a:xfrm>
            <a:off x="241" y="6487262"/>
            <a:ext cx="3450753" cy="338554"/>
          </a:xfrm>
          <a:prstGeom prst="rect">
            <a:avLst/>
          </a:prstGeom>
          <a:solidFill>
            <a:srgbClr val="2E75B5"/>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Narrow"/>
                <a:ea typeface="Arial Narrow"/>
                <a:cs typeface="Arial Narrow"/>
                <a:sym typeface="Arial Narrow"/>
              </a:rPr>
              <a:t>Indian Institute of Technology Kharagpur</a:t>
            </a:r>
            <a:endParaRPr/>
          </a:p>
        </p:txBody>
      </p:sp>
      <p:sp>
        <p:nvSpPr>
          <p:cNvPr id="59" name="Google Shape;59;p68"/>
          <p:cNvSpPr txBox="1"/>
          <p:nvPr>
            <p:ph type="title"/>
          </p:nvPr>
        </p:nvSpPr>
        <p:spPr>
          <a:xfrm>
            <a:off x="0" y="9145"/>
            <a:ext cx="12192000" cy="850392"/>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lt1"/>
              </a:buClr>
              <a:buSzPts val="2800"/>
              <a:buFont typeface="Arial Rounded"/>
              <a:buNone/>
              <a:defRPr b="1" i="0" sz="2800" u="none" cap="none" strike="noStrike">
                <a:solidFill>
                  <a:schemeClr val="lt1"/>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0" name="Shape 60"/>
        <p:cNvGrpSpPr/>
        <p:nvPr/>
      </p:nvGrpSpPr>
      <p:grpSpPr>
        <a:xfrm>
          <a:off x="0" y="0"/>
          <a:ext cx="0" cy="0"/>
          <a:chOff x="0" y="0"/>
          <a:chExt cx="0" cy="0"/>
        </a:xfrm>
      </p:grpSpPr>
      <p:sp>
        <p:nvSpPr>
          <p:cNvPr id="61" name="Google Shape;61;p69"/>
          <p:cNvSpPr txBox="1"/>
          <p:nvPr>
            <p:ph type="title"/>
          </p:nvPr>
        </p:nvSpPr>
        <p:spPr>
          <a:xfrm rot="5400000">
            <a:off x="7948903" y="2359471"/>
            <a:ext cx="5162202" cy="26289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lt1"/>
              </a:buClr>
              <a:buSzPts val="2800"/>
              <a:buFont typeface="Arial Rounded"/>
              <a:buNone/>
              <a:defRPr b="1" i="0" sz="2800" u="none" cap="none" strike="noStrike">
                <a:solidFill>
                  <a:schemeClr val="lt1"/>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2" name="Google Shape;62;p69"/>
          <p:cNvSpPr txBox="1"/>
          <p:nvPr>
            <p:ph idx="1" type="body"/>
          </p:nvPr>
        </p:nvSpPr>
        <p:spPr>
          <a:xfrm rot="5400000">
            <a:off x="1996474" y="-736387"/>
            <a:ext cx="5084143" cy="8742556"/>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 name="Google Shape;63;p69"/>
          <p:cNvSpPr txBox="1"/>
          <p:nvPr/>
        </p:nvSpPr>
        <p:spPr>
          <a:xfrm>
            <a:off x="241" y="6487262"/>
            <a:ext cx="3450753" cy="338554"/>
          </a:xfrm>
          <a:prstGeom prst="rect">
            <a:avLst/>
          </a:prstGeom>
          <a:solidFill>
            <a:srgbClr val="2E75B5"/>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Narrow"/>
                <a:ea typeface="Arial Narrow"/>
                <a:cs typeface="Arial Narrow"/>
                <a:sym typeface="Arial Narrow"/>
              </a:rPr>
              <a:t>Indian Institute of Technology Kharagpur</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2">
    <p:spTree>
      <p:nvGrpSpPr>
        <p:cNvPr id="64" name="Shape 64"/>
        <p:cNvGrpSpPr/>
        <p:nvPr/>
      </p:nvGrpSpPr>
      <p:grpSpPr>
        <a:xfrm>
          <a:off x="0" y="0"/>
          <a:ext cx="0" cy="0"/>
          <a:chOff x="0" y="0"/>
          <a:chExt cx="0" cy="0"/>
        </a:xfrm>
      </p:grpSpPr>
      <p:sp>
        <p:nvSpPr>
          <p:cNvPr id="65" name="Google Shape;65;p70"/>
          <p:cNvSpPr txBox="1"/>
          <p:nvPr>
            <p:ph type="title"/>
          </p:nvPr>
        </p:nvSpPr>
        <p:spPr>
          <a:xfrm>
            <a:off x="155448" y="267590"/>
            <a:ext cx="10515600" cy="585851"/>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6" name="Google Shape;66;p70"/>
          <p:cNvSpPr txBox="1"/>
          <p:nvPr>
            <p:ph idx="1" type="body"/>
          </p:nvPr>
        </p:nvSpPr>
        <p:spPr>
          <a:xfrm>
            <a:off x="838200" y="1512231"/>
            <a:ext cx="10515600" cy="4665261"/>
          </a:xfrm>
          <a:prstGeom prst="rect">
            <a:avLst/>
          </a:prstGeom>
          <a:noFill/>
          <a:ln>
            <a:noFill/>
          </a:ln>
        </p:spPr>
        <p:txBody>
          <a:bodyPr anchorCtr="0" anchor="t" bIns="45700" lIns="91425" spcFirstLastPara="1" rIns="91425" wrap="square" tIns="45700">
            <a:normAutofit/>
          </a:bodyPr>
          <a:lstStyle>
            <a:lvl1pPr indent="-397954" lvl="0" marL="457200" marR="0" rtl="0" algn="l">
              <a:lnSpc>
                <a:spcPct val="90000"/>
              </a:lnSpc>
              <a:spcBef>
                <a:spcPts val="1000"/>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64045" lvl="2" marL="1371600" marR="0" rtl="0" algn="l">
              <a:lnSpc>
                <a:spcPct val="90000"/>
              </a:lnSpc>
              <a:spcBef>
                <a:spcPts val="500"/>
              </a:spcBef>
              <a:spcAft>
                <a:spcPts val="0"/>
              </a:spcAft>
              <a:buClr>
                <a:schemeClr val="dk1"/>
              </a:buClr>
              <a:buSzPts val="2133"/>
              <a:buFont typeface="Arial"/>
              <a:buChar char="•"/>
              <a:defRPr b="0" i="0" sz="2133" u="none" cap="none" strike="noStrike">
                <a:solidFill>
                  <a:schemeClr val="dk1"/>
                </a:solidFill>
                <a:latin typeface="Calibri"/>
                <a:ea typeface="Calibri"/>
                <a:cs typeface="Calibri"/>
                <a:sym typeface="Calibri"/>
              </a:defRPr>
            </a:lvl3pPr>
            <a:lvl4pPr indent="-347154" lvl="3" marL="1828800" marR="0" rtl="0" algn="l">
              <a:lnSpc>
                <a:spcPct val="90000"/>
              </a:lnSpc>
              <a:spcBef>
                <a:spcPts val="500"/>
              </a:spcBef>
              <a:spcAft>
                <a:spcPts val="0"/>
              </a:spcAft>
              <a:buClr>
                <a:schemeClr val="dk1"/>
              </a:buClr>
              <a:buSzPts val="1867"/>
              <a:buFont typeface="Arial"/>
              <a:buChar char="•"/>
              <a:defRPr b="0" i="0" sz="1867" u="none" cap="none" strike="noStrike">
                <a:solidFill>
                  <a:schemeClr val="dk1"/>
                </a:solidFill>
                <a:latin typeface="Calibri"/>
                <a:ea typeface="Calibri"/>
                <a:cs typeface="Calibri"/>
                <a:sym typeface="Calibri"/>
              </a:defRPr>
            </a:lvl4pPr>
            <a:lvl5pPr indent="-347154" lvl="4" marL="2286000" marR="0" rtl="0" algn="l">
              <a:lnSpc>
                <a:spcPct val="90000"/>
              </a:lnSpc>
              <a:spcBef>
                <a:spcPts val="500"/>
              </a:spcBef>
              <a:spcAft>
                <a:spcPts val="0"/>
              </a:spcAft>
              <a:buClr>
                <a:schemeClr val="dk1"/>
              </a:buClr>
              <a:buSzPts val="1867"/>
              <a:buFont typeface="Arial"/>
              <a:buChar char="•"/>
              <a:defRPr b="0" i="0" sz="1867"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 name="Google Shape;67;p70"/>
          <p:cNvSpPr txBox="1"/>
          <p:nvPr>
            <p:ph idx="2" type="body"/>
          </p:nvPr>
        </p:nvSpPr>
        <p:spPr>
          <a:xfrm>
            <a:off x="2230967" y="866056"/>
            <a:ext cx="8705257" cy="414105"/>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1000"/>
              </a:spcBef>
              <a:spcAft>
                <a:spcPts val="0"/>
              </a:spcAft>
              <a:buClr>
                <a:schemeClr val="accent2"/>
              </a:buClr>
              <a:buSzPts val="2400"/>
              <a:buFont typeface="Arial"/>
              <a:buNone/>
              <a:defRPr b="1" i="0" sz="2400" u="none" cap="none" strike="noStrike">
                <a:solidFill>
                  <a:schemeClr val="accent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68" name="Google Shape;68;p70"/>
          <p:cNvPicPr preferRelativeResize="0"/>
          <p:nvPr/>
        </p:nvPicPr>
        <p:blipFill rotWithShape="1">
          <a:blip r:embed="rId2">
            <a:alphaModFix/>
          </a:blip>
          <a:srcRect b="0" l="0" r="0" t="0"/>
          <a:stretch/>
        </p:blipFill>
        <p:spPr>
          <a:xfrm>
            <a:off x="11458386" y="115772"/>
            <a:ext cx="578166" cy="88948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solidFill>
          <a:schemeClr val="lt1"/>
        </a:solidFill>
      </p:bgPr>
    </p:bg>
    <p:spTree>
      <p:nvGrpSpPr>
        <p:cNvPr id="69" name="Shape 69"/>
        <p:cNvGrpSpPr/>
        <p:nvPr/>
      </p:nvGrpSpPr>
      <p:grpSpPr>
        <a:xfrm>
          <a:off x="0" y="0"/>
          <a:ext cx="0" cy="0"/>
          <a:chOff x="0" y="0"/>
          <a:chExt cx="0" cy="0"/>
        </a:xfrm>
      </p:grpSpPr>
      <p:sp>
        <p:nvSpPr>
          <p:cNvPr id="70" name="Google Shape;70;p71"/>
          <p:cNvSpPr txBox="1"/>
          <p:nvPr>
            <p:ph type="title"/>
          </p:nvPr>
        </p:nvSpPr>
        <p:spPr>
          <a:xfrm>
            <a:off x="155448" y="267590"/>
            <a:ext cx="10515600" cy="585851"/>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1" name="Google Shape;71;p71"/>
          <p:cNvSpPr txBox="1"/>
          <p:nvPr>
            <p:ph idx="1" type="body"/>
          </p:nvPr>
        </p:nvSpPr>
        <p:spPr>
          <a:xfrm>
            <a:off x="838200" y="1512231"/>
            <a:ext cx="10515600" cy="4665261"/>
          </a:xfrm>
          <a:prstGeom prst="rect">
            <a:avLst/>
          </a:prstGeom>
          <a:noFill/>
          <a:ln>
            <a:noFill/>
          </a:ln>
        </p:spPr>
        <p:txBody>
          <a:bodyPr anchorCtr="0" anchor="t" bIns="45700" lIns="91425" spcFirstLastPara="1" rIns="91425" wrap="square" tIns="45700">
            <a:normAutofit/>
          </a:bodyPr>
          <a:lstStyle>
            <a:lvl1pPr indent="-397954" lvl="0" marL="457200" marR="0" rtl="0" algn="l">
              <a:lnSpc>
                <a:spcPct val="90000"/>
              </a:lnSpc>
              <a:spcBef>
                <a:spcPts val="1000"/>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64045" lvl="2" marL="1371600" marR="0" rtl="0" algn="l">
              <a:lnSpc>
                <a:spcPct val="90000"/>
              </a:lnSpc>
              <a:spcBef>
                <a:spcPts val="500"/>
              </a:spcBef>
              <a:spcAft>
                <a:spcPts val="0"/>
              </a:spcAft>
              <a:buClr>
                <a:schemeClr val="dk1"/>
              </a:buClr>
              <a:buSzPts val="2133"/>
              <a:buFont typeface="Arial"/>
              <a:buChar char="•"/>
              <a:defRPr b="0" i="0" sz="2133" u="none" cap="none" strike="noStrike">
                <a:solidFill>
                  <a:schemeClr val="dk1"/>
                </a:solidFill>
                <a:latin typeface="Calibri"/>
                <a:ea typeface="Calibri"/>
                <a:cs typeface="Calibri"/>
                <a:sym typeface="Calibri"/>
              </a:defRPr>
            </a:lvl3pPr>
            <a:lvl4pPr indent="-347154" lvl="3" marL="1828800" marR="0" rtl="0" algn="l">
              <a:lnSpc>
                <a:spcPct val="90000"/>
              </a:lnSpc>
              <a:spcBef>
                <a:spcPts val="500"/>
              </a:spcBef>
              <a:spcAft>
                <a:spcPts val="0"/>
              </a:spcAft>
              <a:buClr>
                <a:schemeClr val="dk1"/>
              </a:buClr>
              <a:buSzPts val="1867"/>
              <a:buFont typeface="Arial"/>
              <a:buChar char="•"/>
              <a:defRPr b="0" i="0" sz="1867" u="none" cap="none" strike="noStrike">
                <a:solidFill>
                  <a:schemeClr val="dk1"/>
                </a:solidFill>
                <a:latin typeface="Calibri"/>
                <a:ea typeface="Calibri"/>
                <a:cs typeface="Calibri"/>
                <a:sym typeface="Calibri"/>
              </a:defRPr>
            </a:lvl4pPr>
            <a:lvl5pPr indent="-347154" lvl="4" marL="2286000" marR="0" rtl="0" algn="l">
              <a:lnSpc>
                <a:spcPct val="90000"/>
              </a:lnSpc>
              <a:spcBef>
                <a:spcPts val="500"/>
              </a:spcBef>
              <a:spcAft>
                <a:spcPts val="0"/>
              </a:spcAft>
              <a:buClr>
                <a:schemeClr val="dk1"/>
              </a:buClr>
              <a:buSzPts val="1867"/>
              <a:buFont typeface="Arial"/>
              <a:buChar char="•"/>
              <a:defRPr b="0" i="0" sz="1867"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 name="Google Shape;72;p71"/>
          <p:cNvSpPr txBox="1"/>
          <p:nvPr>
            <p:ph idx="2" type="body"/>
          </p:nvPr>
        </p:nvSpPr>
        <p:spPr>
          <a:xfrm>
            <a:off x="2230967" y="866056"/>
            <a:ext cx="8705257" cy="414105"/>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1000"/>
              </a:spcBef>
              <a:spcAft>
                <a:spcPts val="0"/>
              </a:spcAft>
              <a:buClr>
                <a:schemeClr val="accent2"/>
              </a:buClr>
              <a:buSzPts val="2400"/>
              <a:buFont typeface="Arial"/>
              <a:buNone/>
              <a:defRPr b="1" i="0" sz="2400" u="none" cap="none" strike="noStrike">
                <a:solidFill>
                  <a:schemeClr val="accent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73" name="Google Shape;73;p71"/>
          <p:cNvPicPr preferRelativeResize="0"/>
          <p:nvPr/>
        </p:nvPicPr>
        <p:blipFill rotWithShape="1">
          <a:blip r:embed="rId2">
            <a:alphaModFix/>
          </a:blip>
          <a:srcRect b="0" l="0" r="0" t="0"/>
          <a:stretch/>
        </p:blipFill>
        <p:spPr>
          <a:xfrm>
            <a:off x="11458386" y="115772"/>
            <a:ext cx="578166" cy="88948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4" name="Shape 74"/>
        <p:cNvGrpSpPr/>
        <p:nvPr/>
      </p:nvGrpSpPr>
      <p:grpSpPr>
        <a:xfrm>
          <a:off x="0" y="0"/>
          <a:ext cx="0" cy="0"/>
          <a:chOff x="0" y="0"/>
          <a:chExt cx="0" cy="0"/>
        </a:xfrm>
      </p:grpSpPr>
      <p:sp>
        <p:nvSpPr>
          <p:cNvPr id="75" name="Google Shape;75;p72"/>
          <p:cNvSpPr txBox="1"/>
          <p:nvPr>
            <p:ph type="title"/>
          </p:nvPr>
        </p:nvSpPr>
        <p:spPr>
          <a:xfrm>
            <a:off x="415600" y="593367"/>
            <a:ext cx="11360800" cy="831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3000"/>
              <a:buFont typeface="Arial Rounded"/>
              <a:buNone/>
              <a:defRPr b="1" i="0" sz="2800" u="none" cap="none" strike="noStrike">
                <a:solidFill>
                  <a:schemeClr val="lt1"/>
                </a:solidFill>
                <a:latin typeface="Arial Rounded"/>
                <a:ea typeface="Arial Rounded"/>
                <a:cs typeface="Arial Rounded"/>
                <a:sym typeface="Arial Rounded"/>
              </a:defRPr>
            </a:lvl1pPr>
            <a:lvl2pPr lvl="1" algn="l">
              <a:lnSpc>
                <a:spcPct val="100000"/>
              </a:lnSpc>
              <a:spcBef>
                <a:spcPts val="0"/>
              </a:spcBef>
              <a:spcAft>
                <a:spcPts val="0"/>
              </a:spcAft>
              <a:buSzPts val="3000"/>
              <a:buFont typeface="Arial"/>
              <a:buNone/>
              <a:defRPr sz="1800"/>
            </a:lvl2pPr>
            <a:lvl3pPr lvl="2" algn="l">
              <a:lnSpc>
                <a:spcPct val="100000"/>
              </a:lnSpc>
              <a:spcBef>
                <a:spcPts val="0"/>
              </a:spcBef>
              <a:spcAft>
                <a:spcPts val="0"/>
              </a:spcAft>
              <a:buSzPts val="3000"/>
              <a:buFont typeface="Arial"/>
              <a:buNone/>
              <a:defRPr sz="1800"/>
            </a:lvl3pPr>
            <a:lvl4pPr lvl="3" algn="l">
              <a:lnSpc>
                <a:spcPct val="100000"/>
              </a:lnSpc>
              <a:spcBef>
                <a:spcPts val="0"/>
              </a:spcBef>
              <a:spcAft>
                <a:spcPts val="0"/>
              </a:spcAft>
              <a:buSzPts val="3000"/>
              <a:buFont typeface="Arial"/>
              <a:buNone/>
              <a:defRPr sz="1800"/>
            </a:lvl4pPr>
            <a:lvl5pPr lvl="4" algn="l">
              <a:lnSpc>
                <a:spcPct val="100000"/>
              </a:lnSpc>
              <a:spcBef>
                <a:spcPts val="0"/>
              </a:spcBef>
              <a:spcAft>
                <a:spcPts val="0"/>
              </a:spcAft>
              <a:buSzPts val="3000"/>
              <a:buFont typeface="Arial"/>
              <a:buNone/>
              <a:defRPr sz="1800"/>
            </a:lvl5pPr>
            <a:lvl6pPr lvl="5" algn="l">
              <a:lnSpc>
                <a:spcPct val="100000"/>
              </a:lnSpc>
              <a:spcBef>
                <a:spcPts val="0"/>
              </a:spcBef>
              <a:spcAft>
                <a:spcPts val="0"/>
              </a:spcAft>
              <a:buSzPts val="3000"/>
              <a:buFont typeface="Arial"/>
              <a:buNone/>
              <a:defRPr sz="1800"/>
            </a:lvl6pPr>
            <a:lvl7pPr lvl="6" algn="l">
              <a:lnSpc>
                <a:spcPct val="100000"/>
              </a:lnSpc>
              <a:spcBef>
                <a:spcPts val="0"/>
              </a:spcBef>
              <a:spcAft>
                <a:spcPts val="0"/>
              </a:spcAft>
              <a:buSzPts val="3000"/>
              <a:buFont typeface="Arial"/>
              <a:buNone/>
              <a:defRPr sz="1800"/>
            </a:lvl7pPr>
            <a:lvl8pPr lvl="7" algn="l">
              <a:lnSpc>
                <a:spcPct val="100000"/>
              </a:lnSpc>
              <a:spcBef>
                <a:spcPts val="0"/>
              </a:spcBef>
              <a:spcAft>
                <a:spcPts val="0"/>
              </a:spcAft>
              <a:buSzPts val="3000"/>
              <a:buFont typeface="Arial"/>
              <a:buNone/>
              <a:defRPr sz="1800"/>
            </a:lvl8pPr>
            <a:lvl9pPr lvl="8" algn="l">
              <a:lnSpc>
                <a:spcPct val="100000"/>
              </a:lnSpc>
              <a:spcBef>
                <a:spcPts val="0"/>
              </a:spcBef>
              <a:spcAft>
                <a:spcPts val="0"/>
              </a:spcAft>
              <a:buSzPts val="3000"/>
              <a:buFont typeface="Arial"/>
              <a:buNone/>
              <a:defRPr sz="1800"/>
            </a:lvl9pPr>
          </a:lstStyle>
          <a:p/>
        </p:txBody>
      </p:sp>
      <p:sp>
        <p:nvSpPr>
          <p:cNvPr id="76" name="Google Shape;76;p72"/>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1"/>
              </a:buClr>
              <a:buSzPts val="1800"/>
              <a:buFont typeface="Arial"/>
              <a:buChar char="●"/>
              <a:defRPr b="0" i="0" sz="2800" u="none" cap="none" strike="noStrike">
                <a:solidFill>
                  <a:schemeClr val="dk1"/>
                </a:solidFill>
                <a:latin typeface="Calibri"/>
                <a:ea typeface="Calibri"/>
                <a:cs typeface="Calibri"/>
                <a:sym typeface="Calibri"/>
              </a:defRPr>
            </a:lvl1pPr>
            <a:lvl2pPr indent="-317500" lvl="1" marL="914400" marR="0" rtl="0" algn="l">
              <a:lnSpc>
                <a:spcPct val="115000"/>
              </a:lnSpc>
              <a:spcBef>
                <a:spcPts val="2133"/>
              </a:spcBef>
              <a:spcAft>
                <a:spcPts val="0"/>
              </a:spcAft>
              <a:buClr>
                <a:schemeClr val="dk1"/>
              </a:buClr>
              <a:buSzPts val="1400"/>
              <a:buFont typeface="Arial"/>
              <a:buChar char="○"/>
              <a:defRPr b="0" i="0" sz="2400" u="none" cap="none" strike="noStrike">
                <a:solidFill>
                  <a:schemeClr val="dk1"/>
                </a:solidFill>
                <a:latin typeface="Calibri"/>
                <a:ea typeface="Calibri"/>
                <a:cs typeface="Calibri"/>
                <a:sym typeface="Calibri"/>
              </a:defRPr>
            </a:lvl2pPr>
            <a:lvl3pPr indent="-317500" lvl="2" marL="1371600" marR="0" rtl="0" algn="l">
              <a:lnSpc>
                <a:spcPct val="115000"/>
              </a:lnSpc>
              <a:spcBef>
                <a:spcPts val="2133"/>
              </a:spcBef>
              <a:spcAft>
                <a:spcPts val="0"/>
              </a:spcAft>
              <a:buClr>
                <a:schemeClr val="dk1"/>
              </a:buClr>
              <a:buSzPts val="1400"/>
              <a:buFont typeface="Arial"/>
              <a:buChar char="■"/>
              <a:defRPr b="0" i="0" sz="2000" u="none" cap="none" strike="noStrike">
                <a:solidFill>
                  <a:schemeClr val="dk1"/>
                </a:solidFill>
                <a:latin typeface="Calibri"/>
                <a:ea typeface="Calibri"/>
                <a:cs typeface="Calibri"/>
                <a:sym typeface="Calibri"/>
              </a:defRPr>
            </a:lvl3pPr>
            <a:lvl4pPr indent="-317500" lvl="3" marL="1828800" marR="0" rtl="0" algn="l">
              <a:lnSpc>
                <a:spcPct val="115000"/>
              </a:lnSpc>
              <a:spcBef>
                <a:spcPts val="2133"/>
              </a:spcBef>
              <a:spcAft>
                <a:spcPts val="0"/>
              </a:spcAft>
              <a:buClr>
                <a:schemeClr val="dk1"/>
              </a:buClr>
              <a:buSzPts val="1400"/>
              <a:buFont typeface="Arial"/>
              <a:buChar char="●"/>
              <a:defRPr b="0" i="0" sz="1800" u="none" cap="none" strike="noStrike">
                <a:solidFill>
                  <a:schemeClr val="dk1"/>
                </a:solidFill>
                <a:latin typeface="Calibri"/>
                <a:ea typeface="Calibri"/>
                <a:cs typeface="Calibri"/>
                <a:sym typeface="Calibri"/>
              </a:defRPr>
            </a:lvl4pPr>
            <a:lvl5pPr indent="-317500" lvl="4" marL="2286000" marR="0" rtl="0" algn="l">
              <a:lnSpc>
                <a:spcPct val="115000"/>
              </a:lnSpc>
              <a:spcBef>
                <a:spcPts val="2133"/>
              </a:spcBef>
              <a:spcAft>
                <a:spcPts val="0"/>
              </a:spcAft>
              <a:buClr>
                <a:schemeClr val="dk1"/>
              </a:buClr>
              <a:buSzPts val="1400"/>
              <a:buFont typeface="Arial"/>
              <a:buChar char="○"/>
              <a:defRPr b="0" i="0" sz="1800" u="none" cap="none" strike="noStrike">
                <a:solidFill>
                  <a:schemeClr val="dk1"/>
                </a:solidFill>
                <a:latin typeface="Calibri"/>
                <a:ea typeface="Calibri"/>
                <a:cs typeface="Calibri"/>
                <a:sym typeface="Calibri"/>
              </a:defRPr>
            </a:lvl5pPr>
            <a:lvl6pPr indent="-317500" lvl="5" marL="2743200" marR="0" rtl="0" algn="l">
              <a:lnSpc>
                <a:spcPct val="115000"/>
              </a:lnSpc>
              <a:spcBef>
                <a:spcPts val="2133"/>
              </a:spcBef>
              <a:spcAft>
                <a:spcPts val="0"/>
              </a:spcAft>
              <a:buClr>
                <a:schemeClr val="dk1"/>
              </a:buClr>
              <a:buSzPts val="1400"/>
              <a:buFont typeface="Arial"/>
              <a:buChar char="■"/>
              <a:defRPr b="0" i="0" sz="1800" u="none" cap="none" strike="noStrike">
                <a:solidFill>
                  <a:schemeClr val="dk1"/>
                </a:solidFill>
                <a:latin typeface="Calibri"/>
                <a:ea typeface="Calibri"/>
                <a:cs typeface="Calibri"/>
                <a:sym typeface="Calibri"/>
              </a:defRPr>
            </a:lvl6pPr>
            <a:lvl7pPr indent="-317500" lvl="6" marL="3200400" marR="0" rtl="0" algn="l">
              <a:lnSpc>
                <a:spcPct val="115000"/>
              </a:lnSpc>
              <a:spcBef>
                <a:spcPts val="2133"/>
              </a:spcBef>
              <a:spcAft>
                <a:spcPts val="0"/>
              </a:spcAft>
              <a:buClr>
                <a:schemeClr val="dk1"/>
              </a:buClr>
              <a:buSzPts val="1400"/>
              <a:buFont typeface="Arial"/>
              <a:buChar char="●"/>
              <a:defRPr b="0" i="0" sz="1800" u="none" cap="none" strike="noStrike">
                <a:solidFill>
                  <a:schemeClr val="dk1"/>
                </a:solidFill>
                <a:latin typeface="Calibri"/>
                <a:ea typeface="Calibri"/>
                <a:cs typeface="Calibri"/>
                <a:sym typeface="Calibri"/>
              </a:defRPr>
            </a:lvl7pPr>
            <a:lvl8pPr indent="-317500" lvl="7" marL="3657600" marR="0" rtl="0" algn="l">
              <a:lnSpc>
                <a:spcPct val="115000"/>
              </a:lnSpc>
              <a:spcBef>
                <a:spcPts val="2133"/>
              </a:spcBef>
              <a:spcAft>
                <a:spcPts val="0"/>
              </a:spcAft>
              <a:buClr>
                <a:schemeClr val="dk1"/>
              </a:buClr>
              <a:buSzPts val="1400"/>
              <a:buFont typeface="Arial"/>
              <a:buChar char="○"/>
              <a:defRPr b="0" i="0" sz="1800" u="none" cap="none" strike="noStrike">
                <a:solidFill>
                  <a:schemeClr val="dk1"/>
                </a:solidFill>
                <a:latin typeface="Calibri"/>
                <a:ea typeface="Calibri"/>
                <a:cs typeface="Calibri"/>
                <a:sym typeface="Calibri"/>
              </a:defRPr>
            </a:lvl8pPr>
            <a:lvl9pPr indent="-317500" lvl="8" marL="4114800" marR="0" rtl="0" algn="l">
              <a:lnSpc>
                <a:spcPct val="115000"/>
              </a:lnSpc>
              <a:spcBef>
                <a:spcPts val="2133"/>
              </a:spcBef>
              <a:spcAft>
                <a:spcPts val="2133"/>
              </a:spcAft>
              <a:buClr>
                <a:schemeClr val="dk1"/>
              </a:buClr>
              <a:buSzPts val="1400"/>
              <a:buFont typeface="Arial"/>
              <a:buChar char="■"/>
              <a:defRPr b="0" i="0" sz="1800" u="none" cap="none" strike="noStrike">
                <a:solidFill>
                  <a:schemeClr val="dk1"/>
                </a:solidFill>
                <a:latin typeface="Calibri"/>
                <a:ea typeface="Calibri"/>
                <a:cs typeface="Calibri"/>
                <a:sym typeface="Calibri"/>
              </a:defRPr>
            </a:lvl9pPr>
          </a:lstStyle>
          <a:p/>
        </p:txBody>
      </p:sp>
      <p:sp>
        <p:nvSpPr>
          <p:cNvPr id="77" name="Google Shape;77;p72"/>
          <p:cNvSpPr txBox="1"/>
          <p:nvPr>
            <p:ph idx="12" type="sldNum"/>
          </p:nvPr>
        </p:nvSpPr>
        <p:spPr>
          <a:xfrm>
            <a:off x="11330665" y="6251679"/>
            <a:ext cx="731600" cy="5248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333"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333"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333"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333"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333"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333"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333"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333"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333"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graphicFrame>
        <p:nvGraphicFramePr>
          <p:cNvPr id="78" name="Google Shape;78;p72"/>
          <p:cNvGraphicFramePr/>
          <p:nvPr/>
        </p:nvGraphicFramePr>
        <p:xfrm>
          <a:off x="1" y="6350000"/>
          <a:ext cx="3000000" cy="3000000"/>
        </p:xfrm>
        <a:graphic>
          <a:graphicData uri="http://schemas.openxmlformats.org/drawingml/2006/table">
            <a:tbl>
              <a:tblPr>
                <a:noFill/>
                <a:tableStyleId>{432D58AD-D0D7-4D14-A6B3-944BAC3AD451}</a:tableStyleId>
              </a:tblPr>
              <a:tblGrid>
                <a:gridCol w="1741700"/>
                <a:gridCol w="1741700"/>
                <a:gridCol w="1741700"/>
                <a:gridCol w="1741700"/>
                <a:gridCol w="1741700"/>
                <a:gridCol w="1741700"/>
                <a:gridCol w="1741700"/>
              </a:tblGrid>
              <a:tr h="1002575">
                <a:tc>
                  <a:txBody>
                    <a:bodyPr/>
                    <a:lstStyle/>
                    <a:p>
                      <a:pPr indent="0" lvl="0" marL="0" marR="0" rtl="0" algn="l">
                        <a:spcBef>
                          <a:spcPts val="0"/>
                        </a:spcBef>
                        <a:spcAft>
                          <a:spcPts val="0"/>
                        </a:spcAft>
                        <a:buClr>
                          <a:schemeClr val="lt1"/>
                        </a:buClr>
                        <a:buSzPts val="2500"/>
                        <a:buFont typeface="Calibri"/>
                        <a:buNone/>
                      </a:pPr>
                      <a:r>
                        <a:rPr lang="en-US" sz="2500" u="none" cap="none" strike="noStrike">
                          <a:solidFill>
                            <a:schemeClr val="lt1"/>
                          </a:solidFill>
                          <a:latin typeface="Calibri"/>
                          <a:ea typeface="Calibri"/>
                          <a:cs typeface="Calibri"/>
                          <a:sym typeface="Calibri"/>
                        </a:rPr>
                        <a:t>Introduction</a:t>
                      </a:r>
                      <a:endParaRPr sz="2500" u="none" cap="none" strike="noStrike">
                        <a:solidFill>
                          <a:schemeClr val="lt1"/>
                        </a:solidFill>
                        <a:latin typeface="Calibri"/>
                        <a:ea typeface="Calibri"/>
                        <a:cs typeface="Calibri"/>
                        <a:sym typeface="Calibri"/>
                      </a:endParaRPr>
                    </a:p>
                  </a:txBody>
                  <a:tcPr marT="121900" marB="121900" marR="121900" marL="121900">
                    <a:solidFill>
                      <a:srgbClr val="4A86E8"/>
                    </a:solidFill>
                  </a:tcPr>
                </a:tc>
                <a:tc>
                  <a:txBody>
                    <a:bodyPr/>
                    <a:lstStyle/>
                    <a:p>
                      <a:pPr indent="0" lvl="0" marL="0" marR="0" rtl="0" algn="l">
                        <a:spcBef>
                          <a:spcPts val="0"/>
                        </a:spcBef>
                        <a:spcAft>
                          <a:spcPts val="0"/>
                        </a:spcAft>
                        <a:buClr>
                          <a:schemeClr val="lt1"/>
                        </a:buClr>
                        <a:buSzPts val="2500"/>
                        <a:buFont typeface="Calibri"/>
                        <a:buNone/>
                      </a:pPr>
                      <a:r>
                        <a:rPr lang="en-US" sz="2500" u="none" cap="none" strike="noStrike">
                          <a:solidFill>
                            <a:schemeClr val="lt1"/>
                          </a:solidFill>
                          <a:latin typeface="Calibri"/>
                          <a:ea typeface="Calibri"/>
                          <a:cs typeface="Calibri"/>
                          <a:sym typeface="Calibri"/>
                        </a:rPr>
                        <a:t>Related Work</a:t>
                      </a:r>
                      <a:endParaRPr sz="2500" u="none" cap="none" strike="noStrike">
                        <a:solidFill>
                          <a:schemeClr val="lt1"/>
                        </a:solidFill>
                        <a:latin typeface="Calibri"/>
                        <a:ea typeface="Calibri"/>
                        <a:cs typeface="Calibri"/>
                        <a:sym typeface="Calibri"/>
                      </a:endParaRPr>
                    </a:p>
                  </a:txBody>
                  <a:tcPr marT="121900" marB="121900" marR="121900" marL="121900">
                    <a:solidFill>
                      <a:srgbClr val="4A86E8"/>
                    </a:solidFill>
                  </a:tcPr>
                </a:tc>
                <a:tc>
                  <a:txBody>
                    <a:bodyPr/>
                    <a:lstStyle/>
                    <a:p>
                      <a:pPr indent="0" lvl="0" marL="0" marR="0" rtl="0" algn="l">
                        <a:spcBef>
                          <a:spcPts val="0"/>
                        </a:spcBef>
                        <a:spcAft>
                          <a:spcPts val="0"/>
                        </a:spcAft>
                        <a:buClr>
                          <a:schemeClr val="lt1"/>
                        </a:buClr>
                        <a:buSzPts val="2500"/>
                        <a:buFont typeface="Calibri"/>
                        <a:buNone/>
                      </a:pPr>
                      <a:r>
                        <a:rPr lang="en-US" sz="2500" u="none" cap="none" strike="noStrike">
                          <a:solidFill>
                            <a:schemeClr val="lt1"/>
                          </a:solidFill>
                          <a:latin typeface="Calibri"/>
                          <a:ea typeface="Calibri"/>
                          <a:cs typeface="Calibri"/>
                          <a:sym typeface="Calibri"/>
                        </a:rPr>
                        <a:t>Background</a:t>
                      </a:r>
                      <a:endParaRPr sz="2500" u="none" cap="none" strike="noStrike">
                        <a:solidFill>
                          <a:schemeClr val="lt1"/>
                        </a:solidFill>
                        <a:latin typeface="Calibri"/>
                        <a:ea typeface="Calibri"/>
                        <a:cs typeface="Calibri"/>
                        <a:sym typeface="Calibri"/>
                      </a:endParaRPr>
                    </a:p>
                  </a:txBody>
                  <a:tcPr marT="121900" marB="121900" marR="121900" marL="121900">
                    <a:solidFill>
                      <a:srgbClr val="4A86E8"/>
                    </a:solidFill>
                  </a:tcPr>
                </a:tc>
                <a:tc>
                  <a:txBody>
                    <a:bodyPr/>
                    <a:lstStyle/>
                    <a:p>
                      <a:pPr indent="0" lvl="0" marL="0" marR="0" rtl="0" algn="l">
                        <a:spcBef>
                          <a:spcPts val="0"/>
                        </a:spcBef>
                        <a:spcAft>
                          <a:spcPts val="0"/>
                        </a:spcAft>
                        <a:buClr>
                          <a:schemeClr val="lt1"/>
                        </a:buClr>
                        <a:buSzPts val="2500"/>
                        <a:buFont typeface="Calibri"/>
                        <a:buNone/>
                      </a:pPr>
                      <a:r>
                        <a:rPr lang="en-US" sz="2500" u="none" cap="none" strike="noStrike">
                          <a:solidFill>
                            <a:schemeClr val="lt1"/>
                          </a:solidFill>
                          <a:latin typeface="Calibri"/>
                          <a:ea typeface="Calibri"/>
                          <a:cs typeface="Calibri"/>
                          <a:sym typeface="Calibri"/>
                        </a:rPr>
                        <a:t>Observation</a:t>
                      </a:r>
                      <a:endParaRPr sz="2500" u="none" cap="none" strike="noStrike">
                        <a:solidFill>
                          <a:schemeClr val="lt1"/>
                        </a:solidFill>
                        <a:latin typeface="Calibri"/>
                        <a:ea typeface="Calibri"/>
                        <a:cs typeface="Calibri"/>
                        <a:sym typeface="Calibri"/>
                      </a:endParaRPr>
                    </a:p>
                  </a:txBody>
                  <a:tcPr marT="121900" marB="121900" marR="121900" marL="121900">
                    <a:solidFill>
                      <a:srgbClr val="4A86E8"/>
                    </a:solidFill>
                  </a:tcPr>
                </a:tc>
                <a:tc>
                  <a:txBody>
                    <a:bodyPr/>
                    <a:lstStyle/>
                    <a:p>
                      <a:pPr indent="0" lvl="0" marL="0" marR="0" rtl="0" algn="l">
                        <a:spcBef>
                          <a:spcPts val="0"/>
                        </a:spcBef>
                        <a:spcAft>
                          <a:spcPts val="0"/>
                        </a:spcAft>
                        <a:buClr>
                          <a:schemeClr val="lt1"/>
                        </a:buClr>
                        <a:buSzPts val="2500"/>
                        <a:buFont typeface="Calibri"/>
                        <a:buNone/>
                      </a:pPr>
                      <a:r>
                        <a:rPr lang="en-US" sz="2500" u="none" cap="none" strike="noStrike">
                          <a:solidFill>
                            <a:schemeClr val="lt1"/>
                          </a:solidFill>
                          <a:latin typeface="Calibri"/>
                          <a:ea typeface="Calibri"/>
                          <a:cs typeface="Calibri"/>
                          <a:sym typeface="Calibri"/>
                        </a:rPr>
                        <a:t>Methodology</a:t>
                      </a:r>
                      <a:endParaRPr sz="2500" u="none" cap="none" strike="noStrike">
                        <a:solidFill>
                          <a:schemeClr val="lt1"/>
                        </a:solidFill>
                        <a:latin typeface="Calibri"/>
                        <a:ea typeface="Calibri"/>
                        <a:cs typeface="Calibri"/>
                        <a:sym typeface="Calibri"/>
                      </a:endParaRPr>
                    </a:p>
                  </a:txBody>
                  <a:tcPr marT="121900" marB="121900" marR="121900" marL="121900">
                    <a:solidFill>
                      <a:srgbClr val="4A86E8"/>
                    </a:solidFill>
                  </a:tcPr>
                </a:tc>
                <a:tc>
                  <a:txBody>
                    <a:bodyPr/>
                    <a:lstStyle/>
                    <a:p>
                      <a:pPr indent="0" lvl="0" marL="0" marR="0" rtl="0" algn="l">
                        <a:spcBef>
                          <a:spcPts val="0"/>
                        </a:spcBef>
                        <a:spcAft>
                          <a:spcPts val="0"/>
                        </a:spcAft>
                        <a:buClr>
                          <a:schemeClr val="lt1"/>
                        </a:buClr>
                        <a:buSzPts val="2500"/>
                        <a:buFont typeface="Calibri"/>
                        <a:buNone/>
                      </a:pPr>
                      <a:r>
                        <a:rPr lang="en-US" sz="2500" u="none" cap="none" strike="noStrike">
                          <a:solidFill>
                            <a:schemeClr val="lt1"/>
                          </a:solidFill>
                          <a:latin typeface="Calibri"/>
                          <a:ea typeface="Calibri"/>
                          <a:cs typeface="Calibri"/>
                          <a:sym typeface="Calibri"/>
                        </a:rPr>
                        <a:t>Evaluation</a:t>
                      </a:r>
                      <a:endParaRPr sz="2500" u="none" cap="none" strike="noStrike">
                        <a:solidFill>
                          <a:schemeClr val="lt1"/>
                        </a:solidFill>
                        <a:latin typeface="Calibri"/>
                        <a:ea typeface="Calibri"/>
                        <a:cs typeface="Calibri"/>
                        <a:sym typeface="Calibri"/>
                      </a:endParaRPr>
                    </a:p>
                  </a:txBody>
                  <a:tcPr marT="121900" marB="121900" marR="121900" marL="121900">
                    <a:solidFill>
                      <a:srgbClr val="4A86E8"/>
                    </a:solidFill>
                  </a:tcPr>
                </a:tc>
                <a:tc>
                  <a:txBody>
                    <a:bodyPr/>
                    <a:lstStyle/>
                    <a:p>
                      <a:pPr indent="0" lvl="0" marL="0" marR="0" rtl="0" algn="l">
                        <a:spcBef>
                          <a:spcPts val="0"/>
                        </a:spcBef>
                        <a:spcAft>
                          <a:spcPts val="0"/>
                        </a:spcAft>
                        <a:buClr>
                          <a:schemeClr val="lt1"/>
                        </a:buClr>
                        <a:buSzPts val="2500"/>
                        <a:buFont typeface="Calibri"/>
                        <a:buNone/>
                      </a:pPr>
                      <a:r>
                        <a:rPr lang="en-US" sz="2500" u="none" cap="none" strike="noStrike">
                          <a:solidFill>
                            <a:schemeClr val="lt1"/>
                          </a:solidFill>
                          <a:latin typeface="Calibri"/>
                          <a:ea typeface="Calibri"/>
                          <a:cs typeface="Calibri"/>
                          <a:sym typeface="Calibri"/>
                        </a:rPr>
                        <a:t>Conclusion </a:t>
                      </a:r>
                      <a:endParaRPr sz="2500" u="none" cap="none" strike="noStrike">
                        <a:solidFill>
                          <a:schemeClr val="lt1"/>
                        </a:solidFill>
                        <a:latin typeface="Calibri"/>
                        <a:ea typeface="Calibri"/>
                        <a:cs typeface="Calibri"/>
                        <a:sym typeface="Calibri"/>
                      </a:endParaRPr>
                    </a:p>
                  </a:txBody>
                  <a:tcPr marT="121900" marB="121900" marR="121900" marL="121900">
                    <a:solidFill>
                      <a:srgbClr val="4A86E8"/>
                    </a:solidFill>
                  </a:tcPr>
                </a:tc>
              </a:tr>
            </a:tbl>
          </a:graphicData>
        </a:graphic>
      </p:graphicFrame>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4" name="Shape 14"/>
        <p:cNvGrpSpPr/>
        <p:nvPr/>
      </p:nvGrpSpPr>
      <p:grpSpPr>
        <a:xfrm>
          <a:off x="0" y="0"/>
          <a:ext cx="0" cy="0"/>
          <a:chOff x="0" y="0"/>
          <a:chExt cx="0" cy="0"/>
        </a:xfrm>
      </p:grpSpPr>
      <p:sp>
        <p:nvSpPr>
          <p:cNvPr id="15" name="Google Shape;15;p60"/>
          <p:cNvSpPr txBox="1"/>
          <p:nvPr>
            <p:ph idx="1" type="body"/>
          </p:nvPr>
        </p:nvSpPr>
        <p:spPr>
          <a:xfrm>
            <a:off x="356839" y="1137424"/>
            <a:ext cx="11552663" cy="53498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 name="Google Shape;16;p60"/>
          <p:cNvSpPr/>
          <p:nvPr/>
        </p:nvSpPr>
        <p:spPr>
          <a:xfrm>
            <a:off x="0" y="9144"/>
            <a:ext cx="12192000" cy="850392"/>
          </a:xfrm>
          <a:prstGeom prst="rect">
            <a:avLst/>
          </a:prstGeom>
          <a:solidFill>
            <a:srgbClr val="1E4E79"/>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3200">
              <a:solidFill>
                <a:schemeClr val="lt1"/>
              </a:solidFill>
              <a:latin typeface="Arial Narrow"/>
              <a:ea typeface="Arial Narrow"/>
              <a:cs typeface="Arial Narrow"/>
              <a:sym typeface="Arial Narrow"/>
            </a:endParaRPr>
          </a:p>
        </p:txBody>
      </p:sp>
      <p:sp>
        <p:nvSpPr>
          <p:cNvPr id="17" name="Google Shape;17;p60"/>
          <p:cNvSpPr txBox="1"/>
          <p:nvPr/>
        </p:nvSpPr>
        <p:spPr>
          <a:xfrm>
            <a:off x="241" y="6487262"/>
            <a:ext cx="3911648" cy="338554"/>
          </a:xfrm>
          <a:prstGeom prst="rect">
            <a:avLst/>
          </a:prstGeom>
          <a:solidFill>
            <a:srgbClr val="2E75B5"/>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Narrow"/>
                <a:ea typeface="Arial Narrow"/>
                <a:cs typeface="Arial Narrow"/>
                <a:sym typeface="Arial Narrow"/>
              </a:rPr>
              <a:t>IPSN 2024, May 13-16, 2024, Hong Kong, China</a:t>
            </a:r>
            <a:endParaRPr/>
          </a:p>
        </p:txBody>
      </p:sp>
      <p:sp>
        <p:nvSpPr>
          <p:cNvPr id="18" name="Google Shape;18;p60"/>
          <p:cNvSpPr txBox="1"/>
          <p:nvPr>
            <p:ph type="title"/>
          </p:nvPr>
        </p:nvSpPr>
        <p:spPr>
          <a:xfrm>
            <a:off x="0" y="9145"/>
            <a:ext cx="12192000" cy="850392"/>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lt1"/>
              </a:buClr>
              <a:buSzPts val="2800"/>
              <a:buFont typeface="Arial Rounded"/>
              <a:buNone/>
              <a:defRPr b="1" i="0" sz="2800" u="none" cap="none" strike="noStrike">
                <a:solidFill>
                  <a:schemeClr val="lt1"/>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19" name="Shape 19"/>
        <p:cNvGrpSpPr/>
        <p:nvPr/>
      </p:nvGrpSpPr>
      <p:grpSpPr>
        <a:xfrm>
          <a:off x="0" y="0"/>
          <a:ext cx="0" cy="0"/>
          <a:chOff x="0" y="0"/>
          <a:chExt cx="0" cy="0"/>
        </a:xfrm>
      </p:grpSpPr>
      <p:sp>
        <p:nvSpPr>
          <p:cNvPr id="20" name="Google Shape;20;p6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21" name="Google Shape;21;p61"/>
          <p:cNvSpPr txBox="1"/>
          <p:nvPr/>
        </p:nvSpPr>
        <p:spPr>
          <a:xfrm>
            <a:off x="241" y="6487262"/>
            <a:ext cx="3911648" cy="338554"/>
          </a:xfrm>
          <a:prstGeom prst="rect">
            <a:avLst/>
          </a:prstGeom>
          <a:solidFill>
            <a:srgbClr val="2E75B5"/>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Narrow"/>
                <a:ea typeface="Arial Narrow"/>
                <a:cs typeface="Arial Narrow"/>
                <a:sym typeface="Arial Narrow"/>
              </a:rPr>
              <a:t>IPSN 2024, May 13-16, 2024, Hong Kong, China</a:t>
            </a:r>
            <a:endParaRPr/>
          </a:p>
        </p:txBody>
      </p:sp>
      <p:sp>
        <p:nvSpPr>
          <p:cNvPr id="22" name="Google Shape;22;p61"/>
          <p:cNvSpPr/>
          <p:nvPr/>
        </p:nvSpPr>
        <p:spPr>
          <a:xfrm>
            <a:off x="-6350" y="1092820"/>
            <a:ext cx="12192000" cy="2788697"/>
          </a:xfrm>
          <a:prstGeom prst="rect">
            <a:avLst/>
          </a:prstGeom>
          <a:solidFill>
            <a:srgbClr val="1E4E79"/>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3200">
              <a:solidFill>
                <a:schemeClr val="lt1"/>
              </a:solidFill>
              <a:latin typeface="Arial Narrow"/>
              <a:ea typeface="Arial Narrow"/>
              <a:cs typeface="Arial Narrow"/>
              <a:sym typeface="Arial Narrow"/>
            </a:endParaRPr>
          </a:p>
        </p:txBody>
      </p:sp>
      <p:sp>
        <p:nvSpPr>
          <p:cNvPr id="23" name="Google Shape;23;p61"/>
          <p:cNvSpPr txBox="1"/>
          <p:nvPr>
            <p:ph type="title"/>
          </p:nvPr>
        </p:nvSpPr>
        <p:spPr>
          <a:xfrm>
            <a:off x="0" y="9145"/>
            <a:ext cx="12192000" cy="850392"/>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lt1"/>
              </a:buClr>
              <a:buSzPts val="2800"/>
              <a:buFont typeface="Arial Rounded"/>
              <a:buNone/>
              <a:defRPr b="1" i="0" sz="2800" u="none" cap="none" strike="noStrike">
                <a:solidFill>
                  <a:schemeClr val="lt1"/>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4" name="Shape 24"/>
        <p:cNvGrpSpPr/>
        <p:nvPr/>
      </p:nvGrpSpPr>
      <p:grpSpPr>
        <a:xfrm>
          <a:off x="0" y="0"/>
          <a:ext cx="0" cy="0"/>
          <a:chOff x="0" y="0"/>
          <a:chExt cx="0" cy="0"/>
        </a:xfrm>
      </p:grpSpPr>
      <p:sp>
        <p:nvSpPr>
          <p:cNvPr id="25" name="Google Shape;25;p62"/>
          <p:cNvSpPr txBox="1"/>
          <p:nvPr>
            <p:ph idx="1" type="body"/>
          </p:nvPr>
        </p:nvSpPr>
        <p:spPr>
          <a:xfrm>
            <a:off x="167268" y="1037062"/>
            <a:ext cx="5852532" cy="5341435"/>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 name="Google Shape;26;p62"/>
          <p:cNvSpPr txBox="1"/>
          <p:nvPr>
            <p:ph idx="2" type="body"/>
          </p:nvPr>
        </p:nvSpPr>
        <p:spPr>
          <a:xfrm>
            <a:off x="6172200" y="1037062"/>
            <a:ext cx="5770756" cy="5341435"/>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 name="Google Shape;27;p62"/>
          <p:cNvSpPr/>
          <p:nvPr/>
        </p:nvSpPr>
        <p:spPr>
          <a:xfrm>
            <a:off x="0" y="9144"/>
            <a:ext cx="12192000" cy="850392"/>
          </a:xfrm>
          <a:prstGeom prst="rect">
            <a:avLst/>
          </a:prstGeom>
          <a:solidFill>
            <a:srgbClr val="1E4E79"/>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3200">
              <a:solidFill>
                <a:schemeClr val="lt1"/>
              </a:solidFill>
              <a:latin typeface="Arial Narrow"/>
              <a:ea typeface="Arial Narrow"/>
              <a:cs typeface="Arial Narrow"/>
              <a:sym typeface="Arial Narrow"/>
            </a:endParaRPr>
          </a:p>
        </p:txBody>
      </p:sp>
      <p:sp>
        <p:nvSpPr>
          <p:cNvPr id="28" name="Google Shape;28;p62"/>
          <p:cNvSpPr txBox="1"/>
          <p:nvPr/>
        </p:nvSpPr>
        <p:spPr>
          <a:xfrm>
            <a:off x="241" y="6487262"/>
            <a:ext cx="3911648" cy="338554"/>
          </a:xfrm>
          <a:prstGeom prst="rect">
            <a:avLst/>
          </a:prstGeom>
          <a:solidFill>
            <a:srgbClr val="2E75B5"/>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Narrow"/>
                <a:ea typeface="Arial Narrow"/>
                <a:cs typeface="Arial Narrow"/>
                <a:sym typeface="Arial Narrow"/>
              </a:rPr>
              <a:t>IPSN 2024, May 13-16, 2024, Hong Kong, China</a:t>
            </a:r>
            <a:endParaRPr/>
          </a:p>
        </p:txBody>
      </p:sp>
      <p:sp>
        <p:nvSpPr>
          <p:cNvPr id="29" name="Google Shape;29;p62"/>
          <p:cNvSpPr txBox="1"/>
          <p:nvPr>
            <p:ph type="title"/>
          </p:nvPr>
        </p:nvSpPr>
        <p:spPr>
          <a:xfrm>
            <a:off x="0" y="9145"/>
            <a:ext cx="12192000" cy="850392"/>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lt1"/>
              </a:buClr>
              <a:buSzPts val="2800"/>
              <a:buFont typeface="Arial Rounded"/>
              <a:buNone/>
              <a:defRPr b="1" i="0" sz="2800" u="none" cap="none" strike="noStrike">
                <a:solidFill>
                  <a:schemeClr val="lt1"/>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30" name="Shape 30"/>
        <p:cNvGrpSpPr/>
        <p:nvPr/>
      </p:nvGrpSpPr>
      <p:grpSpPr>
        <a:xfrm>
          <a:off x="0" y="0"/>
          <a:ext cx="0" cy="0"/>
          <a:chOff x="0" y="0"/>
          <a:chExt cx="0" cy="0"/>
        </a:xfrm>
      </p:grpSpPr>
      <p:sp>
        <p:nvSpPr>
          <p:cNvPr id="31" name="Google Shape;31;p6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2" name="Google Shape;32;p6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 name="Google Shape;33;p6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4" name="Google Shape;34;p6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 name="Google Shape;35;p63"/>
          <p:cNvSpPr/>
          <p:nvPr/>
        </p:nvSpPr>
        <p:spPr>
          <a:xfrm>
            <a:off x="0" y="9144"/>
            <a:ext cx="12192000" cy="850392"/>
          </a:xfrm>
          <a:prstGeom prst="rect">
            <a:avLst/>
          </a:prstGeom>
          <a:solidFill>
            <a:srgbClr val="1E4E79"/>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3200">
              <a:solidFill>
                <a:schemeClr val="lt1"/>
              </a:solidFill>
              <a:latin typeface="Arial Narrow"/>
              <a:ea typeface="Arial Narrow"/>
              <a:cs typeface="Arial Narrow"/>
              <a:sym typeface="Arial Narrow"/>
            </a:endParaRPr>
          </a:p>
        </p:txBody>
      </p:sp>
      <p:sp>
        <p:nvSpPr>
          <p:cNvPr id="36" name="Google Shape;36;p63"/>
          <p:cNvSpPr txBox="1"/>
          <p:nvPr/>
        </p:nvSpPr>
        <p:spPr>
          <a:xfrm>
            <a:off x="241" y="6487262"/>
            <a:ext cx="3911648" cy="338554"/>
          </a:xfrm>
          <a:prstGeom prst="rect">
            <a:avLst/>
          </a:prstGeom>
          <a:solidFill>
            <a:srgbClr val="2E75B5"/>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Narrow"/>
                <a:ea typeface="Arial Narrow"/>
                <a:cs typeface="Arial Narrow"/>
                <a:sym typeface="Arial Narrow"/>
              </a:rPr>
              <a:t>IPSN 2024, May 13-16, 2024, Hong Kong, China</a:t>
            </a:r>
            <a:endParaRPr/>
          </a:p>
        </p:txBody>
      </p:sp>
      <p:sp>
        <p:nvSpPr>
          <p:cNvPr id="37" name="Google Shape;37;p63"/>
          <p:cNvSpPr txBox="1"/>
          <p:nvPr>
            <p:ph type="title"/>
          </p:nvPr>
        </p:nvSpPr>
        <p:spPr>
          <a:xfrm>
            <a:off x="0" y="9145"/>
            <a:ext cx="12192000" cy="850392"/>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lt1"/>
              </a:buClr>
              <a:buSzPts val="2800"/>
              <a:buFont typeface="Arial Rounded"/>
              <a:buNone/>
              <a:defRPr b="1" i="0" sz="2800" u="none" cap="none" strike="noStrike">
                <a:solidFill>
                  <a:schemeClr val="lt1"/>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8" name="Shape 38"/>
        <p:cNvGrpSpPr/>
        <p:nvPr/>
      </p:nvGrpSpPr>
      <p:grpSpPr>
        <a:xfrm>
          <a:off x="0" y="0"/>
          <a:ext cx="0" cy="0"/>
          <a:chOff x="0" y="0"/>
          <a:chExt cx="0" cy="0"/>
        </a:xfrm>
      </p:grpSpPr>
      <p:sp>
        <p:nvSpPr>
          <p:cNvPr id="39" name="Google Shape;39;p64"/>
          <p:cNvSpPr/>
          <p:nvPr/>
        </p:nvSpPr>
        <p:spPr>
          <a:xfrm>
            <a:off x="0" y="9144"/>
            <a:ext cx="12192000" cy="850392"/>
          </a:xfrm>
          <a:prstGeom prst="rect">
            <a:avLst/>
          </a:prstGeom>
          <a:solidFill>
            <a:srgbClr val="1E4E79"/>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3200">
              <a:solidFill>
                <a:schemeClr val="lt1"/>
              </a:solidFill>
              <a:latin typeface="Arial Narrow"/>
              <a:ea typeface="Arial Narrow"/>
              <a:cs typeface="Arial Narrow"/>
              <a:sym typeface="Arial Narrow"/>
            </a:endParaRPr>
          </a:p>
        </p:txBody>
      </p:sp>
      <p:sp>
        <p:nvSpPr>
          <p:cNvPr id="40" name="Google Shape;40;p64"/>
          <p:cNvSpPr txBox="1"/>
          <p:nvPr/>
        </p:nvSpPr>
        <p:spPr>
          <a:xfrm>
            <a:off x="241" y="6487262"/>
            <a:ext cx="3450753" cy="338554"/>
          </a:xfrm>
          <a:prstGeom prst="rect">
            <a:avLst/>
          </a:prstGeom>
          <a:solidFill>
            <a:srgbClr val="2E75B5"/>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Narrow"/>
                <a:ea typeface="Arial Narrow"/>
                <a:cs typeface="Arial Narrow"/>
                <a:sym typeface="Arial Narrow"/>
              </a:rPr>
              <a:t>Indian Institute of Technology Kharagpur</a:t>
            </a:r>
            <a:endParaRPr/>
          </a:p>
        </p:txBody>
      </p:sp>
      <p:sp>
        <p:nvSpPr>
          <p:cNvPr id="41" name="Google Shape;41;p64"/>
          <p:cNvSpPr txBox="1"/>
          <p:nvPr>
            <p:ph type="title"/>
          </p:nvPr>
        </p:nvSpPr>
        <p:spPr>
          <a:xfrm>
            <a:off x="0" y="9145"/>
            <a:ext cx="12192000" cy="850392"/>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lt1"/>
              </a:buClr>
              <a:buSzPts val="2800"/>
              <a:buFont typeface="Arial Rounded"/>
              <a:buNone/>
              <a:defRPr b="1" i="0" sz="2800" u="none" cap="none" strike="noStrike">
                <a:solidFill>
                  <a:schemeClr val="lt1"/>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2" name="Shape 42"/>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3" name="Shape 43"/>
        <p:cNvGrpSpPr/>
        <p:nvPr/>
      </p:nvGrpSpPr>
      <p:grpSpPr>
        <a:xfrm>
          <a:off x="0" y="0"/>
          <a:ext cx="0" cy="0"/>
          <a:chOff x="0" y="0"/>
          <a:chExt cx="0" cy="0"/>
        </a:xfrm>
      </p:grpSpPr>
      <p:sp>
        <p:nvSpPr>
          <p:cNvPr id="44" name="Google Shape;44;p66"/>
          <p:cNvSpPr txBox="1"/>
          <p:nvPr>
            <p:ph type="title"/>
          </p:nvPr>
        </p:nvSpPr>
        <p:spPr>
          <a:xfrm>
            <a:off x="839788" y="987424"/>
            <a:ext cx="3932237" cy="1069975"/>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lt1"/>
              </a:buClr>
              <a:buSzPts val="3200"/>
              <a:buFont typeface="Arial Rounded"/>
              <a:buNone/>
              <a:defRPr b="1" i="0" sz="3200" u="none" cap="none" strike="noStrike">
                <a:solidFill>
                  <a:schemeClr val="lt1"/>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5" name="Google Shape;45;p6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6" name="Google Shape;46;p6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47" name="Google Shape;47;p66"/>
          <p:cNvSpPr txBox="1"/>
          <p:nvPr/>
        </p:nvSpPr>
        <p:spPr>
          <a:xfrm>
            <a:off x="241" y="6487262"/>
            <a:ext cx="3450753" cy="338554"/>
          </a:xfrm>
          <a:prstGeom prst="rect">
            <a:avLst/>
          </a:prstGeom>
          <a:solidFill>
            <a:srgbClr val="2E75B5"/>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Narrow"/>
                <a:ea typeface="Arial Narrow"/>
                <a:cs typeface="Arial Narrow"/>
                <a:sym typeface="Arial Narrow"/>
              </a:rPr>
              <a:t>Indian Institute of Technology Kharagpur</a:t>
            </a:r>
            <a:endParaRPr/>
          </a:p>
        </p:txBody>
      </p:sp>
      <p:sp>
        <p:nvSpPr>
          <p:cNvPr id="48" name="Google Shape;48;p66"/>
          <p:cNvSpPr txBox="1"/>
          <p:nvPr/>
        </p:nvSpPr>
        <p:spPr>
          <a:xfrm>
            <a:off x="0" y="9145"/>
            <a:ext cx="12192000" cy="850392"/>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Arial Rounded"/>
              <a:buNone/>
            </a:pPr>
            <a:r>
              <a:rPr b="1" lang="en-US" sz="2800">
                <a:solidFill>
                  <a:schemeClr val="lt1"/>
                </a:solidFill>
                <a:latin typeface="Arial Rounded"/>
                <a:ea typeface="Arial Rounded"/>
                <a:cs typeface="Arial Rounded"/>
                <a:sym typeface="Arial Rounded"/>
              </a:rPr>
              <a:t>TITLE OF THE SLIDE</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9" name="Shape 49"/>
        <p:cNvGrpSpPr/>
        <p:nvPr/>
      </p:nvGrpSpPr>
      <p:grpSpPr>
        <a:xfrm>
          <a:off x="0" y="0"/>
          <a:ext cx="0" cy="0"/>
          <a:chOff x="0" y="0"/>
          <a:chExt cx="0" cy="0"/>
        </a:xfrm>
      </p:grpSpPr>
      <p:sp>
        <p:nvSpPr>
          <p:cNvPr id="50" name="Google Shape;50;p67"/>
          <p:cNvSpPr txBox="1"/>
          <p:nvPr>
            <p:ph type="title"/>
          </p:nvPr>
        </p:nvSpPr>
        <p:spPr>
          <a:xfrm>
            <a:off x="839788" y="987424"/>
            <a:ext cx="3932237" cy="1069975"/>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lt1"/>
              </a:buClr>
              <a:buSzPts val="3200"/>
              <a:buFont typeface="Arial Rounded"/>
              <a:buNone/>
              <a:defRPr b="1" i="0" sz="3200" u="none" cap="none" strike="noStrike">
                <a:solidFill>
                  <a:schemeClr val="lt1"/>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1" name="Google Shape;51;p67"/>
          <p:cNvSpPr/>
          <p:nvPr>
            <p:ph idx="2" type="pic"/>
          </p:nvPr>
        </p:nvSpPr>
        <p:spPr>
          <a:xfrm>
            <a:off x="5183188" y="987425"/>
            <a:ext cx="6172200" cy="4873625"/>
          </a:xfrm>
          <a:prstGeom prst="rect">
            <a:avLst/>
          </a:prstGeom>
          <a:noFill/>
          <a:ln>
            <a:noFill/>
          </a:ln>
        </p:spPr>
      </p:sp>
      <p:sp>
        <p:nvSpPr>
          <p:cNvPr id="52" name="Google Shape;52;p6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53" name="Google Shape;53;p67"/>
          <p:cNvSpPr txBox="1"/>
          <p:nvPr/>
        </p:nvSpPr>
        <p:spPr>
          <a:xfrm>
            <a:off x="241" y="6487262"/>
            <a:ext cx="3450753" cy="338554"/>
          </a:xfrm>
          <a:prstGeom prst="rect">
            <a:avLst/>
          </a:prstGeom>
          <a:solidFill>
            <a:srgbClr val="2E75B5"/>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Narrow"/>
                <a:ea typeface="Arial Narrow"/>
                <a:cs typeface="Arial Narrow"/>
                <a:sym typeface="Arial Narrow"/>
              </a:rPr>
              <a:t>Indian Institute of Technology Kharagpur</a:t>
            </a:r>
            <a:endParaRPr/>
          </a:p>
        </p:txBody>
      </p:sp>
      <p:sp>
        <p:nvSpPr>
          <p:cNvPr id="54" name="Google Shape;54;p67"/>
          <p:cNvSpPr txBox="1"/>
          <p:nvPr/>
        </p:nvSpPr>
        <p:spPr>
          <a:xfrm>
            <a:off x="0" y="9145"/>
            <a:ext cx="12192000" cy="850392"/>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Arial Rounded"/>
              <a:buNone/>
            </a:pPr>
            <a:r>
              <a:rPr b="1" lang="en-US" sz="2800">
                <a:solidFill>
                  <a:schemeClr val="lt1"/>
                </a:solidFill>
                <a:latin typeface="Arial Rounded"/>
                <a:ea typeface="Arial Rounded"/>
                <a:cs typeface="Arial Rounded"/>
                <a:sym typeface="Arial Rounded"/>
              </a:rPr>
              <a:t>TITLE OF THE SLIDE</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7.jp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jpg"/><Relationship Id="rId8"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2.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50.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9.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2.gif"/></Relationships>
</file>

<file path=ppt/slides/_rels/slide18.xml.rels><?xml version="1.0" encoding="UTF-8" standalone="yes"?><Relationships xmlns="http://schemas.openxmlformats.org/package/2006/relationships"><Relationship Id="rId10" Type="http://schemas.openxmlformats.org/officeDocument/2006/relationships/image" Target="../media/image50.gif"/><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3.gif"/><Relationship Id="rId4" Type="http://schemas.openxmlformats.org/officeDocument/2006/relationships/image" Target="../media/image31.gif"/><Relationship Id="rId9" Type="http://schemas.openxmlformats.org/officeDocument/2006/relationships/image" Target="../media/image35.gif"/><Relationship Id="rId5" Type="http://schemas.openxmlformats.org/officeDocument/2006/relationships/image" Target="../media/image30.gif"/><Relationship Id="rId6" Type="http://schemas.openxmlformats.org/officeDocument/2006/relationships/image" Target="../media/image32.gif"/><Relationship Id="rId7" Type="http://schemas.openxmlformats.org/officeDocument/2006/relationships/image" Target="../media/image20.gif"/><Relationship Id="rId8" Type="http://schemas.openxmlformats.org/officeDocument/2006/relationships/image" Target="../media/image36.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8.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6.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4.png"/><Relationship Id="rId4" Type="http://schemas.openxmlformats.org/officeDocument/2006/relationships/image" Target="../media/image43.png"/><Relationship Id="rId5" Type="http://schemas.openxmlformats.org/officeDocument/2006/relationships/image" Target="../media/image45.png"/><Relationship Id="rId6" Type="http://schemas.openxmlformats.org/officeDocument/2006/relationships/hyperlink" Target="https://cse.iitkgp.ac.in/resgrp/ubinet/" TargetMode="External"/><Relationship Id="rId7" Type="http://schemas.openxmlformats.org/officeDocument/2006/relationships/image" Target="../media/image47.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6.gif"/><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11.png"/><Relationship Id="rId5"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gif"/><Relationship Id="rId4" Type="http://schemas.openxmlformats.org/officeDocument/2006/relationships/image" Target="../media/image15.gif"/><Relationship Id="rId5" Type="http://schemas.openxmlformats.org/officeDocument/2006/relationships/image" Target="../media/image17.gif"/><Relationship Id="rId6" Type="http://schemas.openxmlformats.org/officeDocument/2006/relationships/image" Target="../media/image18.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0.gif"/><Relationship Id="rId4" Type="http://schemas.openxmlformats.org/officeDocument/2006/relationships/image" Target="../media/image19.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
          <p:cNvSpPr txBox="1"/>
          <p:nvPr>
            <p:ph type="title"/>
          </p:nvPr>
        </p:nvSpPr>
        <p:spPr>
          <a:xfrm>
            <a:off x="0" y="116378"/>
            <a:ext cx="12192000" cy="109728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FFFFFF"/>
              </a:buClr>
              <a:buSzPts val="3200"/>
              <a:buFont typeface="Arial Rounded"/>
              <a:buNone/>
            </a:pPr>
            <a:r>
              <a:rPr b="1" lang="en-US" sz="3200">
                <a:solidFill>
                  <a:srgbClr val="FFFFFF"/>
                </a:solidFill>
                <a:latin typeface="Arial Rounded"/>
                <a:ea typeface="Arial Rounded"/>
                <a:cs typeface="Arial Rounded"/>
                <a:sym typeface="Arial Rounded"/>
              </a:rPr>
              <a:t>Continuous Multi-user Activity Tracking via </a:t>
            </a:r>
            <a:br>
              <a:rPr b="1" lang="en-US" sz="3200">
                <a:solidFill>
                  <a:srgbClr val="FFFFFF"/>
                </a:solidFill>
                <a:latin typeface="Arial Rounded"/>
                <a:ea typeface="Arial Rounded"/>
                <a:cs typeface="Arial Rounded"/>
                <a:sym typeface="Arial Rounded"/>
              </a:rPr>
            </a:br>
            <a:r>
              <a:rPr b="1" lang="en-US" sz="3200">
                <a:solidFill>
                  <a:srgbClr val="FFFFFF"/>
                </a:solidFill>
                <a:latin typeface="Arial Rounded"/>
                <a:ea typeface="Arial Rounded"/>
                <a:cs typeface="Arial Rounded"/>
                <a:sym typeface="Arial Rounded"/>
              </a:rPr>
              <a:t>Room-Scale mmWave Sensing</a:t>
            </a:r>
            <a:endParaRPr/>
          </a:p>
        </p:txBody>
      </p:sp>
      <p:pic>
        <p:nvPicPr>
          <p:cNvPr descr="A picture containing text&#10;&#10;Description automatically generated" id="84" name="Google Shape;84;p1"/>
          <p:cNvPicPr preferRelativeResize="0"/>
          <p:nvPr/>
        </p:nvPicPr>
        <p:blipFill rotWithShape="1">
          <a:blip r:embed="rId3">
            <a:alphaModFix/>
          </a:blip>
          <a:srcRect b="0" l="0" r="0" t="0"/>
          <a:stretch/>
        </p:blipFill>
        <p:spPr>
          <a:xfrm>
            <a:off x="7679601" y="2098820"/>
            <a:ext cx="4498522" cy="4498522"/>
          </a:xfrm>
          <a:prstGeom prst="rect">
            <a:avLst/>
          </a:prstGeom>
          <a:noFill/>
          <a:ln>
            <a:noFill/>
          </a:ln>
        </p:spPr>
      </p:pic>
      <p:sp>
        <p:nvSpPr>
          <p:cNvPr id="85" name="Google Shape;85;p1"/>
          <p:cNvSpPr txBox="1"/>
          <p:nvPr/>
        </p:nvSpPr>
        <p:spPr>
          <a:xfrm>
            <a:off x="4366012" y="5520124"/>
            <a:ext cx="6695423"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3200" u="none" cap="none" strike="noStrike">
                <a:solidFill>
                  <a:schemeClr val="dk1"/>
                </a:solidFill>
                <a:latin typeface="Calibri"/>
                <a:ea typeface="Calibri"/>
                <a:cs typeface="Calibri"/>
                <a:sym typeface="Calibri"/>
              </a:rPr>
              <a:t>Argha Sen, </a:t>
            </a:r>
            <a:r>
              <a:rPr b="1" i="0" lang="en-US" sz="3200" u="none" cap="none" strike="noStrike">
                <a:solidFill>
                  <a:srgbClr val="0070C0"/>
                </a:solidFill>
                <a:latin typeface="Calibri"/>
                <a:ea typeface="Calibri"/>
                <a:cs typeface="Calibri"/>
                <a:sym typeface="Calibri"/>
              </a:rPr>
              <a:t>Anirban Das</a:t>
            </a:r>
            <a:r>
              <a:rPr b="1" i="0" lang="en-US" sz="3200" u="none" cap="none" strike="noStrike">
                <a:solidFill>
                  <a:schemeClr val="dk1"/>
                </a:solidFill>
                <a:latin typeface="Calibri"/>
                <a:ea typeface="Calibri"/>
                <a:cs typeface="Calibri"/>
                <a:sym typeface="Calibri"/>
              </a:rPr>
              <a:t>, </a:t>
            </a:r>
            <a:endParaRPr/>
          </a:p>
          <a:p>
            <a:pPr indent="0" lvl="0" marL="0" marR="0" rtl="0" algn="l">
              <a:spcBef>
                <a:spcPts val="0"/>
              </a:spcBef>
              <a:spcAft>
                <a:spcPts val="0"/>
              </a:spcAft>
              <a:buNone/>
            </a:pPr>
            <a:r>
              <a:rPr b="1" lang="en-US" sz="3200">
                <a:solidFill>
                  <a:schemeClr val="dk1"/>
                </a:solidFill>
                <a:latin typeface="Calibri"/>
                <a:ea typeface="Calibri"/>
                <a:cs typeface="Calibri"/>
                <a:sym typeface="Calibri"/>
              </a:rPr>
              <a:t>Swadhin Pradhan, Sandip Chakraborty</a:t>
            </a:r>
            <a:endParaRPr/>
          </a:p>
        </p:txBody>
      </p:sp>
      <p:pic>
        <p:nvPicPr>
          <p:cNvPr id="86" name="Google Shape;86;p1"/>
          <p:cNvPicPr preferRelativeResize="0"/>
          <p:nvPr/>
        </p:nvPicPr>
        <p:blipFill rotWithShape="1">
          <a:blip r:embed="rId4">
            <a:alphaModFix/>
          </a:blip>
          <a:srcRect b="0" l="0" r="0" t="0"/>
          <a:stretch/>
        </p:blipFill>
        <p:spPr>
          <a:xfrm>
            <a:off x="4366012" y="1271306"/>
            <a:ext cx="2768600" cy="1397000"/>
          </a:xfrm>
          <a:prstGeom prst="rect">
            <a:avLst/>
          </a:prstGeom>
          <a:noFill/>
          <a:ln>
            <a:noFill/>
          </a:ln>
        </p:spPr>
      </p:pic>
      <p:pic>
        <p:nvPicPr>
          <p:cNvPr id="87" name="Google Shape;87;p1"/>
          <p:cNvPicPr preferRelativeResize="0"/>
          <p:nvPr/>
        </p:nvPicPr>
        <p:blipFill rotWithShape="1">
          <a:blip r:embed="rId5">
            <a:alphaModFix/>
          </a:blip>
          <a:srcRect b="0" l="0" r="0" t="0"/>
          <a:stretch/>
        </p:blipFill>
        <p:spPr>
          <a:xfrm>
            <a:off x="8151540" y="1242123"/>
            <a:ext cx="4040459" cy="1267797"/>
          </a:xfrm>
          <a:prstGeom prst="rect">
            <a:avLst/>
          </a:prstGeom>
          <a:noFill/>
          <a:ln>
            <a:noFill/>
          </a:ln>
        </p:spPr>
      </p:pic>
      <p:pic>
        <p:nvPicPr>
          <p:cNvPr descr="IIT Kharagpur - Wikipedia" id="88" name="Google Shape;88;p1"/>
          <p:cNvPicPr preferRelativeResize="0"/>
          <p:nvPr/>
        </p:nvPicPr>
        <p:blipFill rotWithShape="1">
          <a:blip r:embed="rId6">
            <a:alphaModFix/>
          </a:blip>
          <a:srcRect b="0" l="0" r="0" t="0"/>
          <a:stretch/>
        </p:blipFill>
        <p:spPr>
          <a:xfrm>
            <a:off x="255472" y="1387601"/>
            <a:ext cx="1480275" cy="1656681"/>
          </a:xfrm>
          <a:prstGeom prst="rect">
            <a:avLst/>
          </a:prstGeom>
          <a:noFill/>
          <a:ln>
            <a:noFill/>
          </a:ln>
        </p:spPr>
      </p:pic>
      <p:pic>
        <p:nvPicPr>
          <p:cNvPr descr="NIIT UNIVERSITY ANNOUNCES THE NU-MBA PROGRAM" id="89" name="Google Shape;89;p1"/>
          <p:cNvPicPr preferRelativeResize="0"/>
          <p:nvPr/>
        </p:nvPicPr>
        <p:blipFill rotWithShape="1">
          <a:blip r:embed="rId7">
            <a:alphaModFix/>
          </a:blip>
          <a:srcRect b="0" l="0" r="0" t="0"/>
          <a:stretch/>
        </p:blipFill>
        <p:spPr>
          <a:xfrm>
            <a:off x="118200" y="3595213"/>
            <a:ext cx="3171410" cy="1338225"/>
          </a:xfrm>
          <a:prstGeom prst="rect">
            <a:avLst/>
          </a:prstGeom>
          <a:noFill/>
          <a:ln>
            <a:noFill/>
          </a:ln>
        </p:spPr>
      </p:pic>
      <p:pic>
        <p:nvPicPr>
          <p:cNvPr id="90" name="Google Shape;90;p1"/>
          <p:cNvPicPr preferRelativeResize="0"/>
          <p:nvPr/>
        </p:nvPicPr>
        <p:blipFill rotWithShape="1">
          <a:blip r:embed="rId8">
            <a:alphaModFix/>
          </a:blip>
          <a:srcRect b="0" l="0" r="0" t="0"/>
          <a:stretch/>
        </p:blipFill>
        <p:spPr>
          <a:xfrm>
            <a:off x="118200" y="5598608"/>
            <a:ext cx="3802566" cy="712981"/>
          </a:xfrm>
          <a:prstGeom prst="rect">
            <a:avLst/>
          </a:prstGeom>
          <a:noFill/>
          <a:ln>
            <a:noFill/>
          </a:ln>
        </p:spPr>
      </p:pic>
      <p:pic>
        <p:nvPicPr>
          <p:cNvPr descr="Logo&#10;&#10;Description automatically generated" id="91" name="Google Shape;91;p1"/>
          <p:cNvPicPr preferRelativeResize="0"/>
          <p:nvPr/>
        </p:nvPicPr>
        <p:blipFill rotWithShape="1">
          <a:blip r:embed="rId9">
            <a:alphaModFix/>
          </a:blip>
          <a:srcRect b="0" l="0" r="0" t="0"/>
          <a:stretch/>
        </p:blipFill>
        <p:spPr>
          <a:xfrm>
            <a:off x="1908576" y="2070867"/>
            <a:ext cx="2012190" cy="68281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11"/>
          <p:cNvSpPr txBox="1"/>
          <p:nvPr>
            <p:ph idx="1" type="body"/>
          </p:nvPr>
        </p:nvSpPr>
        <p:spPr>
          <a:xfrm>
            <a:off x="356839" y="1137424"/>
            <a:ext cx="11552663" cy="53498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a:t>The subject stands near the wall and then </a:t>
            </a:r>
            <a:br>
              <a:rPr lang="en-US"/>
            </a:br>
            <a:r>
              <a:rPr lang="en-US"/>
              <a:t>makes some movements</a:t>
            </a:r>
            <a:endParaRPr/>
          </a:p>
          <a:p>
            <a:pPr indent="-228600" lvl="1" marL="685800" rtl="0" algn="l">
              <a:lnSpc>
                <a:spcPct val="90000"/>
              </a:lnSpc>
              <a:spcBef>
                <a:spcPts val="500"/>
              </a:spcBef>
              <a:spcAft>
                <a:spcPts val="0"/>
              </a:spcAft>
              <a:buClr>
                <a:schemeClr val="dk1"/>
              </a:buClr>
              <a:buSzPts val="2400"/>
              <a:buFont typeface="Courier New"/>
              <a:buChar char="o"/>
            </a:pPr>
            <a:r>
              <a:rPr lang="en-US"/>
              <a:t>The NLoS reflections from the wall creates a </a:t>
            </a:r>
            <a:br>
              <a:rPr lang="en-US"/>
            </a:br>
            <a:r>
              <a:rPr lang="en-US"/>
              <a:t>signature on the range-doppler heatmap </a:t>
            </a:r>
            <a:br>
              <a:rPr lang="en-US"/>
            </a:br>
            <a:r>
              <a:rPr lang="en-US"/>
              <a:t>(we call them as </a:t>
            </a:r>
            <a:r>
              <a:rPr b="1" lang="en-US">
                <a:solidFill>
                  <a:srgbClr val="FF0000"/>
                </a:solidFill>
              </a:rPr>
              <a:t>zombie</a:t>
            </a:r>
            <a:r>
              <a:rPr lang="en-US"/>
              <a:t>)</a:t>
            </a:r>
            <a:endParaRPr/>
          </a:p>
          <a:p>
            <a:pPr indent="0" lvl="0" marL="685800" rtl="0" algn="l">
              <a:lnSpc>
                <a:spcPct val="90000"/>
              </a:lnSpc>
              <a:spcBef>
                <a:spcPts val="500"/>
              </a:spcBef>
              <a:spcAft>
                <a:spcPts val="0"/>
              </a:spcAft>
              <a:buNone/>
            </a:pPr>
            <a:r>
              <a:t/>
            </a:r>
            <a:endParaRPr/>
          </a:p>
          <a:p>
            <a:pPr indent="-228600" lvl="0" marL="228600" rtl="0" algn="l">
              <a:lnSpc>
                <a:spcPct val="90000"/>
              </a:lnSpc>
              <a:spcBef>
                <a:spcPts val="1000"/>
              </a:spcBef>
              <a:spcAft>
                <a:spcPts val="0"/>
              </a:spcAft>
              <a:buClr>
                <a:schemeClr val="dk1"/>
              </a:buClr>
              <a:buSzPts val="2800"/>
              <a:buChar char="•"/>
            </a:pPr>
            <a:r>
              <a:rPr lang="en-US"/>
              <a:t>Zombie has a lower peak than the original</a:t>
            </a:r>
            <a:br>
              <a:rPr lang="en-US"/>
            </a:br>
            <a:r>
              <a:rPr lang="en-US"/>
              <a:t>subject </a:t>
            </a:r>
            <a:endParaRPr/>
          </a:p>
          <a:p>
            <a:pPr indent="-228600" lvl="1" marL="685800" rtl="0" algn="l">
              <a:lnSpc>
                <a:spcPct val="90000"/>
              </a:lnSpc>
              <a:spcBef>
                <a:spcPts val="500"/>
              </a:spcBef>
              <a:spcAft>
                <a:spcPts val="0"/>
              </a:spcAft>
              <a:buClr>
                <a:schemeClr val="dk1"/>
              </a:buClr>
              <a:buSzPts val="2400"/>
              <a:buFont typeface="Courier New"/>
              <a:buChar char="o"/>
            </a:pPr>
            <a:r>
              <a:rPr lang="en-US"/>
              <a:t>Need a method to extract the signatures from the</a:t>
            </a:r>
            <a:br>
              <a:rPr lang="en-US"/>
            </a:br>
            <a:r>
              <a:rPr lang="en-US"/>
              <a:t>zombies </a:t>
            </a:r>
            <a:endParaRPr/>
          </a:p>
        </p:txBody>
      </p:sp>
      <p:sp>
        <p:nvSpPr>
          <p:cNvPr id="172" name="Google Shape;172;p11"/>
          <p:cNvSpPr txBox="1"/>
          <p:nvPr>
            <p:ph type="title"/>
          </p:nvPr>
        </p:nvSpPr>
        <p:spPr>
          <a:xfrm>
            <a:off x="0" y="9145"/>
            <a:ext cx="12192000" cy="85039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Font typeface="Arial Rounded"/>
              <a:buNone/>
            </a:pPr>
            <a:r>
              <a:rPr b="1" lang="en-US">
                <a:latin typeface="Arial Rounded"/>
                <a:ea typeface="Arial Rounded"/>
                <a:cs typeface="Arial Rounded"/>
                <a:sym typeface="Arial Rounded"/>
              </a:rPr>
              <a:t>Impact of Non Line of Sight (NLoS)</a:t>
            </a:r>
            <a:endParaRPr/>
          </a:p>
        </p:txBody>
      </p:sp>
      <p:pic>
        <p:nvPicPr>
          <p:cNvPr descr="A person walking in a room&#10;&#10;Description automatically generated" id="173" name="Google Shape;173;p11"/>
          <p:cNvPicPr preferRelativeResize="0"/>
          <p:nvPr/>
        </p:nvPicPr>
        <p:blipFill rotWithShape="1">
          <a:blip r:embed="rId3">
            <a:alphaModFix/>
          </a:blip>
          <a:srcRect b="0" l="0" r="0" t="0"/>
          <a:stretch/>
        </p:blipFill>
        <p:spPr>
          <a:xfrm>
            <a:off x="7457909" y="954024"/>
            <a:ext cx="4554807" cy="588873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13"/>
          <p:cNvSpPr txBox="1"/>
          <p:nvPr>
            <p:ph idx="1" type="body"/>
          </p:nvPr>
        </p:nvSpPr>
        <p:spPr>
          <a:xfrm>
            <a:off x="5843239" y="1100848"/>
            <a:ext cx="6285719" cy="53498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a:t>Each radar has its own field of view (FoV) -- typically 120</a:t>
            </a:r>
            <a:r>
              <a:rPr baseline="30000" lang="en-US"/>
              <a:t>o</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Noisy doppler data and repeated multipaths from different radars</a:t>
            </a:r>
            <a:endParaRPr/>
          </a:p>
          <a:p>
            <a:pPr indent="-228600" lvl="1" marL="685800" rtl="0" algn="l">
              <a:lnSpc>
                <a:spcPct val="90000"/>
              </a:lnSpc>
              <a:spcBef>
                <a:spcPts val="500"/>
              </a:spcBef>
              <a:spcAft>
                <a:spcPts val="0"/>
              </a:spcAft>
              <a:buClr>
                <a:schemeClr val="dk1"/>
              </a:buClr>
              <a:buSzPts val="2400"/>
              <a:buFont typeface="Courier New"/>
              <a:buChar char="o"/>
            </a:pPr>
            <a:r>
              <a:rPr lang="en-US"/>
              <a:t>Let us not complicate the job further by introducing more noises in the system !!!!</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b="1" lang="en-US"/>
              <a:t>How can we use a single radar to capture continuous activities? </a:t>
            </a:r>
            <a:endParaRPr/>
          </a:p>
          <a:p>
            <a:pPr indent="-50800" lvl="0" marL="228600" rtl="0" algn="l">
              <a:lnSpc>
                <a:spcPct val="90000"/>
              </a:lnSpc>
              <a:spcBef>
                <a:spcPts val="1000"/>
              </a:spcBef>
              <a:spcAft>
                <a:spcPts val="0"/>
              </a:spcAft>
              <a:buClr>
                <a:schemeClr val="dk1"/>
              </a:buClr>
              <a:buSzPts val="2800"/>
              <a:buNone/>
            </a:pPr>
            <a:r>
              <a:t/>
            </a:r>
            <a:endParaRPr/>
          </a:p>
        </p:txBody>
      </p:sp>
      <p:sp>
        <p:nvSpPr>
          <p:cNvPr id="179" name="Google Shape;179;p13"/>
          <p:cNvSpPr txBox="1"/>
          <p:nvPr>
            <p:ph type="title"/>
          </p:nvPr>
        </p:nvSpPr>
        <p:spPr>
          <a:xfrm>
            <a:off x="0" y="9145"/>
            <a:ext cx="12192000" cy="85039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Font typeface="Arial Rounded"/>
              <a:buNone/>
            </a:pPr>
            <a:r>
              <a:rPr b="1" lang="en-US">
                <a:latin typeface="Arial Rounded"/>
                <a:ea typeface="Arial Rounded"/>
                <a:cs typeface="Arial Rounded"/>
                <a:sym typeface="Arial Rounded"/>
              </a:rPr>
              <a:t>What if </a:t>
            </a:r>
            <a:r>
              <a:rPr lang="en-US"/>
              <a:t>W</a:t>
            </a:r>
            <a:r>
              <a:rPr b="1" lang="en-US">
                <a:latin typeface="Arial Rounded"/>
                <a:ea typeface="Arial Rounded"/>
                <a:cs typeface="Arial Rounded"/>
                <a:sym typeface="Arial Rounded"/>
              </a:rPr>
              <a:t>e </a:t>
            </a:r>
            <a:r>
              <a:rPr lang="en-US"/>
              <a:t>G</a:t>
            </a:r>
            <a:r>
              <a:rPr b="1" lang="en-US">
                <a:latin typeface="Arial Rounded"/>
                <a:ea typeface="Arial Rounded"/>
                <a:cs typeface="Arial Rounded"/>
                <a:sym typeface="Arial Rounded"/>
              </a:rPr>
              <a:t>o for a Multi-radar </a:t>
            </a:r>
            <a:r>
              <a:rPr lang="en-US"/>
              <a:t>S</a:t>
            </a:r>
            <a:r>
              <a:rPr b="1" lang="en-US">
                <a:latin typeface="Arial Rounded"/>
                <a:ea typeface="Arial Rounded"/>
                <a:cs typeface="Arial Rounded"/>
                <a:sym typeface="Arial Rounded"/>
              </a:rPr>
              <a:t>etup? </a:t>
            </a:r>
            <a:endParaRPr/>
          </a:p>
        </p:txBody>
      </p:sp>
      <p:pic>
        <p:nvPicPr>
          <p:cNvPr id="180" name="Google Shape;180;p13"/>
          <p:cNvPicPr preferRelativeResize="0"/>
          <p:nvPr/>
        </p:nvPicPr>
        <p:blipFill rotWithShape="1">
          <a:blip r:embed="rId3">
            <a:alphaModFix/>
          </a:blip>
          <a:srcRect b="0" l="0" r="0" t="0"/>
          <a:stretch/>
        </p:blipFill>
        <p:spPr>
          <a:xfrm>
            <a:off x="117617" y="893064"/>
            <a:ext cx="5787614" cy="550468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12"/>
          <p:cNvSpPr txBox="1"/>
          <p:nvPr>
            <p:ph idx="1" type="body"/>
          </p:nvPr>
        </p:nvSpPr>
        <p:spPr>
          <a:xfrm>
            <a:off x="356839" y="1137424"/>
            <a:ext cx="11552663" cy="53498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a:t>Different types of activities are detectable at different doppler resolutions!</a:t>
            </a:r>
            <a:endParaRPr/>
          </a:p>
        </p:txBody>
      </p:sp>
      <p:sp>
        <p:nvSpPr>
          <p:cNvPr id="186" name="Google Shape;186;p12"/>
          <p:cNvSpPr txBox="1"/>
          <p:nvPr>
            <p:ph type="title"/>
          </p:nvPr>
        </p:nvSpPr>
        <p:spPr>
          <a:xfrm>
            <a:off x="0" y="9145"/>
            <a:ext cx="12192000" cy="85039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Font typeface="Arial Rounded"/>
              <a:buNone/>
            </a:pPr>
            <a:r>
              <a:rPr b="1" lang="en-US">
                <a:latin typeface="Arial Rounded"/>
                <a:ea typeface="Arial Rounded"/>
                <a:cs typeface="Arial Rounded"/>
                <a:sym typeface="Arial Rounded"/>
              </a:rPr>
              <a:t>Radar Configuration</a:t>
            </a:r>
            <a:endParaRPr/>
          </a:p>
        </p:txBody>
      </p:sp>
      <p:pic>
        <p:nvPicPr>
          <p:cNvPr descr="A collage of images of a person standing in a room&#10;&#10;Description automatically generated" id="187" name="Google Shape;187;p12"/>
          <p:cNvPicPr preferRelativeResize="0"/>
          <p:nvPr/>
        </p:nvPicPr>
        <p:blipFill rotWithShape="1">
          <a:blip r:embed="rId3">
            <a:alphaModFix/>
          </a:blip>
          <a:srcRect b="0" l="0" r="0" t="0"/>
          <a:stretch/>
        </p:blipFill>
        <p:spPr>
          <a:xfrm>
            <a:off x="3664947" y="1709928"/>
            <a:ext cx="6117883" cy="517550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14"/>
          <p:cNvSpPr txBox="1"/>
          <p:nvPr>
            <p:ph idx="1" type="body"/>
          </p:nvPr>
        </p:nvSpPr>
        <p:spPr>
          <a:xfrm>
            <a:off x="356839" y="1137424"/>
            <a:ext cx="11552663" cy="53498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a:t>Mount the radar on top of a servo</a:t>
            </a:r>
            <a:endParaRPr/>
          </a:p>
          <a:p>
            <a:pPr indent="-228600" lvl="1" marL="685800" rtl="0" algn="l">
              <a:lnSpc>
                <a:spcPct val="90000"/>
              </a:lnSpc>
              <a:spcBef>
                <a:spcPts val="500"/>
              </a:spcBef>
              <a:spcAft>
                <a:spcPts val="0"/>
              </a:spcAft>
              <a:buClr>
                <a:schemeClr val="dk1"/>
              </a:buClr>
              <a:buSzPts val="2400"/>
              <a:buFont typeface="Courier New"/>
              <a:buChar char="o"/>
            </a:pPr>
            <a:r>
              <a:rPr lang="en-US"/>
              <a:t>A magnetometer to track the movement</a:t>
            </a:r>
            <a:br>
              <a:rPr lang="en-US"/>
            </a:br>
            <a:r>
              <a:rPr lang="en-US"/>
              <a:t>of the servo </a:t>
            </a:r>
            <a:endParaRPr/>
          </a:p>
          <a:p>
            <a:pPr indent="-76200" lvl="1" marL="685800" rtl="0" algn="l">
              <a:lnSpc>
                <a:spcPct val="90000"/>
              </a:lnSpc>
              <a:spcBef>
                <a:spcPts val="500"/>
              </a:spcBef>
              <a:spcAft>
                <a:spcPts val="0"/>
              </a:spcAft>
              <a:buClr>
                <a:schemeClr val="dk1"/>
              </a:buClr>
              <a:buSzPts val="2400"/>
              <a:buFont typeface="Courier New"/>
              <a:buNone/>
            </a:pPr>
            <a:r>
              <a:t/>
            </a:r>
            <a:endParaRPr/>
          </a:p>
          <a:p>
            <a:pPr indent="-228600" lvl="0" marL="228600" rtl="0" algn="l">
              <a:lnSpc>
                <a:spcPct val="90000"/>
              </a:lnSpc>
              <a:spcBef>
                <a:spcPts val="1000"/>
              </a:spcBef>
              <a:spcAft>
                <a:spcPts val="0"/>
              </a:spcAft>
              <a:buClr>
                <a:schemeClr val="dk1"/>
              </a:buClr>
              <a:buSzPts val="2800"/>
              <a:buChar char="•"/>
            </a:pPr>
            <a:r>
              <a:rPr lang="en-US"/>
              <a:t>Lifecycle of the radar</a:t>
            </a:r>
            <a:endParaRPr/>
          </a:p>
          <a:p>
            <a:pPr indent="-228600" lvl="1" marL="685800" rtl="0" algn="l">
              <a:lnSpc>
                <a:spcPct val="90000"/>
              </a:lnSpc>
              <a:spcBef>
                <a:spcPts val="500"/>
              </a:spcBef>
              <a:spcAft>
                <a:spcPts val="0"/>
              </a:spcAft>
              <a:buClr>
                <a:schemeClr val="dk1"/>
              </a:buClr>
              <a:buSzPts val="2400"/>
              <a:buFont typeface="Courier New"/>
              <a:buChar char="o"/>
            </a:pPr>
            <a:r>
              <a:rPr lang="en-US"/>
              <a:t>Detect a user from point-cloud data</a:t>
            </a:r>
            <a:endParaRPr/>
          </a:p>
          <a:p>
            <a:pPr indent="-228600" lvl="1" marL="685800" rtl="0" algn="l">
              <a:lnSpc>
                <a:spcPct val="90000"/>
              </a:lnSpc>
              <a:spcBef>
                <a:spcPts val="500"/>
              </a:spcBef>
              <a:spcAft>
                <a:spcPts val="0"/>
              </a:spcAft>
              <a:buClr>
                <a:schemeClr val="dk1"/>
              </a:buClr>
              <a:buSzPts val="2400"/>
              <a:buFont typeface="Courier New"/>
              <a:buChar char="o"/>
            </a:pPr>
            <a:r>
              <a:rPr lang="en-US"/>
              <a:t>Localize and track the user</a:t>
            </a:r>
            <a:endParaRPr/>
          </a:p>
          <a:p>
            <a:pPr indent="-228600" lvl="1" marL="685800" rtl="0" algn="l">
              <a:lnSpc>
                <a:spcPct val="90000"/>
              </a:lnSpc>
              <a:spcBef>
                <a:spcPts val="500"/>
              </a:spcBef>
              <a:spcAft>
                <a:spcPts val="0"/>
              </a:spcAft>
              <a:buClr>
                <a:schemeClr val="dk1"/>
              </a:buClr>
              <a:buSzPts val="2400"/>
              <a:buFont typeface="Courier New"/>
              <a:buChar char="o"/>
            </a:pPr>
            <a:r>
              <a:rPr lang="en-US"/>
              <a:t>Check the macro activity</a:t>
            </a:r>
            <a:endParaRPr/>
          </a:p>
          <a:p>
            <a:pPr indent="-228600" lvl="1" marL="685800" rtl="0" algn="l">
              <a:lnSpc>
                <a:spcPct val="90000"/>
              </a:lnSpc>
              <a:spcBef>
                <a:spcPts val="500"/>
              </a:spcBef>
              <a:spcAft>
                <a:spcPts val="0"/>
              </a:spcAft>
              <a:buClr>
                <a:schemeClr val="dk1"/>
              </a:buClr>
              <a:buSzPts val="2400"/>
              <a:buFont typeface="Courier New"/>
              <a:buChar char="o"/>
            </a:pPr>
            <a:r>
              <a:rPr lang="en-US"/>
              <a:t>Switch the radar configuration</a:t>
            </a:r>
            <a:endParaRPr/>
          </a:p>
          <a:p>
            <a:pPr indent="-228600" lvl="1" marL="685800" rtl="0" algn="l">
              <a:lnSpc>
                <a:spcPct val="90000"/>
              </a:lnSpc>
              <a:spcBef>
                <a:spcPts val="500"/>
              </a:spcBef>
              <a:spcAft>
                <a:spcPts val="0"/>
              </a:spcAft>
              <a:buClr>
                <a:schemeClr val="dk1"/>
              </a:buClr>
              <a:buSzPts val="2400"/>
              <a:buFont typeface="Courier New"/>
              <a:buChar char="o"/>
            </a:pPr>
            <a:r>
              <a:rPr lang="en-US"/>
              <a:t>Check the micro activity</a:t>
            </a:r>
            <a:endParaRPr/>
          </a:p>
          <a:p>
            <a:pPr indent="-228600" lvl="1" marL="685800" rtl="0" algn="l">
              <a:lnSpc>
                <a:spcPct val="90000"/>
              </a:lnSpc>
              <a:spcBef>
                <a:spcPts val="500"/>
              </a:spcBef>
              <a:spcAft>
                <a:spcPts val="0"/>
              </a:spcAft>
              <a:buClr>
                <a:schemeClr val="dk1"/>
              </a:buClr>
              <a:buSzPts val="2400"/>
              <a:buFont typeface="Courier New"/>
              <a:buChar char="o"/>
            </a:pPr>
            <a:r>
              <a:rPr lang="en-US"/>
              <a:t>Switch the radar configuration</a:t>
            </a:r>
            <a:endParaRPr/>
          </a:p>
        </p:txBody>
      </p:sp>
      <p:sp>
        <p:nvSpPr>
          <p:cNvPr id="193" name="Google Shape;193;p14"/>
          <p:cNvSpPr txBox="1"/>
          <p:nvPr>
            <p:ph type="title"/>
          </p:nvPr>
        </p:nvSpPr>
        <p:spPr>
          <a:xfrm>
            <a:off x="0" y="9145"/>
            <a:ext cx="12192000" cy="85039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F2CC"/>
              </a:buClr>
              <a:buSzPts val="2800"/>
              <a:buFont typeface="Arial Rounded"/>
              <a:buNone/>
            </a:pPr>
            <a:r>
              <a:rPr b="1" lang="en-US">
                <a:solidFill>
                  <a:srgbClr val="FFF2CC"/>
                </a:solidFill>
                <a:latin typeface="Arial Rounded"/>
                <a:ea typeface="Arial Rounded"/>
                <a:cs typeface="Arial Rounded"/>
                <a:sym typeface="Arial Rounded"/>
              </a:rPr>
              <a:t>MARS</a:t>
            </a:r>
            <a:r>
              <a:rPr b="1" lang="en-US">
                <a:latin typeface="Arial Rounded"/>
                <a:ea typeface="Arial Rounded"/>
                <a:cs typeface="Arial Rounded"/>
                <a:sym typeface="Arial Rounded"/>
              </a:rPr>
              <a:t> (</a:t>
            </a:r>
            <a:r>
              <a:rPr b="1" lang="en-US">
                <a:solidFill>
                  <a:srgbClr val="FFF2CC"/>
                </a:solidFill>
                <a:latin typeface="Arial Rounded"/>
                <a:ea typeface="Arial Rounded"/>
                <a:cs typeface="Arial Rounded"/>
                <a:sym typeface="Arial Rounded"/>
              </a:rPr>
              <a:t>M</a:t>
            </a:r>
            <a:r>
              <a:rPr b="1" lang="en-US">
                <a:latin typeface="Arial Rounded"/>
                <a:ea typeface="Arial Rounded"/>
                <a:cs typeface="Arial Rounded"/>
                <a:sym typeface="Arial Rounded"/>
              </a:rPr>
              <a:t>ulti-user </a:t>
            </a:r>
            <a:r>
              <a:rPr b="1" lang="en-US">
                <a:solidFill>
                  <a:srgbClr val="FFF2CC"/>
                </a:solidFill>
                <a:latin typeface="Arial Rounded"/>
                <a:ea typeface="Arial Rounded"/>
                <a:cs typeface="Arial Rounded"/>
                <a:sym typeface="Arial Rounded"/>
              </a:rPr>
              <a:t>A</a:t>
            </a:r>
            <a:r>
              <a:rPr b="1" lang="en-US">
                <a:latin typeface="Arial Rounded"/>
                <a:ea typeface="Arial Rounded"/>
                <a:cs typeface="Arial Rounded"/>
                <a:sym typeface="Arial Rounded"/>
              </a:rPr>
              <a:t>ctivity Tracking via </a:t>
            </a:r>
            <a:r>
              <a:rPr b="1" lang="en-US">
                <a:solidFill>
                  <a:srgbClr val="FFF2CC"/>
                </a:solidFill>
                <a:latin typeface="Arial Rounded"/>
                <a:ea typeface="Arial Rounded"/>
                <a:cs typeface="Arial Rounded"/>
                <a:sym typeface="Arial Rounded"/>
              </a:rPr>
              <a:t>R</a:t>
            </a:r>
            <a:r>
              <a:rPr b="1" lang="en-US">
                <a:latin typeface="Arial Rounded"/>
                <a:ea typeface="Arial Rounded"/>
                <a:cs typeface="Arial Rounded"/>
                <a:sym typeface="Arial Rounded"/>
              </a:rPr>
              <a:t>oom-scale </a:t>
            </a:r>
            <a:r>
              <a:rPr b="1" lang="en-US">
                <a:solidFill>
                  <a:srgbClr val="FFF2CC"/>
                </a:solidFill>
                <a:latin typeface="Arial Rounded"/>
                <a:ea typeface="Arial Rounded"/>
                <a:cs typeface="Arial Rounded"/>
                <a:sym typeface="Arial Rounded"/>
              </a:rPr>
              <a:t>S</a:t>
            </a:r>
            <a:r>
              <a:rPr b="1" lang="en-US">
                <a:latin typeface="Arial Rounded"/>
                <a:ea typeface="Arial Rounded"/>
                <a:cs typeface="Arial Rounded"/>
                <a:sym typeface="Arial Rounded"/>
              </a:rPr>
              <a:t>ensing)</a:t>
            </a:r>
            <a:endParaRPr/>
          </a:p>
        </p:txBody>
      </p:sp>
      <p:pic>
        <p:nvPicPr>
          <p:cNvPr descr="A close-up of a device&#10;&#10;Description automatically generated" id="194" name="Google Shape;194;p14"/>
          <p:cNvPicPr preferRelativeResize="0"/>
          <p:nvPr/>
        </p:nvPicPr>
        <p:blipFill rotWithShape="1">
          <a:blip r:embed="rId3">
            <a:alphaModFix/>
          </a:blip>
          <a:srcRect b="0" l="0" r="0" t="0"/>
          <a:stretch/>
        </p:blipFill>
        <p:spPr>
          <a:xfrm>
            <a:off x="6801162" y="1136904"/>
            <a:ext cx="5295275" cy="4114800"/>
          </a:xfrm>
          <a:prstGeom prst="rect">
            <a:avLst/>
          </a:prstGeom>
          <a:noFill/>
          <a:ln>
            <a:noFill/>
          </a:ln>
        </p:spPr>
      </p:pic>
      <p:sp>
        <p:nvSpPr>
          <p:cNvPr id="195" name="Google Shape;195;p14"/>
          <p:cNvSpPr/>
          <p:nvPr/>
        </p:nvSpPr>
        <p:spPr>
          <a:xfrm rot="10800000">
            <a:off x="5657087" y="3200400"/>
            <a:ext cx="1146048" cy="2426208"/>
          </a:xfrm>
          <a:prstGeom prst="curvedRightArrow">
            <a:avLst>
              <a:gd fmla="val 25000" name="adj1"/>
              <a:gd fmla="val 50000" name="adj2"/>
              <a:gd fmla="val 25000" name="adj3"/>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g2710ef14000_0_29"/>
          <p:cNvSpPr txBox="1"/>
          <p:nvPr>
            <p:ph type="title"/>
          </p:nvPr>
        </p:nvSpPr>
        <p:spPr>
          <a:xfrm>
            <a:off x="0" y="9145"/>
            <a:ext cx="12192000" cy="8505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Point and Track with Configuration Switching</a:t>
            </a:r>
            <a:endParaRPr/>
          </a:p>
        </p:txBody>
      </p:sp>
      <p:pic>
        <p:nvPicPr>
          <p:cNvPr id="202" name="Google Shape;202;g2710ef14000_0_29"/>
          <p:cNvPicPr preferRelativeResize="0"/>
          <p:nvPr/>
        </p:nvPicPr>
        <p:blipFill>
          <a:blip r:embed="rId3">
            <a:alphaModFix/>
          </a:blip>
          <a:stretch>
            <a:fillRect/>
          </a:stretch>
        </p:blipFill>
        <p:spPr>
          <a:xfrm>
            <a:off x="1603550" y="1333820"/>
            <a:ext cx="8852150" cy="49867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15"/>
          <p:cNvSpPr txBox="1"/>
          <p:nvPr>
            <p:ph idx="1" type="body"/>
          </p:nvPr>
        </p:nvSpPr>
        <p:spPr>
          <a:xfrm>
            <a:off x="128239" y="1137424"/>
            <a:ext cx="11552700" cy="53499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b="1" lang="en-US"/>
              <a:t>Localization and Tracking Pipeline</a:t>
            </a:r>
            <a:endParaRPr/>
          </a:p>
          <a:p>
            <a:pPr indent="-228600" lvl="1" marL="685800" rtl="0" algn="l">
              <a:lnSpc>
                <a:spcPct val="90000"/>
              </a:lnSpc>
              <a:spcBef>
                <a:spcPts val="500"/>
              </a:spcBef>
              <a:spcAft>
                <a:spcPts val="0"/>
              </a:spcAft>
              <a:buClr>
                <a:schemeClr val="dk1"/>
              </a:buClr>
              <a:buSzPts val="2400"/>
              <a:buFont typeface="Courier New"/>
              <a:buChar char="o"/>
            </a:pPr>
            <a:r>
              <a:rPr lang="en-US"/>
              <a:t>Isolate subjects from static clutters (using zero doppler)</a:t>
            </a:r>
            <a:endParaRPr/>
          </a:p>
          <a:p>
            <a:pPr indent="-228600" lvl="1" marL="685800" rtl="0" algn="l">
              <a:lnSpc>
                <a:spcPct val="90000"/>
              </a:lnSpc>
              <a:spcBef>
                <a:spcPts val="500"/>
              </a:spcBef>
              <a:spcAft>
                <a:spcPts val="0"/>
              </a:spcAft>
              <a:buClr>
                <a:srgbClr val="FF0000"/>
              </a:buClr>
              <a:buSzPts val="2400"/>
              <a:buFont typeface="Courier New"/>
              <a:buChar char="o"/>
            </a:pPr>
            <a:r>
              <a:rPr b="1" lang="en-US">
                <a:solidFill>
                  <a:srgbClr val="FF0000"/>
                </a:solidFill>
              </a:rPr>
              <a:t>Rotating the radar changes the coordinates of the point clouds</a:t>
            </a:r>
            <a:r>
              <a:rPr lang="en-US"/>
              <a:t>: Set up a global reference coordinate with respect to the magnetometer</a:t>
            </a:r>
            <a:endParaRPr/>
          </a:p>
        </p:txBody>
      </p:sp>
      <p:sp>
        <p:nvSpPr>
          <p:cNvPr id="208" name="Google Shape;208;p15"/>
          <p:cNvSpPr txBox="1"/>
          <p:nvPr>
            <p:ph type="title"/>
          </p:nvPr>
        </p:nvSpPr>
        <p:spPr>
          <a:xfrm>
            <a:off x="0" y="9145"/>
            <a:ext cx="12192000" cy="85039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Font typeface="Arial Rounded"/>
              <a:buNone/>
            </a:pPr>
            <a:r>
              <a:rPr b="1" lang="en-US">
                <a:latin typeface="Arial Rounded"/>
                <a:ea typeface="Arial Rounded"/>
                <a:cs typeface="Arial Rounded"/>
                <a:sym typeface="Arial Rounded"/>
              </a:rPr>
              <a:t>MARS System Architecture</a:t>
            </a:r>
            <a:endParaRPr/>
          </a:p>
        </p:txBody>
      </p:sp>
      <p:pic>
        <p:nvPicPr>
          <p:cNvPr descr="A diagram of a graph&#10;&#10;Description automatically generated" id="209" name="Google Shape;209;p15"/>
          <p:cNvPicPr preferRelativeResize="0"/>
          <p:nvPr/>
        </p:nvPicPr>
        <p:blipFill rotWithShape="1">
          <a:blip r:embed="rId3">
            <a:alphaModFix/>
          </a:blip>
          <a:srcRect b="0" l="0" r="0" t="0"/>
          <a:stretch/>
        </p:blipFill>
        <p:spPr>
          <a:xfrm>
            <a:off x="628428" y="2887451"/>
            <a:ext cx="5229301" cy="3428125"/>
          </a:xfrm>
          <a:prstGeom prst="rect">
            <a:avLst/>
          </a:prstGeom>
          <a:noFill/>
          <a:ln>
            <a:noFill/>
          </a:ln>
        </p:spPr>
      </p:pic>
      <p:pic>
        <p:nvPicPr>
          <p:cNvPr id="210" name="Google Shape;210;p15"/>
          <p:cNvPicPr preferRelativeResize="0"/>
          <p:nvPr/>
        </p:nvPicPr>
        <p:blipFill rotWithShape="1">
          <a:blip r:embed="rId4">
            <a:alphaModFix/>
          </a:blip>
          <a:srcRect b="23484" l="0" r="0" t="17950"/>
          <a:stretch/>
        </p:blipFill>
        <p:spPr>
          <a:xfrm>
            <a:off x="6892500" y="3001350"/>
            <a:ext cx="3347100" cy="34859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16"/>
          <p:cNvSpPr txBox="1"/>
          <p:nvPr>
            <p:ph idx="1" type="body"/>
          </p:nvPr>
        </p:nvSpPr>
        <p:spPr>
          <a:xfrm>
            <a:off x="356839" y="1137424"/>
            <a:ext cx="11552663" cy="53498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b="1" lang="en-US"/>
              <a:t>Tracking Multiple Subjects: </a:t>
            </a:r>
            <a:r>
              <a:rPr lang="en-US"/>
              <a:t>U</a:t>
            </a:r>
            <a:r>
              <a:rPr lang="en-US"/>
              <a:t>se DBSCAN to cluster the pointcloud data </a:t>
            </a:r>
            <a:endParaRPr/>
          </a:p>
          <a:p>
            <a:pPr indent="-228600" lvl="1" marL="685800" rtl="0" algn="l">
              <a:lnSpc>
                <a:spcPct val="90000"/>
              </a:lnSpc>
              <a:spcBef>
                <a:spcPts val="0"/>
              </a:spcBef>
              <a:spcAft>
                <a:spcPts val="0"/>
              </a:spcAft>
              <a:buClr>
                <a:schemeClr val="dk1"/>
              </a:buClr>
              <a:buSzPts val="2400"/>
              <a:buChar char="○"/>
            </a:pPr>
            <a:r>
              <a:rPr lang="en-US"/>
              <a:t>Compare two clusters to check whether a new subject has been introduced in the system </a:t>
            </a:r>
            <a:endParaRPr/>
          </a:p>
        </p:txBody>
      </p:sp>
      <p:sp>
        <p:nvSpPr>
          <p:cNvPr id="216" name="Google Shape;216;p16"/>
          <p:cNvSpPr txBox="1"/>
          <p:nvPr>
            <p:ph type="title"/>
          </p:nvPr>
        </p:nvSpPr>
        <p:spPr>
          <a:xfrm>
            <a:off x="0" y="9145"/>
            <a:ext cx="12192000" cy="85039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Font typeface="Arial Rounded"/>
              <a:buNone/>
            </a:pPr>
            <a:r>
              <a:rPr b="1" lang="en-US">
                <a:latin typeface="Arial Rounded"/>
                <a:ea typeface="Arial Rounded"/>
                <a:cs typeface="Arial Rounded"/>
                <a:sym typeface="Arial Rounded"/>
              </a:rPr>
              <a:t>MARS System Architecture</a:t>
            </a:r>
            <a:endParaRPr/>
          </a:p>
        </p:txBody>
      </p:sp>
      <p:pic>
        <p:nvPicPr>
          <p:cNvPr id="217" name="Google Shape;217;p16"/>
          <p:cNvPicPr preferRelativeResize="0"/>
          <p:nvPr/>
        </p:nvPicPr>
        <p:blipFill rotWithShape="1">
          <a:blip r:embed="rId3">
            <a:alphaModFix/>
          </a:blip>
          <a:srcRect b="26207" l="3437" r="54126" t="25862"/>
          <a:stretch/>
        </p:blipFill>
        <p:spPr>
          <a:xfrm>
            <a:off x="236525" y="2631800"/>
            <a:ext cx="5148200" cy="3578100"/>
          </a:xfrm>
          <a:prstGeom prst="rect">
            <a:avLst/>
          </a:prstGeom>
          <a:noFill/>
          <a:ln>
            <a:noFill/>
          </a:ln>
        </p:spPr>
      </p:pic>
      <p:pic>
        <p:nvPicPr>
          <p:cNvPr id="218" name="Google Shape;218;p16"/>
          <p:cNvPicPr preferRelativeResize="0"/>
          <p:nvPr/>
        </p:nvPicPr>
        <p:blipFill rotWithShape="1">
          <a:blip r:embed="rId3">
            <a:alphaModFix/>
          </a:blip>
          <a:srcRect b="22549" l="50002" r="0" t="27294"/>
          <a:stretch/>
        </p:blipFill>
        <p:spPr>
          <a:xfrm>
            <a:off x="5963950" y="2506625"/>
            <a:ext cx="5692550" cy="3514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18"/>
          <p:cNvSpPr txBox="1"/>
          <p:nvPr>
            <p:ph idx="1" type="body"/>
          </p:nvPr>
        </p:nvSpPr>
        <p:spPr>
          <a:xfrm>
            <a:off x="356839" y="1137424"/>
            <a:ext cx="11552663" cy="53498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a:t>Two user crosses each other, creating blind spots</a:t>
            </a:r>
            <a:endParaRPr/>
          </a:p>
          <a:p>
            <a:pPr indent="-228600" lvl="0" marL="228600" rtl="0" algn="l">
              <a:lnSpc>
                <a:spcPct val="90000"/>
              </a:lnSpc>
              <a:spcBef>
                <a:spcPts val="1000"/>
              </a:spcBef>
              <a:spcAft>
                <a:spcPts val="0"/>
              </a:spcAft>
              <a:buClr>
                <a:schemeClr val="dk1"/>
              </a:buClr>
              <a:buSzPts val="2800"/>
              <a:buChar char="•"/>
            </a:pPr>
            <a:r>
              <a:rPr lang="en-US"/>
              <a:t>We use a </a:t>
            </a:r>
            <a:r>
              <a:rPr b="1" lang="en-US"/>
              <a:t>Recursive  Kalman Filter (RKF)</a:t>
            </a:r>
            <a:r>
              <a:rPr lang="en-US"/>
              <a:t> to track the subjects movement states continuously</a:t>
            </a:r>
            <a:endParaRPr/>
          </a:p>
          <a:p>
            <a:pPr indent="-228600" lvl="1" marL="685800" rtl="0" algn="l">
              <a:lnSpc>
                <a:spcPct val="90000"/>
              </a:lnSpc>
              <a:spcBef>
                <a:spcPts val="500"/>
              </a:spcBef>
              <a:spcAft>
                <a:spcPts val="0"/>
              </a:spcAft>
              <a:buClr>
                <a:schemeClr val="dk1"/>
              </a:buClr>
              <a:buSzPts val="2400"/>
              <a:buFont typeface="Courier New"/>
              <a:buChar char="o"/>
            </a:pPr>
            <a:r>
              <a:rPr lang="en-US"/>
              <a:t>Estimate when the actual Point Cloud Data (PCD) is unavailable due to occlusion</a:t>
            </a:r>
            <a:endParaRPr/>
          </a:p>
        </p:txBody>
      </p:sp>
      <p:sp>
        <p:nvSpPr>
          <p:cNvPr id="224" name="Google Shape;224;p18"/>
          <p:cNvSpPr txBox="1"/>
          <p:nvPr>
            <p:ph type="title"/>
          </p:nvPr>
        </p:nvSpPr>
        <p:spPr>
          <a:xfrm>
            <a:off x="0" y="9145"/>
            <a:ext cx="12192000" cy="85039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Font typeface="Arial Rounded"/>
              <a:buNone/>
            </a:pPr>
            <a:r>
              <a:rPr b="1" lang="en-US">
                <a:latin typeface="Arial Rounded"/>
                <a:ea typeface="Arial Rounded"/>
                <a:cs typeface="Arial Rounded"/>
                <a:sym typeface="Arial Rounded"/>
              </a:rPr>
              <a:t>Handling Blind Spots</a:t>
            </a:r>
            <a:endParaRPr/>
          </a:p>
        </p:txBody>
      </p:sp>
      <p:pic>
        <p:nvPicPr>
          <p:cNvPr id="225" name="Google Shape;225;p18"/>
          <p:cNvPicPr preferRelativeResize="0"/>
          <p:nvPr/>
        </p:nvPicPr>
        <p:blipFill rotWithShape="1">
          <a:blip r:embed="rId3">
            <a:alphaModFix/>
          </a:blip>
          <a:srcRect b="0" l="66209" r="0" t="59528"/>
          <a:stretch/>
        </p:blipFill>
        <p:spPr>
          <a:xfrm>
            <a:off x="7457450" y="3180600"/>
            <a:ext cx="3932725" cy="2943975"/>
          </a:xfrm>
          <a:prstGeom prst="rect">
            <a:avLst/>
          </a:prstGeom>
          <a:noFill/>
          <a:ln>
            <a:noFill/>
          </a:ln>
        </p:spPr>
      </p:pic>
      <p:pic>
        <p:nvPicPr>
          <p:cNvPr id="226" name="Google Shape;226;p18"/>
          <p:cNvPicPr preferRelativeResize="0"/>
          <p:nvPr/>
        </p:nvPicPr>
        <p:blipFill rotWithShape="1">
          <a:blip r:embed="rId3">
            <a:alphaModFix/>
          </a:blip>
          <a:srcRect b="39722" l="4123" r="81334" t="38093"/>
          <a:stretch/>
        </p:blipFill>
        <p:spPr>
          <a:xfrm>
            <a:off x="4203925" y="3892435"/>
            <a:ext cx="2063850" cy="1967850"/>
          </a:xfrm>
          <a:prstGeom prst="rect">
            <a:avLst/>
          </a:prstGeom>
          <a:noFill/>
          <a:ln>
            <a:noFill/>
          </a:ln>
        </p:spPr>
      </p:pic>
      <p:pic>
        <p:nvPicPr>
          <p:cNvPr id="227" name="Google Shape;227;p18"/>
          <p:cNvPicPr preferRelativeResize="0"/>
          <p:nvPr/>
        </p:nvPicPr>
        <p:blipFill rotWithShape="1">
          <a:blip r:embed="rId3">
            <a:alphaModFix/>
          </a:blip>
          <a:srcRect b="75349" l="4227" r="81534" t="5035"/>
          <a:stretch/>
        </p:blipFill>
        <p:spPr>
          <a:xfrm>
            <a:off x="893175" y="3892425"/>
            <a:ext cx="2063850" cy="19678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g2710ef14000_0_84"/>
          <p:cNvSpPr txBox="1"/>
          <p:nvPr>
            <p:ph type="title"/>
          </p:nvPr>
        </p:nvSpPr>
        <p:spPr>
          <a:xfrm>
            <a:off x="0" y="9145"/>
            <a:ext cx="12192000" cy="8505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The High Level Processing Pipeline</a:t>
            </a:r>
            <a:endParaRPr/>
          </a:p>
        </p:txBody>
      </p:sp>
      <p:sp>
        <p:nvSpPr>
          <p:cNvPr id="234" name="Google Shape;234;g2710ef14000_0_84"/>
          <p:cNvSpPr/>
          <p:nvPr/>
        </p:nvSpPr>
        <p:spPr>
          <a:xfrm>
            <a:off x="4704475" y="1224938"/>
            <a:ext cx="2670900" cy="1794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900"/>
              <a:t>Rotate the servo when a subject moves out of the main lobe of the radar</a:t>
            </a:r>
            <a:endParaRPr b="1" sz="1900"/>
          </a:p>
        </p:txBody>
      </p:sp>
      <p:sp>
        <p:nvSpPr>
          <p:cNvPr id="235" name="Google Shape;235;g2710ef14000_0_84"/>
          <p:cNvSpPr/>
          <p:nvPr/>
        </p:nvSpPr>
        <p:spPr>
          <a:xfrm>
            <a:off x="134325" y="1212900"/>
            <a:ext cx="2670900" cy="17943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900"/>
              <a:t>Capture PCD and cluster the PCD to infer the subjects</a:t>
            </a:r>
            <a:endParaRPr b="1" sz="1900"/>
          </a:p>
        </p:txBody>
      </p:sp>
      <p:sp>
        <p:nvSpPr>
          <p:cNvPr id="236" name="Google Shape;236;g2710ef14000_0_84"/>
          <p:cNvSpPr/>
          <p:nvPr/>
        </p:nvSpPr>
        <p:spPr>
          <a:xfrm>
            <a:off x="8792177" y="1212900"/>
            <a:ext cx="3019200" cy="1794300"/>
          </a:xfrm>
          <a:prstGeom prst="roundRect">
            <a:avLst>
              <a:gd fmla="val 16667"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900"/>
              <a:t>Apply Kalman Filter to estimate the subject coordinates for the missing values</a:t>
            </a:r>
            <a:endParaRPr b="1" sz="1900"/>
          </a:p>
        </p:txBody>
      </p:sp>
      <p:sp>
        <p:nvSpPr>
          <p:cNvPr id="237" name="Google Shape;237;g2710ef14000_0_84"/>
          <p:cNvSpPr/>
          <p:nvPr/>
        </p:nvSpPr>
        <p:spPr>
          <a:xfrm>
            <a:off x="8888927" y="3632750"/>
            <a:ext cx="3019200" cy="1794300"/>
          </a:xfrm>
          <a:prstGeom prst="roundRect">
            <a:avLst>
              <a:gd fmla="val 16667" name="adj"/>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900"/>
              <a:t>Random Forest Classifier on the PCD</a:t>
            </a:r>
            <a:endParaRPr b="1" sz="1900"/>
          </a:p>
        </p:txBody>
      </p:sp>
      <p:sp>
        <p:nvSpPr>
          <p:cNvPr id="238" name="Google Shape;238;g2710ef14000_0_84"/>
          <p:cNvSpPr/>
          <p:nvPr/>
        </p:nvSpPr>
        <p:spPr>
          <a:xfrm>
            <a:off x="4586402" y="4633700"/>
            <a:ext cx="3019200" cy="1794300"/>
          </a:xfrm>
          <a:prstGeom prst="roundRect">
            <a:avLst>
              <a:gd fmla="val 16667"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900"/>
              <a:t>Extract non-zero doppler range bins and stack 1sec data at different (macro and micro) configurations </a:t>
            </a:r>
            <a:endParaRPr b="1" sz="1900"/>
          </a:p>
        </p:txBody>
      </p:sp>
      <p:sp>
        <p:nvSpPr>
          <p:cNvPr id="239" name="Google Shape;239;g2710ef14000_0_84"/>
          <p:cNvSpPr/>
          <p:nvPr/>
        </p:nvSpPr>
        <p:spPr>
          <a:xfrm>
            <a:off x="134327" y="4507900"/>
            <a:ext cx="3019200" cy="1794300"/>
          </a:xfrm>
          <a:prstGeom prst="roundRect">
            <a:avLst>
              <a:gd fmla="val 166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900"/>
              <a:t>Use 2D CNN to classify the activity levels (separate classifiers for macro and micro)</a:t>
            </a:r>
            <a:r>
              <a:rPr b="1" lang="en-US" sz="1900"/>
              <a:t> </a:t>
            </a:r>
            <a:endParaRPr b="1" sz="1900"/>
          </a:p>
        </p:txBody>
      </p:sp>
      <p:sp>
        <p:nvSpPr>
          <p:cNvPr id="240" name="Google Shape;240;g2710ef14000_0_84"/>
          <p:cNvSpPr/>
          <p:nvPr/>
        </p:nvSpPr>
        <p:spPr>
          <a:xfrm>
            <a:off x="2805225" y="2047525"/>
            <a:ext cx="1899300" cy="347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1" name="Google Shape;241;g2710ef14000_0_84"/>
          <p:cNvSpPr/>
          <p:nvPr/>
        </p:nvSpPr>
        <p:spPr>
          <a:xfrm>
            <a:off x="7431450" y="1936200"/>
            <a:ext cx="1360800" cy="347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2" name="Google Shape;242;g2710ef14000_0_84"/>
          <p:cNvSpPr/>
          <p:nvPr/>
        </p:nvSpPr>
        <p:spPr>
          <a:xfrm>
            <a:off x="10295250" y="3021300"/>
            <a:ext cx="292200" cy="6114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3" name="Google Shape;243;g2710ef14000_0_84"/>
          <p:cNvSpPr/>
          <p:nvPr/>
        </p:nvSpPr>
        <p:spPr>
          <a:xfrm>
            <a:off x="7605600" y="4885350"/>
            <a:ext cx="1283400" cy="3477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4" name="Google Shape;244;g2710ef14000_0_84"/>
          <p:cNvSpPr/>
          <p:nvPr/>
        </p:nvSpPr>
        <p:spPr>
          <a:xfrm>
            <a:off x="3153525" y="5289375"/>
            <a:ext cx="1424400" cy="3477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5" name="Google Shape;245;g2710ef14000_0_84"/>
          <p:cNvSpPr/>
          <p:nvPr/>
        </p:nvSpPr>
        <p:spPr>
          <a:xfrm>
            <a:off x="1225425" y="3020300"/>
            <a:ext cx="459000" cy="14745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6" name="Google Shape;246;g2710ef14000_0_84"/>
          <p:cNvSpPr/>
          <p:nvPr/>
        </p:nvSpPr>
        <p:spPr>
          <a:xfrm rot="-5400000">
            <a:off x="4904100" y="246800"/>
            <a:ext cx="1238100" cy="67314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7" name="Google Shape;247;g2710ef14000_0_84"/>
          <p:cNvSpPr txBox="1"/>
          <p:nvPr/>
        </p:nvSpPr>
        <p:spPr>
          <a:xfrm>
            <a:off x="7614125" y="5344400"/>
            <a:ext cx="17109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t>Static and Performing some activities</a:t>
            </a:r>
            <a:endParaRPr b="1" sz="1600"/>
          </a:p>
        </p:txBody>
      </p:sp>
      <p:sp>
        <p:nvSpPr>
          <p:cNvPr id="248" name="Google Shape;248;g2710ef14000_0_84"/>
          <p:cNvSpPr txBox="1"/>
          <p:nvPr/>
        </p:nvSpPr>
        <p:spPr>
          <a:xfrm>
            <a:off x="5774250" y="3361425"/>
            <a:ext cx="20262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700"/>
              <a:t>Walking/Running</a:t>
            </a:r>
            <a:endParaRPr b="1" sz="1700"/>
          </a:p>
        </p:txBody>
      </p:sp>
      <p:pic>
        <p:nvPicPr>
          <p:cNvPr id="249" name="Google Shape;249;g2710ef14000_0_84"/>
          <p:cNvPicPr preferRelativeResize="0"/>
          <p:nvPr/>
        </p:nvPicPr>
        <p:blipFill rotWithShape="1">
          <a:blip r:embed="rId3">
            <a:alphaModFix/>
          </a:blip>
          <a:srcRect b="6036" l="32656" r="31315" t="13796"/>
          <a:stretch/>
        </p:blipFill>
        <p:spPr>
          <a:xfrm>
            <a:off x="7897194" y="2677750"/>
            <a:ext cx="741880" cy="1238100"/>
          </a:xfrm>
          <a:prstGeom prst="rect">
            <a:avLst/>
          </a:prstGeom>
          <a:noFill/>
          <a:ln>
            <a:noFill/>
          </a:ln>
        </p:spPr>
      </p:pic>
      <p:pic>
        <p:nvPicPr>
          <p:cNvPr id="250" name="Google Shape;250;g2710ef14000_0_84"/>
          <p:cNvPicPr preferRelativeResize="0"/>
          <p:nvPr/>
        </p:nvPicPr>
        <p:blipFill rotWithShape="1">
          <a:blip r:embed="rId4">
            <a:alphaModFix/>
          </a:blip>
          <a:srcRect b="15401" l="11964" r="0" t="27173"/>
          <a:stretch/>
        </p:blipFill>
        <p:spPr>
          <a:xfrm>
            <a:off x="9168475" y="5525350"/>
            <a:ext cx="1492835" cy="973701"/>
          </a:xfrm>
          <a:prstGeom prst="rect">
            <a:avLst/>
          </a:prstGeom>
          <a:noFill/>
          <a:ln>
            <a:noFill/>
          </a:ln>
        </p:spPr>
      </p:pic>
      <p:pic>
        <p:nvPicPr>
          <p:cNvPr id="251" name="Google Shape;251;g2710ef14000_0_84"/>
          <p:cNvPicPr preferRelativeResize="0"/>
          <p:nvPr/>
        </p:nvPicPr>
        <p:blipFill>
          <a:blip r:embed="rId5">
            <a:alphaModFix/>
          </a:blip>
          <a:stretch>
            <a:fillRect/>
          </a:stretch>
        </p:blipFill>
        <p:spPr>
          <a:xfrm>
            <a:off x="2917375" y="966737"/>
            <a:ext cx="1731024" cy="973701"/>
          </a:xfrm>
          <a:prstGeom prst="rect">
            <a:avLst/>
          </a:prstGeom>
          <a:noFill/>
          <a:ln>
            <a:noFill/>
          </a:ln>
        </p:spPr>
      </p:pic>
      <p:pic>
        <p:nvPicPr>
          <p:cNvPr id="252" name="Google Shape;252;g2710ef14000_0_84"/>
          <p:cNvPicPr preferRelativeResize="0"/>
          <p:nvPr/>
        </p:nvPicPr>
        <p:blipFill rotWithShape="1">
          <a:blip r:embed="rId6">
            <a:alphaModFix/>
          </a:blip>
          <a:srcRect b="39722" l="4123" r="81334" t="38093"/>
          <a:stretch/>
        </p:blipFill>
        <p:spPr>
          <a:xfrm>
            <a:off x="3423960" y="4459522"/>
            <a:ext cx="891993" cy="850500"/>
          </a:xfrm>
          <a:prstGeom prst="rect">
            <a:avLst/>
          </a:prstGeom>
          <a:noFill/>
          <a:ln>
            <a:noFill/>
          </a:ln>
        </p:spPr>
      </p:pic>
      <p:pic>
        <p:nvPicPr>
          <p:cNvPr id="253" name="Google Shape;253;g2710ef14000_0_84"/>
          <p:cNvPicPr preferRelativeResize="0"/>
          <p:nvPr/>
        </p:nvPicPr>
        <p:blipFill rotWithShape="1">
          <a:blip r:embed="rId7">
            <a:alphaModFix/>
          </a:blip>
          <a:srcRect b="56631" l="5169" r="72138" t="8337"/>
          <a:stretch/>
        </p:blipFill>
        <p:spPr>
          <a:xfrm>
            <a:off x="3423962" y="5614188"/>
            <a:ext cx="892001" cy="860862"/>
          </a:xfrm>
          <a:prstGeom prst="rect">
            <a:avLst/>
          </a:prstGeom>
          <a:noFill/>
          <a:ln>
            <a:noFill/>
          </a:ln>
        </p:spPr>
      </p:pic>
      <p:pic>
        <p:nvPicPr>
          <p:cNvPr id="254" name="Google Shape;254;g2710ef14000_0_84"/>
          <p:cNvPicPr preferRelativeResize="0"/>
          <p:nvPr/>
        </p:nvPicPr>
        <p:blipFill>
          <a:blip r:embed="rId8">
            <a:alphaModFix/>
          </a:blip>
          <a:stretch>
            <a:fillRect/>
          </a:stretch>
        </p:blipFill>
        <p:spPr>
          <a:xfrm>
            <a:off x="134325" y="3467200"/>
            <a:ext cx="1134000" cy="850500"/>
          </a:xfrm>
          <a:prstGeom prst="rect">
            <a:avLst/>
          </a:prstGeom>
          <a:noFill/>
          <a:ln>
            <a:noFill/>
          </a:ln>
        </p:spPr>
      </p:pic>
      <p:pic>
        <p:nvPicPr>
          <p:cNvPr id="255" name="Google Shape;255;g2710ef14000_0_84"/>
          <p:cNvPicPr preferRelativeResize="0"/>
          <p:nvPr/>
        </p:nvPicPr>
        <p:blipFill rotWithShape="1">
          <a:blip r:embed="rId9">
            <a:alphaModFix/>
          </a:blip>
          <a:srcRect b="0" l="24839" r="31134" t="0"/>
          <a:stretch/>
        </p:blipFill>
        <p:spPr>
          <a:xfrm>
            <a:off x="1684425" y="3385082"/>
            <a:ext cx="473024" cy="1074443"/>
          </a:xfrm>
          <a:prstGeom prst="rect">
            <a:avLst/>
          </a:prstGeom>
          <a:noFill/>
          <a:ln>
            <a:noFill/>
          </a:ln>
        </p:spPr>
      </p:pic>
      <p:pic>
        <p:nvPicPr>
          <p:cNvPr id="256" name="Google Shape;256;g2710ef14000_0_84"/>
          <p:cNvPicPr preferRelativeResize="0"/>
          <p:nvPr/>
        </p:nvPicPr>
        <p:blipFill rotWithShape="1">
          <a:blip r:embed="rId10">
            <a:alphaModFix/>
          </a:blip>
          <a:srcRect b="23484" l="0" r="0" t="17950"/>
          <a:stretch/>
        </p:blipFill>
        <p:spPr>
          <a:xfrm>
            <a:off x="3151000" y="2395225"/>
            <a:ext cx="1283400" cy="133664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23"/>
          <p:cNvSpPr txBox="1"/>
          <p:nvPr>
            <p:ph idx="1" type="body"/>
          </p:nvPr>
        </p:nvSpPr>
        <p:spPr>
          <a:xfrm>
            <a:off x="356839" y="1137424"/>
            <a:ext cx="11552663" cy="53498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a:t>The processing pipeline has been </a:t>
            </a:r>
            <a:br>
              <a:rPr lang="en-US"/>
            </a:br>
            <a:r>
              <a:rPr lang="en-US"/>
              <a:t>implemented on a Raspberry Pi</a:t>
            </a:r>
            <a:endParaRPr/>
          </a:p>
          <a:p>
            <a:pPr indent="-228600" lvl="0" marL="228600" rtl="0" algn="l">
              <a:lnSpc>
                <a:spcPct val="90000"/>
              </a:lnSpc>
              <a:spcBef>
                <a:spcPts val="1000"/>
              </a:spcBef>
              <a:spcAft>
                <a:spcPts val="0"/>
              </a:spcAft>
              <a:buClr>
                <a:schemeClr val="dk1"/>
              </a:buClr>
              <a:buSzPts val="2800"/>
              <a:buChar char="•"/>
            </a:pPr>
            <a:r>
              <a:rPr lang="en-US"/>
              <a:t>We experimented over three </a:t>
            </a:r>
            <a:br>
              <a:rPr lang="en-US"/>
            </a:br>
            <a:r>
              <a:rPr lang="en-US"/>
              <a:t>different rooms of different sizes</a:t>
            </a:r>
            <a:endParaRPr/>
          </a:p>
          <a:p>
            <a:pPr indent="-228600" lvl="0" marL="228600" rtl="0" algn="l">
              <a:lnSpc>
                <a:spcPct val="90000"/>
              </a:lnSpc>
              <a:spcBef>
                <a:spcPts val="1000"/>
              </a:spcBef>
              <a:spcAft>
                <a:spcPts val="0"/>
              </a:spcAft>
              <a:buClr>
                <a:schemeClr val="dk1"/>
              </a:buClr>
              <a:buSzPts val="2800"/>
              <a:buChar char="•"/>
            </a:pPr>
            <a:r>
              <a:rPr lang="en-US"/>
              <a:t>7 subjects (3 female, 4 male)</a:t>
            </a:r>
            <a:endParaRPr/>
          </a:p>
        </p:txBody>
      </p:sp>
      <p:sp>
        <p:nvSpPr>
          <p:cNvPr id="262" name="Google Shape;262;p23"/>
          <p:cNvSpPr txBox="1"/>
          <p:nvPr>
            <p:ph type="title"/>
          </p:nvPr>
        </p:nvSpPr>
        <p:spPr>
          <a:xfrm>
            <a:off x="0" y="9145"/>
            <a:ext cx="12192000" cy="85039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Font typeface="Arial Rounded"/>
              <a:buNone/>
            </a:pPr>
            <a:r>
              <a:rPr b="1" lang="en-US">
                <a:latin typeface="Arial Rounded"/>
                <a:ea typeface="Arial Rounded"/>
                <a:cs typeface="Arial Rounded"/>
                <a:sym typeface="Arial Rounded"/>
              </a:rPr>
              <a:t>Implementation and Testing</a:t>
            </a:r>
            <a:endParaRPr/>
          </a:p>
        </p:txBody>
      </p:sp>
      <p:pic>
        <p:nvPicPr>
          <p:cNvPr descr="A screenshot of a room with a person walking in the background&#10;&#10;Description automatically generated" id="263" name="Google Shape;263;p23"/>
          <p:cNvPicPr preferRelativeResize="0"/>
          <p:nvPr/>
        </p:nvPicPr>
        <p:blipFill rotWithShape="1">
          <a:blip r:embed="rId3">
            <a:alphaModFix/>
          </a:blip>
          <a:srcRect b="0" l="0" r="0" t="0"/>
          <a:stretch/>
        </p:blipFill>
        <p:spPr>
          <a:xfrm>
            <a:off x="170688" y="3760793"/>
            <a:ext cx="12076176" cy="2488045"/>
          </a:xfrm>
          <a:prstGeom prst="rect">
            <a:avLst/>
          </a:prstGeom>
          <a:noFill/>
          <a:ln>
            <a:noFill/>
          </a:ln>
        </p:spPr>
      </p:pic>
      <p:pic>
        <p:nvPicPr>
          <p:cNvPr descr="A table with text and numbers&#10;&#10;Description automatically generated" id="264" name="Google Shape;264;p23"/>
          <p:cNvPicPr preferRelativeResize="0"/>
          <p:nvPr/>
        </p:nvPicPr>
        <p:blipFill rotWithShape="1">
          <a:blip r:embed="rId4">
            <a:alphaModFix/>
          </a:blip>
          <a:srcRect b="0" l="0" r="0" t="0"/>
          <a:stretch/>
        </p:blipFill>
        <p:spPr>
          <a:xfrm>
            <a:off x="6096000" y="917448"/>
            <a:ext cx="6096000" cy="2895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2"/>
          <p:cNvSpPr txBox="1"/>
          <p:nvPr>
            <p:ph type="title"/>
          </p:nvPr>
        </p:nvSpPr>
        <p:spPr>
          <a:xfrm>
            <a:off x="0" y="9145"/>
            <a:ext cx="12192000" cy="85039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Font typeface="Arial Rounded"/>
              <a:buNone/>
            </a:pPr>
            <a:r>
              <a:rPr b="1" lang="en-US">
                <a:latin typeface="Arial Rounded"/>
                <a:ea typeface="Arial Rounded"/>
                <a:cs typeface="Arial Rounded"/>
                <a:sym typeface="Arial Rounded"/>
              </a:rPr>
              <a:t>Your Home Knows You Well</a:t>
            </a:r>
            <a:endParaRPr/>
          </a:p>
        </p:txBody>
      </p:sp>
      <p:pic>
        <p:nvPicPr>
          <p:cNvPr descr="A person and person in a bedroom&#10;&#10;Description automatically generated" id="98" name="Google Shape;98;p2"/>
          <p:cNvPicPr preferRelativeResize="0"/>
          <p:nvPr/>
        </p:nvPicPr>
        <p:blipFill rotWithShape="1">
          <a:blip r:embed="rId3">
            <a:alphaModFix/>
          </a:blip>
          <a:srcRect b="0" l="0" r="0" t="0"/>
          <a:stretch/>
        </p:blipFill>
        <p:spPr>
          <a:xfrm>
            <a:off x="1161495" y="857730"/>
            <a:ext cx="9865894" cy="5642429"/>
          </a:xfrm>
          <a:prstGeom prst="rect">
            <a:avLst/>
          </a:prstGeom>
          <a:noFill/>
          <a:ln>
            <a:noFill/>
          </a:ln>
        </p:spPr>
      </p:pic>
      <p:sp>
        <p:nvSpPr>
          <p:cNvPr id="99" name="Google Shape;99;p2"/>
          <p:cNvSpPr txBox="1"/>
          <p:nvPr/>
        </p:nvSpPr>
        <p:spPr>
          <a:xfrm>
            <a:off x="8413019" y="6500159"/>
            <a:ext cx="261437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Generated through GPT-4</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24"/>
          <p:cNvSpPr txBox="1"/>
          <p:nvPr>
            <p:ph type="title"/>
          </p:nvPr>
        </p:nvSpPr>
        <p:spPr>
          <a:xfrm>
            <a:off x="0" y="9145"/>
            <a:ext cx="12192000" cy="85039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Font typeface="Arial Rounded"/>
              <a:buNone/>
            </a:pPr>
            <a:r>
              <a:rPr lang="en-US"/>
              <a:t>Accuracy</a:t>
            </a:r>
            <a:r>
              <a:rPr b="1" lang="en-US">
                <a:latin typeface="Arial Rounded"/>
                <a:ea typeface="Arial Rounded"/>
                <a:cs typeface="Arial Rounded"/>
                <a:sym typeface="Arial Rounded"/>
              </a:rPr>
              <a:t> vs Response Times </a:t>
            </a:r>
            <a:endParaRPr/>
          </a:p>
        </p:txBody>
      </p:sp>
      <p:sp>
        <p:nvSpPr>
          <p:cNvPr id="270" name="Google Shape;270;p24"/>
          <p:cNvSpPr txBox="1"/>
          <p:nvPr/>
        </p:nvSpPr>
        <p:spPr>
          <a:xfrm>
            <a:off x="2657856" y="4974336"/>
            <a:ext cx="203606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Single User</a:t>
            </a:r>
            <a:endParaRPr sz="2800">
              <a:solidFill>
                <a:schemeClr val="dk1"/>
              </a:solidFill>
              <a:latin typeface="Calibri"/>
              <a:ea typeface="Calibri"/>
              <a:cs typeface="Calibri"/>
              <a:sym typeface="Calibri"/>
            </a:endParaRPr>
          </a:p>
        </p:txBody>
      </p:sp>
      <p:sp>
        <p:nvSpPr>
          <p:cNvPr id="271" name="Google Shape;271;p24"/>
          <p:cNvSpPr txBox="1"/>
          <p:nvPr/>
        </p:nvSpPr>
        <p:spPr>
          <a:xfrm>
            <a:off x="8065007" y="4931664"/>
            <a:ext cx="268224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Multi User (N=3)</a:t>
            </a:r>
            <a:endParaRPr sz="2800">
              <a:solidFill>
                <a:schemeClr val="dk1"/>
              </a:solidFill>
              <a:latin typeface="Calibri"/>
              <a:ea typeface="Calibri"/>
              <a:cs typeface="Calibri"/>
              <a:sym typeface="Calibri"/>
            </a:endParaRPr>
          </a:p>
        </p:txBody>
      </p:sp>
      <p:sp>
        <p:nvSpPr>
          <p:cNvPr id="272" name="Google Shape;272;p24"/>
          <p:cNvSpPr txBox="1"/>
          <p:nvPr/>
        </p:nvSpPr>
        <p:spPr>
          <a:xfrm>
            <a:off x="6441951" y="5553350"/>
            <a:ext cx="5650200" cy="923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700">
                <a:solidFill>
                  <a:schemeClr val="dk1"/>
                </a:solidFill>
                <a:latin typeface="Calibri"/>
                <a:ea typeface="Calibri"/>
                <a:cs typeface="Calibri"/>
                <a:sym typeface="Calibri"/>
              </a:rPr>
              <a:t>Each user performs different activities, no activity switching over time </a:t>
            </a:r>
            <a:endParaRPr sz="1700">
              <a:solidFill>
                <a:schemeClr val="dk1"/>
              </a:solidFill>
              <a:latin typeface="Calibri"/>
              <a:ea typeface="Calibri"/>
              <a:cs typeface="Calibri"/>
              <a:sym typeface="Calibri"/>
            </a:endParaRPr>
          </a:p>
        </p:txBody>
      </p:sp>
      <p:pic>
        <p:nvPicPr>
          <p:cNvPr id="273" name="Google Shape;273;p24"/>
          <p:cNvPicPr preferRelativeResize="0"/>
          <p:nvPr/>
        </p:nvPicPr>
        <p:blipFill>
          <a:blip r:embed="rId3">
            <a:alphaModFix/>
          </a:blip>
          <a:stretch>
            <a:fillRect/>
          </a:stretch>
        </p:blipFill>
        <p:spPr>
          <a:xfrm>
            <a:off x="426413" y="859524"/>
            <a:ext cx="11339175" cy="4142050"/>
          </a:xfrm>
          <a:prstGeom prst="rect">
            <a:avLst/>
          </a:prstGeom>
          <a:noFill/>
          <a:ln>
            <a:noFill/>
          </a:ln>
        </p:spPr>
      </p:pic>
      <p:sp>
        <p:nvSpPr>
          <p:cNvPr id="274" name="Google Shape;274;p24"/>
          <p:cNvSpPr txBox="1"/>
          <p:nvPr/>
        </p:nvSpPr>
        <p:spPr>
          <a:xfrm>
            <a:off x="557076" y="5553350"/>
            <a:ext cx="5650200" cy="507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700">
                <a:solidFill>
                  <a:schemeClr val="dk1"/>
                </a:solidFill>
                <a:latin typeface="Calibri"/>
                <a:ea typeface="Calibri"/>
                <a:cs typeface="Calibri"/>
                <a:sym typeface="Calibri"/>
              </a:rPr>
              <a:t>Perform different activities over time</a:t>
            </a:r>
            <a:r>
              <a:rPr lang="en-US" sz="2700">
                <a:solidFill>
                  <a:schemeClr val="dk1"/>
                </a:solidFill>
                <a:latin typeface="Calibri"/>
                <a:ea typeface="Calibri"/>
                <a:cs typeface="Calibri"/>
                <a:sym typeface="Calibri"/>
              </a:rPr>
              <a:t> </a:t>
            </a:r>
            <a:endParaRPr sz="17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25"/>
          <p:cNvSpPr txBox="1"/>
          <p:nvPr>
            <p:ph type="title"/>
          </p:nvPr>
        </p:nvSpPr>
        <p:spPr>
          <a:xfrm>
            <a:off x="0" y="9145"/>
            <a:ext cx="12192000" cy="85039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Font typeface="Arial Rounded"/>
              <a:buNone/>
            </a:pPr>
            <a:r>
              <a:rPr lang="en-US"/>
              <a:t>Accuracy</a:t>
            </a:r>
            <a:r>
              <a:rPr b="1" lang="en-US">
                <a:latin typeface="Arial Rounded"/>
                <a:ea typeface="Arial Rounded"/>
                <a:cs typeface="Arial Rounded"/>
                <a:sym typeface="Arial Rounded"/>
              </a:rPr>
              <a:t> vs Response Times </a:t>
            </a:r>
            <a:endParaRPr/>
          </a:p>
        </p:txBody>
      </p:sp>
      <p:sp>
        <p:nvSpPr>
          <p:cNvPr id="280" name="Google Shape;280;p25"/>
          <p:cNvSpPr txBox="1"/>
          <p:nvPr/>
        </p:nvSpPr>
        <p:spPr>
          <a:xfrm>
            <a:off x="2639567" y="5224272"/>
            <a:ext cx="722985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Multi User (N=3), activity switching over time</a:t>
            </a:r>
            <a:endParaRPr sz="2800">
              <a:solidFill>
                <a:schemeClr val="dk1"/>
              </a:solidFill>
              <a:latin typeface="Calibri"/>
              <a:ea typeface="Calibri"/>
              <a:cs typeface="Calibri"/>
              <a:sym typeface="Calibri"/>
            </a:endParaRPr>
          </a:p>
        </p:txBody>
      </p:sp>
      <p:pic>
        <p:nvPicPr>
          <p:cNvPr id="281" name="Google Shape;281;p25"/>
          <p:cNvPicPr preferRelativeResize="0"/>
          <p:nvPr/>
        </p:nvPicPr>
        <p:blipFill>
          <a:blip r:embed="rId3">
            <a:alphaModFix/>
          </a:blip>
          <a:stretch>
            <a:fillRect/>
          </a:stretch>
        </p:blipFill>
        <p:spPr>
          <a:xfrm>
            <a:off x="3018679" y="1220586"/>
            <a:ext cx="6154637" cy="4003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6"/>
          <p:cNvSpPr txBox="1"/>
          <p:nvPr>
            <p:ph type="title"/>
          </p:nvPr>
        </p:nvSpPr>
        <p:spPr>
          <a:xfrm>
            <a:off x="0" y="9145"/>
            <a:ext cx="12192000" cy="85039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Font typeface="Arial Rounded"/>
              <a:buNone/>
            </a:pPr>
            <a:r>
              <a:rPr lang="en-US"/>
              <a:t>Accuracy</a:t>
            </a:r>
            <a:r>
              <a:rPr b="1" lang="en-US">
                <a:latin typeface="Arial Rounded"/>
                <a:ea typeface="Arial Rounded"/>
                <a:cs typeface="Arial Rounded"/>
                <a:sym typeface="Arial Rounded"/>
              </a:rPr>
              <a:t> for Various Activity Classification</a:t>
            </a:r>
            <a:endParaRPr/>
          </a:p>
        </p:txBody>
      </p:sp>
      <p:pic>
        <p:nvPicPr>
          <p:cNvPr descr="A graph of different colored lines&#10;&#10;Description automatically generated" id="287" name="Google Shape;287;p26"/>
          <p:cNvPicPr preferRelativeResize="0"/>
          <p:nvPr/>
        </p:nvPicPr>
        <p:blipFill rotWithShape="1">
          <a:blip r:embed="rId3">
            <a:alphaModFix/>
          </a:blip>
          <a:srcRect b="0" l="0" r="0" t="0"/>
          <a:stretch/>
        </p:blipFill>
        <p:spPr>
          <a:xfrm>
            <a:off x="1616040" y="1347120"/>
            <a:ext cx="8960761" cy="448524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27"/>
          <p:cNvSpPr txBox="1"/>
          <p:nvPr>
            <p:ph type="title"/>
          </p:nvPr>
        </p:nvSpPr>
        <p:spPr>
          <a:xfrm>
            <a:off x="0" y="9145"/>
            <a:ext cx="12192000" cy="85039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Font typeface="Arial Rounded"/>
              <a:buNone/>
            </a:pPr>
            <a:r>
              <a:rPr b="1" lang="en-US">
                <a:latin typeface="Arial Rounded"/>
                <a:ea typeface="Arial Rounded"/>
                <a:cs typeface="Arial Rounded"/>
                <a:sym typeface="Arial Rounded"/>
              </a:rPr>
              <a:t>Impact of the Environment</a:t>
            </a:r>
            <a:endParaRPr/>
          </a:p>
        </p:txBody>
      </p:sp>
      <p:sp>
        <p:nvSpPr>
          <p:cNvPr id="293" name="Google Shape;293;p27"/>
          <p:cNvSpPr txBox="1"/>
          <p:nvPr/>
        </p:nvSpPr>
        <p:spPr>
          <a:xfrm>
            <a:off x="780610" y="3818473"/>
            <a:ext cx="34380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Number of Subjects</a:t>
            </a:r>
            <a:endParaRPr sz="1800">
              <a:solidFill>
                <a:schemeClr val="dk1"/>
              </a:solidFill>
              <a:latin typeface="Calibri"/>
              <a:ea typeface="Calibri"/>
              <a:cs typeface="Calibri"/>
              <a:sym typeface="Calibri"/>
            </a:endParaRPr>
          </a:p>
        </p:txBody>
      </p:sp>
      <p:sp>
        <p:nvSpPr>
          <p:cNvPr id="294" name="Google Shape;294;p27"/>
          <p:cNvSpPr txBox="1"/>
          <p:nvPr/>
        </p:nvSpPr>
        <p:spPr>
          <a:xfrm>
            <a:off x="5001560" y="3818471"/>
            <a:ext cx="27066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Different Rooms</a:t>
            </a:r>
            <a:endParaRPr sz="1800">
              <a:solidFill>
                <a:schemeClr val="dk1"/>
              </a:solidFill>
              <a:latin typeface="Calibri"/>
              <a:ea typeface="Calibri"/>
              <a:cs typeface="Calibri"/>
              <a:sym typeface="Calibri"/>
            </a:endParaRPr>
          </a:p>
        </p:txBody>
      </p:sp>
      <p:sp>
        <p:nvSpPr>
          <p:cNvPr id="295" name="Google Shape;295;p27"/>
          <p:cNvSpPr txBox="1"/>
          <p:nvPr/>
        </p:nvSpPr>
        <p:spPr>
          <a:xfrm>
            <a:off x="8689293" y="3818465"/>
            <a:ext cx="31089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Different Blockages</a:t>
            </a:r>
            <a:endParaRPr sz="1800">
              <a:solidFill>
                <a:schemeClr val="dk1"/>
              </a:solidFill>
              <a:latin typeface="Calibri"/>
              <a:ea typeface="Calibri"/>
              <a:cs typeface="Calibri"/>
              <a:sym typeface="Calibri"/>
            </a:endParaRPr>
          </a:p>
        </p:txBody>
      </p:sp>
      <p:pic>
        <p:nvPicPr>
          <p:cNvPr id="296" name="Google Shape;296;p27"/>
          <p:cNvPicPr preferRelativeResize="0"/>
          <p:nvPr/>
        </p:nvPicPr>
        <p:blipFill>
          <a:blip r:embed="rId3">
            <a:alphaModFix/>
          </a:blip>
          <a:stretch>
            <a:fillRect/>
          </a:stretch>
        </p:blipFill>
        <p:spPr>
          <a:xfrm>
            <a:off x="152400" y="859524"/>
            <a:ext cx="11916393" cy="3060200"/>
          </a:xfrm>
          <a:prstGeom prst="rect">
            <a:avLst/>
          </a:prstGeom>
          <a:noFill/>
          <a:ln>
            <a:noFill/>
          </a:ln>
        </p:spPr>
      </p:pic>
      <p:pic>
        <p:nvPicPr>
          <p:cNvPr id="297" name="Google Shape;297;p27"/>
          <p:cNvPicPr preferRelativeResize="0"/>
          <p:nvPr/>
        </p:nvPicPr>
        <p:blipFill rotWithShape="1">
          <a:blip r:embed="rId4">
            <a:alphaModFix/>
          </a:blip>
          <a:srcRect b="0" l="0" r="0" t="11645"/>
          <a:stretch/>
        </p:blipFill>
        <p:spPr>
          <a:xfrm>
            <a:off x="218000" y="4774050"/>
            <a:ext cx="11795202" cy="17334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g2710ef14000_0_53"/>
          <p:cNvSpPr txBox="1"/>
          <p:nvPr>
            <p:ph type="title"/>
          </p:nvPr>
        </p:nvSpPr>
        <p:spPr>
          <a:xfrm>
            <a:off x="0" y="9145"/>
            <a:ext cx="12192000" cy="8505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Impact of Orientation</a:t>
            </a:r>
            <a:endParaRPr/>
          </a:p>
        </p:txBody>
      </p:sp>
      <p:pic>
        <p:nvPicPr>
          <p:cNvPr id="304" name="Google Shape;304;g2710ef14000_0_53"/>
          <p:cNvPicPr preferRelativeResize="0"/>
          <p:nvPr/>
        </p:nvPicPr>
        <p:blipFill>
          <a:blip r:embed="rId3">
            <a:alphaModFix/>
          </a:blip>
          <a:stretch>
            <a:fillRect/>
          </a:stretch>
        </p:blipFill>
        <p:spPr>
          <a:xfrm>
            <a:off x="152400" y="1012045"/>
            <a:ext cx="11887199" cy="422624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28"/>
          <p:cNvSpPr txBox="1"/>
          <p:nvPr>
            <p:ph type="title"/>
          </p:nvPr>
        </p:nvSpPr>
        <p:spPr>
          <a:xfrm>
            <a:off x="0" y="9145"/>
            <a:ext cx="12192000" cy="85039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Font typeface="Arial Rounded"/>
              <a:buNone/>
            </a:pPr>
            <a:r>
              <a:rPr b="1" lang="en-US">
                <a:latin typeface="Arial Rounded"/>
                <a:ea typeface="Arial Rounded"/>
                <a:cs typeface="Arial Rounded"/>
                <a:sym typeface="Arial Rounded"/>
              </a:rPr>
              <a:t>Localization Performance</a:t>
            </a:r>
            <a:endParaRPr/>
          </a:p>
        </p:txBody>
      </p:sp>
      <p:pic>
        <p:nvPicPr>
          <p:cNvPr descr="A close-up of a sign&#10;&#10;Description automatically generated" id="310" name="Google Shape;310;p28"/>
          <p:cNvPicPr preferRelativeResize="0"/>
          <p:nvPr/>
        </p:nvPicPr>
        <p:blipFill rotWithShape="1">
          <a:blip r:embed="rId3">
            <a:alphaModFix/>
          </a:blip>
          <a:srcRect b="0" l="0" r="0" t="0"/>
          <a:stretch/>
        </p:blipFill>
        <p:spPr>
          <a:xfrm>
            <a:off x="2139696" y="973033"/>
            <a:ext cx="9442704" cy="1553038"/>
          </a:xfrm>
          <a:prstGeom prst="rect">
            <a:avLst/>
          </a:prstGeom>
          <a:noFill/>
          <a:ln>
            <a:noFill/>
          </a:ln>
        </p:spPr>
      </p:pic>
      <p:pic>
        <p:nvPicPr>
          <p:cNvPr id="311" name="Google Shape;311;p28"/>
          <p:cNvPicPr preferRelativeResize="0"/>
          <p:nvPr/>
        </p:nvPicPr>
        <p:blipFill rotWithShape="1">
          <a:blip r:embed="rId4">
            <a:alphaModFix/>
          </a:blip>
          <a:srcRect b="0" l="0" r="0" t="0"/>
          <a:stretch/>
        </p:blipFill>
        <p:spPr>
          <a:xfrm>
            <a:off x="5852160" y="2634421"/>
            <a:ext cx="6096000" cy="3997078"/>
          </a:xfrm>
          <a:prstGeom prst="rect">
            <a:avLst/>
          </a:prstGeom>
          <a:noFill/>
          <a:ln>
            <a:noFill/>
          </a:ln>
        </p:spPr>
      </p:pic>
      <p:pic>
        <p:nvPicPr>
          <p:cNvPr descr="A chart with different colored boxes&#10;&#10;Description automatically generated" id="312" name="Google Shape;312;p28"/>
          <p:cNvPicPr preferRelativeResize="0"/>
          <p:nvPr/>
        </p:nvPicPr>
        <p:blipFill rotWithShape="1">
          <a:blip r:embed="rId5">
            <a:alphaModFix/>
          </a:blip>
          <a:srcRect b="0" l="0" r="0" t="0"/>
          <a:stretch/>
        </p:blipFill>
        <p:spPr>
          <a:xfrm>
            <a:off x="320400" y="2864520"/>
            <a:ext cx="4846321" cy="334008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30"/>
          <p:cNvSpPr txBox="1"/>
          <p:nvPr>
            <p:ph idx="1" type="body"/>
          </p:nvPr>
        </p:nvSpPr>
        <p:spPr>
          <a:xfrm>
            <a:off x="356839" y="1137424"/>
            <a:ext cx="11552663" cy="53498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a:t>A simple yet effective way of continuous multi-user tracking within a room </a:t>
            </a:r>
            <a:endParaRPr/>
          </a:p>
          <a:p>
            <a:pPr indent="-228600" lvl="0" marL="228600" rtl="0" algn="l">
              <a:lnSpc>
                <a:spcPct val="90000"/>
              </a:lnSpc>
              <a:spcBef>
                <a:spcPts val="1000"/>
              </a:spcBef>
              <a:spcAft>
                <a:spcPts val="0"/>
              </a:spcAft>
              <a:buClr>
                <a:schemeClr val="dk1"/>
              </a:buClr>
              <a:buSzPts val="2800"/>
              <a:buChar char="•"/>
            </a:pPr>
            <a:r>
              <a:rPr lang="en-US"/>
              <a:t>&lt;50 cm error on average in localization, while &gt;95% accuracy on average in activity classification</a:t>
            </a:r>
            <a:endParaRPr/>
          </a:p>
          <a:p>
            <a:pPr indent="-228600" lvl="0" marL="228600" rtl="0" algn="l">
              <a:lnSpc>
                <a:spcPct val="90000"/>
              </a:lnSpc>
              <a:spcBef>
                <a:spcPts val="1000"/>
              </a:spcBef>
              <a:spcAft>
                <a:spcPts val="0"/>
              </a:spcAft>
              <a:buClr>
                <a:schemeClr val="dk1"/>
              </a:buClr>
              <a:buSzPts val="2800"/>
              <a:buChar char="•"/>
            </a:pPr>
            <a:r>
              <a:rPr lang="en-US"/>
              <a:t>Response time is also good (within 2-5 secs) </a:t>
            </a:r>
            <a:endParaRPr/>
          </a:p>
          <a:p>
            <a:pPr indent="-228600" lvl="0" marL="228600" rtl="0" algn="l">
              <a:lnSpc>
                <a:spcPct val="90000"/>
              </a:lnSpc>
              <a:spcBef>
                <a:spcPts val="1000"/>
              </a:spcBef>
              <a:spcAft>
                <a:spcPts val="0"/>
              </a:spcAft>
              <a:buClr>
                <a:schemeClr val="dk1"/>
              </a:buClr>
              <a:buSzPts val="2800"/>
              <a:buChar char="•"/>
            </a:pPr>
            <a:r>
              <a:rPr lang="en-US"/>
              <a:t>Tradeoff between a mechanical solution over a COTS device vs sophisticated solution like dynamic beamforming </a:t>
            </a:r>
            <a:endParaRPr/>
          </a:p>
          <a:p>
            <a:pPr indent="-228600" lvl="0" marL="228600" rtl="0" algn="l">
              <a:lnSpc>
                <a:spcPct val="90000"/>
              </a:lnSpc>
              <a:spcBef>
                <a:spcPts val="1000"/>
              </a:spcBef>
              <a:spcAft>
                <a:spcPts val="0"/>
              </a:spcAft>
              <a:buClr>
                <a:schemeClr val="dk1"/>
              </a:buClr>
              <a:buSzPts val="2800"/>
              <a:buChar char="•"/>
            </a:pPr>
            <a:r>
              <a:rPr lang="en-US"/>
              <a:t>Can we utilize high-volume high-resolution data (through DCA1000EVM)</a:t>
            </a:r>
            <a:endParaRPr/>
          </a:p>
          <a:p>
            <a:pPr indent="-228600" lvl="1" marL="685800" rtl="0" algn="l">
              <a:lnSpc>
                <a:spcPct val="90000"/>
              </a:lnSpc>
              <a:spcBef>
                <a:spcPts val="500"/>
              </a:spcBef>
              <a:spcAft>
                <a:spcPts val="0"/>
              </a:spcAft>
              <a:buClr>
                <a:schemeClr val="dk1"/>
              </a:buClr>
              <a:buSzPts val="2400"/>
              <a:buFont typeface="Courier New"/>
              <a:buChar char="o"/>
            </a:pPr>
            <a:r>
              <a:rPr lang="en-US"/>
              <a:t>Tradeoff in real-time performance over an edge device (Raspberry Pi)? </a:t>
            </a:r>
            <a:endParaRPr/>
          </a:p>
        </p:txBody>
      </p:sp>
      <p:sp>
        <p:nvSpPr>
          <p:cNvPr id="318" name="Google Shape;318;p30"/>
          <p:cNvSpPr txBox="1"/>
          <p:nvPr>
            <p:ph type="title"/>
          </p:nvPr>
        </p:nvSpPr>
        <p:spPr>
          <a:xfrm>
            <a:off x="0" y="9145"/>
            <a:ext cx="12192000" cy="85039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Font typeface="Arial Rounded"/>
              <a:buNone/>
            </a:pPr>
            <a:r>
              <a:rPr lang="en-US"/>
              <a:t>Conclusion</a:t>
            </a:r>
            <a:r>
              <a:rPr b="1" lang="en-US">
                <a:latin typeface="Arial Rounded"/>
                <a:ea typeface="Arial Rounded"/>
                <a:cs typeface="Arial Rounded"/>
                <a:sym typeface="Arial Rounded"/>
              </a:rPr>
              <a:t> and Future Directions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g2710ef14000_0_42"/>
          <p:cNvSpPr txBox="1"/>
          <p:nvPr>
            <p:ph type="title"/>
          </p:nvPr>
        </p:nvSpPr>
        <p:spPr>
          <a:xfrm>
            <a:off x="0" y="9145"/>
            <a:ext cx="12192000" cy="8505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Thank You for Your Time</a:t>
            </a:r>
            <a:endParaRPr/>
          </a:p>
        </p:txBody>
      </p:sp>
      <p:pic>
        <p:nvPicPr>
          <p:cNvPr id="325" name="Google Shape;325;g2710ef14000_0_42"/>
          <p:cNvPicPr preferRelativeResize="0"/>
          <p:nvPr/>
        </p:nvPicPr>
        <p:blipFill>
          <a:blip r:embed="rId3">
            <a:alphaModFix/>
          </a:blip>
          <a:stretch>
            <a:fillRect/>
          </a:stretch>
        </p:blipFill>
        <p:spPr>
          <a:xfrm>
            <a:off x="319300" y="1090962"/>
            <a:ext cx="3090099" cy="3090099"/>
          </a:xfrm>
          <a:prstGeom prst="rect">
            <a:avLst/>
          </a:prstGeom>
          <a:noFill/>
          <a:ln>
            <a:noFill/>
          </a:ln>
        </p:spPr>
      </p:pic>
      <p:sp>
        <p:nvSpPr>
          <p:cNvPr id="326" name="Google Shape;326;g2710ef14000_0_42"/>
          <p:cNvSpPr txBox="1"/>
          <p:nvPr/>
        </p:nvSpPr>
        <p:spPr>
          <a:xfrm>
            <a:off x="459300" y="4368363"/>
            <a:ext cx="28101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000"/>
              <a:t>MARS Demo</a:t>
            </a:r>
            <a:endParaRPr b="1" sz="3000"/>
          </a:p>
        </p:txBody>
      </p:sp>
      <p:sp>
        <p:nvSpPr>
          <p:cNvPr id="327" name="Google Shape;327;g2710ef14000_0_42"/>
          <p:cNvSpPr txBox="1"/>
          <p:nvPr/>
        </p:nvSpPr>
        <p:spPr>
          <a:xfrm>
            <a:off x="459300" y="5202200"/>
            <a:ext cx="28101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600">
                <a:solidFill>
                  <a:srgbClr val="0070C0"/>
                </a:solidFill>
              </a:rPr>
              <a:t>We had the live demo yesterday!</a:t>
            </a:r>
            <a:endParaRPr b="1" sz="2600">
              <a:solidFill>
                <a:srgbClr val="0070C0"/>
              </a:solidFill>
            </a:endParaRPr>
          </a:p>
        </p:txBody>
      </p:sp>
      <p:pic>
        <p:nvPicPr>
          <p:cNvPr id="328" name="Google Shape;328;g2710ef14000_0_42"/>
          <p:cNvPicPr preferRelativeResize="0"/>
          <p:nvPr/>
        </p:nvPicPr>
        <p:blipFill>
          <a:blip r:embed="rId4">
            <a:alphaModFix/>
          </a:blip>
          <a:stretch>
            <a:fillRect/>
          </a:stretch>
        </p:blipFill>
        <p:spPr>
          <a:xfrm>
            <a:off x="4457200" y="998148"/>
            <a:ext cx="3090099" cy="3090099"/>
          </a:xfrm>
          <a:prstGeom prst="rect">
            <a:avLst/>
          </a:prstGeom>
          <a:noFill/>
          <a:ln>
            <a:noFill/>
          </a:ln>
        </p:spPr>
      </p:pic>
      <p:sp>
        <p:nvSpPr>
          <p:cNvPr id="329" name="Google Shape;329;g2710ef14000_0_42"/>
          <p:cNvSpPr txBox="1"/>
          <p:nvPr/>
        </p:nvSpPr>
        <p:spPr>
          <a:xfrm>
            <a:off x="4812650" y="4412375"/>
            <a:ext cx="25995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000"/>
              <a:t>Source Code</a:t>
            </a:r>
            <a:endParaRPr b="1" sz="3000"/>
          </a:p>
        </p:txBody>
      </p:sp>
      <p:pic>
        <p:nvPicPr>
          <p:cNvPr id="330" name="Google Shape;330;g2710ef14000_0_42"/>
          <p:cNvPicPr preferRelativeResize="0"/>
          <p:nvPr/>
        </p:nvPicPr>
        <p:blipFill>
          <a:blip r:embed="rId5">
            <a:alphaModFix/>
          </a:blip>
          <a:stretch>
            <a:fillRect/>
          </a:stretch>
        </p:blipFill>
        <p:spPr>
          <a:xfrm>
            <a:off x="8710100" y="998149"/>
            <a:ext cx="3090099" cy="3090099"/>
          </a:xfrm>
          <a:prstGeom prst="rect">
            <a:avLst/>
          </a:prstGeom>
          <a:noFill/>
          <a:ln>
            <a:noFill/>
          </a:ln>
        </p:spPr>
      </p:pic>
      <p:sp>
        <p:nvSpPr>
          <p:cNvPr id="331" name="Google Shape;331;g2710ef14000_0_42"/>
          <p:cNvSpPr txBox="1"/>
          <p:nvPr/>
        </p:nvSpPr>
        <p:spPr>
          <a:xfrm>
            <a:off x="8955400" y="4412375"/>
            <a:ext cx="2599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000"/>
              <a:t>Contact Us</a:t>
            </a:r>
            <a:endParaRPr b="1" sz="3000"/>
          </a:p>
        </p:txBody>
      </p:sp>
      <p:sp>
        <p:nvSpPr>
          <p:cNvPr id="332" name="Google Shape;332;g2710ef14000_0_42"/>
          <p:cNvSpPr txBox="1"/>
          <p:nvPr/>
        </p:nvSpPr>
        <p:spPr>
          <a:xfrm>
            <a:off x="7792600" y="5141725"/>
            <a:ext cx="4311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800" u="sng">
                <a:solidFill>
                  <a:schemeClr val="hlink"/>
                </a:solidFill>
                <a:hlinkClick r:id="rId6"/>
              </a:rPr>
              <a:t>https://cse.iitkgp.ac.in/resgrp/ubinet/</a:t>
            </a:r>
            <a:r>
              <a:rPr b="1" lang="en-US" sz="1800">
                <a:solidFill>
                  <a:srgbClr val="0070C0"/>
                </a:solidFill>
              </a:rPr>
              <a:t> </a:t>
            </a:r>
            <a:endParaRPr b="1" sz="1800">
              <a:solidFill>
                <a:srgbClr val="0070C0"/>
              </a:solidFill>
            </a:endParaRPr>
          </a:p>
        </p:txBody>
      </p:sp>
      <p:pic>
        <p:nvPicPr>
          <p:cNvPr id="333" name="Google Shape;333;g2710ef14000_0_42"/>
          <p:cNvPicPr preferRelativeResize="0"/>
          <p:nvPr/>
        </p:nvPicPr>
        <p:blipFill>
          <a:blip r:embed="rId7">
            <a:alphaModFix/>
          </a:blip>
          <a:stretch>
            <a:fillRect/>
          </a:stretch>
        </p:blipFill>
        <p:spPr>
          <a:xfrm>
            <a:off x="4033875" y="5014875"/>
            <a:ext cx="3821187" cy="16746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3"/>
          <p:cNvSpPr txBox="1"/>
          <p:nvPr>
            <p:ph type="title"/>
          </p:nvPr>
        </p:nvSpPr>
        <p:spPr>
          <a:xfrm>
            <a:off x="0" y="9145"/>
            <a:ext cx="12192000" cy="85039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Font typeface="Arial Rounded"/>
              <a:buNone/>
            </a:pPr>
            <a:r>
              <a:rPr b="1" lang="en-US">
                <a:latin typeface="Arial Rounded"/>
                <a:ea typeface="Arial Rounded"/>
                <a:cs typeface="Arial Rounded"/>
                <a:sym typeface="Arial Rounded"/>
              </a:rPr>
              <a:t>Requirements</a:t>
            </a:r>
            <a:endParaRPr/>
          </a:p>
        </p:txBody>
      </p:sp>
      <p:pic>
        <p:nvPicPr>
          <p:cNvPr id="105" name="Google Shape;105;p3"/>
          <p:cNvPicPr preferRelativeResize="0"/>
          <p:nvPr/>
        </p:nvPicPr>
        <p:blipFill rotWithShape="1">
          <a:blip r:embed="rId3">
            <a:alphaModFix/>
          </a:blip>
          <a:srcRect b="0" l="0" r="0" t="0"/>
          <a:stretch/>
        </p:blipFill>
        <p:spPr>
          <a:xfrm>
            <a:off x="13368" y="2837447"/>
            <a:ext cx="6483684" cy="3649579"/>
          </a:xfrm>
          <a:prstGeom prst="rect">
            <a:avLst/>
          </a:prstGeom>
          <a:noFill/>
          <a:ln>
            <a:noFill/>
          </a:ln>
        </p:spPr>
      </p:pic>
      <p:sp>
        <p:nvSpPr>
          <p:cNvPr id="106" name="Google Shape;106;p3"/>
          <p:cNvSpPr txBox="1"/>
          <p:nvPr/>
        </p:nvSpPr>
        <p:spPr>
          <a:xfrm>
            <a:off x="5722924" y="1142771"/>
            <a:ext cx="6218662" cy="5349838"/>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Real-time inference of activities</a:t>
            </a:r>
            <a:endParaRPr sz="2800">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Multi-activity support </a:t>
            </a:r>
            <a:endParaRPr/>
          </a:p>
          <a:p>
            <a:pPr indent="-228600" lvl="1" marL="685800" marR="0" rtl="0" algn="l">
              <a:lnSpc>
                <a:spcPct val="90000"/>
              </a:lnSpc>
              <a:spcBef>
                <a:spcPts val="500"/>
              </a:spcBef>
              <a:spcAft>
                <a:spcPts val="0"/>
              </a:spcAft>
              <a:buClr>
                <a:schemeClr val="dk1"/>
              </a:buClr>
              <a:buSzPts val="2400"/>
              <a:buFont typeface="Courier New"/>
              <a:buChar char="o"/>
            </a:pPr>
            <a:r>
              <a:rPr b="0" i="0" lang="en-US" sz="2400" u="none" cap="none" strike="noStrike">
                <a:solidFill>
                  <a:schemeClr val="dk1"/>
                </a:solidFill>
                <a:latin typeface="Calibri"/>
                <a:ea typeface="Calibri"/>
                <a:cs typeface="Calibri"/>
                <a:sym typeface="Calibri"/>
              </a:rPr>
              <a:t>Both in micro-scale as well as </a:t>
            </a:r>
            <a:r>
              <a:rPr b="0" i="0" lang="en-US" sz="2400" u="none" cap="none" strike="noStrike">
                <a:solidFill>
                  <a:srgbClr val="000000"/>
                </a:solidFill>
                <a:latin typeface="Calibri"/>
                <a:ea typeface="Calibri"/>
                <a:cs typeface="Calibri"/>
                <a:sym typeface="Calibri"/>
              </a:rPr>
              <a:t>macro-scale</a:t>
            </a:r>
            <a:endParaRPr b="0" i="0" sz="2400" u="none" cap="none" strike="noStrike">
              <a:solidFill>
                <a:schemeClr val="dk1"/>
              </a:solidFill>
              <a:latin typeface="Calibri"/>
              <a:ea typeface="Calibri"/>
              <a:cs typeface="Calibri"/>
              <a:sym typeface="Calibri"/>
            </a:endParaRPr>
          </a:p>
        </p:txBody>
      </p:sp>
      <p:pic>
        <p:nvPicPr>
          <p:cNvPr descr="A diagram of a multi-activity&#10;&#10;Description automatically generated" id="107" name="Google Shape;107;p3"/>
          <p:cNvPicPr preferRelativeResize="0"/>
          <p:nvPr/>
        </p:nvPicPr>
        <p:blipFill rotWithShape="1">
          <a:blip r:embed="rId4">
            <a:alphaModFix/>
          </a:blip>
          <a:srcRect b="0" l="0" r="0" t="0"/>
          <a:stretch/>
        </p:blipFill>
        <p:spPr>
          <a:xfrm>
            <a:off x="6522953" y="2929941"/>
            <a:ext cx="5669881" cy="3738645"/>
          </a:xfrm>
          <a:prstGeom prst="rect">
            <a:avLst/>
          </a:prstGeom>
          <a:noFill/>
          <a:ln>
            <a:noFill/>
          </a:ln>
        </p:spPr>
      </p:pic>
      <p:sp>
        <p:nvSpPr>
          <p:cNvPr id="108" name="Google Shape;108;p3"/>
          <p:cNvSpPr txBox="1"/>
          <p:nvPr>
            <p:ph idx="1" type="body"/>
          </p:nvPr>
        </p:nvSpPr>
        <p:spPr>
          <a:xfrm>
            <a:off x="356839" y="1137424"/>
            <a:ext cx="5336347" cy="53498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a:t>Continuous subject tracking</a:t>
            </a:r>
            <a:endParaRPr/>
          </a:p>
          <a:p>
            <a:pPr indent="-228600" lvl="0" marL="228600" rtl="0" algn="l">
              <a:lnSpc>
                <a:spcPct val="90000"/>
              </a:lnSpc>
              <a:spcBef>
                <a:spcPts val="1000"/>
              </a:spcBef>
              <a:spcAft>
                <a:spcPts val="0"/>
              </a:spcAft>
              <a:buClr>
                <a:schemeClr val="dk1"/>
              </a:buClr>
              <a:buSzPts val="2800"/>
              <a:buChar char="•"/>
            </a:pPr>
            <a:r>
              <a:rPr lang="en-US"/>
              <a:t>Monitoring multiple subjects</a:t>
            </a:r>
            <a:endParaRPr/>
          </a:p>
          <a:p>
            <a:pPr indent="-228600" lvl="0" marL="228600" rtl="0" algn="l">
              <a:lnSpc>
                <a:spcPct val="90000"/>
              </a:lnSpc>
              <a:spcBef>
                <a:spcPts val="1000"/>
              </a:spcBef>
              <a:spcAft>
                <a:spcPts val="0"/>
              </a:spcAft>
              <a:buClr>
                <a:schemeClr val="dk1"/>
              </a:buClr>
              <a:buSzPts val="2800"/>
              <a:buChar char="•"/>
            </a:pPr>
            <a:r>
              <a:rPr lang="en-US"/>
              <a:t>Monitoring different activities over time</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g2710ef14000_0_72"/>
          <p:cNvSpPr txBox="1"/>
          <p:nvPr>
            <p:ph type="title"/>
          </p:nvPr>
        </p:nvSpPr>
        <p:spPr>
          <a:xfrm>
            <a:off x="0" y="9145"/>
            <a:ext cx="12192000" cy="8505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Why mmWave?</a:t>
            </a:r>
            <a:endParaRPr/>
          </a:p>
        </p:txBody>
      </p:sp>
      <p:pic>
        <p:nvPicPr>
          <p:cNvPr id="115" name="Google Shape;115;g2710ef14000_0_72"/>
          <p:cNvPicPr preferRelativeResize="0"/>
          <p:nvPr/>
        </p:nvPicPr>
        <p:blipFill>
          <a:blip r:embed="rId3">
            <a:alphaModFix/>
          </a:blip>
          <a:stretch>
            <a:fillRect/>
          </a:stretch>
        </p:blipFill>
        <p:spPr>
          <a:xfrm>
            <a:off x="4450800" y="970298"/>
            <a:ext cx="3590876" cy="3590876"/>
          </a:xfrm>
          <a:prstGeom prst="rect">
            <a:avLst/>
          </a:prstGeom>
          <a:noFill/>
          <a:ln>
            <a:noFill/>
          </a:ln>
        </p:spPr>
      </p:pic>
      <p:sp>
        <p:nvSpPr>
          <p:cNvPr id="116" name="Google Shape;116;g2710ef14000_0_72"/>
          <p:cNvSpPr txBox="1"/>
          <p:nvPr/>
        </p:nvSpPr>
        <p:spPr>
          <a:xfrm>
            <a:off x="4450738" y="4760150"/>
            <a:ext cx="35910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400"/>
              <a:t>Does not depend on the lighting condition</a:t>
            </a:r>
            <a:endParaRPr b="1" sz="2400"/>
          </a:p>
        </p:txBody>
      </p:sp>
      <p:pic>
        <p:nvPicPr>
          <p:cNvPr id="117" name="Google Shape;117;g2710ef14000_0_72"/>
          <p:cNvPicPr preferRelativeResize="0"/>
          <p:nvPr/>
        </p:nvPicPr>
        <p:blipFill>
          <a:blip r:embed="rId4">
            <a:alphaModFix/>
          </a:blip>
          <a:stretch>
            <a:fillRect/>
          </a:stretch>
        </p:blipFill>
        <p:spPr>
          <a:xfrm>
            <a:off x="334500" y="970237"/>
            <a:ext cx="3590999" cy="3590999"/>
          </a:xfrm>
          <a:prstGeom prst="rect">
            <a:avLst/>
          </a:prstGeom>
          <a:noFill/>
          <a:ln>
            <a:noFill/>
          </a:ln>
        </p:spPr>
      </p:pic>
      <p:sp>
        <p:nvSpPr>
          <p:cNvPr id="118" name="Google Shape;118;g2710ef14000_0_72"/>
          <p:cNvSpPr txBox="1"/>
          <p:nvPr/>
        </p:nvSpPr>
        <p:spPr>
          <a:xfrm>
            <a:off x="334488" y="4760150"/>
            <a:ext cx="35910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400"/>
              <a:t>High bandwidth and wide range supporting high-accuracy sensing </a:t>
            </a:r>
            <a:endParaRPr b="1" sz="2400"/>
          </a:p>
        </p:txBody>
      </p:sp>
      <p:pic>
        <p:nvPicPr>
          <p:cNvPr id="119" name="Google Shape;119;g2710ef14000_0_72"/>
          <p:cNvPicPr preferRelativeResize="0"/>
          <p:nvPr/>
        </p:nvPicPr>
        <p:blipFill>
          <a:blip r:embed="rId5">
            <a:alphaModFix/>
          </a:blip>
          <a:stretch>
            <a:fillRect/>
          </a:stretch>
        </p:blipFill>
        <p:spPr>
          <a:xfrm>
            <a:off x="8566975" y="1012049"/>
            <a:ext cx="3472625" cy="3472625"/>
          </a:xfrm>
          <a:prstGeom prst="rect">
            <a:avLst/>
          </a:prstGeom>
          <a:noFill/>
          <a:ln>
            <a:noFill/>
          </a:ln>
        </p:spPr>
      </p:pic>
      <p:sp>
        <p:nvSpPr>
          <p:cNvPr id="120" name="Google Shape;120;g2710ef14000_0_72"/>
          <p:cNvSpPr txBox="1"/>
          <p:nvPr/>
        </p:nvSpPr>
        <p:spPr>
          <a:xfrm>
            <a:off x="8507788" y="4760150"/>
            <a:ext cx="3591000" cy="1662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400"/>
              <a:t>Can penetrate blockages like glass and fiber, so </a:t>
            </a:r>
            <a:r>
              <a:rPr b="1" lang="en-US" sz="2400"/>
              <a:t>useful</a:t>
            </a:r>
            <a:r>
              <a:rPr b="1" lang="en-US" sz="2400"/>
              <a:t> for indoor sensing</a:t>
            </a:r>
            <a:endParaRPr b="1" sz="24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4"/>
          <p:cNvSpPr txBox="1"/>
          <p:nvPr>
            <p:ph type="title"/>
          </p:nvPr>
        </p:nvSpPr>
        <p:spPr>
          <a:xfrm>
            <a:off x="0" y="9145"/>
            <a:ext cx="12192000" cy="85039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Font typeface="Arial Rounded"/>
              <a:buNone/>
            </a:pPr>
            <a:r>
              <a:rPr b="1" lang="en-US">
                <a:latin typeface="Arial Rounded"/>
                <a:ea typeface="Arial Rounded"/>
                <a:cs typeface="Arial Rounded"/>
                <a:sym typeface="Arial Rounded"/>
              </a:rPr>
              <a:t>The Broad Vision Towards a Feasible Solution</a:t>
            </a:r>
            <a:endParaRPr/>
          </a:p>
        </p:txBody>
      </p:sp>
      <p:pic>
        <p:nvPicPr>
          <p:cNvPr id="126" name="Google Shape;126;p4"/>
          <p:cNvPicPr preferRelativeResize="0"/>
          <p:nvPr/>
        </p:nvPicPr>
        <p:blipFill>
          <a:blip r:embed="rId3">
            <a:alphaModFix/>
          </a:blip>
          <a:stretch>
            <a:fillRect/>
          </a:stretch>
        </p:blipFill>
        <p:spPr>
          <a:xfrm>
            <a:off x="1520400" y="859525"/>
            <a:ext cx="9300100" cy="56024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6"/>
          <p:cNvSpPr txBox="1"/>
          <p:nvPr>
            <p:ph type="title"/>
          </p:nvPr>
        </p:nvSpPr>
        <p:spPr>
          <a:xfrm>
            <a:off x="0" y="9145"/>
            <a:ext cx="12192000" cy="85039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Font typeface="Arial Rounded"/>
              <a:buNone/>
            </a:pPr>
            <a:r>
              <a:rPr lang="en-US"/>
              <a:t>Range-Doppler: </a:t>
            </a:r>
            <a:r>
              <a:rPr lang="en-US"/>
              <a:t>Macro-Activities</a:t>
            </a:r>
            <a:endParaRPr/>
          </a:p>
        </p:txBody>
      </p:sp>
      <p:pic>
        <p:nvPicPr>
          <p:cNvPr id="132" name="Google Shape;132;p6"/>
          <p:cNvPicPr preferRelativeResize="0"/>
          <p:nvPr/>
        </p:nvPicPr>
        <p:blipFill rotWithShape="1">
          <a:blip r:embed="rId3">
            <a:alphaModFix/>
          </a:blip>
          <a:srcRect b="39710" l="3838" r="81499" t="37950"/>
          <a:stretch/>
        </p:blipFill>
        <p:spPr>
          <a:xfrm>
            <a:off x="518075" y="1134675"/>
            <a:ext cx="2418600" cy="2261525"/>
          </a:xfrm>
          <a:prstGeom prst="rect">
            <a:avLst/>
          </a:prstGeom>
          <a:noFill/>
          <a:ln>
            <a:noFill/>
          </a:ln>
        </p:spPr>
      </p:pic>
      <p:pic>
        <p:nvPicPr>
          <p:cNvPr id="133" name="Google Shape;133;p6"/>
          <p:cNvPicPr preferRelativeResize="0"/>
          <p:nvPr/>
        </p:nvPicPr>
        <p:blipFill rotWithShape="1">
          <a:blip r:embed="rId3">
            <a:alphaModFix/>
          </a:blip>
          <a:srcRect b="0" l="66539" r="0" t="59450"/>
          <a:stretch/>
        </p:blipFill>
        <p:spPr>
          <a:xfrm>
            <a:off x="3044225" y="1091675"/>
            <a:ext cx="3040506" cy="2261525"/>
          </a:xfrm>
          <a:prstGeom prst="rect">
            <a:avLst/>
          </a:prstGeom>
          <a:noFill/>
          <a:ln>
            <a:noFill/>
          </a:ln>
        </p:spPr>
      </p:pic>
      <p:pic>
        <p:nvPicPr>
          <p:cNvPr id="134" name="Google Shape;134;p6"/>
          <p:cNvPicPr preferRelativeResize="0"/>
          <p:nvPr/>
        </p:nvPicPr>
        <p:blipFill rotWithShape="1">
          <a:blip r:embed="rId4">
            <a:alphaModFix/>
          </a:blip>
          <a:srcRect b="39716" l="4048" r="82094" t="38180"/>
          <a:stretch/>
        </p:blipFill>
        <p:spPr>
          <a:xfrm>
            <a:off x="6514700" y="1134675"/>
            <a:ext cx="2155515" cy="2261525"/>
          </a:xfrm>
          <a:prstGeom prst="rect">
            <a:avLst/>
          </a:prstGeom>
          <a:noFill/>
          <a:ln>
            <a:noFill/>
          </a:ln>
        </p:spPr>
      </p:pic>
      <p:pic>
        <p:nvPicPr>
          <p:cNvPr id="135" name="Google Shape;135;p6"/>
          <p:cNvPicPr preferRelativeResize="0"/>
          <p:nvPr/>
        </p:nvPicPr>
        <p:blipFill rotWithShape="1">
          <a:blip r:embed="rId4">
            <a:alphaModFix/>
          </a:blip>
          <a:srcRect b="0" l="66626" r="0" t="59323"/>
          <a:stretch/>
        </p:blipFill>
        <p:spPr>
          <a:xfrm>
            <a:off x="8852950" y="1134675"/>
            <a:ext cx="2820978" cy="2261525"/>
          </a:xfrm>
          <a:prstGeom prst="rect">
            <a:avLst/>
          </a:prstGeom>
          <a:noFill/>
          <a:ln>
            <a:noFill/>
          </a:ln>
        </p:spPr>
      </p:pic>
      <p:pic>
        <p:nvPicPr>
          <p:cNvPr id="136" name="Google Shape;136;p6"/>
          <p:cNvPicPr preferRelativeResize="0"/>
          <p:nvPr/>
        </p:nvPicPr>
        <p:blipFill rotWithShape="1">
          <a:blip r:embed="rId5">
            <a:alphaModFix/>
          </a:blip>
          <a:srcRect b="43196" l="3717" r="81751" t="34293"/>
          <a:stretch/>
        </p:blipFill>
        <p:spPr>
          <a:xfrm>
            <a:off x="6509725" y="3833375"/>
            <a:ext cx="2155526" cy="2209575"/>
          </a:xfrm>
          <a:prstGeom prst="rect">
            <a:avLst/>
          </a:prstGeom>
          <a:noFill/>
          <a:ln>
            <a:noFill/>
          </a:ln>
        </p:spPr>
      </p:pic>
      <p:pic>
        <p:nvPicPr>
          <p:cNvPr id="137" name="Google Shape;137;p6"/>
          <p:cNvPicPr preferRelativeResize="0"/>
          <p:nvPr/>
        </p:nvPicPr>
        <p:blipFill rotWithShape="1">
          <a:blip r:embed="rId6">
            <a:alphaModFix/>
          </a:blip>
          <a:srcRect b="0" l="67669" r="0" t="59613"/>
          <a:stretch/>
        </p:blipFill>
        <p:spPr>
          <a:xfrm>
            <a:off x="3034574" y="3833375"/>
            <a:ext cx="3040500" cy="2265505"/>
          </a:xfrm>
          <a:prstGeom prst="rect">
            <a:avLst/>
          </a:prstGeom>
          <a:noFill/>
          <a:ln>
            <a:noFill/>
          </a:ln>
        </p:spPr>
      </p:pic>
      <p:pic>
        <p:nvPicPr>
          <p:cNvPr id="138" name="Google Shape;138;p6"/>
          <p:cNvPicPr preferRelativeResize="0"/>
          <p:nvPr/>
        </p:nvPicPr>
        <p:blipFill rotWithShape="1">
          <a:blip r:embed="rId3">
            <a:alphaModFix/>
          </a:blip>
          <a:srcRect b="39710" l="3838" r="81499" t="37950"/>
          <a:stretch/>
        </p:blipFill>
        <p:spPr>
          <a:xfrm>
            <a:off x="513100" y="3833375"/>
            <a:ext cx="2418600" cy="2261525"/>
          </a:xfrm>
          <a:prstGeom prst="rect">
            <a:avLst/>
          </a:prstGeom>
          <a:noFill/>
          <a:ln>
            <a:noFill/>
          </a:ln>
        </p:spPr>
      </p:pic>
      <p:pic>
        <p:nvPicPr>
          <p:cNvPr id="139" name="Google Shape;139;p6"/>
          <p:cNvPicPr preferRelativeResize="0"/>
          <p:nvPr/>
        </p:nvPicPr>
        <p:blipFill rotWithShape="1">
          <a:blip r:embed="rId5">
            <a:alphaModFix/>
          </a:blip>
          <a:srcRect b="0" l="66463" r="0" t="59210"/>
          <a:stretch/>
        </p:blipFill>
        <p:spPr>
          <a:xfrm>
            <a:off x="8847975" y="3833375"/>
            <a:ext cx="2820975" cy="2265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g2710ef14000_0_8"/>
          <p:cNvSpPr txBox="1"/>
          <p:nvPr>
            <p:ph type="title"/>
          </p:nvPr>
        </p:nvSpPr>
        <p:spPr>
          <a:xfrm>
            <a:off x="0" y="9145"/>
            <a:ext cx="12192000" cy="8505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Range-Doppler: Micro-Activities</a:t>
            </a:r>
            <a:endParaRPr/>
          </a:p>
        </p:txBody>
      </p:sp>
      <p:pic>
        <p:nvPicPr>
          <p:cNvPr id="146" name="Google Shape;146;g2710ef14000_0_8"/>
          <p:cNvPicPr preferRelativeResize="0"/>
          <p:nvPr/>
        </p:nvPicPr>
        <p:blipFill rotWithShape="1">
          <a:blip r:embed="rId3">
            <a:alphaModFix/>
          </a:blip>
          <a:srcRect b="56631" l="5169" r="72138" t="8337"/>
          <a:stretch/>
        </p:blipFill>
        <p:spPr>
          <a:xfrm>
            <a:off x="623450" y="2122350"/>
            <a:ext cx="2343326" cy="2261525"/>
          </a:xfrm>
          <a:prstGeom prst="rect">
            <a:avLst/>
          </a:prstGeom>
          <a:noFill/>
          <a:ln>
            <a:noFill/>
          </a:ln>
        </p:spPr>
      </p:pic>
      <p:pic>
        <p:nvPicPr>
          <p:cNvPr id="147" name="Google Shape;147;g2710ef14000_0_8"/>
          <p:cNvPicPr preferRelativeResize="0"/>
          <p:nvPr/>
        </p:nvPicPr>
        <p:blipFill rotWithShape="1">
          <a:blip r:embed="rId4">
            <a:alphaModFix/>
          </a:blip>
          <a:srcRect b="57025" l="5013" r="72512" t="8230"/>
          <a:stretch/>
        </p:blipFill>
        <p:spPr>
          <a:xfrm>
            <a:off x="6544800" y="2116150"/>
            <a:ext cx="2343326" cy="2273927"/>
          </a:xfrm>
          <a:prstGeom prst="rect">
            <a:avLst/>
          </a:prstGeom>
          <a:noFill/>
          <a:ln>
            <a:noFill/>
          </a:ln>
        </p:spPr>
      </p:pic>
      <p:sp>
        <p:nvSpPr>
          <p:cNvPr id="148" name="Google Shape;148;g2710ef14000_0_8"/>
          <p:cNvSpPr/>
          <p:nvPr/>
        </p:nvSpPr>
        <p:spPr>
          <a:xfrm>
            <a:off x="8232480" y="5005800"/>
            <a:ext cx="2034600" cy="91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Lato"/>
              <a:buNone/>
            </a:pPr>
            <a:r>
              <a:rPr b="1" i="0" lang="en-US" sz="2400" u="none" cap="none" strike="noStrike">
                <a:solidFill>
                  <a:srgbClr val="000000"/>
                </a:solidFill>
                <a:latin typeface="Lato"/>
                <a:ea typeface="Lato"/>
                <a:cs typeface="Lato"/>
                <a:sym typeface="Lato"/>
              </a:rPr>
              <a:t>Using Laptop</a:t>
            </a:r>
            <a:endParaRPr b="0" i="0" sz="2400" u="none" cap="none" strike="noStrike">
              <a:latin typeface="Arial"/>
              <a:ea typeface="Arial"/>
              <a:cs typeface="Arial"/>
              <a:sym typeface="Arial"/>
            </a:endParaRPr>
          </a:p>
        </p:txBody>
      </p:sp>
      <p:sp>
        <p:nvSpPr>
          <p:cNvPr id="149" name="Google Shape;149;g2710ef14000_0_8"/>
          <p:cNvSpPr/>
          <p:nvPr/>
        </p:nvSpPr>
        <p:spPr>
          <a:xfrm>
            <a:off x="2124360" y="5005800"/>
            <a:ext cx="2508900" cy="103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Lato"/>
              <a:buNone/>
            </a:pPr>
            <a:r>
              <a:rPr b="1" i="0" lang="en-US" sz="2800" u="none" cap="none" strike="noStrike">
                <a:solidFill>
                  <a:srgbClr val="000000"/>
                </a:solidFill>
                <a:latin typeface="Lato"/>
                <a:ea typeface="Lato"/>
                <a:cs typeface="Lato"/>
                <a:sym typeface="Lato"/>
              </a:rPr>
              <a:t>Using Phone</a:t>
            </a:r>
            <a:endParaRPr b="0" i="0" sz="2800" u="none" cap="none" strike="noStrike">
              <a:latin typeface="Arial"/>
              <a:ea typeface="Arial"/>
              <a:cs typeface="Arial"/>
              <a:sym typeface="Arial"/>
            </a:endParaRPr>
          </a:p>
        </p:txBody>
      </p:sp>
      <p:pic>
        <p:nvPicPr>
          <p:cNvPr id="150" name="Google Shape;150;g2710ef14000_0_8"/>
          <p:cNvPicPr preferRelativeResize="0"/>
          <p:nvPr/>
        </p:nvPicPr>
        <p:blipFill rotWithShape="1">
          <a:blip r:embed="rId3">
            <a:alphaModFix/>
          </a:blip>
          <a:srcRect b="0" l="54869" r="0" t="47698"/>
          <a:stretch/>
        </p:blipFill>
        <p:spPr>
          <a:xfrm>
            <a:off x="3069650" y="2122350"/>
            <a:ext cx="3040500" cy="2261525"/>
          </a:xfrm>
          <a:prstGeom prst="rect">
            <a:avLst/>
          </a:prstGeom>
          <a:noFill/>
          <a:ln>
            <a:noFill/>
          </a:ln>
        </p:spPr>
      </p:pic>
      <p:pic>
        <p:nvPicPr>
          <p:cNvPr id="151" name="Google Shape;151;g2710ef14000_0_8"/>
          <p:cNvPicPr preferRelativeResize="0"/>
          <p:nvPr/>
        </p:nvPicPr>
        <p:blipFill rotWithShape="1">
          <a:blip r:embed="rId4">
            <a:alphaModFix/>
          </a:blip>
          <a:srcRect b="0" l="54654" r="0" t="47873"/>
          <a:stretch/>
        </p:blipFill>
        <p:spPr>
          <a:xfrm>
            <a:off x="8993274" y="2156200"/>
            <a:ext cx="3040500" cy="219381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5"/>
          <p:cNvSpPr txBox="1"/>
          <p:nvPr>
            <p:ph type="title"/>
          </p:nvPr>
        </p:nvSpPr>
        <p:spPr>
          <a:xfrm>
            <a:off x="0" y="9145"/>
            <a:ext cx="12192000" cy="85039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Font typeface="Arial Rounded"/>
              <a:buNone/>
            </a:pPr>
            <a:r>
              <a:rPr b="1" lang="en-US">
                <a:latin typeface="Arial Rounded"/>
                <a:ea typeface="Arial Rounded"/>
                <a:cs typeface="Arial Rounded"/>
                <a:sym typeface="Arial Rounded"/>
              </a:rPr>
              <a:t>Which Activities Can be Sensed?</a:t>
            </a:r>
            <a:endParaRPr/>
          </a:p>
        </p:txBody>
      </p:sp>
      <p:sp>
        <p:nvSpPr>
          <p:cNvPr id="157" name="Google Shape;157;p5"/>
          <p:cNvSpPr txBox="1"/>
          <p:nvPr/>
        </p:nvSpPr>
        <p:spPr>
          <a:xfrm>
            <a:off x="338551" y="4087888"/>
            <a:ext cx="5420087" cy="1997038"/>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We primarily consider</a:t>
            </a:r>
            <a:endParaRPr/>
          </a:p>
          <a:p>
            <a:pPr indent="-228600" lvl="1" marL="685800" marR="0" rtl="0" algn="l">
              <a:lnSpc>
                <a:spcPct val="90000"/>
              </a:lnSpc>
              <a:spcBef>
                <a:spcPts val="500"/>
              </a:spcBef>
              <a:spcAft>
                <a:spcPts val="0"/>
              </a:spcAft>
              <a:buClr>
                <a:schemeClr val="dk1"/>
              </a:buClr>
              <a:buSzPts val="2400"/>
              <a:buFont typeface="Courier New"/>
              <a:buChar char="o"/>
            </a:pPr>
            <a:r>
              <a:rPr b="0" i="0" lang="en-US" sz="2400" u="none" cap="none" strike="noStrike">
                <a:solidFill>
                  <a:schemeClr val="dk1"/>
                </a:solidFill>
                <a:latin typeface="Calibri"/>
                <a:ea typeface="Calibri"/>
                <a:cs typeface="Calibri"/>
                <a:sym typeface="Calibri"/>
              </a:rPr>
              <a:t>Activities of Daily Living (ADLs)</a:t>
            </a:r>
            <a:endParaRPr/>
          </a:p>
          <a:p>
            <a:pPr indent="-228600" lvl="1" marL="685800" marR="0" rtl="0" algn="l">
              <a:lnSpc>
                <a:spcPct val="90000"/>
              </a:lnSpc>
              <a:spcBef>
                <a:spcPts val="500"/>
              </a:spcBef>
              <a:spcAft>
                <a:spcPts val="0"/>
              </a:spcAft>
              <a:buClr>
                <a:schemeClr val="dk1"/>
              </a:buClr>
              <a:buSzPts val="2400"/>
              <a:buFont typeface="Courier New"/>
              <a:buChar char="o"/>
            </a:pPr>
            <a:r>
              <a:rPr b="0" i="0" lang="en-US" sz="2400" u="none" cap="none" strike="noStrike">
                <a:solidFill>
                  <a:schemeClr val="dk1"/>
                </a:solidFill>
                <a:latin typeface="Calibri"/>
                <a:ea typeface="Calibri"/>
                <a:cs typeface="Calibri"/>
                <a:sym typeface="Calibri"/>
              </a:rPr>
              <a:t>Instrumental Activities of Daily Living (IADLs)</a:t>
            </a:r>
            <a:endParaRPr/>
          </a:p>
          <a:p>
            <a:pPr indent="-228600" lvl="1" marL="685800" marR="0" rtl="0" algn="l">
              <a:lnSpc>
                <a:spcPct val="90000"/>
              </a:lnSpc>
              <a:spcBef>
                <a:spcPts val="500"/>
              </a:spcBef>
              <a:spcAft>
                <a:spcPts val="0"/>
              </a:spcAft>
              <a:buClr>
                <a:schemeClr val="dk1"/>
              </a:buClr>
              <a:buSzPts val="2400"/>
              <a:buFont typeface="Courier New"/>
              <a:buChar char="o"/>
            </a:pPr>
            <a:r>
              <a:rPr b="0" i="0" lang="en-US" sz="2400" u="none" cap="none" strike="noStrike">
                <a:solidFill>
                  <a:schemeClr val="dk1"/>
                </a:solidFill>
                <a:latin typeface="Calibri"/>
                <a:ea typeface="Calibri"/>
                <a:cs typeface="Calibri"/>
                <a:sym typeface="Calibri"/>
              </a:rPr>
              <a:t>Exercises </a:t>
            </a:r>
            <a:endParaRPr/>
          </a:p>
        </p:txBody>
      </p:sp>
      <p:sp>
        <p:nvSpPr>
          <p:cNvPr id="158" name="Google Shape;158;p5"/>
          <p:cNvSpPr txBox="1"/>
          <p:nvPr/>
        </p:nvSpPr>
        <p:spPr>
          <a:xfrm>
            <a:off x="5367751" y="4081792"/>
            <a:ext cx="6541751" cy="240547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Need </a:t>
            </a:r>
            <a:r>
              <a:rPr b="1" lang="en-US" sz="2800">
                <a:solidFill>
                  <a:srgbClr val="FF0000"/>
                </a:solidFill>
                <a:latin typeface="Calibri"/>
                <a:ea typeface="Calibri"/>
                <a:cs typeface="Calibri"/>
                <a:sym typeface="Calibri"/>
              </a:rPr>
              <a:t>different doppler resolutions</a:t>
            </a:r>
            <a:r>
              <a:rPr lang="en-US" sz="2800">
                <a:solidFill>
                  <a:schemeClr val="dk1"/>
                </a:solidFill>
                <a:latin typeface="Calibri"/>
                <a:ea typeface="Calibri"/>
                <a:cs typeface="Calibri"/>
                <a:sym typeface="Calibri"/>
              </a:rPr>
              <a:t> for macro (-8 to 8) and micro (-64 to 64) activities to separate</a:t>
            </a:r>
            <a:endParaRPr/>
          </a:p>
          <a:p>
            <a:pPr indent="-228600" lvl="0" marL="228600" marR="0" rtl="0" algn="l">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The </a:t>
            </a:r>
            <a:r>
              <a:rPr b="1" lang="en-US" sz="2800">
                <a:solidFill>
                  <a:srgbClr val="FF0000"/>
                </a:solidFill>
                <a:latin typeface="Calibri"/>
                <a:ea typeface="Calibri"/>
                <a:cs typeface="Calibri"/>
                <a:sym typeface="Calibri"/>
              </a:rPr>
              <a:t>temporal changes</a:t>
            </a:r>
            <a:r>
              <a:rPr lang="en-US" sz="2800">
                <a:solidFill>
                  <a:schemeClr val="dk1"/>
                </a:solidFill>
                <a:latin typeface="Calibri"/>
                <a:ea typeface="Calibri"/>
                <a:cs typeface="Calibri"/>
                <a:sym typeface="Calibri"/>
              </a:rPr>
              <a:t> are also important</a:t>
            </a:r>
            <a:endParaRPr/>
          </a:p>
          <a:p>
            <a:pPr indent="-228600" lvl="1" marL="685800" marR="0" rtl="0" algn="l">
              <a:lnSpc>
                <a:spcPct val="90000"/>
              </a:lnSpc>
              <a:spcBef>
                <a:spcPts val="500"/>
              </a:spcBef>
              <a:spcAft>
                <a:spcPts val="0"/>
              </a:spcAft>
              <a:buClr>
                <a:schemeClr val="dk1"/>
              </a:buClr>
              <a:buSzPts val="2400"/>
              <a:buFont typeface="Courier New"/>
              <a:buChar char="o"/>
            </a:pPr>
            <a:r>
              <a:rPr b="0" i="0" lang="en-US" sz="2400" u="none" cap="none" strike="noStrike">
                <a:solidFill>
                  <a:schemeClr val="dk1"/>
                </a:solidFill>
                <a:latin typeface="Calibri"/>
                <a:ea typeface="Calibri"/>
                <a:cs typeface="Calibri"/>
                <a:sym typeface="Calibri"/>
              </a:rPr>
              <a:t>Running has much faster temporal changes than walking</a:t>
            </a:r>
            <a:endParaRPr/>
          </a:p>
        </p:txBody>
      </p:sp>
      <p:pic>
        <p:nvPicPr>
          <p:cNvPr id="159" name="Google Shape;159;p5"/>
          <p:cNvPicPr preferRelativeResize="0"/>
          <p:nvPr/>
        </p:nvPicPr>
        <p:blipFill rotWithShape="1">
          <a:blip r:embed="rId3">
            <a:alphaModFix/>
          </a:blip>
          <a:srcRect b="0" l="0" r="0" t="0"/>
          <a:stretch/>
        </p:blipFill>
        <p:spPr>
          <a:xfrm>
            <a:off x="183600" y="1000800"/>
            <a:ext cx="11819880" cy="2916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0"/>
          <p:cNvSpPr txBox="1"/>
          <p:nvPr>
            <p:ph type="title"/>
          </p:nvPr>
        </p:nvSpPr>
        <p:spPr>
          <a:xfrm>
            <a:off x="0" y="9145"/>
            <a:ext cx="12192000" cy="85039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Font typeface="Arial Rounded"/>
              <a:buNone/>
            </a:pPr>
            <a:r>
              <a:rPr b="1" lang="en-US">
                <a:latin typeface="Arial Rounded"/>
                <a:ea typeface="Arial Rounded"/>
                <a:cs typeface="Arial Rounded"/>
                <a:sym typeface="Arial Rounded"/>
              </a:rPr>
              <a:t>Impact of Static Clutters</a:t>
            </a:r>
            <a:endParaRPr/>
          </a:p>
        </p:txBody>
      </p:sp>
      <p:sp>
        <p:nvSpPr>
          <p:cNvPr id="165" name="Google Shape;165;p10"/>
          <p:cNvSpPr txBox="1"/>
          <p:nvPr/>
        </p:nvSpPr>
        <p:spPr>
          <a:xfrm>
            <a:off x="259303" y="1167904"/>
            <a:ext cx="7620743" cy="4404958"/>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Any object which are stationary but can reflect the mmWave signals</a:t>
            </a:r>
            <a:endParaRPr/>
          </a:p>
          <a:p>
            <a:pPr indent="-228600" lvl="1" marL="685800" marR="0" rtl="0" algn="l">
              <a:lnSpc>
                <a:spcPct val="90000"/>
              </a:lnSpc>
              <a:spcBef>
                <a:spcPts val="500"/>
              </a:spcBef>
              <a:spcAft>
                <a:spcPts val="0"/>
              </a:spcAft>
              <a:buClr>
                <a:schemeClr val="dk1"/>
              </a:buClr>
              <a:buSzPts val="2400"/>
              <a:buFont typeface="Courier New"/>
              <a:buChar char="o"/>
            </a:pPr>
            <a:r>
              <a:rPr b="0" i="0" lang="en-US" sz="2400" u="none" cap="none" strike="noStrike">
                <a:solidFill>
                  <a:schemeClr val="dk1"/>
                </a:solidFill>
                <a:latin typeface="Calibri"/>
                <a:ea typeface="Calibri"/>
                <a:cs typeface="Calibri"/>
                <a:sym typeface="Calibri"/>
              </a:rPr>
              <a:t>Walls, furniture, etc. </a:t>
            </a:r>
            <a:endParaRPr sz="2400">
              <a:solidFill>
                <a:schemeClr val="dk1"/>
              </a:solidFill>
              <a:latin typeface="Calibri"/>
              <a:ea typeface="Calibri"/>
              <a:cs typeface="Calibri"/>
              <a:sym typeface="Calibri"/>
            </a:endParaRPr>
          </a:p>
          <a:p>
            <a:pPr indent="0" lvl="0" marL="914400" marR="0" rtl="0" algn="l">
              <a:lnSpc>
                <a:spcPct val="90000"/>
              </a:lnSpc>
              <a:spcBef>
                <a:spcPts val="500"/>
              </a:spcBef>
              <a:spcAft>
                <a:spcPts val="0"/>
              </a:spcAft>
              <a:buNone/>
            </a:pPr>
            <a:r>
              <a:t/>
            </a:r>
            <a:endParaRPr sz="2400">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We observe multiple peaks at the range bins</a:t>
            </a:r>
            <a:endParaRPr sz="2800">
              <a:solidFill>
                <a:schemeClr val="dk1"/>
              </a:solidFill>
              <a:latin typeface="Calibri"/>
              <a:ea typeface="Calibri"/>
              <a:cs typeface="Calibri"/>
              <a:sym typeface="Calibri"/>
            </a:endParaRPr>
          </a:p>
          <a:p>
            <a:pPr indent="0" lvl="0" marL="457200" marR="0" rtl="0" algn="l">
              <a:lnSpc>
                <a:spcPct val="90000"/>
              </a:lnSpc>
              <a:spcBef>
                <a:spcPts val="1000"/>
              </a:spcBef>
              <a:spcAft>
                <a:spcPts val="0"/>
              </a:spcAft>
              <a:buNone/>
            </a:pPr>
            <a:r>
              <a:t/>
            </a:r>
            <a:endParaRPr sz="2800">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Static clutters produce a higher magnitude along the zero doppler axis</a:t>
            </a:r>
            <a:endParaRPr/>
          </a:p>
          <a:p>
            <a:pPr indent="-228600" lvl="1" marL="685800" marR="0" rtl="0" algn="l">
              <a:lnSpc>
                <a:spcPct val="90000"/>
              </a:lnSpc>
              <a:spcBef>
                <a:spcPts val="500"/>
              </a:spcBef>
              <a:spcAft>
                <a:spcPts val="0"/>
              </a:spcAft>
              <a:buClr>
                <a:schemeClr val="dk1"/>
              </a:buClr>
              <a:buSzPts val="2400"/>
              <a:buFont typeface="Courier New"/>
              <a:buChar char="o"/>
            </a:pPr>
            <a:r>
              <a:rPr b="0" i="0" lang="en-US" sz="2400" u="none" cap="none" strike="noStrike">
                <a:solidFill>
                  <a:schemeClr val="dk1"/>
                </a:solidFill>
                <a:latin typeface="Calibri"/>
                <a:ea typeface="Calibri"/>
                <a:cs typeface="Calibri"/>
                <a:sym typeface="Calibri"/>
              </a:rPr>
              <a:t>Signifying near-zero or no movements</a:t>
            </a:r>
            <a:endParaRPr/>
          </a:p>
        </p:txBody>
      </p:sp>
      <p:pic>
        <p:nvPicPr>
          <p:cNvPr descr="A collage of a room with a white board and a white board&#10;&#10;Description automatically generated" id="166" name="Google Shape;166;p10"/>
          <p:cNvPicPr preferRelativeResize="0"/>
          <p:nvPr/>
        </p:nvPicPr>
        <p:blipFill rotWithShape="1">
          <a:blip r:embed="rId3">
            <a:alphaModFix/>
          </a:blip>
          <a:srcRect b="0" l="0" r="0" t="0"/>
          <a:stretch/>
        </p:blipFill>
        <p:spPr>
          <a:xfrm>
            <a:off x="7976800" y="999000"/>
            <a:ext cx="4093650" cy="54844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2017-09-14T08:48:41Z</dcterms:created>
  <dc:creator>Microsoft Office User</dc:creator>
</cp:coreProperties>
</file>