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media/image14.jpg" ContentType="image/png"/>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7"/>
  </p:notesMasterIdLst>
  <p:sldIdLst>
    <p:sldId id="256" r:id="rId2"/>
    <p:sldId id="283" r:id="rId3"/>
    <p:sldId id="284" r:id="rId4"/>
    <p:sldId id="285" r:id="rId5"/>
    <p:sldId id="286" r:id="rId6"/>
    <p:sldId id="287" r:id="rId7"/>
    <p:sldId id="288" r:id="rId8"/>
    <p:sldId id="290" r:id="rId9"/>
    <p:sldId id="292" r:id="rId10"/>
    <p:sldId id="291" r:id="rId11"/>
    <p:sldId id="299" r:id="rId12"/>
    <p:sldId id="295" r:id="rId13"/>
    <p:sldId id="296" r:id="rId14"/>
    <p:sldId id="300" r:id="rId15"/>
    <p:sldId id="302" r:id="rId16"/>
    <p:sldId id="312" r:id="rId17"/>
    <p:sldId id="313" r:id="rId18"/>
    <p:sldId id="298" r:id="rId19"/>
    <p:sldId id="305" r:id="rId20"/>
    <p:sldId id="306" r:id="rId21"/>
    <p:sldId id="311" r:id="rId22"/>
    <p:sldId id="282" r:id="rId23"/>
    <p:sldId id="308" r:id="rId24"/>
    <p:sldId id="310" r:id="rId25"/>
    <p:sldId id="30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521415D9-36F7-43E2-AB2F-B90AF26B5E84}">
      <p14:sectionLst xmlns:p14="http://schemas.microsoft.com/office/powerpoint/2010/main">
        <p14:section name="First Slide" id="{B1458F8B-01B0-BD42-95E6-A2DA30FC285C}">
          <p14:sldIdLst>
            <p14:sldId id="256"/>
          </p14:sldIdLst>
        </p14:section>
        <p14:section name="Motivation" id="{7B116A32-0232-E44F-B54E-64A25E05C52C}">
          <p14:sldIdLst>
            <p14:sldId id="283"/>
            <p14:sldId id="284"/>
            <p14:sldId id="285"/>
            <p14:sldId id="286"/>
          </p14:sldIdLst>
        </p14:section>
        <p14:section name="Insights" id="{E3B1B889-65C4-3347-A92D-E3060B76A9B1}">
          <p14:sldIdLst>
            <p14:sldId id="287"/>
            <p14:sldId id="288"/>
            <p14:sldId id="290"/>
            <p14:sldId id="292"/>
            <p14:sldId id="291"/>
            <p14:sldId id="299"/>
          </p14:sldIdLst>
        </p14:section>
        <p14:section name="Notification Importance" id="{659D54BF-D0D5-4140-9A85-5BF7B9A54135}">
          <p14:sldIdLst>
            <p14:sldId id="295"/>
            <p14:sldId id="296"/>
            <p14:sldId id="300"/>
            <p14:sldId id="302"/>
            <p14:sldId id="312"/>
            <p14:sldId id="313"/>
          </p14:sldIdLst>
        </p14:section>
        <p14:section name="Notification Manager" id="{910A3615-EEA7-754F-828F-4C16B0F75E39}">
          <p14:sldIdLst>
            <p14:sldId id="298"/>
            <p14:sldId id="305"/>
          </p14:sldIdLst>
        </p14:section>
        <p14:section name="Conclusion" id="{8545BF59-2F4D-BE42-82EF-AC060C4A3645}">
          <p14:sldIdLst>
            <p14:sldId id="306"/>
            <p14:sldId id="311"/>
            <p14:sldId id="282"/>
            <p14:sldId id="308"/>
            <p14:sldId id="310"/>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67B4"/>
    <a:srgbClr val="007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8646"/>
  </p:normalViewPr>
  <p:slideViewPr>
    <p:cSldViewPr>
      <p:cViewPr varScale="1">
        <p:scale>
          <a:sx n="76" d="100"/>
          <a:sy n="76" d="100"/>
        </p:scale>
        <p:origin x="2144" y="192"/>
      </p:cViewPr>
      <p:guideLst>
        <p:guide orient="horz" pos="2160"/>
        <p:guide pos="2880"/>
      </p:guideLst>
    </p:cSldViewPr>
  </p:slideViewPr>
  <p:notesTextViewPr>
    <p:cViewPr>
      <p:scale>
        <a:sx n="80" d="100"/>
        <a:sy n="8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Generalized</c:v>
                </c:pt>
              </c:strCache>
            </c:strRef>
          </c:tx>
          <c:spPr>
            <a:solidFill>
              <a:srgbClr val="92D050"/>
            </a:solidFill>
            <a:ln>
              <a:noFill/>
            </a:ln>
            <a:effectLst/>
          </c:spPr>
          <c:invertIfNegative val="0"/>
          <c:cat>
            <c:strRef>
              <c:f>Sheet1!$A$2:$A$5</c:f>
              <c:strCache>
                <c:ptCount val="4"/>
                <c:pt idx="0">
                  <c:v>Random Forest</c:v>
                </c:pt>
                <c:pt idx="1">
                  <c:v>SVM</c:v>
                </c:pt>
                <c:pt idx="2">
                  <c:v>Decision Tree</c:v>
                </c:pt>
                <c:pt idx="3">
                  <c:v>Linear Regression</c:v>
                </c:pt>
              </c:strCache>
            </c:strRef>
          </c:cat>
          <c:val>
            <c:numRef>
              <c:f>Sheet1!$B$2:$B$5</c:f>
              <c:numCache>
                <c:formatCode>General</c:formatCode>
                <c:ptCount val="4"/>
                <c:pt idx="0">
                  <c:v>79.0</c:v>
                </c:pt>
                <c:pt idx="1">
                  <c:v>72.0</c:v>
                </c:pt>
                <c:pt idx="2">
                  <c:v>80.0</c:v>
                </c:pt>
                <c:pt idx="3">
                  <c:v>78.0</c:v>
                </c:pt>
              </c:numCache>
            </c:numRef>
          </c:val>
        </c:ser>
        <c:ser>
          <c:idx val="1"/>
          <c:order val="1"/>
          <c:tx>
            <c:strRef>
              <c:f>Sheet1!$C$1</c:f>
              <c:strCache>
                <c:ptCount val="1"/>
                <c:pt idx="0">
                  <c:v>Clustered</c:v>
                </c:pt>
              </c:strCache>
            </c:strRef>
          </c:tx>
          <c:spPr>
            <a:pattFill prst="wdDnDiag">
              <a:fgClr>
                <a:srgbClr val="FF0000"/>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Random Forest</c:v>
                </c:pt>
                <c:pt idx="1">
                  <c:v>SVM</c:v>
                </c:pt>
                <c:pt idx="2">
                  <c:v>Decision Tree</c:v>
                </c:pt>
                <c:pt idx="3">
                  <c:v>Linear Regression</c:v>
                </c:pt>
              </c:strCache>
            </c:strRef>
          </c:cat>
          <c:val>
            <c:numRef>
              <c:f>Sheet1!$C$2:$C$5</c:f>
              <c:numCache>
                <c:formatCode>General</c:formatCode>
                <c:ptCount val="4"/>
                <c:pt idx="0">
                  <c:v>95.0</c:v>
                </c:pt>
                <c:pt idx="1">
                  <c:v>86.0</c:v>
                </c:pt>
                <c:pt idx="2">
                  <c:v>93.0</c:v>
                </c:pt>
                <c:pt idx="3">
                  <c:v>92.0</c:v>
                </c:pt>
              </c:numCache>
            </c:numRef>
          </c:val>
        </c:ser>
        <c:ser>
          <c:idx val="2"/>
          <c:order val="2"/>
          <c:tx>
            <c:strRef>
              <c:f>Sheet1!$D$1</c:f>
              <c:strCache>
                <c:ptCount val="1"/>
                <c:pt idx="0">
                  <c:v>Personalized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Random Forest</c:v>
                </c:pt>
                <c:pt idx="1">
                  <c:v>SVM</c:v>
                </c:pt>
                <c:pt idx="2">
                  <c:v>Decision Tree</c:v>
                </c:pt>
                <c:pt idx="3">
                  <c:v>Linear Regression</c:v>
                </c:pt>
              </c:strCache>
            </c:strRef>
          </c:cat>
          <c:val>
            <c:numRef>
              <c:f>Sheet1!$D$2:$D$5</c:f>
              <c:numCache>
                <c:formatCode>General</c:formatCode>
                <c:ptCount val="4"/>
                <c:pt idx="0">
                  <c:v>81.0</c:v>
                </c:pt>
                <c:pt idx="1">
                  <c:v>80.0</c:v>
                </c:pt>
                <c:pt idx="2">
                  <c:v>88.0</c:v>
                </c:pt>
                <c:pt idx="3">
                  <c:v>88.0</c:v>
                </c:pt>
              </c:numCache>
            </c:numRef>
          </c:val>
        </c:ser>
        <c:dLbls>
          <c:showLegendKey val="0"/>
          <c:showVal val="0"/>
          <c:showCatName val="0"/>
          <c:showSerName val="0"/>
          <c:showPercent val="0"/>
          <c:showBubbleSize val="0"/>
        </c:dLbls>
        <c:gapWidth val="219"/>
        <c:overlap val="-27"/>
        <c:axId val="-1472581024"/>
        <c:axId val="-1497323520"/>
      </c:barChart>
      <c:catAx>
        <c:axId val="-147258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97323520"/>
        <c:crosses val="autoZero"/>
        <c:auto val="1"/>
        <c:lblAlgn val="ctr"/>
        <c:lblOffset val="100"/>
        <c:noMultiLvlLbl val="0"/>
      </c:catAx>
      <c:valAx>
        <c:axId val="-1497323520"/>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2581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E8AFF9C-BE84-E644-967E-55A7549C2E03}" type="datetimeFigureOut">
              <a:rPr lang="en-US"/>
              <a:pPr>
                <a:defRPr/>
              </a:pPr>
              <a:t>5/2/17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919EAC7-8491-3C49-BD85-DCF8D2A2544B}" type="slidenum">
              <a:rPr lang="en-US" altLang="en-US"/>
              <a:pPr/>
              <a:t>‹#›</a:t>
            </a:fld>
            <a:endParaRPr lang="en-US" altLang="en-US"/>
          </a:p>
        </p:txBody>
      </p:sp>
    </p:spTree>
    <p:extLst>
      <p:ext uri="{BB962C8B-B14F-4D97-AF65-F5344CB8AC3E}">
        <p14:creationId xmlns:p14="http://schemas.microsoft.com/office/powerpoint/2010/main" val="1504253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Good afternoon</a:t>
            </a:r>
            <a:r>
              <a:rPr lang="en-US" baseline="0" dirty="0" smtClean="0"/>
              <a:t> everyone </a:t>
            </a:r>
            <a:r>
              <a:rPr lang="en-US" baseline="0" dirty="0" smtClean="0">
                <a:sym typeface="Wingdings"/>
              </a:rPr>
              <a:t> Thank you for the introduction .. If any.. I will be presenting our paper titled Understanding and .. Which is a joint work with my advisor Lili and </a:t>
            </a:r>
            <a:r>
              <a:rPr lang="en-US" baseline="0" dirty="0" err="1" smtClean="0">
                <a:sym typeface="Wingdings"/>
              </a:rPr>
              <a:t>Abhinav</a:t>
            </a:r>
            <a:r>
              <a:rPr lang="en-US" baseline="0" dirty="0" smtClean="0">
                <a:sym typeface="Wingdings"/>
              </a:rPr>
              <a:t> from </a:t>
            </a:r>
            <a:r>
              <a:rPr lang="en-US" baseline="0" dirty="0" err="1" smtClean="0">
                <a:sym typeface="Wingdings"/>
              </a:rPr>
              <a:t>Lumme</a:t>
            </a:r>
            <a:r>
              <a:rPr lang="en-US" baseline="0" dirty="0" smtClean="0">
                <a:sym typeface="Wingdings"/>
              </a:rPr>
              <a:t> and </a:t>
            </a:r>
            <a:r>
              <a:rPr lang="en-US" baseline="0" dirty="0" err="1" smtClean="0">
                <a:sym typeface="Wingdings"/>
              </a:rPr>
              <a:t>Kyu</a:t>
            </a:r>
            <a:r>
              <a:rPr lang="en-US" baseline="0" dirty="0" smtClean="0">
                <a:sym typeface="Wingdings"/>
              </a:rPr>
              <a:t>-Han from Hewlett Packard Laboratories. </a:t>
            </a:r>
            <a:endParaRPr lang="en-US" dirty="0" smtClean="0"/>
          </a:p>
          <a:p>
            <a:r>
              <a:rPr lang="en-US" dirty="0" smtClean="0"/>
              <a:t>Important</a:t>
            </a:r>
            <a:r>
              <a:rPr lang="en-US" baseline="0" dirty="0" smtClean="0"/>
              <a:t> points to mention :</a:t>
            </a:r>
          </a:p>
          <a:p>
            <a:endParaRPr lang="en-US" baseline="0" dirty="0" smtClean="0"/>
          </a:p>
          <a:p>
            <a:r>
              <a:rPr lang="en-US" baseline="0" dirty="0" smtClean="0"/>
              <a:t>Better transition into different parts.</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0</a:t>
            </a:fld>
            <a:endParaRPr lang="en-US" altLang="en-US"/>
          </a:p>
        </p:txBody>
      </p:sp>
    </p:spTree>
    <p:extLst>
      <p:ext uri="{BB962C8B-B14F-4D97-AF65-F5344CB8AC3E}">
        <p14:creationId xmlns:p14="http://schemas.microsoft.com/office/powerpoint/2010/main" val="122082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Therefore, correct assessment of importance may suppress unwanted notifications and</a:t>
            </a:r>
            <a:r>
              <a:rPr lang="en-US" baseline="0" dirty="0" smtClean="0"/>
              <a:t> better </a:t>
            </a:r>
            <a:r>
              <a:rPr lang="en-US" baseline="0" dirty="0" err="1" smtClean="0"/>
              <a:t>utililzation</a:t>
            </a:r>
            <a:r>
              <a:rPr lang="en-US" baseline="0" dirty="0" smtClean="0"/>
              <a:t> of attention span.</a:t>
            </a:r>
          </a:p>
          <a:p>
            <a:endParaRPr lang="en-US" baseline="0" dirty="0" smtClean="0"/>
          </a:p>
          <a:p>
            <a:r>
              <a:rPr lang="en-US" baseline="0" dirty="0" smtClean="0"/>
              <a:t>By correct assessment animation first two points and rest of it presenting fewer </a:t>
            </a:r>
            <a:r>
              <a:rPr lang="en-US" baseline="0" dirty="0" err="1" smtClean="0"/>
              <a:t>notifs</a:t>
            </a:r>
            <a:r>
              <a:rPr lang="en-US" baseline="0" dirty="0" smtClean="0"/>
              <a:t>, utilize attention span effectively.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10</a:t>
            </a:fld>
            <a:endParaRPr lang="en-US" altLang="en-US"/>
          </a:p>
        </p:txBody>
      </p:sp>
    </p:spTree>
    <p:extLst>
      <p:ext uri="{BB962C8B-B14F-4D97-AF65-F5344CB8AC3E}">
        <p14:creationId xmlns:p14="http://schemas.microsoft.com/office/powerpoint/2010/main" val="134919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have already said that, engagement level is a good indicator.</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11</a:t>
            </a:fld>
            <a:endParaRPr lang="en-US" altLang="en-US"/>
          </a:p>
        </p:txBody>
      </p:sp>
    </p:spTree>
    <p:extLst>
      <p:ext uri="{BB962C8B-B14F-4D97-AF65-F5344CB8AC3E}">
        <p14:creationId xmlns:p14="http://schemas.microsoft.com/office/powerpoint/2010/main" val="214446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are just scratching the surface and acknowledge the limitation.</a:t>
            </a:r>
          </a:p>
          <a:p>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12</a:t>
            </a:fld>
            <a:endParaRPr lang="en-US" altLang="en-US"/>
          </a:p>
        </p:txBody>
      </p:sp>
    </p:spTree>
    <p:extLst>
      <p:ext uri="{BB962C8B-B14F-4D97-AF65-F5344CB8AC3E}">
        <p14:creationId xmlns:p14="http://schemas.microsoft.com/office/powerpoint/2010/main" val="114861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information gain in</a:t>
            </a:r>
            <a:r>
              <a:rPr lang="en-US" baseline="0" dirty="0" smtClean="0"/>
              <a:t> decision tree</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13</a:t>
            </a:fld>
            <a:endParaRPr lang="en-US" altLang="en-US"/>
          </a:p>
        </p:txBody>
      </p:sp>
    </p:spTree>
    <p:extLst>
      <p:ext uri="{BB962C8B-B14F-4D97-AF65-F5344CB8AC3E}">
        <p14:creationId xmlns:p14="http://schemas.microsoft.com/office/powerpoint/2010/main" val="87583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here in transition.</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14</a:t>
            </a:fld>
            <a:endParaRPr lang="en-US" altLang="en-US"/>
          </a:p>
        </p:txBody>
      </p:sp>
    </p:spTree>
    <p:extLst>
      <p:ext uri="{BB962C8B-B14F-4D97-AF65-F5344CB8AC3E}">
        <p14:creationId xmlns:p14="http://schemas.microsoft.com/office/powerpoint/2010/main" val="13448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17</a:t>
            </a:fld>
            <a:endParaRPr lang="en-US" altLang="en-US"/>
          </a:p>
        </p:txBody>
      </p:sp>
    </p:spTree>
    <p:extLst>
      <p:ext uri="{BB962C8B-B14F-4D97-AF65-F5344CB8AC3E}">
        <p14:creationId xmlns:p14="http://schemas.microsoft.com/office/powerpoint/2010/main" val="29451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Samsung Galaxy S7</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18</a:t>
            </a:fld>
            <a:endParaRPr lang="en-US" altLang="en-US"/>
          </a:p>
        </p:txBody>
      </p:sp>
    </p:spTree>
    <p:extLst>
      <p:ext uri="{BB962C8B-B14F-4D97-AF65-F5344CB8AC3E}">
        <p14:creationId xmlns:p14="http://schemas.microsoft.com/office/powerpoint/2010/main" val="38787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19</a:t>
            </a:fld>
            <a:endParaRPr lang="en-US" altLang="en-US"/>
          </a:p>
        </p:txBody>
      </p:sp>
    </p:spTree>
    <p:extLst>
      <p:ext uri="{BB962C8B-B14F-4D97-AF65-F5344CB8AC3E}">
        <p14:creationId xmlns:p14="http://schemas.microsoft.com/office/powerpoint/2010/main" val="1056075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just started scratching the surface.</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20</a:t>
            </a:fld>
            <a:endParaRPr lang="en-US" altLang="en-US"/>
          </a:p>
        </p:txBody>
      </p:sp>
    </p:spTree>
    <p:extLst>
      <p:ext uri="{BB962C8B-B14F-4D97-AF65-F5344CB8AC3E}">
        <p14:creationId xmlns:p14="http://schemas.microsoft.com/office/powerpoint/2010/main" val="175237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have</a:t>
            </a:r>
            <a:r>
              <a:rPr lang="en-US" baseline="0" dirty="0" smtClean="0"/>
              <a:t> just started scratching the surface. </a:t>
            </a:r>
            <a:r>
              <a:rPr lang="en-US" dirty="0" smtClean="0"/>
              <a:t>A first step toward understanding </a:t>
            </a:r>
            <a:r>
              <a:rPr lang="en-US" i="1" dirty="0" smtClean="0">
                <a:solidFill>
                  <a:srgbClr val="FF0000"/>
                </a:solidFill>
              </a:rPr>
              <a:t>micro user interaction</a:t>
            </a:r>
            <a:r>
              <a:rPr lang="en-US" dirty="0" smtClean="0"/>
              <a:t> with notification.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These are the links of</a:t>
            </a:r>
            <a:r>
              <a:rPr lang="en-US" baseline="0" dirty="0" smtClean="0"/>
              <a:t> the apps used in the paper and we also have a notification tracking app in Google Play. </a:t>
            </a:r>
            <a:r>
              <a:rPr lang="en-US" baseline="0" dirty="0" smtClean="0"/>
              <a:t>Thank you for your attention. For </a:t>
            </a:r>
            <a:r>
              <a:rPr lang="en-US" baseline="0" dirty="0" smtClean="0"/>
              <a:t>more details, please read our paper. I am now happy to take any question.</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21</a:t>
            </a:fld>
            <a:endParaRPr lang="en-US" altLang="en-US"/>
          </a:p>
        </p:txBody>
      </p:sp>
    </p:spTree>
    <p:extLst>
      <p:ext uri="{BB962C8B-B14F-4D97-AF65-F5344CB8AC3E}">
        <p14:creationId xmlns:p14="http://schemas.microsoft.com/office/powerpoint/2010/main" val="113408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HP Simplified" charset="0"/>
              </a:rPr>
              <a:t>As we are all familiar that we get notification from an app if it has some new information to share with us. It can be a mail, a call, an offer, a weather alert, a message, a friend request, a tweet, or even a navigation suggestion. So, different apps which are interested for our attention send different notifications in different times. But, it becomes problematic for users when the number becomes huge causing information overload. </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1</a:t>
            </a:fld>
            <a:endParaRPr lang="en-US" altLang="en-US"/>
          </a:p>
        </p:txBody>
      </p:sp>
    </p:spTree>
    <p:extLst>
      <p:ext uri="{BB962C8B-B14F-4D97-AF65-F5344CB8AC3E}">
        <p14:creationId xmlns:p14="http://schemas.microsoft.com/office/powerpoint/2010/main" val="165486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t>
            </a:r>
            <a:r>
              <a:rPr lang="en-US" dirty="0" err="1" smtClean="0"/>
              <a:t>vowpal</a:t>
            </a:r>
            <a:r>
              <a:rPr lang="en-US" dirty="0" smtClean="0"/>
              <a:t>-wabbit</a:t>
            </a:r>
            <a:r>
              <a:rPr lang="en-US" baseline="0" dirty="0" smtClean="0"/>
              <a:t> tool</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23</a:t>
            </a:fld>
            <a:endParaRPr lang="en-US" altLang="en-US"/>
          </a:p>
        </p:txBody>
      </p:sp>
    </p:spTree>
    <p:extLst>
      <p:ext uri="{BB962C8B-B14F-4D97-AF65-F5344CB8AC3E}">
        <p14:creationId xmlns:p14="http://schemas.microsoft.com/office/powerpoint/2010/main" val="200735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look at how users are responding to these notifications. In</a:t>
            </a:r>
            <a:r>
              <a:rPr lang="en-US" baseline="0" dirty="0" smtClean="0"/>
              <a:t> some cases, 15 hours. </a:t>
            </a:r>
          </a:p>
          <a:p>
            <a:endParaRPr lang="en-US" baseline="0" dirty="0" smtClean="0"/>
          </a:p>
          <a:p>
            <a:r>
              <a:rPr lang="en-US" baseline="0" dirty="0" smtClean="0"/>
              <a:t>Remove proxy word.</a:t>
            </a:r>
          </a:p>
          <a:p>
            <a:endParaRPr lang="en-US" baseline="0" dirty="0" smtClean="0"/>
          </a:p>
          <a:p>
            <a:r>
              <a:rPr lang="en-US" baseline="0" dirty="0" smtClean="0"/>
              <a:t>How do users deal with these disruption ? ( in title)</a:t>
            </a:r>
          </a:p>
          <a:p>
            <a:r>
              <a:rPr lang="en-US" baseline="0" dirty="0" smtClean="0"/>
              <a:t>Answer to this question is : Users set their phones to silent or vibration mode. At least 4 hour to 15 hours ..</a:t>
            </a:r>
          </a:p>
          <a:p>
            <a:endParaRPr lang="en-US" baseline="0" dirty="0" smtClean="0"/>
          </a:p>
          <a:p>
            <a:r>
              <a:rPr lang="en-US" baseline="0" dirty="0" smtClean="0"/>
              <a:t>We looked at the volume level which is 0 or reasonably low level ..</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24</a:t>
            </a:fld>
            <a:endParaRPr lang="en-US" altLang="en-US"/>
          </a:p>
        </p:txBody>
      </p:sp>
    </p:spTree>
    <p:extLst>
      <p:ext uri="{BB962C8B-B14F-4D97-AF65-F5344CB8AC3E}">
        <p14:creationId xmlns:p14="http://schemas.microsoft.com/office/powerpoint/2010/main" val="184053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FACT Therefore</a:t>
            </a:r>
            <a:r>
              <a:rPr lang="en-US" dirty="0" smtClean="0"/>
              <a:t>, there are too many of these notifications are coming and interrupting at inopportune moments which in</a:t>
            </a:r>
            <a:r>
              <a:rPr lang="en-US" baseline="0" dirty="0" smtClean="0"/>
              <a:t> some cases demand high responsiveness. So, it is overwhelming, disrupting, and require high attention demand which might cause even stress</a:t>
            </a:r>
            <a:r>
              <a:rPr lang="en-US" baseline="0" dirty="0" smtClean="0"/>
              <a:t>. SO WHAT SHOULD WE DO IDEALLY ?</a:t>
            </a:r>
            <a:endParaRPr lang="en-US" dirty="0" smtClean="0"/>
          </a:p>
          <a:p>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2</a:t>
            </a:fld>
            <a:endParaRPr lang="en-US" altLang="en-US"/>
          </a:p>
        </p:txBody>
      </p:sp>
    </p:spTree>
    <p:extLst>
      <p:ext uri="{BB962C8B-B14F-4D97-AF65-F5344CB8AC3E}">
        <p14:creationId xmlns:p14="http://schemas.microsoft.com/office/powerpoint/2010/main" val="70038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Ideally,</a:t>
            </a:r>
            <a:r>
              <a:rPr lang="en-US" baseline="0" dirty="0" smtClean="0"/>
              <a:t> what should we do to solve this problem ? There are two main verticals.</a:t>
            </a:r>
            <a:endParaRPr lang="en-US" dirty="0" smtClean="0"/>
          </a:p>
          <a:p>
            <a:r>
              <a:rPr lang="en-US" dirty="0" smtClean="0"/>
              <a:t>However, we</a:t>
            </a:r>
            <a:r>
              <a:rPr lang="en-US" baseline="0" dirty="0" smtClean="0"/>
              <a:t> focus on the factor which is relatively unexplored in the context of smartphone notifications, as </a:t>
            </a:r>
            <a:r>
              <a:rPr lang="en-US" baseline="0" dirty="0" err="1" smtClean="0"/>
              <a:t>interruptibility</a:t>
            </a:r>
            <a:r>
              <a:rPr lang="en-US" baseline="0" dirty="0" smtClean="0"/>
              <a:t> is explored heavily. We want to schedule .. And also, we hypothesize that how users respond to different notifications can be a good proxy of importance. And we can predict the attention span from the usage pattern of the user.</a:t>
            </a:r>
          </a:p>
          <a:p>
            <a:endParaRPr lang="en-US" baseline="0" dirty="0" smtClean="0"/>
          </a:p>
          <a:p>
            <a:r>
              <a:rPr lang="en-US" baseline="0" dirty="0" err="1" smtClean="0"/>
              <a:t>Interruptibility</a:t>
            </a:r>
            <a:r>
              <a:rPr lang="en-US" baseline="0" dirty="0" smtClean="0"/>
              <a:t> has been studies extensively in desktop and mobile .. Assume one engine gives you the interruption points .. Right time to interrupt .. They do not know about the importance of notification ..We want to predict ..</a:t>
            </a:r>
          </a:p>
          <a:p>
            <a:endParaRPr lang="en-US" baseline="0" dirty="0" smtClean="0"/>
          </a:p>
          <a:p>
            <a:r>
              <a:rPr lang="en-US" baseline="0" dirty="0" smtClean="0"/>
              <a:t>How can one asses the notification importance ? The example ( if a notification is important to user, the user will bother to look at the </a:t>
            </a:r>
            <a:r>
              <a:rPr lang="en-US" baseline="0" dirty="0" err="1" smtClean="0"/>
              <a:t>notif</a:t>
            </a:r>
            <a:r>
              <a:rPr lang="en-US" baseline="0" dirty="0" smtClean="0"/>
              <a:t>; if its really important, user will launch the corresponding app. In a way, engagement -&gt; reflects importance ..</a:t>
            </a:r>
          </a:p>
          <a:p>
            <a:endParaRPr lang="en-US" baseline="0" dirty="0" smtClean="0"/>
          </a:p>
          <a:p>
            <a:r>
              <a:rPr lang="en-US" baseline="0" dirty="0" smtClean="0"/>
              <a:t>This is the central point of our paper.</a:t>
            </a:r>
          </a:p>
          <a:p>
            <a:endParaRPr lang="en-US" baseline="0" dirty="0" smtClean="0"/>
          </a:p>
          <a:p>
            <a:r>
              <a:rPr lang="en-US" baseline="0" dirty="0" smtClean="0"/>
              <a:t>I will show later in this talk ..</a:t>
            </a:r>
          </a:p>
          <a:p>
            <a:r>
              <a:rPr lang="en-US" baseline="0" dirty="0" smtClean="0"/>
              <a:t>We will show later that user attention span is limited .. How to efficiently utilize that for imp </a:t>
            </a:r>
            <a:r>
              <a:rPr lang="en-US" baseline="0" dirty="0" err="1" smtClean="0"/>
              <a:t>notifs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3</a:t>
            </a:fld>
            <a:endParaRPr lang="en-US" altLang="en-US"/>
          </a:p>
        </p:txBody>
      </p:sp>
    </p:spTree>
    <p:extLst>
      <p:ext uri="{BB962C8B-B14F-4D97-AF65-F5344CB8AC3E}">
        <p14:creationId xmlns:p14="http://schemas.microsoft.com/office/powerpoint/2010/main" val="26297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structure : Measure system -&gt; Analysis -&gt; </a:t>
            </a:r>
            <a:r>
              <a:rPr lang="en-US" smtClean="0"/>
              <a:t>Predict importance</a:t>
            </a:r>
            <a:endParaRPr lang="en-US"/>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4</a:t>
            </a:fld>
            <a:endParaRPr lang="en-US" altLang="en-US"/>
          </a:p>
        </p:txBody>
      </p:sp>
    </p:spTree>
    <p:extLst>
      <p:ext uri="{BB962C8B-B14F-4D97-AF65-F5344CB8AC3E}">
        <p14:creationId xmlns:p14="http://schemas.microsoft.com/office/powerpoint/2010/main" val="164913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collection. $25 Amazon</a:t>
            </a:r>
            <a:r>
              <a:rPr lang="en-US" baseline="0" dirty="0" smtClean="0"/>
              <a:t> gift card; UT Austin students (both graduate and undergraduate) and HP researchers. Amazon Mechanical Turk users are recruited $1 per questionnaire basis. We have collected data for 4 weeks. Few users left midway the experiment.</a:t>
            </a:r>
          </a:p>
          <a:p>
            <a:endParaRPr lang="en-US" baseline="0" dirty="0" smtClean="0"/>
          </a:p>
          <a:p>
            <a:r>
              <a:rPr lang="en-US" baseline="0" dirty="0" smtClean="0"/>
              <a:t>I should point all the recent works which analyze the notification usage they only collect macro level information like notification receiving and deletion time. We looked at all micro interactions to reveal different level of user engagement with notifications. We have used two sets of datasets : first set of dataset to get broader information about notifications and the second set of dataset for getting explicit feedback from users.</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5</a:t>
            </a:fld>
            <a:endParaRPr lang="en-US" altLang="en-US"/>
          </a:p>
        </p:txBody>
      </p:sp>
    </p:spTree>
    <p:extLst>
      <p:ext uri="{BB962C8B-B14F-4D97-AF65-F5344CB8AC3E}">
        <p14:creationId xmlns:p14="http://schemas.microsoft.com/office/powerpoint/2010/main" val="202650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starting explaining the results, let me explain</a:t>
            </a:r>
            <a:r>
              <a:rPr lang="en-US" baseline="0" dirty="0" smtClean="0"/>
              <a:t> this box-plot representations. The extremes are min and max, the lower half of the box is the 25</a:t>
            </a:r>
            <a:r>
              <a:rPr lang="en-US" baseline="30000" dirty="0" smtClean="0"/>
              <a:t>th</a:t>
            </a:r>
            <a:r>
              <a:rPr lang="en-US" baseline="0" dirty="0" smtClean="0"/>
              <a:t> percentile value and upper half is the 75</a:t>
            </a:r>
            <a:r>
              <a:rPr lang="en-US" baseline="30000" dirty="0" smtClean="0"/>
              <a:t>th</a:t>
            </a:r>
            <a:r>
              <a:rPr lang="en-US" baseline="0" dirty="0" smtClean="0"/>
              <a:t> percentile value, and the start point is the mean value.</a:t>
            </a:r>
          </a:p>
          <a:p>
            <a:endParaRPr lang="en-US" baseline="0" dirty="0" smtClean="0"/>
          </a:p>
          <a:p>
            <a:r>
              <a:rPr lang="en-US" baseline="0" dirty="0" smtClean="0"/>
              <a:t>Here is also the problem.</a:t>
            </a:r>
          </a:p>
          <a:p>
            <a:endParaRPr lang="en-US" baseline="0" dirty="0" smtClean="0"/>
          </a:p>
          <a:p>
            <a:r>
              <a:rPr lang="en-US" baseline="0" dirty="0" smtClean="0"/>
              <a:t>In this figure, I am showing for each user on X axis, what is the daily notification count observed. Since, this count varies from day-to-day, we show its distribution using a box plot.</a:t>
            </a:r>
          </a:p>
          <a:p>
            <a:endParaRPr lang="en-US" baseline="0" dirty="0" smtClean="0"/>
          </a:p>
          <a:p>
            <a:r>
              <a:rPr lang="en-US" baseline="0" dirty="0" smtClean="0"/>
              <a:t>Come and show by choosing 11</a:t>
            </a:r>
            <a:r>
              <a:rPr lang="en-US" baseline="30000" dirty="0" smtClean="0"/>
              <a:t>th</a:t>
            </a:r>
            <a:r>
              <a:rPr lang="en-US" baseline="0" dirty="0" smtClean="0"/>
              <a:t> one. Max extreme and min extreme .. </a:t>
            </a:r>
          </a:p>
          <a:p>
            <a:endParaRPr lang="en-US" baseline="0" dirty="0" smtClean="0"/>
          </a:p>
          <a:p>
            <a:r>
              <a:rPr lang="en-US" baseline="0" dirty="0" smtClean="0"/>
              <a:t>2</a:t>
            </a:r>
            <a:r>
              <a:rPr lang="en-US" baseline="30000" dirty="0" smtClean="0"/>
              <a:t>nd</a:t>
            </a:r>
            <a:r>
              <a:rPr lang="en-US" baseline="0" dirty="0" smtClean="0"/>
              <a:t> graph: Because of the large </a:t>
            </a:r>
            <a:r>
              <a:rPr lang="en-US" baseline="0" dirty="0" err="1" smtClean="0"/>
              <a:t>notifs</a:t>
            </a:r>
            <a:r>
              <a:rPr lang="en-US" baseline="0" dirty="0" smtClean="0"/>
              <a:t>, users end up checking </a:t>
            </a:r>
            <a:r>
              <a:rPr lang="en-US" baseline="0" dirty="0" err="1" smtClean="0"/>
              <a:t>notifs</a:t>
            </a:r>
            <a:r>
              <a:rPr lang="en-US" baseline="0" dirty="0" smtClean="0"/>
              <a:t> many times by opening drawer. This is lower bound because lock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6</a:t>
            </a:fld>
            <a:endParaRPr lang="en-US" altLang="en-US"/>
          </a:p>
        </p:txBody>
      </p:sp>
    </p:spTree>
    <p:extLst>
      <p:ext uri="{BB962C8B-B14F-4D97-AF65-F5344CB8AC3E}">
        <p14:creationId xmlns:p14="http://schemas.microsoft.com/office/powerpoint/2010/main" val="66367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7</a:t>
            </a:fld>
            <a:endParaRPr lang="en-US" altLang="en-US"/>
          </a:p>
        </p:txBody>
      </p:sp>
    </p:spTree>
    <p:extLst>
      <p:ext uri="{BB962C8B-B14F-4D97-AF65-F5344CB8AC3E}">
        <p14:creationId xmlns:p14="http://schemas.microsoft.com/office/powerpoint/2010/main" val="36895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SPAN</a:t>
            </a:r>
            <a:endParaRPr lang="en-US" dirty="0"/>
          </a:p>
        </p:txBody>
      </p:sp>
      <p:sp>
        <p:nvSpPr>
          <p:cNvPr id="4" name="Slide Number Placeholder 3"/>
          <p:cNvSpPr>
            <a:spLocks noGrp="1"/>
          </p:cNvSpPr>
          <p:nvPr>
            <p:ph type="sldNum" sz="quarter" idx="10"/>
          </p:nvPr>
        </p:nvSpPr>
        <p:spPr/>
        <p:txBody>
          <a:bodyPr/>
          <a:lstStyle/>
          <a:p>
            <a:fld id="{5919EAC7-8491-3C49-BD85-DCF8D2A2544B}" type="slidenum">
              <a:rPr lang="en-US" altLang="en-US" smtClean="0"/>
              <a:pPr/>
              <a:t>8</a:t>
            </a:fld>
            <a:endParaRPr lang="en-US" altLang="en-US"/>
          </a:p>
        </p:txBody>
      </p:sp>
    </p:spTree>
    <p:extLst>
      <p:ext uri="{BB962C8B-B14F-4D97-AF65-F5344CB8AC3E}">
        <p14:creationId xmlns:p14="http://schemas.microsoft.com/office/powerpoint/2010/main" val="145493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0" name="Rounded Rectangle 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ate Placeholder 27"/>
          <p:cNvSpPr txBox="1">
            <a:spLocks/>
          </p:cNvSpPr>
          <p:nvPr userDrawn="1"/>
        </p:nvSpPr>
        <p:spPr>
          <a:xfrm>
            <a:off x="7497763" y="6400800"/>
            <a:ext cx="1646237" cy="457200"/>
          </a:xfrm>
          <a:prstGeom prst="rect">
            <a:avLst/>
          </a:prstGeom>
        </p:spPr>
        <p:txBody>
          <a:bodyPr/>
          <a:lstStyle>
            <a:lvl1pPr>
              <a:defRPr sz="1600" b="1">
                <a:solidFill>
                  <a:schemeClr val="tx1">
                    <a:lumMod val="95000"/>
                    <a:lumOff val="5000"/>
                  </a:schemeClr>
                </a:solidFill>
                <a:latin typeface="Century" pitchFamily="18" charset="0"/>
              </a:defRPr>
            </a:lvl1pPr>
          </a:lstStyle>
          <a:p>
            <a:pPr fontAlgn="auto">
              <a:spcBef>
                <a:spcPts val="0"/>
              </a:spcBef>
              <a:spcAft>
                <a:spcPts val="0"/>
              </a:spcAft>
              <a:defRPr/>
            </a:pPr>
            <a:r>
              <a:rPr lang="en-US" dirty="0" smtClean="0">
                <a:ea typeface="+mn-ea"/>
                <a:cs typeface="+mn-cs"/>
              </a:rPr>
              <a:t>May 4, 2017</a:t>
            </a:r>
            <a:endParaRPr lang="en-US" dirty="0">
              <a:ea typeface="+mn-ea"/>
              <a:cs typeface="+mn-cs"/>
            </a:endParaRPr>
          </a:p>
        </p:txBody>
      </p:sp>
      <p:sp>
        <p:nvSpPr>
          <p:cNvPr id="17" name="Date Placeholder 27"/>
          <p:cNvSpPr txBox="1">
            <a:spLocks/>
          </p:cNvSpPr>
          <p:nvPr userDrawn="1"/>
        </p:nvSpPr>
        <p:spPr>
          <a:xfrm>
            <a:off x="0" y="6400800"/>
            <a:ext cx="2667000" cy="457200"/>
          </a:xfrm>
          <a:prstGeom prst="rect">
            <a:avLst/>
          </a:prstGeom>
        </p:spPr>
        <p:txBody>
          <a:bodyPr/>
          <a:lstStyle>
            <a:lvl1pPr>
              <a:defRPr sz="1600" b="1">
                <a:solidFill>
                  <a:schemeClr val="tx1">
                    <a:lumMod val="95000"/>
                    <a:lumOff val="5000"/>
                  </a:schemeClr>
                </a:solidFill>
                <a:latin typeface="Century" pitchFamily="18" charset="0"/>
              </a:defRPr>
            </a:lvl1pPr>
          </a:lstStyle>
          <a:p>
            <a:pPr fontAlgn="auto">
              <a:spcBef>
                <a:spcPts val="0"/>
              </a:spcBef>
              <a:spcAft>
                <a:spcPts val="0"/>
              </a:spcAft>
              <a:defRPr/>
            </a:pPr>
            <a:r>
              <a:rPr lang="en-US" dirty="0" smtClean="0">
                <a:solidFill>
                  <a:srgbClr val="002060"/>
                </a:solidFill>
                <a:ea typeface="+mn-ea"/>
                <a:cs typeface="+mn-cs"/>
              </a:rPr>
              <a:t>INFOCOM 2017</a:t>
            </a:r>
            <a:endParaRPr lang="en-US" dirty="0">
              <a:solidFill>
                <a:srgbClr val="002060"/>
              </a:solidFill>
              <a:ea typeface="+mn-ea"/>
              <a:cs typeface="+mn-cs"/>
            </a:endParaRP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32" name="Title 31"/>
          <p:cNvSpPr>
            <a:spLocks noGrp="1"/>
          </p:cNvSpPr>
          <p:nvPr>
            <p:ph type="title"/>
          </p:nvPr>
        </p:nvSpPr>
        <p:spPr/>
        <p:txBody>
          <a:bodyPr/>
          <a:lstStyle>
            <a:lvl1pPr>
              <a:defRPr>
                <a:solidFill>
                  <a:schemeClr val="bg1"/>
                </a:solidFill>
                <a:latin typeface="Helvetica Neue" charset="0"/>
                <a:ea typeface="Helvetica Neue" charset="0"/>
                <a:cs typeface="Helvetica Neue"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70651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charset="0"/>
                <a:ea typeface="Helvetica Neue" charset="0"/>
                <a:cs typeface="Helvetica Neue"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Helvetica Neue" charset="0"/>
                <a:ea typeface="Helvetica Neue" charset="0"/>
                <a:cs typeface="Helvetica Neue" charset="0"/>
              </a:defRPr>
            </a:lvl1pPr>
            <a:lvl2pPr>
              <a:defRPr>
                <a:latin typeface="Helvetica Neue" charset="0"/>
                <a:ea typeface="Helvetica Neue" charset="0"/>
                <a:cs typeface="Helvetica Neue" charset="0"/>
              </a:defRPr>
            </a:lvl2pPr>
            <a:lvl3pPr>
              <a:defRPr>
                <a:latin typeface="Helvetica Neue" charset="0"/>
                <a:ea typeface="Helvetica Neue" charset="0"/>
                <a:cs typeface="Helvetica Neue" charset="0"/>
              </a:defRPr>
            </a:lvl3pPr>
            <a:lvl4pPr>
              <a:defRPr>
                <a:latin typeface="Helvetica Neue" charset="0"/>
                <a:ea typeface="Helvetica Neue" charset="0"/>
                <a:cs typeface="Helvetica Neue" charset="0"/>
              </a:defRPr>
            </a:lvl4pPr>
            <a:lvl5pPr>
              <a:defRPr>
                <a:latin typeface="Helvetica Neue" charset="0"/>
                <a:ea typeface="Helvetica Neue" charset="0"/>
                <a:cs typeface="Helvetica Neue"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60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lvl1pPr>
              <a:defRPr>
                <a:latin typeface="Helvetica Neue" charset="0"/>
                <a:ea typeface="Helvetica Neue" charset="0"/>
                <a:cs typeface="Helvetica Neue"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143000"/>
            <a:ext cx="6248400" cy="5486400"/>
          </a:xfrm>
        </p:spPr>
        <p:txBody>
          <a:bodyPr vert="eaVert"/>
          <a:lstStyle>
            <a:lvl1pPr>
              <a:defRPr>
                <a:latin typeface="Helvetica Neue" charset="0"/>
                <a:ea typeface="Helvetica Neue" charset="0"/>
                <a:cs typeface="Helvetica Neue" charset="0"/>
              </a:defRPr>
            </a:lvl1pPr>
            <a:lvl2pPr>
              <a:defRPr>
                <a:latin typeface="Helvetica Neue" charset="0"/>
                <a:ea typeface="Helvetica Neue" charset="0"/>
                <a:cs typeface="Helvetica Neue" charset="0"/>
              </a:defRPr>
            </a:lvl2pPr>
            <a:lvl3pPr>
              <a:defRPr>
                <a:latin typeface="Helvetica Neue" charset="0"/>
                <a:ea typeface="Helvetica Neue" charset="0"/>
                <a:cs typeface="Helvetica Neue" charset="0"/>
              </a:defRPr>
            </a:lvl3pPr>
            <a:lvl4pPr>
              <a:defRPr>
                <a:latin typeface="Helvetica Neue" charset="0"/>
                <a:ea typeface="Helvetica Neue" charset="0"/>
                <a:cs typeface="Helvetica Neue" charset="0"/>
              </a:defRPr>
            </a:lvl4pPr>
            <a:lvl5pPr>
              <a:defRPr>
                <a:latin typeface="Helvetica Neue" charset="0"/>
                <a:ea typeface="Helvetica Neue" charset="0"/>
                <a:cs typeface="Helvetica Neue"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677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27"/>
          <p:cNvSpPr txBox="1">
            <a:spLocks/>
          </p:cNvSpPr>
          <p:nvPr userDrawn="1"/>
        </p:nvSpPr>
        <p:spPr>
          <a:xfrm>
            <a:off x="0" y="6400800"/>
            <a:ext cx="2667000" cy="457200"/>
          </a:xfrm>
          <a:prstGeom prst="rect">
            <a:avLst/>
          </a:prstGeom>
        </p:spPr>
        <p:txBody>
          <a:bodyPr/>
          <a:lstStyle>
            <a:lvl1pPr>
              <a:defRPr sz="1600" b="1">
                <a:solidFill>
                  <a:schemeClr val="tx1">
                    <a:lumMod val="95000"/>
                    <a:lumOff val="5000"/>
                  </a:schemeClr>
                </a:solidFill>
                <a:latin typeface="Century" pitchFamily="18" charset="0"/>
              </a:defRPr>
            </a:lvl1pPr>
          </a:lstStyle>
          <a:p>
            <a:pPr fontAlgn="auto">
              <a:spcBef>
                <a:spcPts val="0"/>
              </a:spcBef>
              <a:spcAft>
                <a:spcPts val="0"/>
              </a:spcAft>
              <a:defRPr/>
            </a:pPr>
            <a:r>
              <a:rPr lang="en-US" sz="1400" b="1" kern="1200" dirty="0" smtClean="0">
                <a:solidFill>
                  <a:srgbClr val="002060"/>
                </a:solidFill>
                <a:latin typeface="Century" pitchFamily="18" charset="0"/>
                <a:ea typeface="Arial" charset="0"/>
                <a:cs typeface="Arial" charset="0"/>
              </a:rPr>
              <a:t>INFOCOM 2017</a:t>
            </a:r>
            <a:endParaRPr lang="en-US" sz="1400" b="1" kern="1200" dirty="0">
              <a:solidFill>
                <a:srgbClr val="002060"/>
              </a:solidFill>
              <a:latin typeface="Century" pitchFamily="18" charset="0"/>
              <a:ea typeface="Arial" charset="0"/>
              <a:cs typeface="Arial" charset="0"/>
            </a:endParaRPr>
          </a:p>
        </p:txBody>
      </p:sp>
      <p:sp>
        <p:nvSpPr>
          <p:cNvPr id="5" name="Date Placeholder 27"/>
          <p:cNvSpPr txBox="1">
            <a:spLocks/>
          </p:cNvSpPr>
          <p:nvPr userDrawn="1"/>
        </p:nvSpPr>
        <p:spPr>
          <a:xfrm>
            <a:off x="7497763" y="6400800"/>
            <a:ext cx="1646237" cy="457200"/>
          </a:xfrm>
          <a:prstGeom prst="rect">
            <a:avLst/>
          </a:prstGeom>
        </p:spPr>
        <p:txBody>
          <a:bodyPr/>
          <a:lstStyle>
            <a:lvl1pPr>
              <a:defRPr sz="1600" b="1">
                <a:solidFill>
                  <a:schemeClr val="tx1">
                    <a:lumMod val="95000"/>
                    <a:lumOff val="5000"/>
                  </a:schemeClr>
                </a:solidFill>
                <a:latin typeface="Century" pitchFamily="18" charset="0"/>
              </a:defRPr>
            </a:lvl1pPr>
          </a:lstStyle>
          <a:p>
            <a:pPr fontAlgn="auto">
              <a:spcBef>
                <a:spcPts val="0"/>
              </a:spcBef>
              <a:spcAft>
                <a:spcPts val="0"/>
              </a:spcAft>
              <a:defRPr/>
            </a:pPr>
            <a:r>
              <a:rPr lang="en-US" dirty="0" smtClean="0">
                <a:ea typeface="+mn-ea"/>
                <a:cs typeface="+mn-cs"/>
              </a:rPr>
              <a:t>May 4, 2017</a:t>
            </a:r>
            <a:endParaRPr lang="en-US" dirty="0">
              <a:ea typeface="+mn-ea"/>
              <a:cs typeface="+mn-cs"/>
            </a:endParaRPr>
          </a:p>
        </p:txBody>
      </p:sp>
      <p:sp>
        <p:nvSpPr>
          <p:cNvPr id="2" name="Title 1"/>
          <p:cNvSpPr>
            <a:spLocks noGrp="1"/>
          </p:cNvSpPr>
          <p:nvPr>
            <p:ph type="title"/>
          </p:nvPr>
        </p:nvSpPr>
        <p:spPr>
          <a:xfrm>
            <a:off x="228600" y="228600"/>
            <a:ext cx="8229600" cy="1066800"/>
          </a:xfrm>
        </p:spPr>
        <p:txBody>
          <a:bodyPr/>
          <a:lstStyle>
            <a:lvl1pPr>
              <a:defRPr>
                <a:solidFill>
                  <a:srgbClr val="0071C0"/>
                </a:solidFill>
                <a:effectLst>
                  <a:glow rad="50800">
                    <a:srgbClr val="0070C0">
                      <a:alpha val="14000"/>
                    </a:srgbClr>
                  </a:glow>
                  <a:innerShdw blurRad="114300">
                    <a:srgbClr val="0070C0"/>
                  </a:innerShdw>
                </a:effectLst>
                <a:latin typeface="Helvetica Neue" charset="0"/>
                <a:ea typeface="Helvetica Neue" charset="0"/>
                <a:cs typeface="Helvetica Neue"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a:effectLst>
            <a:softEdge rad="12700"/>
          </a:effectLst>
        </p:spPr>
        <p:txBody>
          <a:bodyPr/>
          <a:lstStyle>
            <a:lvl1pPr marL="365125" indent="-255588">
              <a:buFont typeface="Wingdings" charset="2"/>
              <a:buChar char="§"/>
              <a:defRPr sz="3200" i="0">
                <a:solidFill>
                  <a:schemeClr val="tx1"/>
                </a:solidFill>
                <a:latin typeface="Helvetica Neue" charset="0"/>
                <a:ea typeface="Helvetica Neue" charset="0"/>
                <a:cs typeface="Helvetica Neue" charset="0"/>
              </a:defRPr>
            </a:lvl1pPr>
            <a:lvl2pPr marL="925830" indent="-514350">
              <a:buFont typeface="Wingdings" pitchFamily="2" charset="2"/>
              <a:buChar char="Ø"/>
              <a:defRPr sz="2600">
                <a:solidFill>
                  <a:srgbClr val="2667B4"/>
                </a:solidFill>
                <a:latin typeface="Helvetica Neue" charset="0"/>
                <a:ea typeface="Helvetica Neue" charset="0"/>
                <a:cs typeface="Helvetica Neue" charset="0"/>
              </a:defRPr>
            </a:lvl2pPr>
            <a:lvl3pPr>
              <a:buFont typeface="Courier New" pitchFamily="49" charset="0"/>
              <a:buChar char="o"/>
              <a:defRPr sz="2000">
                <a:solidFill>
                  <a:srgbClr val="0070C0"/>
                </a:solidFill>
                <a:latin typeface="Helvetica Neue" charset="0"/>
                <a:ea typeface="Helvetica Neue" charset="0"/>
                <a:cs typeface="Helvetica Neue" charset="0"/>
              </a:defRPr>
            </a:lvl3pPr>
            <a:lvl4pPr>
              <a:buFont typeface="Arial" pitchFamily="34" charset="0"/>
              <a:buChar char="•"/>
              <a:defRPr sz="1800">
                <a:solidFill>
                  <a:srgbClr val="C00000"/>
                </a:solidFill>
                <a:latin typeface="Helvetica Neue" charset="0"/>
                <a:ea typeface="Helvetica Neue" charset="0"/>
                <a:cs typeface="Helvetica Neue" charset="0"/>
              </a:defRPr>
            </a:lvl4pPr>
            <a:lvl5pPr>
              <a:defRPr sz="1600">
                <a:solidFill>
                  <a:srgbClr val="00B0F0"/>
                </a:solidFill>
                <a:latin typeface="Helvetica Neue" charset="0"/>
                <a:ea typeface="Helvetica Neue" charset="0"/>
                <a:cs typeface="Helvetica Neue"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304800" y="1219200"/>
            <a:ext cx="8534400" cy="76200"/>
          </a:xfrm>
          <a:prstGeom prst="rect">
            <a:avLst/>
          </a:prstGeom>
          <a:gradFill flip="none" rotWithShape="1">
            <a:gsLst>
              <a:gs pos="0">
                <a:schemeClr val="accent6">
                  <a:lumMod val="78000"/>
                </a:schemeClr>
              </a:gs>
              <a:gs pos="29000">
                <a:srgbClr val="0070C0">
                  <a:tint val="44500"/>
                  <a:satMod val="160000"/>
                </a:srgbClr>
              </a:gs>
              <a:gs pos="77000">
                <a:srgbClr val="0070C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4158669" y="6488668"/>
            <a:ext cx="466794" cy="369332"/>
          </a:xfrm>
          <a:prstGeom prst="rect">
            <a:avLst/>
          </a:prstGeom>
          <a:noFill/>
        </p:spPr>
        <p:txBody>
          <a:bodyPr wrap="none" rtlCol="0">
            <a:spAutoFit/>
          </a:bodyPr>
          <a:lstStyle/>
          <a:p>
            <a:fld id="{5FAD3C12-A3F2-7C4C-825B-59B5AB673982}" type="slidenum">
              <a:rPr lang="en-US" smtClean="0"/>
              <a:t>‹#›</a:t>
            </a:fld>
            <a:endParaRPr lang="en-US" dirty="0"/>
          </a:p>
        </p:txBody>
      </p:sp>
    </p:spTree>
    <p:extLst>
      <p:ext uri="{BB962C8B-B14F-4D97-AF65-F5344CB8AC3E}">
        <p14:creationId xmlns:p14="http://schemas.microsoft.com/office/powerpoint/2010/main" val="1630122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20204265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charset="0"/>
                <a:ea typeface="Helvetica Neue" charset="0"/>
                <a:cs typeface="Helvetica Neue"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atin typeface="Helvetica Neue" charset="0"/>
                <a:ea typeface="Helvetica Neue" charset="0"/>
                <a:cs typeface="Helvetica Neue" charset="0"/>
              </a:defRPr>
            </a:lvl1pPr>
            <a:lvl2pPr>
              <a:defRPr sz="1900">
                <a:latin typeface="Helvetica Neue" charset="0"/>
                <a:ea typeface="Helvetica Neue" charset="0"/>
                <a:cs typeface="Helvetica Neue" charset="0"/>
              </a:defRPr>
            </a:lvl2pPr>
            <a:lvl3pPr>
              <a:defRPr sz="1800">
                <a:latin typeface="Helvetica Neue" charset="0"/>
                <a:ea typeface="Helvetica Neue" charset="0"/>
                <a:cs typeface="Helvetica Neue" charset="0"/>
              </a:defRPr>
            </a:lvl3pPr>
            <a:lvl4pPr>
              <a:defRPr sz="1800">
                <a:latin typeface="Helvetica Neue" charset="0"/>
                <a:ea typeface="Helvetica Neue" charset="0"/>
                <a:cs typeface="Helvetica Neue" charset="0"/>
              </a:defRPr>
            </a:lvl4pPr>
            <a:lvl5pPr>
              <a:defRPr sz="1800">
                <a:latin typeface="Helvetica Neue" charset="0"/>
                <a:ea typeface="Helvetica Neue" charset="0"/>
                <a:cs typeface="Helvetica Neue"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49424"/>
            <a:ext cx="4038600" cy="4525963"/>
          </a:xfrm>
        </p:spPr>
        <p:txBody>
          <a:bodyPr/>
          <a:lstStyle>
            <a:lvl1pPr>
              <a:defRPr sz="2000">
                <a:latin typeface="Helvetica Neue" charset="0"/>
                <a:ea typeface="Helvetica Neue" charset="0"/>
                <a:cs typeface="Helvetica Neue" charset="0"/>
              </a:defRPr>
            </a:lvl1pPr>
            <a:lvl2pPr>
              <a:defRPr sz="1900">
                <a:latin typeface="Helvetica Neue" charset="0"/>
                <a:ea typeface="Helvetica Neue" charset="0"/>
                <a:cs typeface="Helvetica Neue" charset="0"/>
              </a:defRPr>
            </a:lvl2pPr>
            <a:lvl3pPr>
              <a:defRPr sz="1800">
                <a:latin typeface="Helvetica Neue" charset="0"/>
                <a:ea typeface="Helvetica Neue" charset="0"/>
                <a:cs typeface="Helvetica Neue" charset="0"/>
              </a:defRPr>
            </a:lvl3pPr>
            <a:lvl4pPr>
              <a:defRPr sz="1800">
                <a:latin typeface="Helvetica Neue" charset="0"/>
                <a:ea typeface="Helvetica Neue" charset="0"/>
                <a:cs typeface="Helvetica Neue" charset="0"/>
              </a:defRPr>
            </a:lvl4pPr>
            <a:lvl5pPr>
              <a:defRPr sz="1800">
                <a:latin typeface="Helvetica Neue" charset="0"/>
                <a:ea typeface="Helvetica Neue" charset="0"/>
                <a:cs typeface="Helvetica Neue"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6927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atin typeface="Helvetica Neue" charset="0"/>
                <a:ea typeface="Helvetica Neue" charset="0"/>
                <a:cs typeface="Helvetica Neue"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Helvetica Neue" charset="0"/>
                <a:ea typeface="Helvetica Neue" charset="0"/>
                <a:cs typeface="Helvetica Neue"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Helvetica Neue" charset="0"/>
                <a:ea typeface="Helvetica Neue" charset="0"/>
                <a:cs typeface="Helvetica Neue"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atin typeface="Helvetica Neue" charset="0"/>
                <a:ea typeface="Helvetica Neue" charset="0"/>
                <a:cs typeface="Helvetica Neue" charset="0"/>
              </a:defRPr>
            </a:lvl1pPr>
            <a:lvl2pPr>
              <a:defRPr sz="2000">
                <a:latin typeface="Helvetica Neue" charset="0"/>
                <a:ea typeface="Helvetica Neue" charset="0"/>
                <a:cs typeface="Helvetica Neue" charset="0"/>
              </a:defRPr>
            </a:lvl2pPr>
            <a:lvl3pPr>
              <a:defRPr sz="1800">
                <a:latin typeface="Helvetica Neue" charset="0"/>
                <a:ea typeface="Helvetica Neue" charset="0"/>
                <a:cs typeface="Helvetica Neue" charset="0"/>
              </a:defRPr>
            </a:lvl3pPr>
            <a:lvl4pPr>
              <a:defRPr sz="1600">
                <a:latin typeface="Helvetica Neue" charset="0"/>
                <a:ea typeface="Helvetica Neue" charset="0"/>
                <a:cs typeface="Helvetica Neue" charset="0"/>
              </a:defRPr>
            </a:lvl4pPr>
            <a:lvl5pPr>
              <a:defRPr sz="1600">
                <a:latin typeface="Helvetica Neue" charset="0"/>
                <a:ea typeface="Helvetica Neue" charset="0"/>
                <a:cs typeface="Helvetica Neue"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18304" y="2708519"/>
            <a:ext cx="4041775" cy="3886200"/>
          </a:xfrm>
        </p:spPr>
        <p:txBody>
          <a:bodyPr/>
          <a:lstStyle>
            <a:lvl1pPr>
              <a:defRPr sz="2000">
                <a:latin typeface="Helvetica Neue" charset="0"/>
                <a:ea typeface="Helvetica Neue" charset="0"/>
                <a:cs typeface="Helvetica Neue" charset="0"/>
              </a:defRPr>
            </a:lvl1pPr>
            <a:lvl2pPr>
              <a:defRPr sz="2000">
                <a:latin typeface="Helvetica Neue" charset="0"/>
                <a:ea typeface="Helvetica Neue" charset="0"/>
                <a:cs typeface="Helvetica Neue" charset="0"/>
              </a:defRPr>
            </a:lvl2pPr>
            <a:lvl3pPr>
              <a:defRPr sz="1800">
                <a:latin typeface="Helvetica Neue" charset="0"/>
                <a:ea typeface="Helvetica Neue" charset="0"/>
                <a:cs typeface="Helvetica Neue" charset="0"/>
              </a:defRPr>
            </a:lvl3pPr>
            <a:lvl4pPr>
              <a:defRPr sz="1600">
                <a:latin typeface="Helvetica Neue" charset="0"/>
                <a:ea typeface="Helvetica Neue" charset="0"/>
                <a:cs typeface="Helvetica Neue" charset="0"/>
              </a:defRPr>
            </a:lvl4pPr>
            <a:lvl5pPr>
              <a:defRPr sz="1600">
                <a:latin typeface="Helvetica Neue" charset="0"/>
                <a:ea typeface="Helvetica Neue" charset="0"/>
                <a:cs typeface="Helvetica Neue"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65341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latin typeface="Helvetica Neue" charset="0"/>
                <a:ea typeface="Helvetica Neue" charset="0"/>
                <a:cs typeface="Helvetica Neue"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7127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499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atin typeface="Helvetica Neue" charset="0"/>
                <a:ea typeface="Helvetica Neue" charset="0"/>
                <a:cs typeface="Helvetica Neue"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atin typeface="Helvetica Neue" charset="0"/>
                <a:ea typeface="Helvetica Neue" charset="0"/>
                <a:cs typeface="Helvetica Neue" charset="0"/>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400">
                <a:latin typeface="Helvetica Neue" charset="0"/>
                <a:ea typeface="Helvetica Neue" charset="0"/>
                <a:cs typeface="Helvetica Neue" charset="0"/>
              </a:defRPr>
            </a:lvl3pPr>
            <a:lvl4pPr>
              <a:defRPr sz="2000">
                <a:latin typeface="Helvetica Neue" charset="0"/>
                <a:ea typeface="Helvetica Neue" charset="0"/>
                <a:cs typeface="Helvetica Neue" charset="0"/>
              </a:defRPr>
            </a:lvl4pPr>
            <a:lvl5pPr>
              <a:defRPr sz="2000">
                <a:latin typeface="Helvetica Neue" charset="0"/>
                <a:ea typeface="Helvetica Neue" charset="0"/>
                <a:cs typeface="Helvetica Neue"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75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Tree>
    <p:extLst>
      <p:ext uri="{BB962C8B-B14F-4D97-AF65-F5344CB8AC3E}">
        <p14:creationId xmlns:p14="http://schemas.microsoft.com/office/powerpoint/2010/main" val="14287279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87"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8"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ea typeface="+mn-ea"/>
                <a:cs typeface="+mn-cs"/>
              </a:defRPr>
            </a:lvl1pPr>
          </a:lstStyle>
          <a:p>
            <a:pPr>
              <a:defRPr/>
            </a:pPr>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latin typeface="Georgia" charset="0"/>
              </a:defRPr>
            </a:lvl1pPr>
          </a:lstStyle>
          <a:p>
            <a:fld id="{2738EE03-C2F4-3044-8B12-2FE7FF1E08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9" Type="http://schemas.openxmlformats.org/officeDocument/2006/relationships/image" Target="../media/image50.png"/><Relationship Id="rId20" Type="http://schemas.openxmlformats.org/officeDocument/2006/relationships/image" Target="../media/image61.png"/><Relationship Id="rId21" Type="http://schemas.openxmlformats.org/officeDocument/2006/relationships/image" Target="../media/image62.png"/><Relationship Id="rId22" Type="http://schemas.openxmlformats.org/officeDocument/2006/relationships/image" Target="../media/image63.jpeg"/><Relationship Id="rId23" Type="http://schemas.openxmlformats.org/officeDocument/2006/relationships/image" Target="../media/image64.png"/><Relationship Id="rId10" Type="http://schemas.openxmlformats.org/officeDocument/2006/relationships/image" Target="../media/image51.png"/><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png"/><Relationship Id="rId15" Type="http://schemas.openxmlformats.org/officeDocument/2006/relationships/image" Target="../media/image56.png"/><Relationship Id="rId16" Type="http://schemas.openxmlformats.org/officeDocument/2006/relationships/image" Target="../media/image57.png"/><Relationship Id="rId17" Type="http://schemas.openxmlformats.org/officeDocument/2006/relationships/image" Target="../media/image58.png"/><Relationship Id="rId18" Type="http://schemas.openxmlformats.org/officeDocument/2006/relationships/image" Target="../media/image59.png"/><Relationship Id="rId19"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jpg"/><Relationship Id="rId26" Type="http://schemas.openxmlformats.org/officeDocument/2006/relationships/image" Target="../media/image24.jpe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30" Type="http://schemas.openxmlformats.org/officeDocument/2006/relationships/image" Target="../media/image28.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jp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hyperlink" Target="https://bitbucket.org/swadhinp/notifbase" TargetMode="External"/><Relationship Id="rId4" Type="http://schemas.openxmlformats.org/officeDocument/2006/relationships/hyperlink" Target="https://bitbucket.org/swadhinp/snotify" TargetMode="External"/><Relationship Id="rId5" Type="http://schemas.openxmlformats.org/officeDocument/2006/relationships/hyperlink" Target="https://play.google.com/store/apps/details?id=org.swadhin.app"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jp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458200" cy="1676400"/>
          </a:xfrm>
        </p:spPr>
        <p:txBody>
          <a:bodyPr>
            <a:normAutofit fontScale="90000"/>
          </a:bodyPr>
          <a:lstStyle/>
          <a:p>
            <a:pPr algn="ctr" eaLnBrk="1" fontAlgn="auto" hangingPunct="1">
              <a:spcAft>
                <a:spcPts val="0"/>
              </a:spcAft>
              <a:defRPr/>
            </a:pPr>
            <a:r>
              <a:rPr lang="en-US" dirty="0"/>
              <a:t>Understanding and Managing Notifications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228600" y="4267200"/>
            <a:ext cx="8839200" cy="1752600"/>
          </a:xfrm>
        </p:spPr>
        <p:txBody>
          <a:bodyPr>
            <a:normAutofit fontScale="92500"/>
          </a:bodyPr>
          <a:lstStyle/>
          <a:p>
            <a:pPr algn="ctr" eaLnBrk="1" fontAlgn="auto" hangingPunct="1">
              <a:spcAft>
                <a:spcPts val="0"/>
              </a:spcAft>
              <a:buClr>
                <a:schemeClr val="accent3"/>
              </a:buClr>
              <a:buFont typeface="Georgia"/>
              <a:buNone/>
              <a:defRPr/>
            </a:pPr>
            <a:r>
              <a:rPr lang="en-US" b="1" dirty="0" err="1" smtClean="0">
                <a:latin typeface="+mj-lt"/>
              </a:rPr>
              <a:t>Swadhin</a:t>
            </a:r>
            <a:r>
              <a:rPr lang="en-US" b="1" dirty="0" smtClean="0">
                <a:latin typeface="+mj-lt"/>
              </a:rPr>
              <a:t> Pradhan</a:t>
            </a:r>
            <a:r>
              <a:rPr lang="en-US" sz="2600" b="1" baseline="30000" dirty="0" smtClean="0">
                <a:latin typeface="+mj-lt"/>
              </a:rPr>
              <a:t>1</a:t>
            </a:r>
            <a:r>
              <a:rPr lang="en-US" dirty="0" smtClean="0">
                <a:latin typeface="+mj-lt"/>
              </a:rPr>
              <a:t>, Lili Qiu</a:t>
            </a:r>
            <a:r>
              <a:rPr lang="en-US" b="1" baseline="30000" dirty="0">
                <a:latin typeface="+mj-lt"/>
              </a:rPr>
              <a:t>1</a:t>
            </a:r>
            <a:r>
              <a:rPr lang="en-US" dirty="0" smtClean="0">
                <a:latin typeface="+mj-lt"/>
              </a:rPr>
              <a:t>, </a:t>
            </a:r>
            <a:r>
              <a:rPr lang="en-US" dirty="0" err="1" smtClean="0">
                <a:latin typeface="+mj-lt"/>
              </a:rPr>
              <a:t>Abhinav</a:t>
            </a:r>
            <a:r>
              <a:rPr lang="en-US" dirty="0" smtClean="0">
                <a:latin typeface="+mj-lt"/>
              </a:rPr>
              <a:t> Parate</a:t>
            </a:r>
            <a:r>
              <a:rPr lang="en-US" b="1" baseline="30000" dirty="0" smtClean="0">
                <a:latin typeface="+mj-lt"/>
              </a:rPr>
              <a:t>2</a:t>
            </a:r>
            <a:r>
              <a:rPr lang="en-US" dirty="0" smtClean="0">
                <a:latin typeface="+mj-lt"/>
              </a:rPr>
              <a:t>, and </a:t>
            </a:r>
            <a:r>
              <a:rPr lang="en-US" dirty="0" err="1" smtClean="0">
                <a:latin typeface="+mj-lt"/>
              </a:rPr>
              <a:t>Kyu</a:t>
            </a:r>
            <a:r>
              <a:rPr lang="en-US" dirty="0" smtClean="0">
                <a:latin typeface="+mj-lt"/>
              </a:rPr>
              <a:t>-Han Kim</a:t>
            </a:r>
            <a:r>
              <a:rPr lang="en-US" baseline="30000" dirty="0" smtClean="0">
                <a:latin typeface="+mj-lt"/>
              </a:rPr>
              <a:t>3</a:t>
            </a:r>
            <a:r>
              <a:rPr lang="en-US" dirty="0" smtClean="0">
                <a:latin typeface="+mj-lt"/>
              </a:rPr>
              <a:t>.</a:t>
            </a:r>
          </a:p>
          <a:p>
            <a:pPr algn="ctr" eaLnBrk="1" fontAlgn="auto" hangingPunct="1">
              <a:spcAft>
                <a:spcPts val="0"/>
              </a:spcAft>
              <a:buClr>
                <a:schemeClr val="accent3"/>
              </a:buClr>
              <a:buFont typeface="Georgia"/>
              <a:buNone/>
              <a:defRPr/>
            </a:pPr>
            <a:endParaRPr lang="en-US" dirty="0" smtClean="0">
              <a:latin typeface="+mj-lt"/>
            </a:endParaRPr>
          </a:p>
          <a:p>
            <a:pPr algn="ctr" eaLnBrk="1" fontAlgn="auto" hangingPunct="1">
              <a:spcAft>
                <a:spcPts val="0"/>
              </a:spcAft>
              <a:buClr>
                <a:schemeClr val="accent3"/>
              </a:buClr>
              <a:buFont typeface="Georgia"/>
              <a:buNone/>
              <a:defRPr/>
            </a:pPr>
            <a:r>
              <a:rPr lang="en-US" b="1" baseline="30000" dirty="0" smtClean="0">
                <a:solidFill>
                  <a:schemeClr val="tx1"/>
                </a:solidFill>
                <a:latin typeface="+mj-lt"/>
              </a:rPr>
              <a:t>1</a:t>
            </a:r>
            <a:r>
              <a:rPr lang="en-US" b="1" dirty="0" smtClean="0">
                <a:solidFill>
                  <a:schemeClr val="tx1"/>
                </a:solidFill>
                <a:latin typeface="+mj-lt"/>
              </a:rPr>
              <a:t>UT Austin      </a:t>
            </a:r>
            <a:r>
              <a:rPr lang="en-US" b="1" baseline="30000" dirty="0" smtClean="0">
                <a:solidFill>
                  <a:schemeClr val="tx1"/>
                </a:solidFill>
                <a:latin typeface="+mj-lt"/>
              </a:rPr>
              <a:t>2</a:t>
            </a:r>
            <a:r>
              <a:rPr lang="en-US" b="1" dirty="0" smtClean="0">
                <a:solidFill>
                  <a:schemeClr val="tx1"/>
                </a:solidFill>
                <a:latin typeface="+mj-lt"/>
              </a:rPr>
              <a:t>Lumme Inc.     </a:t>
            </a:r>
            <a:r>
              <a:rPr lang="en-US" b="1" baseline="30000" dirty="0" smtClean="0">
                <a:solidFill>
                  <a:schemeClr val="tx1"/>
                </a:solidFill>
                <a:latin typeface="+mj-lt"/>
              </a:rPr>
              <a:t>3</a:t>
            </a:r>
            <a:r>
              <a:rPr lang="en-US" b="1" dirty="0" smtClean="0">
                <a:solidFill>
                  <a:schemeClr val="tx1"/>
                </a:solidFill>
                <a:latin typeface="+mj-lt"/>
              </a:rPr>
              <a:t>Hewlett-Packard Laboratories</a:t>
            </a:r>
            <a:endParaRPr lang="en-US" b="1" dirty="0">
              <a:solidFill>
                <a:schemeClr val="tx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advTm="18489"/>
    </mc:Choice>
    <mc:Fallback>
      <p:transition spd="slow" advTm="1848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 fail to evaluate ‘importance’</a:t>
            </a:r>
            <a:endParaRPr lang="en-US"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68" y="1447800"/>
            <a:ext cx="5127968" cy="3817710"/>
          </a:xfr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371600"/>
            <a:ext cx="4764681" cy="3733800"/>
          </a:xfrm>
          <a:prstGeom prst="rect">
            <a:avLst/>
          </a:prstGeom>
        </p:spPr>
      </p:pic>
      <p:sp>
        <p:nvSpPr>
          <p:cNvPr id="15" name="TextBox 14"/>
          <p:cNvSpPr txBox="1"/>
          <p:nvPr/>
        </p:nvSpPr>
        <p:spPr>
          <a:xfrm>
            <a:off x="269963" y="5334000"/>
            <a:ext cx="4225837" cy="830997"/>
          </a:xfrm>
          <a:prstGeom prst="rect">
            <a:avLst/>
          </a:prstGeom>
          <a:noFill/>
        </p:spPr>
        <p:txBody>
          <a:bodyPr wrap="none" rtlCol="0">
            <a:spAutoFit/>
          </a:bodyPr>
          <a:lstStyle/>
          <a:p>
            <a:r>
              <a:rPr lang="en-US" sz="2400" dirty="0" smtClean="0"/>
              <a:t>Developers assign </a:t>
            </a:r>
            <a:r>
              <a:rPr lang="en-US" sz="2400" dirty="0" smtClean="0">
                <a:solidFill>
                  <a:srgbClr val="FF0000"/>
                </a:solidFill>
              </a:rPr>
              <a:t>Default or </a:t>
            </a:r>
          </a:p>
          <a:p>
            <a:r>
              <a:rPr lang="en-US" sz="2400" dirty="0" smtClean="0">
                <a:solidFill>
                  <a:srgbClr val="FF0000"/>
                </a:solidFill>
              </a:rPr>
              <a:t>High Priority </a:t>
            </a:r>
            <a:r>
              <a:rPr lang="en-US" sz="2400" dirty="0" smtClean="0"/>
              <a:t>to </a:t>
            </a:r>
            <a:r>
              <a:rPr lang="en-US" sz="2400" dirty="0"/>
              <a:t>n</a:t>
            </a:r>
            <a:r>
              <a:rPr lang="en-US" sz="2400" dirty="0" smtClean="0"/>
              <a:t>otifications</a:t>
            </a:r>
            <a:endParaRPr lang="en-US" sz="2400" dirty="0"/>
          </a:p>
        </p:txBody>
      </p:sp>
      <p:sp>
        <p:nvSpPr>
          <p:cNvPr id="16" name="TextBox 15"/>
          <p:cNvSpPr txBox="1"/>
          <p:nvPr/>
        </p:nvSpPr>
        <p:spPr>
          <a:xfrm>
            <a:off x="4495800" y="5410200"/>
            <a:ext cx="4143891" cy="830997"/>
          </a:xfrm>
          <a:prstGeom prst="rect">
            <a:avLst/>
          </a:prstGeom>
          <a:noFill/>
        </p:spPr>
        <p:txBody>
          <a:bodyPr wrap="none" rtlCol="0">
            <a:spAutoFit/>
          </a:bodyPr>
          <a:lstStyle/>
          <a:p>
            <a:r>
              <a:rPr lang="en-US" sz="2400" dirty="0" smtClean="0"/>
              <a:t>Users’ response time </a:t>
            </a:r>
            <a:r>
              <a:rPr lang="en-US" sz="2400" dirty="0" smtClean="0">
                <a:solidFill>
                  <a:srgbClr val="FF0000"/>
                </a:solidFill>
              </a:rPr>
              <a:t>almost </a:t>
            </a:r>
          </a:p>
          <a:p>
            <a:r>
              <a:rPr lang="en-US" sz="2400" dirty="0" smtClean="0">
                <a:solidFill>
                  <a:srgbClr val="FF0000"/>
                </a:solidFill>
              </a:rPr>
              <a:t>constant</a:t>
            </a:r>
            <a:endParaRPr lang="en-US" sz="2400" dirty="0">
              <a:solidFill>
                <a:srgbClr val="FF0000"/>
              </a:solidFill>
            </a:endParaRPr>
          </a:p>
        </p:txBody>
      </p:sp>
    </p:spTree>
    <p:extLst>
      <p:ext uri="{BB962C8B-B14F-4D97-AF65-F5344CB8AC3E}">
        <p14:creationId xmlns:p14="http://schemas.microsoft.com/office/powerpoint/2010/main" val="39792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Insights</a:t>
            </a:r>
            <a:endParaRPr lang="en-US" dirty="0"/>
          </a:p>
        </p:txBody>
      </p:sp>
      <p:sp>
        <p:nvSpPr>
          <p:cNvPr id="3" name="Content Placeholder 2"/>
          <p:cNvSpPr>
            <a:spLocks noGrp="1"/>
          </p:cNvSpPr>
          <p:nvPr>
            <p:ph idx="1"/>
          </p:nvPr>
        </p:nvSpPr>
        <p:spPr>
          <a:xfrm>
            <a:off x="457200" y="1447800"/>
            <a:ext cx="8534400" cy="4648200"/>
          </a:xfrm>
        </p:spPr>
        <p:txBody>
          <a:bodyPr/>
          <a:lstStyle/>
          <a:p>
            <a:r>
              <a:rPr lang="en-US" dirty="0" smtClean="0"/>
              <a:t>Users receive large number of notifications</a:t>
            </a:r>
          </a:p>
          <a:p>
            <a:r>
              <a:rPr lang="en-US" dirty="0" smtClean="0"/>
              <a:t>Users take action to prevent disruption</a:t>
            </a:r>
          </a:p>
          <a:p>
            <a:r>
              <a:rPr lang="en-US" dirty="0" smtClean="0"/>
              <a:t>Users ignore most notifications (</a:t>
            </a:r>
            <a:r>
              <a:rPr lang="en-US" dirty="0" smtClean="0">
                <a:solidFill>
                  <a:srgbClr val="FF0000"/>
                </a:solidFill>
              </a:rPr>
              <a:t>20%-50%</a:t>
            </a:r>
            <a:r>
              <a:rPr lang="en-US" dirty="0" smtClean="0"/>
              <a:t>)</a:t>
            </a:r>
          </a:p>
          <a:p>
            <a:r>
              <a:rPr lang="en-US" dirty="0" smtClean="0"/>
              <a:t>Users have limited attention span (</a:t>
            </a:r>
            <a:r>
              <a:rPr lang="en-US" dirty="0" smtClean="0">
                <a:solidFill>
                  <a:srgbClr val="FF0000"/>
                </a:solidFill>
              </a:rPr>
              <a:t>~10s</a:t>
            </a:r>
            <a:r>
              <a:rPr lang="en-US" dirty="0" smtClean="0"/>
              <a:t>)</a:t>
            </a:r>
          </a:p>
          <a:p>
            <a:r>
              <a:rPr lang="en-US" dirty="0" smtClean="0"/>
              <a:t>Apps tend to assign overly high priorities</a:t>
            </a:r>
          </a:p>
          <a:p>
            <a:endParaRPr lang="en-US" dirty="0"/>
          </a:p>
          <a:p>
            <a:endParaRPr lang="en-US" dirty="0" smtClean="0"/>
          </a:p>
          <a:p>
            <a:endParaRPr lang="en-US" dirty="0" smtClean="0"/>
          </a:p>
          <a:p>
            <a:endParaRPr lang="en-US" dirty="0" smtClean="0"/>
          </a:p>
          <a:p>
            <a:endParaRPr lang="en-US" dirty="0"/>
          </a:p>
        </p:txBody>
      </p:sp>
      <p:sp>
        <p:nvSpPr>
          <p:cNvPr id="4" name="Rounded Rectangle 3"/>
          <p:cNvSpPr/>
          <p:nvPr/>
        </p:nvSpPr>
        <p:spPr>
          <a:xfrm>
            <a:off x="76200" y="4572000"/>
            <a:ext cx="8991600" cy="1524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Helvetica Neue" charset="0"/>
                <a:ea typeface="Helvetica Neue" charset="0"/>
                <a:cs typeface="Helvetica Neue" charset="0"/>
              </a:rPr>
              <a:t>Correct </a:t>
            </a:r>
            <a:r>
              <a:rPr lang="en-US" sz="3200" dirty="0" smtClean="0">
                <a:solidFill>
                  <a:srgbClr val="FF0000"/>
                </a:solidFill>
                <a:latin typeface="Helvetica Neue" charset="0"/>
                <a:ea typeface="Helvetica Neue" charset="0"/>
                <a:cs typeface="Helvetica Neue" charset="0"/>
              </a:rPr>
              <a:t>assessment of notification importance </a:t>
            </a:r>
            <a:r>
              <a:rPr lang="en-US" sz="2800" dirty="0" smtClean="0">
                <a:solidFill>
                  <a:schemeClr val="tx1"/>
                </a:solidFill>
                <a:latin typeface="Helvetica Neue" charset="0"/>
                <a:ea typeface="Helvetica Neue" charset="0"/>
                <a:cs typeface="Helvetica Neue" charset="0"/>
              </a:rPr>
              <a:t>is critical towards removing </a:t>
            </a:r>
            <a:r>
              <a:rPr lang="en-US" sz="3200" dirty="0" smtClean="0">
                <a:solidFill>
                  <a:schemeClr val="tx1"/>
                </a:solidFill>
                <a:latin typeface="Helvetica Neue" charset="0"/>
                <a:ea typeface="Helvetica Neue" charset="0"/>
                <a:cs typeface="Helvetica Neue" charset="0"/>
              </a:rPr>
              <a:t>unwanted notifications </a:t>
            </a:r>
            <a:r>
              <a:rPr lang="en-US" sz="2800" dirty="0" smtClean="0">
                <a:solidFill>
                  <a:schemeClr val="tx1"/>
                </a:solidFill>
                <a:latin typeface="Helvetica Neue" charset="0"/>
                <a:ea typeface="Helvetica Neue" charset="0"/>
                <a:cs typeface="Helvetica Neue" charset="0"/>
              </a:rPr>
              <a:t>and utilizing users’ </a:t>
            </a:r>
            <a:r>
              <a:rPr lang="en-US" sz="3200" dirty="0" smtClean="0">
                <a:solidFill>
                  <a:schemeClr val="tx1"/>
                </a:solidFill>
                <a:latin typeface="Helvetica Neue" charset="0"/>
                <a:ea typeface="Helvetica Neue" charset="0"/>
                <a:cs typeface="Helvetica Neue" charset="0"/>
              </a:rPr>
              <a:t>limited attention span</a:t>
            </a:r>
            <a:endParaRPr lang="en-US" sz="32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8086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notification importance</a:t>
            </a:r>
            <a:endParaRPr lang="en-US" dirty="0"/>
          </a:p>
        </p:txBody>
      </p:sp>
      <p:sp>
        <p:nvSpPr>
          <p:cNvPr id="3" name="Content Placeholder 2"/>
          <p:cNvSpPr>
            <a:spLocks noGrp="1"/>
          </p:cNvSpPr>
          <p:nvPr>
            <p:ph idx="1"/>
          </p:nvPr>
        </p:nvSpPr>
        <p:spPr/>
        <p:txBody>
          <a:bodyPr/>
          <a:lstStyle/>
          <a:p>
            <a:r>
              <a:rPr lang="en-US" i="1" dirty="0" smtClean="0">
                <a:solidFill>
                  <a:srgbClr val="FF0000"/>
                </a:solidFill>
              </a:rPr>
              <a:t>Engagement level </a:t>
            </a:r>
            <a:r>
              <a:rPr lang="en-US" dirty="0" smtClean="0"/>
              <a:t>as an indicator.</a:t>
            </a:r>
          </a:p>
          <a:p>
            <a:r>
              <a:rPr lang="en-US" dirty="0" smtClean="0"/>
              <a:t>Users engage with notifications in several ways :</a:t>
            </a:r>
          </a:p>
          <a:p>
            <a:pPr lvl="1"/>
            <a:r>
              <a:rPr lang="en-US" dirty="0" smtClean="0"/>
              <a:t>Ignore</a:t>
            </a:r>
          </a:p>
          <a:p>
            <a:pPr lvl="1"/>
            <a:r>
              <a:rPr lang="en-US" dirty="0" smtClean="0"/>
              <a:t>Read (e.g. notification drawer open)</a:t>
            </a:r>
          </a:p>
          <a:p>
            <a:pPr lvl="1"/>
            <a:r>
              <a:rPr lang="en-US" dirty="0" smtClean="0"/>
              <a:t>Read and dismiss</a:t>
            </a:r>
          </a:p>
          <a:p>
            <a:pPr lvl="1"/>
            <a:r>
              <a:rPr lang="en-US" dirty="0" smtClean="0"/>
              <a:t>Take some action (e.g. “Archive” or “Delete” a mail)</a:t>
            </a:r>
          </a:p>
          <a:p>
            <a:pPr lvl="1"/>
            <a:r>
              <a:rPr lang="en-US" dirty="0" smtClean="0"/>
              <a:t>Launch an app</a:t>
            </a:r>
          </a:p>
        </p:txBody>
      </p:sp>
    </p:spTree>
    <p:extLst>
      <p:ext uri="{BB962C8B-B14F-4D97-AF65-F5344CB8AC3E}">
        <p14:creationId xmlns:p14="http://schemas.microsoft.com/office/powerpoint/2010/main" val="14991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notification importance</a:t>
            </a:r>
            <a:endParaRPr lang="en-US" dirty="0"/>
          </a:p>
        </p:txBody>
      </p:sp>
      <p:grpSp>
        <p:nvGrpSpPr>
          <p:cNvPr id="17" name="Group 16"/>
          <p:cNvGrpSpPr/>
          <p:nvPr/>
        </p:nvGrpSpPr>
        <p:grpSpPr>
          <a:xfrm>
            <a:off x="914400" y="1600961"/>
            <a:ext cx="7543800" cy="3885439"/>
            <a:chOff x="914400" y="2191694"/>
            <a:chExt cx="6984998" cy="3294706"/>
          </a:xfrm>
        </p:grpSpPr>
        <p:sp>
          <p:nvSpPr>
            <p:cNvPr id="4" name="Rectangle 3"/>
            <p:cNvSpPr/>
            <p:nvPr/>
          </p:nvSpPr>
          <p:spPr>
            <a:xfrm>
              <a:off x="3527776" y="3376481"/>
              <a:ext cx="2111023" cy="8805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Neue" charset="0"/>
                  <a:ea typeface="Helvetica Neue" charset="0"/>
                  <a:cs typeface="Helvetica Neue" charset="0"/>
                </a:rPr>
                <a:t>Notification Importance</a:t>
              </a:r>
              <a:endParaRPr lang="en-US" sz="2400" dirty="0">
                <a:latin typeface="Helvetica Neue" charset="0"/>
                <a:ea typeface="Helvetica Neue" charset="0"/>
                <a:cs typeface="Helvetica Neue" charset="0"/>
              </a:endParaRPr>
            </a:p>
          </p:txBody>
        </p:sp>
        <p:sp>
          <p:nvSpPr>
            <p:cNvPr id="5" name="Oval 4"/>
            <p:cNvSpPr/>
            <p:nvPr/>
          </p:nvSpPr>
          <p:spPr>
            <a:xfrm>
              <a:off x="1408289" y="4809066"/>
              <a:ext cx="2119487" cy="67733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Helvetica Neue" charset="0"/>
                  <a:ea typeface="Helvetica Neue" charset="0"/>
                  <a:cs typeface="Helvetica Neue" charset="0"/>
                </a:rPr>
                <a:t>Surrounding Noise</a:t>
              </a:r>
              <a:endParaRPr lang="en-US" dirty="0">
                <a:solidFill>
                  <a:schemeClr val="tx1"/>
                </a:solidFill>
                <a:latin typeface="Helvetica Neue" charset="0"/>
                <a:ea typeface="Helvetica Neue" charset="0"/>
                <a:cs typeface="Helvetica Neue" charset="0"/>
              </a:endParaRPr>
            </a:p>
          </p:txBody>
        </p:sp>
        <p:sp>
          <p:nvSpPr>
            <p:cNvPr id="6" name="Oval 5"/>
            <p:cNvSpPr/>
            <p:nvPr/>
          </p:nvSpPr>
          <p:spPr>
            <a:xfrm>
              <a:off x="914400" y="3331324"/>
              <a:ext cx="1535288" cy="67733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Helvetica Neue" charset="0"/>
                  <a:ea typeface="Helvetica Neue" charset="0"/>
                  <a:cs typeface="Helvetica Neue" charset="0"/>
                </a:rPr>
                <a:t>Location</a:t>
              </a:r>
              <a:endParaRPr lang="en-US" sz="2000" dirty="0">
                <a:solidFill>
                  <a:schemeClr val="tx1"/>
                </a:solidFill>
                <a:latin typeface="Helvetica Neue" charset="0"/>
                <a:ea typeface="Helvetica Neue" charset="0"/>
                <a:cs typeface="Helvetica Neue" charset="0"/>
              </a:endParaRPr>
            </a:p>
          </p:txBody>
        </p:sp>
        <p:sp>
          <p:nvSpPr>
            <p:cNvPr id="8" name="Oval 7"/>
            <p:cNvSpPr/>
            <p:nvPr/>
          </p:nvSpPr>
          <p:spPr>
            <a:xfrm>
              <a:off x="2094682" y="2191694"/>
              <a:ext cx="2183806" cy="67733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Helvetica Neue" charset="0"/>
                  <a:ea typeface="Helvetica Neue" charset="0"/>
                  <a:cs typeface="Helvetica Neue" charset="0"/>
                </a:rPr>
                <a:t>Recent Phone activity</a:t>
              </a:r>
              <a:endParaRPr lang="en-US" dirty="0">
                <a:solidFill>
                  <a:schemeClr val="tx1"/>
                </a:solidFill>
                <a:latin typeface="Helvetica Neue" charset="0"/>
                <a:ea typeface="Helvetica Neue" charset="0"/>
                <a:cs typeface="Helvetica Neue" charset="0"/>
              </a:endParaRPr>
            </a:p>
          </p:txBody>
        </p:sp>
        <p:sp>
          <p:nvSpPr>
            <p:cNvPr id="9" name="Oval 8"/>
            <p:cNvSpPr/>
            <p:nvPr/>
          </p:nvSpPr>
          <p:spPr>
            <a:xfrm>
              <a:off x="5891015" y="4614318"/>
              <a:ext cx="2008383" cy="67733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Helvetica Neue" charset="0"/>
                  <a:ea typeface="Helvetica Neue" charset="0"/>
                  <a:cs typeface="Helvetica Neue" charset="0"/>
                </a:rPr>
                <a:t>Engagement history</a:t>
              </a:r>
              <a:endParaRPr lang="en-US" dirty="0">
                <a:solidFill>
                  <a:schemeClr val="tx1"/>
                </a:solidFill>
                <a:latin typeface="Helvetica Neue" charset="0"/>
                <a:ea typeface="Helvetica Neue" charset="0"/>
                <a:cs typeface="Helvetica Neue" charset="0"/>
              </a:endParaRPr>
            </a:p>
          </p:txBody>
        </p:sp>
        <p:cxnSp>
          <p:nvCxnSpPr>
            <p:cNvPr id="11" name="Straight Arrow Connector 10"/>
            <p:cNvCxnSpPr>
              <a:stCxn id="13" idx="1"/>
              <a:endCxn id="8" idx="2"/>
            </p:cNvCxnSpPr>
            <p:nvPr/>
          </p:nvCxnSpPr>
          <p:spPr>
            <a:xfrm flipH="1" flipV="1">
              <a:off x="4583288" y="4257015"/>
              <a:ext cx="1329380" cy="651244"/>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8" idx="1"/>
            </p:cNvCxnSpPr>
            <p:nvPr/>
          </p:nvCxnSpPr>
          <p:spPr>
            <a:xfrm>
              <a:off x="2449688" y="3669991"/>
              <a:ext cx="1078088" cy="146757"/>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8" idx="0"/>
            </p:cNvCxnSpPr>
            <p:nvPr/>
          </p:nvCxnSpPr>
          <p:spPr>
            <a:xfrm>
              <a:off x="3186585" y="2869028"/>
              <a:ext cx="1396703" cy="507453"/>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538980" y="2290242"/>
              <a:ext cx="1969912" cy="67733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0000"/>
                  </a:solidFill>
                  <a:latin typeface="Helvetica Neue" charset="0"/>
                  <a:ea typeface="Helvetica Neue" charset="0"/>
                  <a:cs typeface="Helvetica Neue" charset="0"/>
                </a:rPr>
                <a:t>Notification Info</a:t>
              </a:r>
              <a:endParaRPr lang="en-US" sz="2000" dirty="0">
                <a:solidFill>
                  <a:srgbClr val="FF0000"/>
                </a:solidFill>
                <a:latin typeface="Helvetica Neue" charset="0"/>
                <a:ea typeface="Helvetica Neue" charset="0"/>
                <a:cs typeface="Helvetica Neue" charset="0"/>
              </a:endParaRPr>
            </a:p>
          </p:txBody>
        </p:sp>
        <p:cxnSp>
          <p:nvCxnSpPr>
            <p:cNvPr id="16" name="Straight Arrow Connector 15"/>
            <p:cNvCxnSpPr>
              <a:endCxn id="8" idx="0"/>
            </p:cNvCxnSpPr>
            <p:nvPr/>
          </p:nvCxnSpPr>
          <p:spPr>
            <a:xfrm flipH="1">
              <a:off x="4583288" y="2868383"/>
              <a:ext cx="1219199" cy="50809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838200" y="5562600"/>
            <a:ext cx="8400056" cy="954107"/>
          </a:xfrm>
          <a:prstGeom prst="rect">
            <a:avLst/>
          </a:prstGeom>
          <a:noFill/>
        </p:spPr>
        <p:txBody>
          <a:bodyPr wrap="none" rtlCol="0">
            <a:spAutoFit/>
          </a:bodyPr>
          <a:lstStyle/>
          <a:p>
            <a:r>
              <a:rPr lang="en-US" sz="2800" i="1" dirty="0" smtClean="0">
                <a:solidFill>
                  <a:srgbClr val="FF0000"/>
                </a:solidFill>
              </a:rPr>
              <a:t>Binary classification </a:t>
            </a:r>
            <a:r>
              <a:rPr lang="en-US" sz="2800" dirty="0" smtClean="0"/>
              <a:t>: C4.5 Decision tree, Linear </a:t>
            </a:r>
          </a:p>
          <a:p>
            <a:r>
              <a:rPr lang="en-US" sz="2800" dirty="0" smtClean="0"/>
              <a:t>Regression, Random forest, SVM using </a:t>
            </a:r>
            <a:r>
              <a:rPr lang="en-US" sz="2800" dirty="0" smtClean="0">
                <a:solidFill>
                  <a:srgbClr val="FF0000"/>
                </a:solidFill>
              </a:rPr>
              <a:t>22 features</a:t>
            </a:r>
            <a:endParaRPr lang="en-US" sz="2800" dirty="0">
              <a:solidFill>
                <a:srgbClr val="FF0000"/>
              </a:solidFill>
            </a:endParaRPr>
          </a:p>
        </p:txBody>
      </p:sp>
      <p:cxnSp>
        <p:nvCxnSpPr>
          <p:cNvPr id="22" name="Straight Arrow Connector 21"/>
          <p:cNvCxnSpPr>
            <a:stCxn id="5" idx="7"/>
          </p:cNvCxnSpPr>
          <p:nvPr/>
        </p:nvCxnSpPr>
        <p:spPr>
          <a:xfrm flipV="1">
            <a:off x="3401624" y="4036590"/>
            <a:ext cx="682634" cy="768011"/>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86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Ranking</a:t>
            </a:r>
            <a:endParaRPr lang="en-US" dirty="0"/>
          </a:p>
        </p:txBody>
      </p:sp>
      <p:sp>
        <p:nvSpPr>
          <p:cNvPr id="3" name="Content Placeholder 2"/>
          <p:cNvSpPr>
            <a:spLocks noGrp="1"/>
          </p:cNvSpPr>
          <p:nvPr>
            <p:ph idx="1"/>
          </p:nvPr>
        </p:nvSpPr>
        <p:spPr/>
        <p:txBody>
          <a:bodyPr/>
          <a:lstStyle/>
          <a:p>
            <a:r>
              <a:rPr lang="en-US" dirty="0" smtClean="0"/>
              <a:t>Application name of notification</a:t>
            </a:r>
          </a:p>
          <a:p>
            <a:r>
              <a:rPr lang="en-US" dirty="0" smtClean="0"/>
              <a:t>Temporal features related to interaction (e.g. notification post time, clear time etc.)</a:t>
            </a:r>
          </a:p>
          <a:p>
            <a:r>
              <a:rPr lang="en-US" dirty="0" smtClean="0"/>
              <a:t>Hour of the day</a:t>
            </a:r>
          </a:p>
          <a:p>
            <a:r>
              <a:rPr lang="en-US" dirty="0" smtClean="0"/>
              <a:t>Notification title</a:t>
            </a:r>
          </a:p>
          <a:p>
            <a:r>
              <a:rPr lang="en-US" dirty="0" smtClean="0"/>
              <a:t>Ringer mode of the phone</a:t>
            </a:r>
          </a:p>
          <a:p>
            <a:r>
              <a:rPr lang="en-US" dirty="0" smtClean="0"/>
              <a:t>Weekend status</a:t>
            </a:r>
          </a:p>
          <a:p>
            <a:r>
              <a:rPr lang="en-US" dirty="0" smtClean="0"/>
              <a:t>Location cluster etc.</a:t>
            </a:r>
          </a:p>
          <a:p>
            <a:endParaRPr lang="en-US" dirty="0"/>
          </a:p>
        </p:txBody>
      </p:sp>
    </p:spTree>
    <p:extLst>
      <p:ext uri="{BB962C8B-B14F-4D97-AF65-F5344CB8AC3E}">
        <p14:creationId xmlns:p14="http://schemas.microsoft.com/office/powerpoint/2010/main" val="798886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 personalized predictor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295400"/>
            <a:ext cx="6248400" cy="4500500"/>
          </a:xfrm>
        </p:spPr>
      </p:pic>
      <p:sp>
        <p:nvSpPr>
          <p:cNvPr id="5" name="TextBox 4"/>
          <p:cNvSpPr txBox="1"/>
          <p:nvPr/>
        </p:nvSpPr>
        <p:spPr>
          <a:xfrm>
            <a:off x="914400" y="5722203"/>
            <a:ext cx="7803739" cy="830997"/>
          </a:xfrm>
          <a:prstGeom prst="rect">
            <a:avLst/>
          </a:prstGeom>
          <a:noFill/>
        </p:spPr>
        <p:txBody>
          <a:bodyPr wrap="none" rtlCol="0">
            <a:spAutoFit/>
          </a:bodyPr>
          <a:lstStyle/>
          <a:p>
            <a:r>
              <a:rPr lang="en-US" sz="2400" dirty="0" smtClean="0"/>
              <a:t>Results shown on 10-fold cross validation (ground-truth </a:t>
            </a:r>
          </a:p>
          <a:p>
            <a:r>
              <a:rPr lang="en-US" sz="2400" dirty="0" smtClean="0"/>
              <a:t>via explicit feedback) and can achieve ~</a:t>
            </a:r>
            <a:r>
              <a:rPr lang="en-US" sz="2400" b="1" dirty="0" smtClean="0">
                <a:solidFill>
                  <a:srgbClr val="FF0000"/>
                </a:solidFill>
              </a:rPr>
              <a:t>87% accuracy</a:t>
            </a:r>
            <a:endParaRPr lang="en-US" sz="2400" b="1" dirty="0">
              <a:solidFill>
                <a:srgbClr val="FF0000"/>
              </a:solidFill>
            </a:endParaRPr>
          </a:p>
        </p:txBody>
      </p:sp>
    </p:spTree>
    <p:extLst>
      <p:ext uri="{BB962C8B-B14F-4D97-AF65-F5344CB8AC3E}">
        <p14:creationId xmlns:p14="http://schemas.microsoft.com/office/powerpoint/2010/main" val="1041480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v Personalized v Clustered</a:t>
            </a:r>
          </a:p>
        </p:txBody>
      </p:sp>
      <p:sp>
        <p:nvSpPr>
          <p:cNvPr id="3" name="Content Placeholder 2"/>
          <p:cNvSpPr>
            <a:spLocks noGrp="1"/>
          </p:cNvSpPr>
          <p:nvPr>
            <p:ph idx="1"/>
          </p:nvPr>
        </p:nvSpPr>
        <p:spPr/>
        <p:txBody>
          <a:bodyPr/>
          <a:lstStyle/>
          <a:p>
            <a:r>
              <a:rPr lang="en-US" dirty="0"/>
              <a:t> </a:t>
            </a:r>
            <a:r>
              <a:rPr lang="en-US" dirty="0" smtClean="0"/>
              <a:t>A </a:t>
            </a:r>
            <a:r>
              <a:rPr lang="en-US" dirty="0"/>
              <a:t>generic </a:t>
            </a:r>
            <a:r>
              <a:rPr lang="en-US" dirty="0" smtClean="0"/>
              <a:t>model </a:t>
            </a:r>
            <a:r>
              <a:rPr lang="en-US" dirty="0"/>
              <a:t>trained on </a:t>
            </a:r>
            <a:r>
              <a:rPr lang="en-US" dirty="0" smtClean="0"/>
              <a:t>a subset</a:t>
            </a:r>
            <a:r>
              <a:rPr lang="en-US" dirty="0" smtClean="0"/>
              <a:t> </a:t>
            </a:r>
            <a:r>
              <a:rPr lang="en-US" dirty="0" smtClean="0"/>
              <a:t>users’ data and predict the rest.</a:t>
            </a:r>
          </a:p>
          <a:p>
            <a:endParaRPr lang="en-US" dirty="0" smtClean="0"/>
          </a:p>
          <a:p>
            <a:r>
              <a:rPr lang="en-US" dirty="0" smtClean="0"/>
              <a:t>10-fold cross validation on personal data of each users.</a:t>
            </a:r>
          </a:p>
          <a:p>
            <a:endParaRPr lang="en-US" dirty="0" smtClean="0"/>
          </a:p>
          <a:p>
            <a:r>
              <a:rPr lang="en-US" dirty="0" smtClean="0"/>
              <a:t>Cluster users based on </a:t>
            </a:r>
            <a:r>
              <a:rPr lang="en-US" dirty="0" smtClean="0">
                <a:solidFill>
                  <a:srgbClr val="FF0000"/>
                </a:solidFill>
              </a:rPr>
              <a:t>#applications used</a:t>
            </a:r>
            <a:r>
              <a:rPr lang="en-US" dirty="0" smtClean="0"/>
              <a:t>, </a:t>
            </a:r>
            <a:r>
              <a:rPr lang="en-US" dirty="0">
                <a:solidFill>
                  <a:srgbClr val="FF0000"/>
                </a:solidFill>
              </a:rPr>
              <a:t>#</a:t>
            </a:r>
            <a:r>
              <a:rPr lang="en-US" dirty="0" smtClean="0">
                <a:solidFill>
                  <a:srgbClr val="FF0000"/>
                </a:solidFill>
              </a:rPr>
              <a:t>unique locations visited</a:t>
            </a:r>
            <a:r>
              <a:rPr lang="en-US" dirty="0"/>
              <a:t> </a:t>
            </a:r>
            <a:r>
              <a:rPr lang="is-IS" dirty="0" smtClean="0"/>
              <a:t>…</a:t>
            </a:r>
            <a:r>
              <a:rPr lang="en-US" dirty="0">
                <a:solidFill>
                  <a:srgbClr val="FF0000"/>
                </a:solidFill>
              </a:rPr>
              <a:t> </a:t>
            </a:r>
            <a:r>
              <a:rPr lang="en-US" dirty="0" smtClean="0"/>
              <a:t>Predict within cluster.</a:t>
            </a:r>
            <a:endParaRPr lang="en-US" dirty="0"/>
          </a:p>
        </p:txBody>
      </p:sp>
    </p:spTree>
    <p:extLst>
      <p:ext uri="{BB962C8B-B14F-4D97-AF65-F5344CB8AC3E}">
        <p14:creationId xmlns:p14="http://schemas.microsoft.com/office/powerpoint/2010/main" val="1958059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v Personalized v Clustered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0517213"/>
              </p:ext>
            </p:extLst>
          </p:nvPr>
        </p:nvGraphicFramePr>
        <p:xfrm>
          <a:off x="457200" y="1447800"/>
          <a:ext cx="838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066800" y="3352800"/>
            <a:ext cx="7391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Helvetica Neue" charset="0"/>
                <a:ea typeface="Helvetica Neue" charset="0"/>
                <a:cs typeface="Helvetica Neue" charset="0"/>
              </a:rPr>
              <a:t>Clustered model performs better than  the personalized model</a:t>
            </a:r>
            <a:endParaRPr lang="en-US" sz="2800" dirty="0">
              <a:latin typeface="Helvetica Neue" charset="0"/>
              <a:ea typeface="Helvetica Neue" charset="0"/>
              <a:cs typeface="Helvetica Neue" charset="0"/>
            </a:endParaRPr>
          </a:p>
        </p:txBody>
      </p:sp>
    </p:spTree>
    <p:extLst>
      <p:ext uri="{BB962C8B-B14F-4D97-AF65-F5344CB8AC3E}">
        <p14:creationId xmlns:p14="http://schemas.microsoft.com/office/powerpoint/2010/main" val="10610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smarter notification manager</a:t>
            </a:r>
            <a:endParaRPr lang="en-US" dirty="0"/>
          </a:p>
        </p:txBody>
      </p:sp>
      <p:pic>
        <p:nvPicPr>
          <p:cNvPr id="5" name="Picture 293" descr="multy-us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9937" y="1833448"/>
            <a:ext cx="837210" cy="715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294"/>
          <p:cNvSpPr txBox="1">
            <a:spLocks noChangeArrowheads="1"/>
          </p:cNvSpPr>
          <p:nvPr/>
        </p:nvSpPr>
        <p:spPr bwMode="auto">
          <a:xfrm>
            <a:off x="1665569" y="2620602"/>
            <a:ext cx="2281240" cy="826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600" b="1">
                <a:solidFill>
                  <a:schemeClr val="tx1"/>
                </a:solidFill>
                <a:latin typeface="Futura Bk" charset="0"/>
                <a:ea typeface="ＭＳ Ｐゴシック" charset="0"/>
                <a:cs typeface="ＭＳ Ｐゴシック" charset="0"/>
              </a:defRPr>
            </a:lvl1pPr>
            <a:lvl2pPr marL="742950" indent="-285750">
              <a:defRPr sz="4600" b="1">
                <a:solidFill>
                  <a:schemeClr val="tx1"/>
                </a:solidFill>
                <a:latin typeface="Futura Bk" charset="0"/>
                <a:ea typeface="ＭＳ Ｐゴシック" charset="0"/>
              </a:defRPr>
            </a:lvl2pPr>
            <a:lvl3pPr marL="1143000" indent="-228600">
              <a:defRPr sz="4600" b="1">
                <a:solidFill>
                  <a:schemeClr val="tx1"/>
                </a:solidFill>
                <a:latin typeface="Futura Bk" charset="0"/>
                <a:ea typeface="ＭＳ Ｐゴシック" charset="0"/>
              </a:defRPr>
            </a:lvl3pPr>
            <a:lvl4pPr marL="1600200" indent="-228600">
              <a:defRPr sz="4600" b="1">
                <a:solidFill>
                  <a:schemeClr val="tx1"/>
                </a:solidFill>
                <a:latin typeface="Futura Bk" charset="0"/>
                <a:ea typeface="ＭＳ Ｐゴシック" charset="0"/>
              </a:defRPr>
            </a:lvl4pPr>
            <a:lvl5pPr marL="2057400" indent="-228600">
              <a:defRPr sz="4600" b="1">
                <a:solidFill>
                  <a:schemeClr val="tx1"/>
                </a:solidFill>
                <a:latin typeface="Futura Bk" charset="0"/>
                <a:ea typeface="ＭＳ Ｐゴシック" charset="0"/>
              </a:defRPr>
            </a:lvl5pPr>
            <a:lvl6pPr marL="2514600" indent="-228600" eaLnBrk="0" fontAlgn="base" hangingPunct="0">
              <a:spcBef>
                <a:spcPct val="0"/>
              </a:spcBef>
              <a:spcAft>
                <a:spcPct val="0"/>
              </a:spcAft>
              <a:defRPr sz="4600" b="1">
                <a:solidFill>
                  <a:schemeClr val="tx1"/>
                </a:solidFill>
                <a:latin typeface="Futura Bk" charset="0"/>
                <a:ea typeface="ＭＳ Ｐゴシック" charset="0"/>
              </a:defRPr>
            </a:lvl6pPr>
            <a:lvl7pPr marL="2971800" indent="-228600" eaLnBrk="0" fontAlgn="base" hangingPunct="0">
              <a:spcBef>
                <a:spcPct val="0"/>
              </a:spcBef>
              <a:spcAft>
                <a:spcPct val="0"/>
              </a:spcAft>
              <a:defRPr sz="4600" b="1">
                <a:solidFill>
                  <a:schemeClr val="tx1"/>
                </a:solidFill>
                <a:latin typeface="Futura Bk" charset="0"/>
                <a:ea typeface="ＭＳ Ｐゴシック" charset="0"/>
              </a:defRPr>
            </a:lvl7pPr>
            <a:lvl8pPr marL="3429000" indent="-228600" eaLnBrk="0" fontAlgn="base" hangingPunct="0">
              <a:spcBef>
                <a:spcPct val="0"/>
              </a:spcBef>
              <a:spcAft>
                <a:spcPct val="0"/>
              </a:spcAft>
              <a:defRPr sz="4600" b="1">
                <a:solidFill>
                  <a:schemeClr val="tx1"/>
                </a:solidFill>
                <a:latin typeface="Futura Bk" charset="0"/>
                <a:ea typeface="ＭＳ Ｐゴシック" charset="0"/>
              </a:defRPr>
            </a:lvl8pPr>
            <a:lvl9pPr marL="3886200" indent="-228600" eaLnBrk="0" fontAlgn="base" hangingPunct="0">
              <a:spcBef>
                <a:spcPct val="0"/>
              </a:spcBef>
              <a:spcAft>
                <a:spcPct val="0"/>
              </a:spcAft>
              <a:defRPr sz="4600" b="1">
                <a:solidFill>
                  <a:schemeClr val="tx1"/>
                </a:solidFill>
                <a:latin typeface="Futura Bk" charset="0"/>
                <a:ea typeface="ＭＳ Ｐゴシック" charset="0"/>
              </a:defRPr>
            </a:lvl9pPr>
          </a:lstStyle>
          <a:p>
            <a:endParaRPr lang="en-US"/>
          </a:p>
        </p:txBody>
      </p:sp>
      <p:pic>
        <p:nvPicPr>
          <p:cNvPr id="7" name="Content Placeholder 17" descr="wifi-logo-transparent-png.png"/>
          <p:cNvPicPr>
            <a:picLocks noChangeAspect="1"/>
          </p:cNvPicPr>
          <p:nvPr/>
        </p:nvPicPr>
        <p:blipFill>
          <a:blip r:embed="rId4">
            <a:extLst>
              <a:ext uri="{28A0092B-C50C-407E-A947-70E740481C1C}">
                <a14:useLocalDpi xmlns:a14="http://schemas.microsoft.com/office/drawing/2010/main" val="0"/>
              </a:ext>
            </a:extLst>
          </a:blip>
          <a:srcRect t="7361" b="7361"/>
          <a:stretch>
            <a:fillRect/>
          </a:stretch>
        </p:blipFill>
        <p:spPr bwMode="auto">
          <a:xfrm>
            <a:off x="4196083" y="5915664"/>
            <a:ext cx="394055" cy="24982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Magnetic Disk 7"/>
          <p:cNvSpPr/>
          <p:nvPr/>
        </p:nvSpPr>
        <p:spPr>
          <a:xfrm>
            <a:off x="1470524" y="5109710"/>
            <a:ext cx="840549" cy="582645"/>
          </a:xfrm>
          <a:prstGeom prst="flowChartMagneticDisk">
            <a:avLst/>
          </a:prstGeom>
          <a:solidFill>
            <a:schemeClr val="accent1">
              <a:lumMod val="20000"/>
              <a:lumOff val="80000"/>
            </a:schemeClr>
          </a:solidFill>
          <a:ln>
            <a:solidFill>
              <a:schemeClr val="tx1"/>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Georgia"/>
              </a:rPr>
              <a:t>Sensors</a:t>
            </a:r>
          </a:p>
        </p:txBody>
      </p:sp>
      <p:sp>
        <p:nvSpPr>
          <p:cNvPr id="9" name="Magnetic Disk 8"/>
          <p:cNvSpPr/>
          <p:nvPr/>
        </p:nvSpPr>
        <p:spPr>
          <a:xfrm>
            <a:off x="2349591" y="5109710"/>
            <a:ext cx="945401" cy="582645"/>
          </a:xfrm>
          <a:prstGeom prst="flowChartMagneticDisk">
            <a:avLst/>
          </a:prstGeom>
          <a:solidFill>
            <a:schemeClr val="accent1">
              <a:lumMod val="20000"/>
              <a:lumOff val="80000"/>
            </a:schemeClr>
          </a:solidFill>
          <a:ln>
            <a:solidFill>
              <a:schemeClr val="tx1"/>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Georgia"/>
              </a:rPr>
              <a:t>Time and Location</a:t>
            </a:r>
          </a:p>
        </p:txBody>
      </p:sp>
      <p:sp>
        <p:nvSpPr>
          <p:cNvPr id="10" name="Magnetic Disk 9"/>
          <p:cNvSpPr/>
          <p:nvPr/>
        </p:nvSpPr>
        <p:spPr>
          <a:xfrm>
            <a:off x="3332417" y="5109710"/>
            <a:ext cx="862966" cy="582645"/>
          </a:xfrm>
          <a:prstGeom prst="flowChartMagneticDisk">
            <a:avLst/>
          </a:prstGeom>
          <a:solidFill>
            <a:schemeClr val="accent1">
              <a:lumMod val="20000"/>
              <a:lumOff val="80000"/>
            </a:schemeClr>
          </a:solidFill>
          <a:ln>
            <a:solidFill>
              <a:schemeClr val="tx1"/>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Georgia"/>
              </a:rPr>
              <a:t>Audio</a:t>
            </a:r>
          </a:p>
        </p:txBody>
      </p:sp>
      <p:sp>
        <p:nvSpPr>
          <p:cNvPr id="11" name="Magnetic Disk 10"/>
          <p:cNvSpPr/>
          <p:nvPr/>
        </p:nvSpPr>
        <p:spPr>
          <a:xfrm>
            <a:off x="4248421" y="5109710"/>
            <a:ext cx="862966" cy="582645"/>
          </a:xfrm>
          <a:prstGeom prst="flowChartMagneticDisk">
            <a:avLst/>
          </a:prstGeom>
          <a:solidFill>
            <a:schemeClr val="accent1">
              <a:lumMod val="20000"/>
              <a:lumOff val="80000"/>
            </a:schemeClr>
          </a:solidFill>
          <a:ln>
            <a:solidFill>
              <a:schemeClr val="tx1"/>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Georgia"/>
              </a:rPr>
              <a:t>Phone Events</a:t>
            </a:r>
          </a:p>
        </p:txBody>
      </p:sp>
      <p:sp>
        <p:nvSpPr>
          <p:cNvPr id="12" name="Magnetic Disk 11"/>
          <p:cNvSpPr/>
          <p:nvPr/>
        </p:nvSpPr>
        <p:spPr>
          <a:xfrm>
            <a:off x="5171997" y="5109710"/>
            <a:ext cx="862966" cy="582645"/>
          </a:xfrm>
          <a:prstGeom prst="flowChartMagneticDisk">
            <a:avLst/>
          </a:prstGeom>
          <a:solidFill>
            <a:schemeClr val="accent1">
              <a:lumMod val="20000"/>
              <a:lumOff val="80000"/>
            </a:schemeClr>
          </a:solidFill>
          <a:ln>
            <a:solidFill>
              <a:schemeClr val="tx1"/>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Georgia"/>
              </a:rPr>
              <a:t>App Usage</a:t>
            </a:r>
          </a:p>
        </p:txBody>
      </p:sp>
      <p:sp>
        <p:nvSpPr>
          <p:cNvPr id="13" name="Magnetic Disk 12"/>
          <p:cNvSpPr/>
          <p:nvPr/>
        </p:nvSpPr>
        <p:spPr>
          <a:xfrm>
            <a:off x="6242544" y="5103861"/>
            <a:ext cx="1155322" cy="601163"/>
          </a:xfrm>
          <a:prstGeom prst="flowChartMagneticDisk">
            <a:avLst/>
          </a:prstGeom>
          <a:solidFill>
            <a:schemeClr val="accent1">
              <a:lumMod val="20000"/>
              <a:lumOff val="80000"/>
            </a:schemeClr>
          </a:solidFill>
          <a:ln>
            <a:solidFill>
              <a:schemeClr val="tx1"/>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Georgia"/>
              </a:rPr>
              <a:t>Notification</a:t>
            </a:r>
          </a:p>
          <a:p>
            <a:pPr algn="ctr">
              <a:defRPr/>
            </a:pPr>
            <a:r>
              <a:rPr lang="en-US" sz="1200" dirty="0">
                <a:solidFill>
                  <a:schemeClr val="tx1"/>
                </a:solidFill>
                <a:latin typeface="Georgia"/>
              </a:rPr>
              <a:t>Events</a:t>
            </a:r>
          </a:p>
        </p:txBody>
      </p:sp>
      <p:sp>
        <p:nvSpPr>
          <p:cNvPr id="14" name="Magnetic Disk 13"/>
          <p:cNvSpPr/>
          <p:nvPr/>
        </p:nvSpPr>
        <p:spPr>
          <a:xfrm>
            <a:off x="7427490" y="5103861"/>
            <a:ext cx="1199756" cy="601163"/>
          </a:xfrm>
          <a:prstGeom prst="flowChartMagneticDisk">
            <a:avLst/>
          </a:prstGeom>
          <a:solidFill>
            <a:schemeClr val="accent1">
              <a:lumMod val="20000"/>
              <a:lumOff val="80000"/>
            </a:schemeClr>
          </a:solidFill>
          <a:ln>
            <a:solidFill>
              <a:schemeClr val="tx1"/>
            </a:solidFill>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Georgia"/>
              </a:rPr>
              <a:t>Notification</a:t>
            </a:r>
          </a:p>
          <a:p>
            <a:pPr algn="ctr">
              <a:defRPr/>
            </a:pPr>
            <a:r>
              <a:rPr lang="en-US" sz="1200" dirty="0">
                <a:solidFill>
                  <a:schemeClr val="tx1"/>
                </a:solidFill>
                <a:latin typeface="Georgia"/>
              </a:rPr>
              <a:t>Usage</a:t>
            </a:r>
          </a:p>
        </p:txBody>
      </p:sp>
      <p:sp>
        <p:nvSpPr>
          <p:cNvPr id="15" name="Rectangle 14"/>
          <p:cNvSpPr/>
          <p:nvPr/>
        </p:nvSpPr>
        <p:spPr>
          <a:xfrm>
            <a:off x="6212940" y="4723626"/>
            <a:ext cx="2443645" cy="1046667"/>
          </a:xfrm>
          <a:prstGeom prst="rect">
            <a:avLst/>
          </a:prstGeom>
          <a:noFill/>
          <a:ln w="190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304" descr="headpho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7477" y="5913510"/>
            <a:ext cx="309705" cy="264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305" descr="2000px-Bluetooth.sv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8583" y="5926432"/>
            <a:ext cx="197657" cy="258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306" descr="066203-rounded-glossy-black-icon-people-things-speec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79017" y="5854285"/>
            <a:ext cx="460780" cy="394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307" descr="no-sound-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89438" y="5922125"/>
            <a:ext cx="323553" cy="25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308" descr="home-icon-png-transparent.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69854" y="5907049"/>
            <a:ext cx="328589" cy="264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309" descr="office_work-51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63927" y="5909203"/>
            <a:ext cx="298374" cy="256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310" descr="day-night_day_night_daynight-51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11417" y="5915664"/>
            <a:ext cx="292079" cy="249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311" descr="prox.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03338" y="5901665"/>
            <a:ext cx="322294" cy="276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312" descr="mag.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27626" y="5854285"/>
            <a:ext cx="327330" cy="334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313" descr="person-walking-icon.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995417" y="5908126"/>
            <a:ext cx="190104" cy="274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314" descr="biyKRg5iL.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94964" y="5928586"/>
            <a:ext cx="285785" cy="243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315" descr="AppIconDodoMon.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222137" y="5917817"/>
            <a:ext cx="295856" cy="254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316" descr="send_message-512.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524288" y="5917817"/>
            <a:ext cx="287043" cy="245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317" descr="gmail.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019935" y="5881206"/>
            <a:ext cx="339920" cy="289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318" descr="ring_bell_life_phone_float_call_vacation-512.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314916" y="5925355"/>
            <a:ext cx="269418" cy="22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19" descr="info.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646022" y="5894127"/>
            <a:ext cx="334884" cy="287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Rectangle 31"/>
          <p:cNvSpPr/>
          <p:nvPr/>
        </p:nvSpPr>
        <p:spPr>
          <a:xfrm>
            <a:off x="1410001" y="4736548"/>
            <a:ext cx="4747545" cy="1040206"/>
          </a:xfrm>
          <a:prstGeom prst="rect">
            <a:avLst/>
          </a:prstGeom>
          <a:noFill/>
          <a:ln w="190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2895657" y="4755480"/>
            <a:ext cx="2236000" cy="234366"/>
          </a:xfrm>
          <a:prstGeom prst="rect">
            <a:avLst/>
          </a:prstGeom>
          <a:solidFill>
            <a:schemeClr val="accent6">
              <a:lumMod val="20000"/>
              <a:lumOff val="80000"/>
            </a:schemeClr>
          </a:solidFill>
          <a:ln>
            <a:solidFill>
              <a:schemeClr val="tx2">
                <a:lumMod val="40000"/>
                <a:lumOff val="60000"/>
              </a:schemeClr>
            </a:solidFill>
          </a:ln>
          <a:effectLst>
            <a:glow rad="12700">
              <a:schemeClr val="tx1">
                <a:alpha val="75000"/>
              </a:schemeClr>
            </a:glow>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latin typeface="Helvetica Neue" charset="0"/>
                <a:ea typeface="Helvetica Neue" charset="0"/>
                <a:cs typeface="Helvetica Neue" charset="0"/>
              </a:rPr>
              <a:t>Context Monitor</a:t>
            </a:r>
          </a:p>
        </p:txBody>
      </p:sp>
      <p:sp>
        <p:nvSpPr>
          <p:cNvPr id="34" name="Rectangle 33"/>
          <p:cNvSpPr/>
          <p:nvPr/>
        </p:nvSpPr>
        <p:spPr>
          <a:xfrm>
            <a:off x="6383963" y="4736492"/>
            <a:ext cx="1976671" cy="316699"/>
          </a:xfrm>
          <a:prstGeom prst="rect">
            <a:avLst/>
          </a:prstGeom>
          <a:solidFill>
            <a:schemeClr val="accent6">
              <a:lumMod val="20000"/>
              <a:lumOff val="80000"/>
            </a:schemeClr>
          </a:solidFill>
          <a:ln>
            <a:solidFill>
              <a:schemeClr val="tx2">
                <a:lumMod val="40000"/>
                <a:lumOff val="60000"/>
              </a:schemeClr>
            </a:solidFill>
          </a:ln>
          <a:effectLst>
            <a:glow rad="12700">
              <a:schemeClr val="tx1">
                <a:alpha val="75000"/>
              </a:schemeClr>
            </a:glow>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smtClean="0">
                <a:solidFill>
                  <a:srgbClr val="000000"/>
                </a:solidFill>
                <a:latin typeface="Helvetica Neue" charset="0"/>
                <a:ea typeface="Helvetica Neue" charset="0"/>
                <a:cs typeface="Helvetica Neue" charset="0"/>
              </a:rPr>
              <a:t>Usage Monitor</a:t>
            </a:r>
            <a:endParaRPr lang="en-US" sz="1600" dirty="0">
              <a:solidFill>
                <a:srgbClr val="000000"/>
              </a:solidFill>
              <a:latin typeface="Helvetica Neue" charset="0"/>
              <a:ea typeface="Helvetica Neue" charset="0"/>
              <a:cs typeface="Helvetica Neue" charset="0"/>
            </a:endParaRPr>
          </a:p>
        </p:txBody>
      </p:sp>
      <p:sp>
        <p:nvSpPr>
          <p:cNvPr id="35" name="Rectangle 34"/>
          <p:cNvSpPr/>
          <p:nvPr/>
        </p:nvSpPr>
        <p:spPr>
          <a:xfrm>
            <a:off x="4771905" y="3487441"/>
            <a:ext cx="2009895" cy="994024"/>
          </a:xfrm>
          <a:prstGeom prst="rect">
            <a:avLst/>
          </a:prstGeom>
          <a:solidFill>
            <a:schemeClr val="accent6">
              <a:lumMod val="20000"/>
              <a:lumOff val="80000"/>
            </a:schemeClr>
          </a:solidFill>
          <a:ln>
            <a:solidFill>
              <a:schemeClr val="tx2">
                <a:lumMod val="40000"/>
                <a:lumOff val="60000"/>
              </a:schemeClr>
            </a:solidFill>
          </a:ln>
          <a:effectLst>
            <a:glow rad="12700">
              <a:schemeClr val="tx1">
                <a:alpha val="75000"/>
              </a:schemeClr>
            </a:glow>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latin typeface="Helvetica Neue" charset="0"/>
                <a:ea typeface="Helvetica Neue" charset="0"/>
                <a:cs typeface="Helvetica Neue" charset="0"/>
              </a:rPr>
              <a:t>Feature and Engagement Level</a:t>
            </a:r>
          </a:p>
          <a:p>
            <a:pPr algn="ctr">
              <a:defRPr/>
            </a:pPr>
            <a:r>
              <a:rPr lang="en-US" sz="1600" dirty="0">
                <a:solidFill>
                  <a:srgbClr val="000000"/>
                </a:solidFill>
                <a:latin typeface="Helvetica Neue" charset="0"/>
                <a:ea typeface="Helvetica Neue" charset="0"/>
                <a:cs typeface="Helvetica Neue" charset="0"/>
              </a:rPr>
              <a:t>Extractor</a:t>
            </a:r>
          </a:p>
        </p:txBody>
      </p:sp>
      <p:cxnSp>
        <p:nvCxnSpPr>
          <p:cNvPr id="36" name="Straight Arrow Connector 35"/>
          <p:cNvCxnSpPr/>
          <p:nvPr/>
        </p:nvCxnSpPr>
        <p:spPr>
          <a:xfrm flipV="1">
            <a:off x="3931701" y="4495341"/>
            <a:ext cx="1481798" cy="215364"/>
          </a:xfrm>
          <a:prstGeom prst="straightConnector1">
            <a:avLst/>
          </a:prstGeom>
          <a:ln>
            <a:solidFill>
              <a:srgbClr val="B42E34"/>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5783634" y="4521185"/>
            <a:ext cx="1588810" cy="215364"/>
          </a:xfrm>
          <a:prstGeom prst="straightConnector1">
            <a:avLst/>
          </a:prstGeom>
          <a:ln>
            <a:solidFill>
              <a:srgbClr val="B42E34"/>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264835" y="3928057"/>
            <a:ext cx="1920937" cy="452662"/>
          </a:xfrm>
          <a:prstGeom prst="rect">
            <a:avLst/>
          </a:prstGeom>
          <a:solidFill>
            <a:schemeClr val="accent6">
              <a:lumMod val="20000"/>
              <a:lumOff val="80000"/>
            </a:schemeClr>
          </a:solidFill>
          <a:ln>
            <a:solidFill>
              <a:schemeClr val="tx2">
                <a:lumMod val="40000"/>
                <a:lumOff val="60000"/>
              </a:schemeClr>
            </a:solidFill>
          </a:ln>
          <a:effectLst>
            <a:glow rad="12700">
              <a:schemeClr val="tx1">
                <a:alpha val="75000"/>
              </a:schemeClr>
            </a:glow>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latin typeface="Helvetica Neue" charset="0"/>
                <a:ea typeface="Helvetica Neue" charset="0"/>
                <a:cs typeface="Helvetica Neue" charset="0"/>
              </a:rPr>
              <a:t>Model </a:t>
            </a:r>
            <a:r>
              <a:rPr lang="en-US" sz="1600" dirty="0" smtClean="0">
                <a:solidFill>
                  <a:srgbClr val="000000"/>
                </a:solidFill>
                <a:latin typeface="Helvetica Neue" charset="0"/>
                <a:ea typeface="Helvetica Neue" charset="0"/>
                <a:cs typeface="Helvetica Neue" charset="0"/>
              </a:rPr>
              <a:t>Trainer</a:t>
            </a:r>
            <a:endParaRPr lang="en-US" sz="1600" dirty="0">
              <a:solidFill>
                <a:srgbClr val="000000"/>
              </a:solidFill>
              <a:latin typeface="Helvetica Neue" charset="0"/>
              <a:ea typeface="Helvetica Neue" charset="0"/>
              <a:cs typeface="Helvetica Neue" charset="0"/>
            </a:endParaRPr>
          </a:p>
        </p:txBody>
      </p:sp>
      <p:cxnSp>
        <p:nvCxnSpPr>
          <p:cNvPr id="39" name="Straight Arrow Connector 38"/>
          <p:cNvCxnSpPr/>
          <p:nvPr/>
        </p:nvCxnSpPr>
        <p:spPr>
          <a:xfrm>
            <a:off x="4186011" y="4153990"/>
            <a:ext cx="585418" cy="0"/>
          </a:xfrm>
          <a:prstGeom prst="straightConnector1">
            <a:avLst/>
          </a:prstGeom>
          <a:ln>
            <a:solidFill>
              <a:srgbClr val="B42E3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2536976" y="3204622"/>
            <a:ext cx="1824973" cy="552357"/>
          </a:xfrm>
          <a:prstGeom prst="rect">
            <a:avLst/>
          </a:prstGeom>
          <a:solidFill>
            <a:schemeClr val="accent6">
              <a:lumMod val="20000"/>
              <a:lumOff val="80000"/>
            </a:schemeClr>
          </a:solidFill>
          <a:ln>
            <a:solidFill>
              <a:schemeClr val="tx2">
                <a:lumMod val="40000"/>
                <a:lumOff val="60000"/>
              </a:schemeClr>
            </a:solidFill>
          </a:ln>
          <a:effectLst>
            <a:glow rad="12700">
              <a:schemeClr val="tx1">
                <a:alpha val="75000"/>
              </a:schemeClr>
            </a:glow>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latin typeface="Helvetica Neue" charset="0"/>
                <a:ea typeface="Helvetica Neue" charset="0"/>
                <a:cs typeface="Helvetica Neue" charset="0"/>
              </a:rPr>
              <a:t>Decision Engine </a:t>
            </a:r>
          </a:p>
        </p:txBody>
      </p:sp>
      <p:cxnSp>
        <p:nvCxnSpPr>
          <p:cNvPr id="41" name="Straight Arrow Connector 40"/>
          <p:cNvCxnSpPr/>
          <p:nvPr/>
        </p:nvCxnSpPr>
        <p:spPr>
          <a:xfrm flipH="1" flipV="1">
            <a:off x="3449519" y="3756644"/>
            <a:ext cx="2518" cy="171214"/>
          </a:xfrm>
          <a:prstGeom prst="straightConnector1">
            <a:avLst/>
          </a:prstGeom>
          <a:ln>
            <a:solidFill>
              <a:srgbClr val="B42E34"/>
            </a:solidFill>
            <a:tailEnd type="arrow"/>
          </a:ln>
        </p:spPr>
        <p:style>
          <a:lnRef idx="2">
            <a:schemeClr val="accent1"/>
          </a:lnRef>
          <a:fillRef idx="0">
            <a:schemeClr val="accent1"/>
          </a:fillRef>
          <a:effectRef idx="1">
            <a:schemeClr val="accent1"/>
          </a:effectRef>
          <a:fontRef idx="minor">
            <a:schemeClr val="tx1"/>
          </a:fontRef>
        </p:style>
      </p:cxnSp>
      <p:sp>
        <p:nvSpPr>
          <p:cNvPr id="42" name="TextBox 332"/>
          <p:cNvSpPr txBox="1">
            <a:spLocks noChangeArrowheads="1"/>
          </p:cNvSpPr>
          <p:nvPr/>
        </p:nvSpPr>
        <p:spPr bwMode="auto">
          <a:xfrm>
            <a:off x="4480285" y="2009818"/>
            <a:ext cx="8828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600" b="1">
                <a:solidFill>
                  <a:schemeClr val="tx1"/>
                </a:solidFill>
                <a:latin typeface="Futura Bk" charset="0"/>
                <a:ea typeface="ＭＳ Ｐゴシック" charset="0"/>
                <a:cs typeface="ＭＳ Ｐゴシック" charset="0"/>
              </a:defRPr>
            </a:lvl1pPr>
            <a:lvl2pPr marL="742950" indent="-285750">
              <a:defRPr sz="4600" b="1">
                <a:solidFill>
                  <a:schemeClr val="tx1"/>
                </a:solidFill>
                <a:latin typeface="Futura Bk" charset="0"/>
                <a:ea typeface="ＭＳ Ｐゴシック" charset="0"/>
              </a:defRPr>
            </a:lvl2pPr>
            <a:lvl3pPr marL="1143000" indent="-228600">
              <a:defRPr sz="4600" b="1">
                <a:solidFill>
                  <a:schemeClr val="tx1"/>
                </a:solidFill>
                <a:latin typeface="Futura Bk" charset="0"/>
                <a:ea typeface="ＭＳ Ｐゴシック" charset="0"/>
              </a:defRPr>
            </a:lvl3pPr>
            <a:lvl4pPr marL="1600200" indent="-228600">
              <a:defRPr sz="4600" b="1">
                <a:solidFill>
                  <a:schemeClr val="tx1"/>
                </a:solidFill>
                <a:latin typeface="Futura Bk" charset="0"/>
                <a:ea typeface="ＭＳ Ｐゴシック" charset="0"/>
              </a:defRPr>
            </a:lvl4pPr>
            <a:lvl5pPr marL="2057400" indent="-228600">
              <a:defRPr sz="4600" b="1">
                <a:solidFill>
                  <a:schemeClr val="tx1"/>
                </a:solidFill>
                <a:latin typeface="Futura Bk" charset="0"/>
                <a:ea typeface="ＭＳ Ｐゴシック" charset="0"/>
              </a:defRPr>
            </a:lvl5pPr>
            <a:lvl6pPr marL="2514600" indent="-228600" eaLnBrk="0" fontAlgn="base" hangingPunct="0">
              <a:spcBef>
                <a:spcPct val="0"/>
              </a:spcBef>
              <a:spcAft>
                <a:spcPct val="0"/>
              </a:spcAft>
              <a:defRPr sz="4600" b="1">
                <a:solidFill>
                  <a:schemeClr val="tx1"/>
                </a:solidFill>
                <a:latin typeface="Futura Bk" charset="0"/>
                <a:ea typeface="ＭＳ Ｐゴシック" charset="0"/>
              </a:defRPr>
            </a:lvl6pPr>
            <a:lvl7pPr marL="2971800" indent="-228600" eaLnBrk="0" fontAlgn="base" hangingPunct="0">
              <a:spcBef>
                <a:spcPct val="0"/>
              </a:spcBef>
              <a:spcAft>
                <a:spcPct val="0"/>
              </a:spcAft>
              <a:defRPr sz="4600" b="1">
                <a:solidFill>
                  <a:schemeClr val="tx1"/>
                </a:solidFill>
                <a:latin typeface="Futura Bk" charset="0"/>
                <a:ea typeface="ＭＳ Ｐゴシック" charset="0"/>
              </a:defRPr>
            </a:lvl7pPr>
            <a:lvl8pPr marL="3429000" indent="-228600" eaLnBrk="0" fontAlgn="base" hangingPunct="0">
              <a:spcBef>
                <a:spcPct val="0"/>
              </a:spcBef>
              <a:spcAft>
                <a:spcPct val="0"/>
              </a:spcAft>
              <a:defRPr sz="4600" b="1">
                <a:solidFill>
                  <a:schemeClr val="tx1"/>
                </a:solidFill>
                <a:latin typeface="Futura Bk" charset="0"/>
                <a:ea typeface="ＭＳ Ｐゴシック" charset="0"/>
              </a:defRPr>
            </a:lvl8pPr>
            <a:lvl9pPr marL="3886200" indent="-228600" eaLnBrk="0" fontAlgn="base" hangingPunct="0">
              <a:spcBef>
                <a:spcPct val="0"/>
              </a:spcBef>
              <a:spcAft>
                <a:spcPct val="0"/>
              </a:spcAft>
              <a:defRPr sz="4600" b="1">
                <a:solidFill>
                  <a:schemeClr val="tx1"/>
                </a:solidFill>
                <a:latin typeface="Futura Bk" charset="0"/>
                <a:ea typeface="ＭＳ Ｐゴシック" charset="0"/>
              </a:defRPr>
            </a:lvl9pPr>
          </a:lstStyle>
          <a:p>
            <a:pPr algn="r"/>
            <a:r>
              <a:rPr lang="en-US" sz="1600" i="1" dirty="0">
                <a:latin typeface="Helvetica Neue" charset="0"/>
                <a:ea typeface="Helvetica Neue" charset="0"/>
                <a:cs typeface="Helvetica Neue" charset="0"/>
              </a:rPr>
              <a:t>Users</a:t>
            </a:r>
          </a:p>
        </p:txBody>
      </p:sp>
      <p:sp>
        <p:nvSpPr>
          <p:cNvPr id="43" name="TextBox 336"/>
          <p:cNvSpPr txBox="1">
            <a:spLocks noChangeArrowheads="1"/>
          </p:cNvSpPr>
          <p:nvPr/>
        </p:nvSpPr>
        <p:spPr bwMode="auto">
          <a:xfrm>
            <a:off x="6369513" y="1918581"/>
            <a:ext cx="215297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600" b="1">
                <a:solidFill>
                  <a:schemeClr val="tx1"/>
                </a:solidFill>
                <a:latin typeface="Futura Bk" charset="0"/>
                <a:ea typeface="ＭＳ Ｐゴシック" charset="0"/>
                <a:cs typeface="ＭＳ Ｐゴシック" charset="0"/>
              </a:defRPr>
            </a:lvl1pPr>
            <a:lvl2pPr marL="742950" indent="-285750">
              <a:defRPr sz="4600" b="1">
                <a:solidFill>
                  <a:schemeClr val="tx1"/>
                </a:solidFill>
                <a:latin typeface="Futura Bk" charset="0"/>
                <a:ea typeface="ＭＳ Ｐゴシック" charset="0"/>
              </a:defRPr>
            </a:lvl2pPr>
            <a:lvl3pPr marL="1143000" indent="-228600">
              <a:defRPr sz="4600" b="1">
                <a:solidFill>
                  <a:schemeClr val="tx1"/>
                </a:solidFill>
                <a:latin typeface="Futura Bk" charset="0"/>
                <a:ea typeface="ＭＳ Ｐゴシック" charset="0"/>
              </a:defRPr>
            </a:lvl3pPr>
            <a:lvl4pPr marL="1600200" indent="-228600">
              <a:defRPr sz="4600" b="1">
                <a:solidFill>
                  <a:schemeClr val="tx1"/>
                </a:solidFill>
                <a:latin typeface="Futura Bk" charset="0"/>
                <a:ea typeface="ＭＳ Ｐゴシック" charset="0"/>
              </a:defRPr>
            </a:lvl4pPr>
            <a:lvl5pPr marL="2057400" indent="-228600">
              <a:defRPr sz="4600" b="1">
                <a:solidFill>
                  <a:schemeClr val="tx1"/>
                </a:solidFill>
                <a:latin typeface="Futura Bk" charset="0"/>
                <a:ea typeface="ＭＳ Ｐゴシック" charset="0"/>
              </a:defRPr>
            </a:lvl5pPr>
            <a:lvl6pPr marL="2514600" indent="-228600" eaLnBrk="0" fontAlgn="base" hangingPunct="0">
              <a:spcBef>
                <a:spcPct val="0"/>
              </a:spcBef>
              <a:spcAft>
                <a:spcPct val="0"/>
              </a:spcAft>
              <a:defRPr sz="4600" b="1">
                <a:solidFill>
                  <a:schemeClr val="tx1"/>
                </a:solidFill>
                <a:latin typeface="Futura Bk" charset="0"/>
                <a:ea typeface="ＭＳ Ｐゴシック" charset="0"/>
              </a:defRPr>
            </a:lvl6pPr>
            <a:lvl7pPr marL="2971800" indent="-228600" eaLnBrk="0" fontAlgn="base" hangingPunct="0">
              <a:spcBef>
                <a:spcPct val="0"/>
              </a:spcBef>
              <a:spcAft>
                <a:spcPct val="0"/>
              </a:spcAft>
              <a:defRPr sz="4600" b="1">
                <a:solidFill>
                  <a:schemeClr val="tx1"/>
                </a:solidFill>
                <a:latin typeface="Futura Bk" charset="0"/>
                <a:ea typeface="ＭＳ Ｐゴシック" charset="0"/>
              </a:defRPr>
            </a:lvl7pPr>
            <a:lvl8pPr marL="3429000" indent="-228600" eaLnBrk="0" fontAlgn="base" hangingPunct="0">
              <a:spcBef>
                <a:spcPct val="0"/>
              </a:spcBef>
              <a:spcAft>
                <a:spcPct val="0"/>
              </a:spcAft>
              <a:defRPr sz="4600" b="1">
                <a:solidFill>
                  <a:schemeClr val="tx1"/>
                </a:solidFill>
                <a:latin typeface="Futura Bk" charset="0"/>
                <a:ea typeface="ＭＳ Ｐゴシック" charset="0"/>
              </a:defRPr>
            </a:lvl8pPr>
            <a:lvl9pPr marL="3886200" indent="-228600" eaLnBrk="0" fontAlgn="base" hangingPunct="0">
              <a:spcBef>
                <a:spcPct val="0"/>
              </a:spcBef>
              <a:spcAft>
                <a:spcPct val="0"/>
              </a:spcAft>
              <a:defRPr sz="4600" b="1">
                <a:solidFill>
                  <a:schemeClr val="tx1"/>
                </a:solidFill>
                <a:latin typeface="Futura Bk" charset="0"/>
                <a:ea typeface="ＭＳ Ｐゴシック" charset="0"/>
              </a:defRPr>
            </a:lvl9pPr>
          </a:lstStyle>
          <a:p>
            <a:r>
              <a:rPr lang="en-US" sz="1600" b="0" dirty="0">
                <a:latin typeface="Helvetica Neue" charset="0"/>
                <a:ea typeface="Helvetica Neue" charset="0"/>
                <a:cs typeface="Helvetica Neue" charset="0"/>
              </a:rPr>
              <a:t>Interacts </a:t>
            </a:r>
            <a:r>
              <a:rPr lang="en-US" sz="1600" b="0" dirty="0" smtClean="0">
                <a:latin typeface="Helvetica Neue" charset="0"/>
                <a:ea typeface="Helvetica Neue" charset="0"/>
                <a:cs typeface="Helvetica Neue" charset="0"/>
              </a:rPr>
              <a:t>with apps and gives feedback</a:t>
            </a:r>
            <a:endParaRPr lang="en-US" sz="1600" b="0" dirty="0">
              <a:latin typeface="Helvetica Neue" charset="0"/>
              <a:ea typeface="Helvetica Neue" charset="0"/>
              <a:cs typeface="Helvetica Neue" charset="0"/>
            </a:endParaRPr>
          </a:p>
        </p:txBody>
      </p:sp>
      <p:sp>
        <p:nvSpPr>
          <p:cNvPr id="44" name="TextBox 337"/>
          <p:cNvSpPr txBox="1">
            <a:spLocks noChangeArrowheads="1"/>
          </p:cNvSpPr>
          <p:nvPr/>
        </p:nvSpPr>
        <p:spPr bwMode="auto">
          <a:xfrm>
            <a:off x="3512822" y="2437543"/>
            <a:ext cx="140877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600" b="1">
                <a:solidFill>
                  <a:schemeClr val="tx1"/>
                </a:solidFill>
                <a:latin typeface="Futura Bk" charset="0"/>
                <a:ea typeface="ＭＳ Ｐゴシック" charset="0"/>
                <a:cs typeface="ＭＳ Ｐゴシック" charset="0"/>
              </a:defRPr>
            </a:lvl1pPr>
            <a:lvl2pPr marL="742950" indent="-285750">
              <a:defRPr sz="4600" b="1">
                <a:solidFill>
                  <a:schemeClr val="tx1"/>
                </a:solidFill>
                <a:latin typeface="Futura Bk" charset="0"/>
                <a:ea typeface="ＭＳ Ｐゴシック" charset="0"/>
              </a:defRPr>
            </a:lvl2pPr>
            <a:lvl3pPr marL="1143000" indent="-228600">
              <a:defRPr sz="4600" b="1">
                <a:solidFill>
                  <a:schemeClr val="tx1"/>
                </a:solidFill>
                <a:latin typeface="Futura Bk" charset="0"/>
                <a:ea typeface="ＭＳ Ｐゴシック" charset="0"/>
              </a:defRPr>
            </a:lvl3pPr>
            <a:lvl4pPr marL="1600200" indent="-228600">
              <a:defRPr sz="4600" b="1">
                <a:solidFill>
                  <a:schemeClr val="tx1"/>
                </a:solidFill>
                <a:latin typeface="Futura Bk" charset="0"/>
                <a:ea typeface="ＭＳ Ｐゴシック" charset="0"/>
              </a:defRPr>
            </a:lvl4pPr>
            <a:lvl5pPr marL="2057400" indent="-228600">
              <a:defRPr sz="4600" b="1">
                <a:solidFill>
                  <a:schemeClr val="tx1"/>
                </a:solidFill>
                <a:latin typeface="Futura Bk" charset="0"/>
                <a:ea typeface="ＭＳ Ｐゴシック" charset="0"/>
              </a:defRPr>
            </a:lvl5pPr>
            <a:lvl6pPr marL="2514600" indent="-228600" eaLnBrk="0" fontAlgn="base" hangingPunct="0">
              <a:spcBef>
                <a:spcPct val="0"/>
              </a:spcBef>
              <a:spcAft>
                <a:spcPct val="0"/>
              </a:spcAft>
              <a:defRPr sz="4600" b="1">
                <a:solidFill>
                  <a:schemeClr val="tx1"/>
                </a:solidFill>
                <a:latin typeface="Futura Bk" charset="0"/>
                <a:ea typeface="ＭＳ Ｐゴシック" charset="0"/>
              </a:defRPr>
            </a:lvl6pPr>
            <a:lvl7pPr marL="2971800" indent="-228600" eaLnBrk="0" fontAlgn="base" hangingPunct="0">
              <a:spcBef>
                <a:spcPct val="0"/>
              </a:spcBef>
              <a:spcAft>
                <a:spcPct val="0"/>
              </a:spcAft>
              <a:defRPr sz="4600" b="1">
                <a:solidFill>
                  <a:schemeClr val="tx1"/>
                </a:solidFill>
                <a:latin typeface="Futura Bk" charset="0"/>
                <a:ea typeface="ＭＳ Ｐゴシック" charset="0"/>
              </a:defRPr>
            </a:lvl7pPr>
            <a:lvl8pPr marL="3429000" indent="-228600" eaLnBrk="0" fontAlgn="base" hangingPunct="0">
              <a:spcBef>
                <a:spcPct val="0"/>
              </a:spcBef>
              <a:spcAft>
                <a:spcPct val="0"/>
              </a:spcAft>
              <a:defRPr sz="4600" b="1">
                <a:solidFill>
                  <a:schemeClr val="tx1"/>
                </a:solidFill>
                <a:latin typeface="Futura Bk" charset="0"/>
                <a:ea typeface="ＭＳ Ｐゴシック" charset="0"/>
              </a:defRPr>
            </a:lvl8pPr>
            <a:lvl9pPr marL="3886200" indent="-228600" eaLnBrk="0" fontAlgn="base" hangingPunct="0">
              <a:spcBef>
                <a:spcPct val="0"/>
              </a:spcBef>
              <a:spcAft>
                <a:spcPct val="0"/>
              </a:spcAft>
              <a:defRPr sz="4600" b="1">
                <a:solidFill>
                  <a:schemeClr val="tx1"/>
                </a:solidFill>
                <a:latin typeface="Futura Bk" charset="0"/>
                <a:ea typeface="ＭＳ Ｐゴシック" charset="0"/>
              </a:defRPr>
            </a:lvl9pPr>
          </a:lstStyle>
          <a:p>
            <a:pPr algn="r"/>
            <a:r>
              <a:rPr lang="en-US" sz="1600" i="1" dirty="0" smtClean="0">
                <a:latin typeface="Helvetica Neue" charset="0"/>
                <a:ea typeface="Helvetica Neue" charset="0"/>
                <a:cs typeface="Helvetica Neue" charset="0"/>
              </a:rPr>
              <a:t>Applications</a:t>
            </a:r>
            <a:endParaRPr lang="en-US" sz="1600" i="1" dirty="0">
              <a:latin typeface="Helvetica Neue" charset="0"/>
              <a:ea typeface="Helvetica Neue" charset="0"/>
              <a:cs typeface="Helvetica Neue" charset="0"/>
            </a:endParaRPr>
          </a:p>
        </p:txBody>
      </p:sp>
      <p:sp>
        <p:nvSpPr>
          <p:cNvPr id="45" name="TextBox 339"/>
          <p:cNvSpPr txBox="1">
            <a:spLocks noChangeArrowheads="1"/>
          </p:cNvSpPr>
          <p:nvPr/>
        </p:nvSpPr>
        <p:spPr bwMode="auto">
          <a:xfrm>
            <a:off x="2216995" y="2370780"/>
            <a:ext cx="477147" cy="429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600" b="1">
                <a:solidFill>
                  <a:schemeClr val="tx1"/>
                </a:solidFill>
                <a:latin typeface="Futura Bk" charset="0"/>
                <a:ea typeface="ＭＳ Ｐゴシック" charset="0"/>
                <a:cs typeface="ＭＳ Ｐゴシック" charset="0"/>
              </a:defRPr>
            </a:lvl1pPr>
            <a:lvl2pPr marL="742950" indent="-285750">
              <a:defRPr sz="4600" b="1">
                <a:solidFill>
                  <a:schemeClr val="tx1"/>
                </a:solidFill>
                <a:latin typeface="Futura Bk" charset="0"/>
                <a:ea typeface="ＭＳ Ｐゴシック" charset="0"/>
              </a:defRPr>
            </a:lvl2pPr>
            <a:lvl3pPr marL="1143000" indent="-228600">
              <a:defRPr sz="4600" b="1">
                <a:solidFill>
                  <a:schemeClr val="tx1"/>
                </a:solidFill>
                <a:latin typeface="Futura Bk" charset="0"/>
                <a:ea typeface="ＭＳ Ｐゴシック" charset="0"/>
              </a:defRPr>
            </a:lvl3pPr>
            <a:lvl4pPr marL="1600200" indent="-228600">
              <a:defRPr sz="4600" b="1">
                <a:solidFill>
                  <a:schemeClr val="tx1"/>
                </a:solidFill>
                <a:latin typeface="Futura Bk" charset="0"/>
                <a:ea typeface="ＭＳ Ｐゴシック" charset="0"/>
              </a:defRPr>
            </a:lvl4pPr>
            <a:lvl5pPr marL="2057400" indent="-228600">
              <a:defRPr sz="4600" b="1">
                <a:solidFill>
                  <a:schemeClr val="tx1"/>
                </a:solidFill>
                <a:latin typeface="Futura Bk" charset="0"/>
                <a:ea typeface="ＭＳ Ｐゴシック" charset="0"/>
              </a:defRPr>
            </a:lvl5pPr>
            <a:lvl6pPr marL="2514600" indent="-228600" eaLnBrk="0" fontAlgn="base" hangingPunct="0">
              <a:spcBef>
                <a:spcPct val="0"/>
              </a:spcBef>
              <a:spcAft>
                <a:spcPct val="0"/>
              </a:spcAft>
              <a:defRPr sz="4600" b="1">
                <a:solidFill>
                  <a:schemeClr val="tx1"/>
                </a:solidFill>
                <a:latin typeface="Futura Bk" charset="0"/>
                <a:ea typeface="ＭＳ Ｐゴシック" charset="0"/>
              </a:defRPr>
            </a:lvl6pPr>
            <a:lvl7pPr marL="2971800" indent="-228600" eaLnBrk="0" fontAlgn="base" hangingPunct="0">
              <a:spcBef>
                <a:spcPct val="0"/>
              </a:spcBef>
              <a:spcAft>
                <a:spcPct val="0"/>
              </a:spcAft>
              <a:defRPr sz="4600" b="1">
                <a:solidFill>
                  <a:schemeClr val="tx1"/>
                </a:solidFill>
                <a:latin typeface="Futura Bk" charset="0"/>
                <a:ea typeface="ＭＳ Ｐゴシック" charset="0"/>
              </a:defRPr>
            </a:lvl7pPr>
            <a:lvl8pPr marL="3429000" indent="-228600" eaLnBrk="0" fontAlgn="base" hangingPunct="0">
              <a:spcBef>
                <a:spcPct val="0"/>
              </a:spcBef>
              <a:spcAft>
                <a:spcPct val="0"/>
              </a:spcAft>
              <a:defRPr sz="4600" b="1">
                <a:solidFill>
                  <a:schemeClr val="tx1"/>
                </a:solidFill>
                <a:latin typeface="Futura Bk" charset="0"/>
                <a:ea typeface="ＭＳ Ｐゴシック" charset="0"/>
              </a:defRPr>
            </a:lvl8pPr>
            <a:lvl9pPr marL="3886200" indent="-228600" eaLnBrk="0" fontAlgn="base" hangingPunct="0">
              <a:spcBef>
                <a:spcPct val="0"/>
              </a:spcBef>
              <a:spcAft>
                <a:spcPct val="0"/>
              </a:spcAft>
              <a:defRPr sz="4600" b="1">
                <a:solidFill>
                  <a:schemeClr val="tx1"/>
                </a:solidFill>
                <a:latin typeface="Futura Bk" charset="0"/>
                <a:ea typeface="ＭＳ Ｐゴシック" charset="0"/>
              </a:defRPr>
            </a:lvl9pPr>
          </a:lstStyle>
          <a:p>
            <a:r>
              <a:rPr lang="en-US" sz="2100"/>
              <a:t>…</a:t>
            </a:r>
          </a:p>
        </p:txBody>
      </p:sp>
      <p:cxnSp>
        <p:nvCxnSpPr>
          <p:cNvPr id="46" name="Straight Arrow Connector 45"/>
          <p:cNvCxnSpPr/>
          <p:nvPr/>
        </p:nvCxnSpPr>
        <p:spPr>
          <a:xfrm>
            <a:off x="3339989" y="2760588"/>
            <a:ext cx="6295" cy="443649"/>
          </a:xfrm>
          <a:prstGeom prst="straightConnector1">
            <a:avLst/>
          </a:prstGeom>
          <a:ln>
            <a:solidFill>
              <a:srgbClr val="B42E3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7" name="Oval Callout 4113"/>
          <p:cNvSpPr>
            <a:spLocks noChangeArrowheads="1"/>
          </p:cNvSpPr>
          <p:nvPr/>
        </p:nvSpPr>
        <p:spPr bwMode="auto">
          <a:xfrm>
            <a:off x="1488056" y="2266328"/>
            <a:ext cx="414198" cy="240131"/>
          </a:xfrm>
          <a:prstGeom prst="wedgeEllipseCallout">
            <a:avLst>
              <a:gd name="adj1" fmla="val -20833"/>
              <a:gd name="adj2" fmla="val 62500"/>
            </a:avLst>
          </a:prstGeom>
          <a:solidFill>
            <a:srgbClr val="FF0000"/>
          </a:solidFill>
          <a:ln w="9525">
            <a:solidFill>
              <a:schemeClr val="tx1"/>
            </a:solidFill>
            <a:round/>
            <a:headEnd/>
            <a:tailEnd/>
          </a:ln>
        </p:spPr>
        <p:txBody>
          <a:bodyPr/>
          <a:lstStyle/>
          <a:p>
            <a:pPr defTabSz="2194615"/>
            <a:endParaRPr lang="en-US" sz="3800"/>
          </a:p>
        </p:txBody>
      </p:sp>
      <p:sp>
        <p:nvSpPr>
          <p:cNvPr id="48" name="Oval Callout 347"/>
          <p:cNvSpPr>
            <a:spLocks noChangeArrowheads="1"/>
          </p:cNvSpPr>
          <p:nvPr/>
        </p:nvSpPr>
        <p:spPr bwMode="auto">
          <a:xfrm>
            <a:off x="1608917" y="2369703"/>
            <a:ext cx="414198" cy="240131"/>
          </a:xfrm>
          <a:prstGeom prst="wedgeEllipseCallout">
            <a:avLst>
              <a:gd name="adj1" fmla="val -20833"/>
              <a:gd name="adj2" fmla="val 62500"/>
            </a:avLst>
          </a:prstGeom>
          <a:solidFill>
            <a:srgbClr val="FF0000"/>
          </a:solidFill>
          <a:ln w="9525">
            <a:solidFill>
              <a:schemeClr val="tx1"/>
            </a:solidFill>
            <a:round/>
            <a:headEnd/>
            <a:tailEnd/>
          </a:ln>
        </p:spPr>
        <p:txBody>
          <a:bodyPr/>
          <a:lstStyle/>
          <a:p>
            <a:pPr defTabSz="2194615"/>
            <a:endParaRPr lang="en-US" sz="3800"/>
          </a:p>
        </p:txBody>
      </p:sp>
      <p:sp>
        <p:nvSpPr>
          <p:cNvPr id="49" name="Oval Callout 348"/>
          <p:cNvSpPr>
            <a:spLocks noChangeArrowheads="1"/>
          </p:cNvSpPr>
          <p:nvPr/>
        </p:nvSpPr>
        <p:spPr bwMode="auto">
          <a:xfrm>
            <a:off x="1729777" y="2473077"/>
            <a:ext cx="414198" cy="240131"/>
          </a:xfrm>
          <a:prstGeom prst="wedgeEllipseCallout">
            <a:avLst>
              <a:gd name="adj1" fmla="val -20833"/>
              <a:gd name="adj2" fmla="val 62500"/>
            </a:avLst>
          </a:prstGeom>
          <a:solidFill>
            <a:srgbClr val="FF0000"/>
          </a:solidFill>
          <a:ln w="9525">
            <a:solidFill>
              <a:schemeClr val="tx1"/>
            </a:solidFill>
            <a:round/>
            <a:headEnd/>
            <a:tailEnd/>
          </a:ln>
        </p:spPr>
        <p:txBody>
          <a:bodyPr/>
          <a:lstStyle/>
          <a:p>
            <a:pPr defTabSz="2194615"/>
            <a:endParaRPr lang="en-US" sz="3800"/>
          </a:p>
        </p:txBody>
      </p:sp>
      <p:sp>
        <p:nvSpPr>
          <p:cNvPr id="50" name="Oval Callout 349"/>
          <p:cNvSpPr>
            <a:spLocks noChangeArrowheads="1"/>
          </p:cNvSpPr>
          <p:nvPr/>
        </p:nvSpPr>
        <p:spPr bwMode="auto">
          <a:xfrm>
            <a:off x="1850637" y="2576452"/>
            <a:ext cx="414198" cy="240131"/>
          </a:xfrm>
          <a:prstGeom prst="wedgeEllipseCallout">
            <a:avLst>
              <a:gd name="adj1" fmla="val -20833"/>
              <a:gd name="adj2" fmla="val 62500"/>
            </a:avLst>
          </a:prstGeom>
          <a:solidFill>
            <a:srgbClr val="FF0000"/>
          </a:solidFill>
          <a:ln w="9525">
            <a:solidFill>
              <a:schemeClr val="tx1"/>
            </a:solidFill>
            <a:round/>
            <a:headEnd/>
            <a:tailEnd/>
          </a:ln>
        </p:spPr>
        <p:txBody>
          <a:bodyPr/>
          <a:lstStyle/>
          <a:p>
            <a:pPr defTabSz="2194615"/>
            <a:endParaRPr lang="en-US" sz="3800"/>
          </a:p>
        </p:txBody>
      </p:sp>
      <p:sp>
        <p:nvSpPr>
          <p:cNvPr id="51" name="Oval Callout 350"/>
          <p:cNvSpPr>
            <a:spLocks noChangeArrowheads="1"/>
          </p:cNvSpPr>
          <p:nvPr/>
        </p:nvSpPr>
        <p:spPr bwMode="auto">
          <a:xfrm>
            <a:off x="2504038" y="2312632"/>
            <a:ext cx="415457" cy="240130"/>
          </a:xfrm>
          <a:prstGeom prst="wedgeEllipseCallout">
            <a:avLst>
              <a:gd name="adj1" fmla="val -20833"/>
              <a:gd name="adj2" fmla="val 62500"/>
            </a:avLst>
          </a:prstGeom>
          <a:solidFill>
            <a:schemeClr val="accent2"/>
          </a:solidFill>
          <a:ln w="9525">
            <a:solidFill>
              <a:schemeClr val="tx1"/>
            </a:solidFill>
            <a:round/>
            <a:headEnd/>
            <a:tailEnd/>
          </a:ln>
        </p:spPr>
        <p:txBody>
          <a:bodyPr/>
          <a:lstStyle/>
          <a:p>
            <a:pPr defTabSz="2194615"/>
            <a:endParaRPr lang="en-US" sz="3800"/>
          </a:p>
        </p:txBody>
      </p:sp>
      <p:sp>
        <p:nvSpPr>
          <p:cNvPr id="52" name="Oval Callout 351"/>
          <p:cNvSpPr>
            <a:spLocks noChangeArrowheads="1"/>
          </p:cNvSpPr>
          <p:nvPr/>
        </p:nvSpPr>
        <p:spPr bwMode="auto">
          <a:xfrm>
            <a:off x="2624898" y="2416006"/>
            <a:ext cx="415457" cy="240130"/>
          </a:xfrm>
          <a:prstGeom prst="wedgeEllipseCallout">
            <a:avLst>
              <a:gd name="adj1" fmla="val -20833"/>
              <a:gd name="adj2" fmla="val 62500"/>
            </a:avLst>
          </a:prstGeom>
          <a:solidFill>
            <a:schemeClr val="accent2"/>
          </a:solidFill>
          <a:ln w="9525">
            <a:solidFill>
              <a:schemeClr val="tx1"/>
            </a:solidFill>
            <a:round/>
            <a:headEnd/>
            <a:tailEnd/>
          </a:ln>
        </p:spPr>
        <p:txBody>
          <a:bodyPr/>
          <a:lstStyle/>
          <a:p>
            <a:pPr defTabSz="2194615"/>
            <a:endParaRPr lang="en-US" sz="3800"/>
          </a:p>
        </p:txBody>
      </p:sp>
      <p:sp>
        <p:nvSpPr>
          <p:cNvPr id="53" name="Oval Callout 352"/>
          <p:cNvSpPr>
            <a:spLocks noChangeArrowheads="1"/>
          </p:cNvSpPr>
          <p:nvPr/>
        </p:nvSpPr>
        <p:spPr bwMode="auto">
          <a:xfrm>
            <a:off x="2745759" y="2519381"/>
            <a:ext cx="415457" cy="240130"/>
          </a:xfrm>
          <a:prstGeom prst="wedgeEllipseCallout">
            <a:avLst>
              <a:gd name="adj1" fmla="val -20833"/>
              <a:gd name="adj2" fmla="val 62500"/>
            </a:avLst>
          </a:prstGeom>
          <a:solidFill>
            <a:schemeClr val="accent2"/>
          </a:solidFill>
          <a:ln w="9525">
            <a:solidFill>
              <a:schemeClr val="tx1"/>
            </a:solidFill>
            <a:round/>
            <a:headEnd/>
            <a:tailEnd/>
          </a:ln>
        </p:spPr>
        <p:txBody>
          <a:bodyPr/>
          <a:lstStyle/>
          <a:p>
            <a:pPr defTabSz="2194615"/>
            <a:endParaRPr lang="en-US" sz="3800"/>
          </a:p>
        </p:txBody>
      </p:sp>
      <p:pic>
        <p:nvPicPr>
          <p:cNvPr id="54" name="Picture 4115" descr="Twitter_logo_blue.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173806" y="2380471"/>
            <a:ext cx="509880" cy="354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TextBox 353"/>
          <p:cNvSpPr txBox="1">
            <a:spLocks noChangeArrowheads="1"/>
          </p:cNvSpPr>
          <p:nvPr/>
        </p:nvSpPr>
        <p:spPr bwMode="auto">
          <a:xfrm>
            <a:off x="457200" y="2901315"/>
            <a:ext cx="2279979" cy="603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600" b="1">
                <a:solidFill>
                  <a:schemeClr val="tx1"/>
                </a:solidFill>
                <a:latin typeface="Futura Bk" charset="0"/>
                <a:ea typeface="ＭＳ Ｐゴシック" charset="0"/>
                <a:cs typeface="ＭＳ Ｐゴシック" charset="0"/>
              </a:defRPr>
            </a:lvl1pPr>
            <a:lvl2pPr marL="742950" indent="-285750">
              <a:defRPr sz="4600" b="1">
                <a:solidFill>
                  <a:schemeClr val="tx1"/>
                </a:solidFill>
                <a:latin typeface="Futura Bk" charset="0"/>
                <a:ea typeface="ＭＳ Ｐゴシック" charset="0"/>
              </a:defRPr>
            </a:lvl2pPr>
            <a:lvl3pPr marL="1143000" indent="-228600">
              <a:defRPr sz="4600" b="1">
                <a:solidFill>
                  <a:schemeClr val="tx1"/>
                </a:solidFill>
                <a:latin typeface="Futura Bk" charset="0"/>
                <a:ea typeface="ＭＳ Ｐゴシック" charset="0"/>
              </a:defRPr>
            </a:lvl3pPr>
            <a:lvl4pPr marL="1600200" indent="-228600">
              <a:defRPr sz="4600" b="1">
                <a:solidFill>
                  <a:schemeClr val="tx1"/>
                </a:solidFill>
                <a:latin typeface="Futura Bk" charset="0"/>
                <a:ea typeface="ＭＳ Ｐゴシック" charset="0"/>
              </a:defRPr>
            </a:lvl4pPr>
            <a:lvl5pPr marL="2057400" indent="-228600">
              <a:defRPr sz="4600" b="1">
                <a:solidFill>
                  <a:schemeClr val="tx1"/>
                </a:solidFill>
                <a:latin typeface="Futura Bk" charset="0"/>
                <a:ea typeface="ＭＳ Ｐゴシック" charset="0"/>
              </a:defRPr>
            </a:lvl5pPr>
            <a:lvl6pPr marL="2514600" indent="-228600" eaLnBrk="0" fontAlgn="base" hangingPunct="0">
              <a:spcBef>
                <a:spcPct val="0"/>
              </a:spcBef>
              <a:spcAft>
                <a:spcPct val="0"/>
              </a:spcAft>
              <a:defRPr sz="4600" b="1">
                <a:solidFill>
                  <a:schemeClr val="tx1"/>
                </a:solidFill>
                <a:latin typeface="Futura Bk" charset="0"/>
                <a:ea typeface="ＭＳ Ｐゴシック" charset="0"/>
              </a:defRPr>
            </a:lvl6pPr>
            <a:lvl7pPr marL="2971800" indent="-228600" eaLnBrk="0" fontAlgn="base" hangingPunct="0">
              <a:spcBef>
                <a:spcPct val="0"/>
              </a:spcBef>
              <a:spcAft>
                <a:spcPct val="0"/>
              </a:spcAft>
              <a:defRPr sz="4600" b="1">
                <a:solidFill>
                  <a:schemeClr val="tx1"/>
                </a:solidFill>
                <a:latin typeface="Futura Bk" charset="0"/>
                <a:ea typeface="ＭＳ Ｐゴシック" charset="0"/>
              </a:defRPr>
            </a:lvl7pPr>
            <a:lvl8pPr marL="3429000" indent="-228600" eaLnBrk="0" fontAlgn="base" hangingPunct="0">
              <a:spcBef>
                <a:spcPct val="0"/>
              </a:spcBef>
              <a:spcAft>
                <a:spcPct val="0"/>
              </a:spcAft>
              <a:defRPr sz="4600" b="1">
                <a:solidFill>
                  <a:schemeClr val="tx1"/>
                </a:solidFill>
                <a:latin typeface="Futura Bk" charset="0"/>
                <a:ea typeface="ＭＳ Ｐゴシック" charset="0"/>
              </a:defRPr>
            </a:lvl8pPr>
            <a:lvl9pPr marL="3886200" indent="-228600" eaLnBrk="0" fontAlgn="base" hangingPunct="0">
              <a:spcBef>
                <a:spcPct val="0"/>
              </a:spcBef>
              <a:spcAft>
                <a:spcPct val="0"/>
              </a:spcAft>
              <a:defRPr sz="4600" b="1">
                <a:solidFill>
                  <a:schemeClr val="tx1"/>
                </a:solidFill>
                <a:latin typeface="Futura Bk" charset="0"/>
                <a:ea typeface="ＭＳ Ｐゴシック" charset="0"/>
              </a:defRPr>
            </a:lvl9pPr>
          </a:lstStyle>
          <a:p>
            <a:pPr algn="ctr"/>
            <a:r>
              <a:rPr lang="en-US" sz="1600" b="0" i="1" dirty="0">
                <a:latin typeface="Helvetica Neue" charset="0"/>
                <a:ea typeface="Helvetica Neue" charset="0"/>
                <a:cs typeface="Helvetica Neue" charset="0"/>
              </a:rPr>
              <a:t>Suppressed/Delayed Notifications</a:t>
            </a:r>
          </a:p>
        </p:txBody>
      </p:sp>
      <p:sp>
        <p:nvSpPr>
          <p:cNvPr id="56" name="TextBox 354"/>
          <p:cNvSpPr txBox="1">
            <a:spLocks noChangeArrowheads="1"/>
          </p:cNvSpPr>
          <p:nvPr/>
        </p:nvSpPr>
        <p:spPr bwMode="auto">
          <a:xfrm>
            <a:off x="1627218" y="1686580"/>
            <a:ext cx="1714706" cy="603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4600" b="1">
                <a:solidFill>
                  <a:schemeClr val="tx1"/>
                </a:solidFill>
                <a:latin typeface="Futura Bk" charset="0"/>
                <a:ea typeface="ＭＳ Ｐゴシック" charset="0"/>
                <a:cs typeface="ＭＳ Ｐゴシック" charset="0"/>
              </a:defRPr>
            </a:lvl1pPr>
            <a:lvl2pPr marL="742950" indent="-285750">
              <a:defRPr sz="4600" b="1">
                <a:solidFill>
                  <a:schemeClr val="tx1"/>
                </a:solidFill>
                <a:latin typeface="Futura Bk" charset="0"/>
                <a:ea typeface="ＭＳ Ｐゴシック" charset="0"/>
              </a:defRPr>
            </a:lvl2pPr>
            <a:lvl3pPr marL="1143000" indent="-228600">
              <a:defRPr sz="4600" b="1">
                <a:solidFill>
                  <a:schemeClr val="tx1"/>
                </a:solidFill>
                <a:latin typeface="Futura Bk" charset="0"/>
                <a:ea typeface="ＭＳ Ｐゴシック" charset="0"/>
              </a:defRPr>
            </a:lvl3pPr>
            <a:lvl4pPr marL="1600200" indent="-228600">
              <a:defRPr sz="4600" b="1">
                <a:solidFill>
                  <a:schemeClr val="tx1"/>
                </a:solidFill>
                <a:latin typeface="Futura Bk" charset="0"/>
                <a:ea typeface="ＭＳ Ｐゴシック" charset="0"/>
              </a:defRPr>
            </a:lvl4pPr>
            <a:lvl5pPr marL="2057400" indent="-228600">
              <a:defRPr sz="4600" b="1">
                <a:solidFill>
                  <a:schemeClr val="tx1"/>
                </a:solidFill>
                <a:latin typeface="Futura Bk" charset="0"/>
                <a:ea typeface="ＭＳ Ｐゴシック" charset="0"/>
              </a:defRPr>
            </a:lvl5pPr>
            <a:lvl6pPr marL="2514600" indent="-228600" eaLnBrk="0" fontAlgn="base" hangingPunct="0">
              <a:spcBef>
                <a:spcPct val="0"/>
              </a:spcBef>
              <a:spcAft>
                <a:spcPct val="0"/>
              </a:spcAft>
              <a:defRPr sz="4600" b="1">
                <a:solidFill>
                  <a:schemeClr val="tx1"/>
                </a:solidFill>
                <a:latin typeface="Futura Bk" charset="0"/>
                <a:ea typeface="ＭＳ Ｐゴシック" charset="0"/>
              </a:defRPr>
            </a:lvl6pPr>
            <a:lvl7pPr marL="2971800" indent="-228600" eaLnBrk="0" fontAlgn="base" hangingPunct="0">
              <a:spcBef>
                <a:spcPct val="0"/>
              </a:spcBef>
              <a:spcAft>
                <a:spcPct val="0"/>
              </a:spcAft>
              <a:defRPr sz="4600" b="1">
                <a:solidFill>
                  <a:schemeClr val="tx1"/>
                </a:solidFill>
                <a:latin typeface="Futura Bk" charset="0"/>
                <a:ea typeface="ＭＳ Ｐゴシック" charset="0"/>
              </a:defRPr>
            </a:lvl7pPr>
            <a:lvl8pPr marL="3429000" indent="-228600" eaLnBrk="0" fontAlgn="base" hangingPunct="0">
              <a:spcBef>
                <a:spcPct val="0"/>
              </a:spcBef>
              <a:spcAft>
                <a:spcPct val="0"/>
              </a:spcAft>
              <a:defRPr sz="4600" b="1">
                <a:solidFill>
                  <a:schemeClr val="tx1"/>
                </a:solidFill>
                <a:latin typeface="Futura Bk" charset="0"/>
                <a:ea typeface="ＭＳ Ｐゴシック" charset="0"/>
              </a:defRPr>
            </a:lvl8pPr>
            <a:lvl9pPr marL="3886200" indent="-228600" eaLnBrk="0" fontAlgn="base" hangingPunct="0">
              <a:spcBef>
                <a:spcPct val="0"/>
              </a:spcBef>
              <a:spcAft>
                <a:spcPct val="0"/>
              </a:spcAft>
              <a:defRPr sz="4600" b="1">
                <a:solidFill>
                  <a:schemeClr val="tx1"/>
                </a:solidFill>
                <a:latin typeface="Futura Bk" charset="0"/>
                <a:ea typeface="ＭＳ Ｐゴシック" charset="0"/>
              </a:defRPr>
            </a:lvl9pPr>
          </a:lstStyle>
          <a:p>
            <a:pPr algn="ctr"/>
            <a:r>
              <a:rPr lang="en-US" sz="1600" b="0" i="1" dirty="0">
                <a:latin typeface="Helvetica Neue" charset="0"/>
                <a:ea typeface="Helvetica Neue" charset="0"/>
                <a:cs typeface="Helvetica Neue" charset="0"/>
              </a:rPr>
              <a:t>Selected Notifications</a:t>
            </a:r>
          </a:p>
        </p:txBody>
      </p:sp>
      <p:cxnSp>
        <p:nvCxnSpPr>
          <p:cNvPr id="57" name="Straight Arrow Connector 56"/>
          <p:cNvCxnSpPr/>
          <p:nvPr/>
        </p:nvCxnSpPr>
        <p:spPr>
          <a:xfrm flipV="1">
            <a:off x="3902745" y="2240485"/>
            <a:ext cx="650883" cy="164753"/>
          </a:xfrm>
          <a:prstGeom prst="straightConnector1">
            <a:avLst/>
          </a:prstGeom>
          <a:ln>
            <a:solidFill>
              <a:srgbClr val="B42E34"/>
            </a:solidFill>
            <a:tailEnd type="arrow"/>
          </a:ln>
        </p:spPr>
        <p:style>
          <a:lnRef idx="2">
            <a:schemeClr val="accent1"/>
          </a:lnRef>
          <a:fillRef idx="0">
            <a:schemeClr val="accent1"/>
          </a:fillRef>
          <a:effectRef idx="1">
            <a:schemeClr val="accent1"/>
          </a:effectRef>
          <a:fontRef idx="minor">
            <a:schemeClr val="tx1"/>
          </a:fontRef>
        </p:style>
      </p:cxnSp>
      <p:pic>
        <p:nvPicPr>
          <p:cNvPr id="59"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425320" y="5940430"/>
            <a:ext cx="565273" cy="189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4"/>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010737" y="5940430"/>
            <a:ext cx="642071" cy="190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Rectangle 60"/>
          <p:cNvSpPr/>
          <p:nvPr/>
        </p:nvSpPr>
        <p:spPr>
          <a:xfrm>
            <a:off x="838200" y="3171637"/>
            <a:ext cx="8077200" cy="3076764"/>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994463" y="2696579"/>
            <a:ext cx="1930337" cy="461665"/>
          </a:xfrm>
          <a:prstGeom prst="rect">
            <a:avLst/>
          </a:prstGeom>
          <a:noFill/>
        </p:spPr>
        <p:txBody>
          <a:bodyPr wrap="none" rtlCol="0">
            <a:spAutoFit/>
          </a:bodyPr>
          <a:lstStyle/>
          <a:p>
            <a:r>
              <a:rPr lang="en-US" sz="2400" b="1" dirty="0" err="1" smtClean="0">
                <a:solidFill>
                  <a:srgbClr val="00B050"/>
                </a:solidFill>
              </a:rPr>
              <a:t>SmartNotify</a:t>
            </a:r>
            <a:endParaRPr lang="en-US" sz="2400" b="1" dirty="0">
              <a:solidFill>
                <a:srgbClr val="00B050"/>
              </a:solidFill>
            </a:endParaRPr>
          </a:p>
        </p:txBody>
      </p:sp>
    </p:spTree>
    <p:extLst>
      <p:ext uri="{BB962C8B-B14F-4D97-AF65-F5344CB8AC3E}">
        <p14:creationId xmlns:p14="http://schemas.microsoft.com/office/powerpoint/2010/main" val="4189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par>
                                <p:cTn id="68" presetID="3" presetClass="entr" presetSubtype="1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linds(horizontal)">
                                      <p:cBhvr>
                                        <p:cTn id="70" dur="500"/>
                                        <p:tgtEl>
                                          <p:spTgt spid="28"/>
                                        </p:tgtEl>
                                      </p:cBhvr>
                                    </p:animEffect>
                                  </p:childTnLst>
                                </p:cTn>
                              </p:par>
                              <p:par>
                                <p:cTn id="71" presetID="3" presetClass="entr" presetSubtype="1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linds(horizontal)">
                                      <p:cBhvr>
                                        <p:cTn id="73" dur="500"/>
                                        <p:tgtEl>
                                          <p:spTgt spid="29"/>
                                        </p:tgtEl>
                                      </p:cBhvr>
                                    </p:animEffect>
                                  </p:childTnLst>
                                </p:cTn>
                              </p:par>
                              <p:par>
                                <p:cTn id="74" presetID="3" presetClass="entr" presetSubtype="1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linds(horizontal)">
                                      <p:cBhvr>
                                        <p:cTn id="76" dur="500"/>
                                        <p:tgtEl>
                                          <p:spTgt spid="30"/>
                                        </p:tgtEl>
                                      </p:cBhvr>
                                    </p:animEffect>
                                  </p:childTnLst>
                                </p:cTn>
                              </p:par>
                              <p:par>
                                <p:cTn id="77" presetID="3" presetClass="entr" presetSubtype="1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blinds(horizontal)">
                                      <p:cBhvr>
                                        <p:cTn id="88" dur="500"/>
                                        <p:tgtEl>
                                          <p:spTgt spid="34"/>
                                        </p:tgtEl>
                                      </p:cBhvr>
                                    </p:animEffect>
                                  </p:childTnLst>
                                </p:cTn>
                              </p:par>
                              <p:par>
                                <p:cTn id="89" presetID="3" presetClass="entr" presetSubtype="1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blinds(horizontal)">
                                      <p:cBhvr>
                                        <p:cTn id="91" dur="500"/>
                                        <p:tgtEl>
                                          <p:spTgt spid="59"/>
                                        </p:tgtEl>
                                      </p:cBhvr>
                                    </p:animEffect>
                                  </p:childTnLst>
                                </p:cTn>
                              </p:par>
                              <p:par>
                                <p:cTn id="92" presetID="3" presetClass="entr" presetSubtype="10" fill="hold"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blinds(horizontal)">
                                      <p:cBhvr>
                                        <p:cTn id="94" dur="500"/>
                                        <p:tgtEl>
                                          <p:spTgt spid="60"/>
                                        </p:tgtEl>
                                      </p:cBhvr>
                                    </p:animEffect>
                                  </p:childTnLst>
                                </p:cTn>
                              </p:par>
                              <p:par>
                                <p:cTn id="95" presetID="3" presetClass="entr" presetSubtype="10"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linds(horizontal)">
                                      <p:cBhvr>
                                        <p:cTn id="97" dur="500"/>
                                        <p:tgtEl>
                                          <p:spTgt spid="37"/>
                                        </p:tgtEl>
                                      </p:cBhvr>
                                    </p:animEffect>
                                  </p:childTnLst>
                                </p:cTn>
                              </p:par>
                              <p:par>
                                <p:cTn id="98" presetID="3" presetClass="entr" presetSubtype="10"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blinds(horizontal)">
                                      <p:cBhvr>
                                        <p:cTn id="100" dur="500"/>
                                        <p:tgtEl>
                                          <p:spTgt spid="36"/>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linds(horizontal)">
                                      <p:cBhvr>
                                        <p:cTn id="103" dur="500"/>
                                        <p:tgtEl>
                                          <p:spTgt spid="35"/>
                                        </p:tgtEl>
                                      </p:cBhvr>
                                    </p:animEffect>
                                  </p:childTnLst>
                                </p:cTn>
                              </p:par>
                              <p:par>
                                <p:cTn id="104" presetID="3" presetClass="entr" presetSubtype="1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blinds(horizontal)">
                                      <p:cBhvr>
                                        <p:cTn id="106" dur="500"/>
                                        <p:tgtEl>
                                          <p:spTgt spid="3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blinds(horizontal)">
                                      <p:cBhvr>
                                        <p:cTn id="114" dur="500"/>
                                        <p:tgtEl>
                                          <p:spTgt spid="40"/>
                                        </p:tgtEl>
                                      </p:cBhvr>
                                    </p:animEffect>
                                  </p:childTnLst>
                                </p:cTn>
                              </p:par>
                              <p:par>
                                <p:cTn id="115" presetID="3" presetClass="entr" presetSubtype="10"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blinds(horizontal)">
                                      <p:cBhvr>
                                        <p:cTn id="117" dur="500"/>
                                        <p:tgtEl>
                                          <p:spTgt spid="54"/>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blinds(horizontal)">
                                      <p:cBhvr>
                                        <p:cTn id="120" dur="500"/>
                                        <p:tgtEl>
                                          <p:spTgt spid="44"/>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blinds(horizontal)">
                                      <p:cBhvr>
                                        <p:cTn id="123" dur="500"/>
                                        <p:tgtEl>
                                          <p:spTgt spid="43"/>
                                        </p:tgtEl>
                                      </p:cBhvr>
                                    </p:animEffect>
                                  </p:childTnLst>
                                </p:cTn>
                              </p:par>
                              <p:par>
                                <p:cTn id="124" presetID="3" presetClass="entr" presetSubtype="10" fill="hold" nodeType="with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linds(horizontal)">
                                      <p:cBhvr>
                                        <p:cTn id="126" dur="500"/>
                                        <p:tgtEl>
                                          <p:spTgt spid="57"/>
                                        </p:tgtEl>
                                      </p:cBhvr>
                                    </p:animEffect>
                                  </p:childTnLst>
                                </p:cTn>
                              </p:par>
                              <p:par>
                                <p:cTn id="127" presetID="3" presetClass="entr" presetSubtype="10" fill="hold"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blinds(horizontal)">
                                      <p:cBhvr>
                                        <p:cTn id="129" dur="500"/>
                                        <p:tgtEl>
                                          <p:spTgt spid="46"/>
                                        </p:tgtEl>
                                      </p:cBhvr>
                                    </p:animEffect>
                                  </p:childTnLst>
                                </p:cTn>
                              </p:par>
                              <p:par>
                                <p:cTn id="130" presetID="3" presetClass="entr" presetSubtype="10" fill="hold" nodeType="withEffect">
                                  <p:stCondLst>
                                    <p:cond delay="0"/>
                                  </p:stCondLst>
                                  <p:childTnLst>
                                    <p:set>
                                      <p:cBhvr>
                                        <p:cTn id="131" dur="1" fill="hold">
                                          <p:stCondLst>
                                            <p:cond delay="0"/>
                                          </p:stCondLst>
                                        </p:cTn>
                                        <p:tgtEl>
                                          <p:spTgt spid="5"/>
                                        </p:tgtEl>
                                        <p:attrNameLst>
                                          <p:attrName>style.visibility</p:attrName>
                                        </p:attrNameLst>
                                      </p:cBhvr>
                                      <p:to>
                                        <p:strVal val="visible"/>
                                      </p:to>
                                    </p:set>
                                    <p:animEffect transition="in" filter="blinds(horizontal)">
                                      <p:cBhvr>
                                        <p:cTn id="132" dur="500"/>
                                        <p:tgtEl>
                                          <p:spTgt spid="5"/>
                                        </p:tgtEl>
                                      </p:cBhvr>
                                    </p:animEffect>
                                  </p:childTnLst>
                                </p:cTn>
                              </p:par>
                              <p:par>
                                <p:cTn id="133" presetID="3" presetClass="entr" presetSubtype="10" fill="hold" nodeType="with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blinds(horizontal)">
                                      <p:cBhvr>
                                        <p:cTn id="135" dur="500"/>
                                        <p:tgtEl>
                                          <p:spTgt spid="41"/>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blinds(horizontal)">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blinds(horizontal)">
                                      <p:cBhvr>
                                        <p:cTn id="143" dur="500"/>
                                        <p:tgtEl>
                                          <p:spTgt spid="45"/>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47"/>
                                        </p:tgtEl>
                                        <p:attrNameLst>
                                          <p:attrName>style.visibility</p:attrName>
                                        </p:attrNameLst>
                                      </p:cBhvr>
                                      <p:to>
                                        <p:strVal val="visible"/>
                                      </p:to>
                                    </p:set>
                                    <p:animEffect transition="in" filter="blinds(horizontal)">
                                      <p:cBhvr>
                                        <p:cTn id="146" dur="500"/>
                                        <p:tgtEl>
                                          <p:spTgt spid="47"/>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48"/>
                                        </p:tgtEl>
                                        <p:attrNameLst>
                                          <p:attrName>style.visibility</p:attrName>
                                        </p:attrNameLst>
                                      </p:cBhvr>
                                      <p:to>
                                        <p:strVal val="visible"/>
                                      </p:to>
                                    </p:set>
                                    <p:animEffect transition="in" filter="blinds(horizontal)">
                                      <p:cBhvr>
                                        <p:cTn id="149" dur="500"/>
                                        <p:tgtEl>
                                          <p:spTgt spid="48"/>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blinds(horizontal)">
                                      <p:cBhvr>
                                        <p:cTn id="152" dur="500"/>
                                        <p:tgtEl>
                                          <p:spTgt spid="49"/>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blinds(horizontal)">
                                      <p:cBhvr>
                                        <p:cTn id="155" dur="500"/>
                                        <p:tgtEl>
                                          <p:spTgt spid="50"/>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1"/>
                                        </p:tgtEl>
                                        <p:attrNameLst>
                                          <p:attrName>style.visibility</p:attrName>
                                        </p:attrNameLst>
                                      </p:cBhvr>
                                      <p:to>
                                        <p:strVal val="visible"/>
                                      </p:to>
                                    </p:set>
                                    <p:animEffect transition="in" filter="blinds(horizontal)">
                                      <p:cBhvr>
                                        <p:cTn id="158" dur="500"/>
                                        <p:tgtEl>
                                          <p:spTgt spid="51"/>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55"/>
                                        </p:tgtEl>
                                        <p:attrNameLst>
                                          <p:attrName>style.visibility</p:attrName>
                                        </p:attrNameLst>
                                      </p:cBhvr>
                                      <p:to>
                                        <p:strVal val="visible"/>
                                      </p:to>
                                    </p:set>
                                    <p:animEffect transition="in" filter="blinds(horizontal)">
                                      <p:cBhvr>
                                        <p:cTn id="161" dur="500"/>
                                        <p:tgtEl>
                                          <p:spTgt spid="55"/>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blinds(horizontal)">
                                      <p:cBhvr>
                                        <p:cTn id="164" dur="500"/>
                                        <p:tgtEl>
                                          <p:spTgt spid="56"/>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53"/>
                                        </p:tgtEl>
                                        <p:attrNameLst>
                                          <p:attrName>style.visibility</p:attrName>
                                        </p:attrNameLst>
                                      </p:cBhvr>
                                      <p:to>
                                        <p:strVal val="visible"/>
                                      </p:to>
                                    </p:set>
                                    <p:animEffect transition="in" filter="blinds(horizontal)">
                                      <p:cBhvr>
                                        <p:cTn id="167" dur="500"/>
                                        <p:tgtEl>
                                          <p:spTgt spid="53"/>
                                        </p:tgtEl>
                                      </p:cBhvr>
                                    </p:animEffect>
                                  </p:childTnLst>
                                </p:cTn>
                              </p:par>
                              <p:par>
                                <p:cTn id="168" presetID="3" presetClass="entr" presetSubtype="10" fill="hold" grpId="1" nodeType="withEffect">
                                  <p:stCondLst>
                                    <p:cond delay="0"/>
                                  </p:stCondLst>
                                  <p:childTnLst>
                                    <p:set>
                                      <p:cBhvr>
                                        <p:cTn id="169" dur="1" fill="hold">
                                          <p:stCondLst>
                                            <p:cond delay="0"/>
                                          </p:stCondLst>
                                        </p:cTn>
                                        <p:tgtEl>
                                          <p:spTgt spid="51"/>
                                        </p:tgtEl>
                                        <p:attrNameLst>
                                          <p:attrName>style.visibility</p:attrName>
                                        </p:attrNameLst>
                                      </p:cBhvr>
                                      <p:to>
                                        <p:strVal val="visible"/>
                                      </p:to>
                                    </p:set>
                                    <p:animEffect transition="in" filter="blinds(horizontal)">
                                      <p:cBhvr>
                                        <p:cTn id="170" dur="500"/>
                                        <p:tgtEl>
                                          <p:spTgt spid="51"/>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blinds(horizontal)">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32" grpId="0" animBg="1"/>
      <p:bldP spid="33" grpId="0" animBg="1"/>
      <p:bldP spid="34" grpId="0" animBg="1"/>
      <p:bldP spid="35" grpId="0" animBg="1"/>
      <p:bldP spid="38" grpId="0" animBg="1"/>
      <p:bldP spid="40" grpId="0" animBg="1"/>
      <p:bldP spid="42" grpId="0"/>
      <p:bldP spid="43" grpId="0"/>
      <p:bldP spid="44" grpId="0"/>
      <p:bldP spid="45" grpId="0"/>
      <p:bldP spid="47" grpId="0" animBg="1"/>
      <p:bldP spid="48" grpId="0" animBg="1"/>
      <p:bldP spid="49" grpId="0" animBg="1"/>
      <p:bldP spid="50" grpId="0" animBg="1"/>
      <p:bldP spid="51" grpId="0" animBg="1"/>
      <p:bldP spid="51" grpId="1" animBg="1"/>
      <p:bldP spid="52" grpId="0" animBg="1"/>
      <p:bldP spid="53" grpId="0" animBg="1"/>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otification manager performance</a:t>
            </a:r>
            <a:endParaRPr lang="en-US" dirty="0"/>
          </a:p>
        </p:txBody>
      </p:sp>
      <p:sp>
        <p:nvSpPr>
          <p:cNvPr id="3" name="Content Placeholder 2"/>
          <p:cNvSpPr>
            <a:spLocks noGrp="1"/>
          </p:cNvSpPr>
          <p:nvPr>
            <p:ph idx="1"/>
          </p:nvPr>
        </p:nvSpPr>
        <p:spPr/>
        <p:txBody>
          <a:bodyPr/>
          <a:lstStyle/>
          <a:p>
            <a:r>
              <a:rPr lang="en-US" dirty="0" smtClean="0"/>
              <a:t>Used Weka based C4.5 decision tree for model training and </a:t>
            </a:r>
            <a:r>
              <a:rPr lang="en-US" i="1" dirty="0" err="1" smtClean="0">
                <a:solidFill>
                  <a:srgbClr val="FF0000"/>
                </a:solidFill>
              </a:rPr>
              <a:t>InterruptMe</a:t>
            </a:r>
            <a:r>
              <a:rPr lang="en-US" dirty="0" smtClean="0">
                <a:solidFill>
                  <a:srgbClr val="FF0000"/>
                </a:solidFill>
              </a:rPr>
              <a:t> </a:t>
            </a:r>
            <a:r>
              <a:rPr lang="en-US" dirty="0" smtClean="0"/>
              <a:t>library.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90800"/>
            <a:ext cx="4511808" cy="34264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465324"/>
            <a:ext cx="4499922" cy="3478276"/>
          </a:xfrm>
          <a:prstGeom prst="rect">
            <a:avLst/>
          </a:prstGeom>
        </p:spPr>
      </p:pic>
      <p:sp>
        <p:nvSpPr>
          <p:cNvPr id="6" name="Rounded Rectangle 5"/>
          <p:cNvSpPr/>
          <p:nvPr/>
        </p:nvSpPr>
        <p:spPr>
          <a:xfrm>
            <a:off x="952500" y="5600700"/>
            <a:ext cx="7391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Helvetica Neue" charset="0"/>
                <a:ea typeface="Helvetica Neue" charset="0"/>
                <a:cs typeface="Helvetica Neue" charset="0"/>
              </a:rPr>
              <a:t>Feature extraction ~10s for and Tree building ~50s for 1000 instances</a:t>
            </a:r>
            <a:endParaRPr lang="en-US" sz="2800" dirty="0">
              <a:latin typeface="Helvetica Neue" charset="0"/>
              <a:ea typeface="Helvetica Neue" charset="0"/>
              <a:cs typeface="Helvetica Neue" charset="0"/>
            </a:endParaRPr>
          </a:p>
        </p:txBody>
      </p:sp>
      <p:sp>
        <p:nvSpPr>
          <p:cNvPr id="7" name="Rounded Rectangle 6"/>
          <p:cNvSpPr/>
          <p:nvPr/>
        </p:nvSpPr>
        <p:spPr>
          <a:xfrm>
            <a:off x="2087496" y="3962400"/>
            <a:ext cx="427104" cy="137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ounded Rectangle 7"/>
          <p:cNvSpPr/>
          <p:nvPr/>
        </p:nvSpPr>
        <p:spPr>
          <a:xfrm>
            <a:off x="6553200" y="4305300"/>
            <a:ext cx="533400" cy="876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5887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notifications</a:t>
            </a:r>
            <a:endParaRPr lang="en-US" dirty="0"/>
          </a:p>
        </p:txBody>
      </p:sp>
      <p:pic>
        <p:nvPicPr>
          <p:cNvPr id="4" name="Content Placeholder 8" descr="o-SMARTPHONE-570.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287580" y="2474085"/>
            <a:ext cx="4568839" cy="3262312"/>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5" name="Picture 4" descr="whatsapp-logo-vect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894" y="2172798"/>
            <a:ext cx="702261" cy="710015"/>
          </a:xfrm>
          <a:prstGeom prst="rect">
            <a:avLst/>
          </a:prstGeom>
        </p:spPr>
      </p:pic>
      <p:pic>
        <p:nvPicPr>
          <p:cNvPr id="6" name="Picture 5" descr="F_icon.sv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14" y="3090900"/>
            <a:ext cx="540201" cy="540060"/>
          </a:xfrm>
          <a:prstGeom prst="rect">
            <a:avLst/>
          </a:prstGeom>
        </p:spPr>
      </p:pic>
      <p:pic>
        <p:nvPicPr>
          <p:cNvPr id="7" name="Picture 6" descr="Cornmanthe3rd-Plex-Communication-gmail.ic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894" y="4819092"/>
            <a:ext cx="702261" cy="702078"/>
          </a:xfrm>
          <a:prstGeom prst="rect">
            <a:avLst/>
          </a:prstGeom>
        </p:spPr>
      </p:pic>
      <p:pic>
        <p:nvPicPr>
          <p:cNvPr id="8" name="Picture 7" descr="Dropbo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874" y="3900990"/>
            <a:ext cx="702261" cy="702078"/>
          </a:xfrm>
          <a:prstGeom prst="rect">
            <a:avLst/>
          </a:prstGeom>
        </p:spPr>
      </p:pic>
      <p:pic>
        <p:nvPicPr>
          <p:cNvPr id="9" name="Picture 8" descr="App-Spotify-ico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196" y="2226804"/>
            <a:ext cx="702261" cy="702078"/>
          </a:xfrm>
          <a:prstGeom prst="rect">
            <a:avLst/>
          </a:prstGeom>
        </p:spPr>
      </p:pic>
      <p:pic>
        <p:nvPicPr>
          <p:cNvPr id="10" name="Picture 9" descr="CN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4156" y="2982888"/>
            <a:ext cx="918341" cy="918102"/>
          </a:xfrm>
          <a:prstGeom prst="rect">
            <a:avLst/>
          </a:prstGeom>
        </p:spPr>
      </p:pic>
      <p:pic>
        <p:nvPicPr>
          <p:cNvPr id="11" name="Picture 10" descr="angry-bird-ico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155" y="3792978"/>
            <a:ext cx="810301" cy="810090"/>
          </a:xfrm>
          <a:prstGeom prst="rect">
            <a:avLst/>
          </a:prstGeom>
        </p:spPr>
      </p:pic>
      <p:pic>
        <p:nvPicPr>
          <p:cNvPr id="12" name="Picture 11" descr="Amazon-ico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6216" y="4815276"/>
            <a:ext cx="702261" cy="705894"/>
          </a:xfrm>
          <a:prstGeom prst="rect">
            <a:avLst/>
          </a:prstGeom>
        </p:spPr>
      </p:pic>
      <p:pic>
        <p:nvPicPr>
          <p:cNvPr id="13" name="Picture 12" descr="Google-Play-Store-alt-ico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65773" y="2226804"/>
            <a:ext cx="702261" cy="702078"/>
          </a:xfrm>
          <a:prstGeom prst="rect">
            <a:avLst/>
          </a:prstGeom>
        </p:spPr>
      </p:pic>
      <p:pic>
        <p:nvPicPr>
          <p:cNvPr id="14" name="Picture 13" descr="android_wear_app_icon-450x450.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20537" y="2991669"/>
            <a:ext cx="801518" cy="801309"/>
          </a:xfrm>
          <a:prstGeom prst="rect">
            <a:avLst/>
          </a:prstGeom>
        </p:spPr>
      </p:pic>
      <p:pic>
        <p:nvPicPr>
          <p:cNvPr id="15" name="Picture 14" descr="Igh0zt-Ios7-Style-Metro-Ui-MetroUI-Apps-Flipboard.ico"/>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65773" y="3846984"/>
            <a:ext cx="756281" cy="756084"/>
          </a:xfrm>
          <a:prstGeom prst="rect">
            <a:avLst/>
          </a:prstGeom>
        </p:spPr>
      </p:pic>
      <p:pic>
        <p:nvPicPr>
          <p:cNvPr id="16" name="Picture 15" descr="photo.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03325" y="4802628"/>
            <a:ext cx="664709" cy="664536"/>
          </a:xfrm>
          <a:prstGeom prst="rect">
            <a:avLst/>
          </a:prstGeom>
        </p:spPr>
      </p:pic>
      <p:pic>
        <p:nvPicPr>
          <p:cNvPr id="17" name="Picture 16" descr="Battery-Doctor-Battery-Saver-Ico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55961" y="2280810"/>
            <a:ext cx="648241" cy="648072"/>
          </a:xfrm>
          <a:prstGeom prst="rect">
            <a:avLst/>
          </a:prstGeom>
        </p:spPr>
      </p:pic>
      <p:pic>
        <p:nvPicPr>
          <p:cNvPr id="18" name="Picture 17" descr="icon175x175.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09981" y="3144906"/>
            <a:ext cx="594221" cy="594066"/>
          </a:xfrm>
          <a:prstGeom prst="rect">
            <a:avLst/>
          </a:prstGeom>
        </p:spPr>
      </p:pic>
      <p:pic>
        <p:nvPicPr>
          <p:cNvPr id="19" name="Picture 18" descr="QuizUp_Icon.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909981" y="3900990"/>
            <a:ext cx="648241" cy="648072"/>
          </a:xfrm>
          <a:prstGeom prst="rect">
            <a:avLst/>
          </a:prstGeom>
        </p:spPr>
      </p:pic>
      <p:pic>
        <p:nvPicPr>
          <p:cNvPr id="20" name="Picture 19" descr="Quora-icon.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855961" y="4819092"/>
            <a:ext cx="702261" cy="702078"/>
          </a:xfrm>
          <a:prstGeom prst="rect">
            <a:avLst/>
          </a:prstGeom>
        </p:spPr>
      </p:pic>
      <p:pic>
        <p:nvPicPr>
          <p:cNvPr id="21" name="Picture 20" descr="twitter-icon.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774303" y="2280810"/>
            <a:ext cx="702261" cy="702078"/>
          </a:xfrm>
          <a:prstGeom prst="rect">
            <a:avLst/>
          </a:prstGeom>
        </p:spPr>
      </p:pic>
      <p:pic>
        <p:nvPicPr>
          <p:cNvPr id="22" name="Picture 21" descr="Vine.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757834" y="3198912"/>
            <a:ext cx="664709" cy="664536"/>
          </a:xfrm>
          <a:prstGeom prst="rect">
            <a:avLst/>
          </a:prstGeom>
        </p:spPr>
      </p:pic>
      <p:pic>
        <p:nvPicPr>
          <p:cNvPr id="23" name="Picture 22" descr="jaZL8.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74303" y="4063008"/>
            <a:ext cx="648241" cy="648072"/>
          </a:xfrm>
          <a:prstGeom prst="rect">
            <a:avLst/>
          </a:prstGeom>
        </p:spPr>
      </p:pic>
      <p:pic>
        <p:nvPicPr>
          <p:cNvPr id="24" name="Picture 23" descr="skydrive_new_icon_by_link6155-d575kp1.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61630" y="4814460"/>
            <a:ext cx="976994" cy="976740"/>
          </a:xfrm>
          <a:prstGeom prst="rect">
            <a:avLst/>
          </a:prstGeom>
        </p:spPr>
      </p:pic>
      <p:pic>
        <p:nvPicPr>
          <p:cNvPr id="25" name="Picture 24" descr="Up-Icon1.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746664" y="2334816"/>
            <a:ext cx="702261" cy="633630"/>
          </a:xfrm>
          <a:prstGeom prst="rect">
            <a:avLst/>
          </a:prstGeom>
        </p:spPr>
      </p:pic>
      <p:pic>
        <p:nvPicPr>
          <p:cNvPr id="26" name="Picture 25" descr="images.jpe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805671" y="3198912"/>
            <a:ext cx="643254" cy="643086"/>
          </a:xfrm>
          <a:prstGeom prst="rect">
            <a:avLst/>
          </a:prstGeom>
        </p:spPr>
      </p:pic>
      <p:pic>
        <p:nvPicPr>
          <p:cNvPr id="27" name="Picture 26" descr="yelp.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22544" y="4009002"/>
            <a:ext cx="1188441" cy="689399"/>
          </a:xfrm>
          <a:prstGeom prst="rect">
            <a:avLst/>
          </a:prstGeom>
        </p:spPr>
      </p:pic>
      <p:pic>
        <p:nvPicPr>
          <p:cNvPr id="28" name="Picture 27" descr="xoom.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782094" y="4981110"/>
            <a:ext cx="666831" cy="540060"/>
          </a:xfrm>
          <a:prstGeom prst="rect">
            <a:avLst/>
          </a:prstGeom>
        </p:spPr>
      </p:pic>
      <p:pic>
        <p:nvPicPr>
          <p:cNvPr id="30" name="Picture 29" descr="mail_notification_message_email_new_e-mail_inbox_receive_input_incoming_envelope_business_internet_paper_letter_web_sms_flat_design_icon-512.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32096" y="2820870"/>
            <a:ext cx="425408" cy="378042"/>
          </a:xfrm>
          <a:prstGeom prst="rect">
            <a:avLst/>
          </a:prstGeom>
        </p:spPr>
      </p:pic>
      <p:pic>
        <p:nvPicPr>
          <p:cNvPr id="29" name="Picture 28" descr="notifications2.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208978" y="2172798"/>
            <a:ext cx="2452939" cy="3348372"/>
          </a:xfrm>
          <a:prstGeom prst="rect">
            <a:avLst/>
          </a:prstGeom>
        </p:spPr>
      </p:pic>
    </p:spTree>
    <p:custDataLst>
      <p:tags r:id="rId1"/>
    </p:custDataLst>
    <p:extLst>
      <p:ext uri="{BB962C8B-B14F-4D97-AF65-F5344CB8AC3E}">
        <p14:creationId xmlns:p14="http://schemas.microsoft.com/office/powerpoint/2010/main" val="2013446478"/>
      </p:ext>
    </p:extLst>
  </p:cSld>
  <p:clrMapOvr>
    <a:masterClrMapping/>
  </p:clrMapOvr>
  <mc:AlternateContent xmlns:mc="http://schemas.openxmlformats.org/markup-compatibility/2006">
    <mc:Choice xmlns:p14="http://schemas.microsoft.com/office/powerpoint/2010/main" Requires="p14">
      <p:transition spd="slow" p14:dur="2000" advTm="38869"/>
    </mc:Choice>
    <mc:Fallback>
      <p:transition spd="slow" advTm="388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nodeType="clickEffect">
                                  <p:stCondLst>
                                    <p:cond delay="0"/>
                                  </p:stCondLst>
                                  <p:childTnLst>
                                    <p:animMotion origin="layout" path="M 3.88889E-6 -2.59259E-6 C 0.0052 -0.01041 0.02395 -0.0206 0.03125 -0.0206 C 0.07239 -0.0206 0.11579 0.14352 0.11579 0.3088 C 0.11579 0.22547 0.13732 0.14375 0.15764 0.14375 C 0.17812 0.14375 0.19878 0.22662 0.19878 0.3088 C 0.19878 0.2676 0.20885 0.22547 0.21996 0.22547 C 0.2309 0.22547 0.24097 0.26621 0.24097 0.3088 C 0.24097 0.28727 0.24774 0.2676 0.25243 0.2676 C 0.25781 0.2676 0.26336 0.28843 0.26336 0.3088 C 0.26336 0.29792 0.26649 0.28727 0.26805 0.28727 C 0.26979 0.28727 0.27343 0.29769 0.27343 0.3088 C 0.27343 0.30301 0.27517 0.29792 0.27604 0.29792 C 0.27604 0.29653 0.27934 0.30324 0.27934 0.3088 C 0.27934 0.30579 0.27934 0.30301 0.27986 0.30301 C 0.27986 0.3044 0.28159 0.30579 0.28159 0.3088 C 0.28159 0.30695 0.28159 0.30579 0.28159 0.3044 C 0.28298 0.3044 0.28298 0.30579 0.28298 0.30695 C 0.28454 0.30695 0.28454 0.30579 0.28454 0.3044 C 0.28576 0.3044 0.28576 0.30579 0.28576 0.30695 " pathEditMode="relative" rAng="0" ptsTypes="AAAAAAAAAAAAAAAAAAA">
                                      <p:cBhvr>
                                        <p:cTn id="6" dur="2000" fill="hold"/>
                                        <p:tgtEl>
                                          <p:spTgt spid="30"/>
                                        </p:tgtEl>
                                        <p:attrNameLst>
                                          <p:attrName>ppt_x</p:attrName>
                                          <p:attrName>ppt_y</p:attrName>
                                        </p:attrNameLst>
                                      </p:cBhvr>
                                      <p:rCtr x="14288" y="14398"/>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par>
                                <p:cTn id="44" presetID="3" presetClass="entr" presetSubtype="1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par>
                                <p:cTn id="65" presetID="3" presetClass="entr" presetSubtype="1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par>
                                <p:cTn id="68" presetID="3" presetClass="entr" presetSubtype="1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linds(horizontal)">
                                      <p:cBhvr>
                                        <p:cTn id="70" dur="500"/>
                                        <p:tgtEl>
                                          <p:spTgt spid="27"/>
                                        </p:tgtEl>
                                      </p:cBhvr>
                                    </p:animEffect>
                                  </p:childTnLst>
                                </p:cTn>
                              </p:par>
                              <p:par>
                                <p:cTn id="71" presetID="3" presetClass="entr" presetSubtype="1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par>
                                <p:cTn id="74" presetID="3" presetClass="entr" presetSubtype="1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linds(horizontal)">
                                      <p:cBhvr>
                                        <p:cTn id="76" dur="500"/>
                                        <p:tgtEl>
                                          <p:spTgt spid="25"/>
                                        </p:tgtEl>
                                      </p:cBhvr>
                                    </p:animEffect>
                                  </p:childTnLst>
                                </p:cTn>
                              </p:par>
                              <p:par>
                                <p:cTn id="77" presetID="3" presetClass="entr" presetSubtype="1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linds(horizontal)">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447800"/>
            <a:ext cx="8382000" cy="4800600"/>
          </a:xfrm>
        </p:spPr>
        <p:txBody>
          <a:bodyPr/>
          <a:lstStyle/>
          <a:p>
            <a:r>
              <a:rPr lang="en-US" dirty="0" smtClean="0"/>
              <a:t>Users are getting disrupted by notifications</a:t>
            </a:r>
          </a:p>
          <a:p>
            <a:endParaRPr lang="en-US" dirty="0" smtClean="0"/>
          </a:p>
          <a:p>
            <a:r>
              <a:rPr lang="en-US" dirty="0" smtClean="0"/>
              <a:t>Can </a:t>
            </a:r>
            <a:r>
              <a:rPr lang="en-US" i="1" dirty="0" smtClean="0">
                <a:solidFill>
                  <a:srgbClr val="FF0000"/>
                </a:solidFill>
              </a:rPr>
              <a:t>suppress</a:t>
            </a:r>
            <a:r>
              <a:rPr lang="en-US" dirty="0" smtClean="0">
                <a:solidFill>
                  <a:srgbClr val="FF0000"/>
                </a:solidFill>
              </a:rPr>
              <a:t> </a:t>
            </a:r>
            <a:r>
              <a:rPr lang="en-US" dirty="0" smtClean="0"/>
              <a:t>unwanted notifications if we can predict </a:t>
            </a:r>
            <a:r>
              <a:rPr lang="en-US" i="1" dirty="0" smtClean="0">
                <a:solidFill>
                  <a:srgbClr val="FF0000"/>
                </a:solidFill>
              </a:rPr>
              <a:t>user’s engagement level</a:t>
            </a:r>
          </a:p>
          <a:p>
            <a:endParaRPr lang="en-US" dirty="0" smtClean="0"/>
          </a:p>
          <a:p>
            <a:r>
              <a:rPr lang="en-US" dirty="0" smtClean="0"/>
              <a:t>Implemented a </a:t>
            </a:r>
            <a:r>
              <a:rPr lang="en-US" i="1" dirty="0" smtClean="0"/>
              <a:t>smarter</a:t>
            </a:r>
            <a:r>
              <a:rPr lang="en-US" dirty="0" smtClean="0"/>
              <a:t> notification manager which can predict notification importance with </a:t>
            </a:r>
            <a:r>
              <a:rPr lang="en-US" i="1" dirty="0" smtClean="0">
                <a:solidFill>
                  <a:srgbClr val="FF0000"/>
                </a:solidFill>
              </a:rPr>
              <a:t>~87% accuracy</a:t>
            </a:r>
          </a:p>
          <a:p>
            <a:endParaRPr lang="en-US" dirty="0"/>
          </a:p>
        </p:txBody>
      </p:sp>
    </p:spTree>
    <p:extLst>
      <p:ext uri="{BB962C8B-B14F-4D97-AF65-F5344CB8AC3E}">
        <p14:creationId xmlns:p14="http://schemas.microsoft.com/office/powerpoint/2010/main" val="1109784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3" name="Content Placeholder 2"/>
          <p:cNvSpPr>
            <a:spLocks noGrp="1"/>
          </p:cNvSpPr>
          <p:nvPr>
            <p:ph idx="1"/>
          </p:nvPr>
        </p:nvSpPr>
        <p:spPr/>
        <p:txBody>
          <a:bodyPr/>
          <a:lstStyle/>
          <a:p>
            <a:r>
              <a:rPr lang="en-US" dirty="0" smtClean="0"/>
              <a:t>A first step toward understanding </a:t>
            </a:r>
            <a:r>
              <a:rPr lang="en-US" i="1" dirty="0" smtClean="0">
                <a:solidFill>
                  <a:srgbClr val="FF0000"/>
                </a:solidFill>
              </a:rPr>
              <a:t>micro user interaction</a:t>
            </a:r>
            <a:r>
              <a:rPr lang="en-US" dirty="0" smtClean="0"/>
              <a:t> with notification.</a:t>
            </a:r>
          </a:p>
          <a:p>
            <a:endParaRPr lang="en-US" dirty="0" smtClean="0"/>
          </a:p>
          <a:p>
            <a:endParaRPr lang="en-US" dirty="0" smtClean="0"/>
          </a:p>
          <a:p>
            <a:r>
              <a:rPr lang="en-US" dirty="0" smtClean="0"/>
              <a:t>Prediction model can be used to decide </a:t>
            </a:r>
            <a:r>
              <a:rPr lang="en-US" i="1" dirty="0" smtClean="0">
                <a:solidFill>
                  <a:srgbClr val="FF0000"/>
                </a:solidFill>
              </a:rPr>
              <a:t>display order </a:t>
            </a:r>
            <a:r>
              <a:rPr lang="en-US" dirty="0" smtClean="0"/>
              <a:t>or </a:t>
            </a:r>
            <a:r>
              <a:rPr lang="en-US" i="1" dirty="0" smtClean="0">
                <a:solidFill>
                  <a:srgbClr val="FF0000"/>
                </a:solidFill>
              </a:rPr>
              <a:t>modality</a:t>
            </a:r>
            <a:r>
              <a:rPr lang="en-US" dirty="0" smtClean="0"/>
              <a:t> of notifications </a:t>
            </a:r>
            <a:r>
              <a:rPr lang="en-US" i="1" dirty="0" smtClean="0">
                <a:solidFill>
                  <a:srgbClr val="FF0000"/>
                </a:solidFill>
              </a:rPr>
              <a:t>across multiple devices</a:t>
            </a:r>
          </a:p>
          <a:p>
            <a:endParaRPr lang="en-US" dirty="0"/>
          </a:p>
        </p:txBody>
      </p:sp>
    </p:spTree>
    <p:extLst>
      <p:ext uri="{BB962C8B-B14F-4D97-AF65-F5344CB8AC3E}">
        <p14:creationId xmlns:p14="http://schemas.microsoft.com/office/powerpoint/2010/main" val="761504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4"/>
          <p:cNvSpPr txBox="1">
            <a:spLocks noChangeArrowheads="1"/>
          </p:cNvSpPr>
          <p:nvPr/>
        </p:nvSpPr>
        <p:spPr bwMode="auto">
          <a:xfrm>
            <a:off x="381000" y="381000"/>
            <a:ext cx="868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5400" dirty="0">
                <a:latin typeface="Georgia" charset="0"/>
              </a:rPr>
              <a:t>Thank </a:t>
            </a:r>
            <a:r>
              <a:rPr lang="en-US" altLang="en-US" sz="5400" dirty="0" smtClean="0">
                <a:latin typeface="Georgia" charset="0"/>
              </a:rPr>
              <a:t>you &amp; any question ?</a:t>
            </a:r>
            <a:endParaRPr lang="en-US" altLang="en-US" sz="5400" dirty="0">
              <a:latin typeface="Georgia" charset="0"/>
            </a:endParaRPr>
          </a:p>
        </p:txBody>
      </p:sp>
      <p:sp>
        <p:nvSpPr>
          <p:cNvPr id="62" name="TextBox 61"/>
          <p:cNvSpPr txBox="1"/>
          <p:nvPr/>
        </p:nvSpPr>
        <p:spPr>
          <a:xfrm>
            <a:off x="381000" y="1524000"/>
            <a:ext cx="7924800" cy="5078313"/>
          </a:xfrm>
          <a:prstGeom prst="rect">
            <a:avLst/>
          </a:prstGeom>
          <a:noFill/>
        </p:spPr>
        <p:txBody>
          <a:bodyPr wrap="square" rtlCol="0">
            <a:spAutoFit/>
          </a:bodyPr>
          <a:lstStyle/>
          <a:p>
            <a:endParaRPr lang="en-US" sz="3200" dirty="0" smtClean="0"/>
          </a:p>
          <a:p>
            <a:r>
              <a:rPr lang="en-US" sz="3200" dirty="0" smtClean="0"/>
              <a:t>Codes for data collector apps:</a:t>
            </a:r>
            <a:endParaRPr lang="en-US" sz="3200" dirty="0" smtClean="0">
              <a:hlinkClick r:id="rId3"/>
            </a:endParaRPr>
          </a:p>
          <a:p>
            <a:r>
              <a:rPr lang="en-US" sz="3200" dirty="0" smtClean="0">
                <a:hlinkClick r:id="rId3"/>
              </a:rPr>
              <a:t>https://bitbucket.org/swadhinp/notifbase</a:t>
            </a:r>
            <a:endParaRPr lang="en-US" sz="3200" dirty="0" smtClean="0"/>
          </a:p>
          <a:p>
            <a:r>
              <a:rPr lang="en-US" sz="3200" dirty="0" smtClean="0">
                <a:hlinkClick r:id="rId4"/>
              </a:rPr>
              <a:t>https://bitbucket.org/swadhinp/snotify</a:t>
            </a:r>
            <a:endParaRPr lang="en-US" sz="3200" dirty="0" smtClean="0"/>
          </a:p>
          <a:p>
            <a:endParaRPr lang="en-US" sz="3200" dirty="0"/>
          </a:p>
          <a:p>
            <a:r>
              <a:rPr lang="en-US" sz="3200" dirty="0" smtClean="0"/>
              <a:t>Google Play: </a:t>
            </a:r>
            <a:r>
              <a:rPr lang="en-US" sz="3200" dirty="0" smtClean="0">
                <a:hlinkClick r:id="rId5"/>
              </a:rPr>
              <a:t>https://play.google.com/store/apps/details?id=org.swadhin.app</a:t>
            </a:r>
            <a:endParaRPr lang="en-US" sz="3200" dirty="0" smtClean="0"/>
          </a:p>
          <a:p>
            <a:endParaRPr lang="en-US" sz="3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7624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learning based prediction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4411" y="1295400"/>
            <a:ext cx="6173189" cy="4592614"/>
          </a:xfrm>
        </p:spPr>
      </p:pic>
      <p:sp>
        <p:nvSpPr>
          <p:cNvPr id="7" name="Rounded Rectangle 6"/>
          <p:cNvSpPr/>
          <p:nvPr/>
        </p:nvSpPr>
        <p:spPr>
          <a:xfrm>
            <a:off x="4267200" y="1447800"/>
            <a:ext cx="609600" cy="411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ounded Rectangle 7"/>
          <p:cNvSpPr/>
          <p:nvPr/>
        </p:nvSpPr>
        <p:spPr>
          <a:xfrm>
            <a:off x="304800" y="5600700"/>
            <a:ext cx="85725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Helvetica Neue" charset="0"/>
                <a:ea typeface="Helvetica Neue" charset="0"/>
                <a:cs typeface="Helvetica Neue" charset="0"/>
              </a:rPr>
              <a:t>Stochastic Gradient Descent with L2 norm gives best performance and stabilizes with 500 batch size</a:t>
            </a:r>
            <a:endParaRPr lang="en-US" sz="2800" dirty="0">
              <a:latin typeface="Helvetica Neue" charset="0"/>
              <a:ea typeface="Helvetica Neue" charset="0"/>
              <a:cs typeface="Helvetica Neue" charset="0"/>
            </a:endParaRPr>
          </a:p>
        </p:txBody>
      </p:sp>
    </p:spTree>
    <p:extLst>
      <p:ext uri="{BB962C8B-B14F-4D97-AF65-F5344CB8AC3E}">
        <p14:creationId xmlns:p14="http://schemas.microsoft.com/office/powerpoint/2010/main" val="115352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users avoid disruptions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90" y="1311639"/>
            <a:ext cx="6220890" cy="4708161"/>
          </a:xfrm>
        </p:spPr>
      </p:pic>
      <p:sp>
        <p:nvSpPr>
          <p:cNvPr id="5" name="TextBox 4"/>
          <p:cNvSpPr txBox="1"/>
          <p:nvPr/>
        </p:nvSpPr>
        <p:spPr>
          <a:xfrm>
            <a:off x="5334000" y="1600200"/>
            <a:ext cx="3895618" cy="2062103"/>
          </a:xfrm>
          <a:prstGeom prst="rect">
            <a:avLst/>
          </a:prstGeom>
          <a:noFill/>
        </p:spPr>
        <p:txBody>
          <a:bodyPr wrap="none" rtlCol="0">
            <a:spAutoFit/>
          </a:bodyPr>
          <a:lstStyle/>
          <a:p>
            <a:r>
              <a:rPr lang="en-US" sz="3200" dirty="0" smtClean="0"/>
              <a:t>         Setting their </a:t>
            </a:r>
          </a:p>
          <a:p>
            <a:r>
              <a:rPr lang="en-US" sz="3200" dirty="0" smtClean="0"/>
              <a:t>         devices </a:t>
            </a:r>
          </a:p>
          <a:p>
            <a:r>
              <a:rPr lang="en-US" sz="3200" dirty="0" smtClean="0"/>
              <a:t>         to </a:t>
            </a:r>
            <a:r>
              <a:rPr lang="en-US" sz="3200" dirty="0" smtClean="0">
                <a:solidFill>
                  <a:srgbClr val="FF0000"/>
                </a:solidFill>
              </a:rPr>
              <a:t>silent</a:t>
            </a:r>
            <a:r>
              <a:rPr lang="en-US" sz="3200" dirty="0" smtClean="0"/>
              <a:t> or </a:t>
            </a:r>
          </a:p>
          <a:p>
            <a:r>
              <a:rPr lang="en-US" sz="3200" dirty="0" smtClean="0">
                <a:solidFill>
                  <a:srgbClr val="FF0000"/>
                </a:solidFill>
              </a:rPr>
              <a:t>         vibrating</a:t>
            </a:r>
            <a:r>
              <a:rPr lang="en-US" sz="3200" dirty="0" smtClean="0"/>
              <a:t> mode</a:t>
            </a:r>
            <a:endParaRPr lang="en-US" sz="3200" dirty="0"/>
          </a:p>
        </p:txBody>
      </p:sp>
    </p:spTree>
    <p:extLst>
      <p:ext uri="{BB962C8B-B14F-4D97-AF65-F5344CB8AC3E}">
        <p14:creationId xmlns:p14="http://schemas.microsoft.com/office/powerpoint/2010/main" val="11031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notifications</a:t>
            </a:r>
            <a:endParaRPr lang="en-US" dirty="0"/>
          </a:p>
        </p:txBody>
      </p:sp>
      <p:sp>
        <p:nvSpPr>
          <p:cNvPr id="3" name="Content Placeholder 2"/>
          <p:cNvSpPr>
            <a:spLocks noGrp="1"/>
          </p:cNvSpPr>
          <p:nvPr>
            <p:ph idx="1"/>
          </p:nvPr>
        </p:nvSpPr>
        <p:spPr/>
        <p:txBody>
          <a:bodyPr/>
          <a:lstStyle/>
          <a:p>
            <a:r>
              <a:rPr lang="en-US" dirty="0" smtClean="0"/>
              <a:t>Too many</a:t>
            </a:r>
          </a:p>
          <a:p>
            <a:pPr lvl="1"/>
            <a:r>
              <a:rPr lang="en-US" dirty="0" smtClean="0"/>
              <a:t>Overwhelming</a:t>
            </a:r>
          </a:p>
          <a:p>
            <a:pPr lvl="1"/>
            <a:r>
              <a:rPr lang="en-US" dirty="0" smtClean="0"/>
              <a:t>Information overload</a:t>
            </a:r>
          </a:p>
          <a:p>
            <a:pPr lvl="1"/>
            <a:endParaRPr lang="en-US" dirty="0" smtClean="0"/>
          </a:p>
          <a:p>
            <a:r>
              <a:rPr lang="en-US" dirty="0" smtClean="0"/>
              <a:t>Interrupting at inopportune moments</a:t>
            </a:r>
          </a:p>
          <a:p>
            <a:pPr lvl="1"/>
            <a:r>
              <a:rPr lang="en-US" dirty="0" smtClean="0"/>
              <a:t>Disrupting tasks</a:t>
            </a:r>
          </a:p>
          <a:p>
            <a:pPr lvl="1"/>
            <a:r>
              <a:rPr lang="en-US" dirty="0" smtClean="0"/>
              <a:t>Interfering lifestyle</a:t>
            </a:r>
          </a:p>
          <a:p>
            <a:pPr lvl="1"/>
            <a:endParaRPr lang="en-US" dirty="0" smtClean="0"/>
          </a:p>
          <a:p>
            <a:r>
              <a:rPr lang="en-US" dirty="0" smtClean="0"/>
              <a:t>Demanding high responsiveness</a:t>
            </a:r>
          </a:p>
          <a:p>
            <a:pPr lvl="1"/>
            <a:r>
              <a:rPr lang="en-US" dirty="0" smtClean="0"/>
              <a:t>High attention demand .. (Stress)</a:t>
            </a:r>
          </a:p>
        </p:txBody>
      </p:sp>
      <p:pic>
        <p:nvPicPr>
          <p:cNvPr id="8" name="Picture 7" descr="notificat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50181"/>
            <a:ext cx="3352800" cy="2253226"/>
          </a:xfrm>
          <a:prstGeom prst="rect">
            <a:avLst/>
          </a:prstGeom>
        </p:spPr>
      </p:pic>
      <p:pic>
        <p:nvPicPr>
          <p:cNvPr id="9" name="Picture 8" descr="stock-footage-young-punk-businesswoman-with-smartphone-in-the-offi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003964"/>
            <a:ext cx="3352800" cy="2279812"/>
          </a:xfrm>
          <a:prstGeom prst="rect">
            <a:avLst/>
          </a:prstGeom>
        </p:spPr>
      </p:pic>
      <p:pic>
        <p:nvPicPr>
          <p:cNvPr id="11" name="Content Placeholder 7" descr="mobile-frustration.jpg"/>
          <p:cNvPicPr>
            <a:picLocks noGrp="1" noChangeAspect="1"/>
          </p:cNvPicPr>
          <p:nvPr/>
        </p:nvPicPr>
        <p:blipFill>
          <a:blip r:embed="rId6">
            <a:extLst>
              <a:ext uri="{28A0092B-C50C-407E-A947-70E740481C1C}">
                <a14:useLocalDpi xmlns:a14="http://schemas.microsoft.com/office/drawing/2010/main" val="0"/>
              </a:ext>
            </a:extLst>
          </a:blip>
          <a:srcRect t="17178" b="17178"/>
          <a:stretch>
            <a:fillRect/>
          </a:stretch>
        </p:blipFill>
        <p:spPr bwMode="auto">
          <a:xfrm>
            <a:off x="4876800" y="1219200"/>
            <a:ext cx="3086746" cy="201290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Group 11"/>
          <p:cNvGrpSpPr/>
          <p:nvPr/>
        </p:nvGrpSpPr>
        <p:grpSpPr>
          <a:xfrm>
            <a:off x="4944676" y="2209800"/>
            <a:ext cx="1339165" cy="779917"/>
            <a:chOff x="5835367" y="3801210"/>
            <a:chExt cx="2995349" cy="2044559"/>
          </a:xfrm>
        </p:grpSpPr>
        <p:pic>
          <p:nvPicPr>
            <p:cNvPr id="13" name="Picture 12" descr="Chat-Notification-51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5367" y="3866204"/>
              <a:ext cx="691093" cy="714924"/>
            </a:xfrm>
            <a:prstGeom prst="rect">
              <a:avLst/>
            </a:prstGeom>
          </p:spPr>
        </p:pic>
        <p:pic>
          <p:nvPicPr>
            <p:cNvPr id="14" name="Picture 13" descr="mac_notification_set_1_22344_8008_image_1244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2660" y="3801210"/>
              <a:ext cx="753920" cy="779917"/>
            </a:xfrm>
            <a:prstGeom prst="rect">
              <a:avLst/>
            </a:prstGeom>
          </p:spPr>
        </p:pic>
        <p:pic>
          <p:nvPicPr>
            <p:cNvPr id="15" name="Picture 14" descr="nexusae0_FloatingNotifications-Thumb.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5567" y="4294795"/>
              <a:ext cx="691093" cy="682896"/>
            </a:xfrm>
            <a:prstGeom prst="rect">
              <a:avLst/>
            </a:prstGeom>
          </p:spPr>
        </p:pic>
        <p:pic>
          <p:nvPicPr>
            <p:cNvPr id="16" name="Picture 15" descr="push.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99837" y="5224272"/>
              <a:ext cx="1130879" cy="621497"/>
            </a:xfrm>
            <a:prstGeom prst="rect">
              <a:avLst/>
            </a:prstGeom>
          </p:spPr>
        </p:pic>
      </p:grpSp>
    </p:spTree>
    <p:custDataLst>
      <p:tags r:id="rId1"/>
    </p:custDataLst>
    <p:extLst>
      <p:ext uri="{BB962C8B-B14F-4D97-AF65-F5344CB8AC3E}">
        <p14:creationId xmlns:p14="http://schemas.microsoft.com/office/powerpoint/2010/main" val="2121156168"/>
      </p:ext>
    </p:extLst>
  </p:cSld>
  <p:clrMapOvr>
    <a:masterClrMapping/>
  </p:clrMapOvr>
  <mc:AlternateContent xmlns:mc="http://schemas.openxmlformats.org/markup-compatibility/2006">
    <mc:Choice xmlns:p14="http://schemas.microsoft.com/office/powerpoint/2010/main" Requires="p14">
      <p:transition spd="slow" p14:dur="2000" advTm="58725"/>
    </mc:Choice>
    <mc:Fallback>
      <p:transition spd="slow" advTm="58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3" presetClass="entr" presetSubtype="1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linds(horizontal)">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schedule notifications ?</a:t>
            </a:r>
            <a:endParaRPr lang="en-US" dirty="0"/>
          </a:p>
        </p:txBody>
      </p:sp>
      <p:sp>
        <p:nvSpPr>
          <p:cNvPr id="3" name="Content Placeholder 2"/>
          <p:cNvSpPr>
            <a:spLocks noGrp="1"/>
          </p:cNvSpPr>
          <p:nvPr>
            <p:ph idx="1"/>
          </p:nvPr>
        </p:nvSpPr>
        <p:spPr/>
        <p:txBody>
          <a:bodyPr/>
          <a:lstStyle/>
          <a:p>
            <a:r>
              <a:rPr lang="en-US" sz="3200" dirty="0" smtClean="0"/>
              <a:t>Scheduling </a:t>
            </a:r>
            <a:r>
              <a:rPr lang="en-US" sz="3200" i="1" dirty="0" smtClean="0"/>
              <a:t>important notifications </a:t>
            </a:r>
            <a:r>
              <a:rPr lang="en-US" sz="3200" dirty="0" smtClean="0"/>
              <a:t>at   </a:t>
            </a:r>
            <a:r>
              <a:rPr lang="en-US" sz="3200" i="1" dirty="0" smtClean="0"/>
              <a:t>opportune moments</a:t>
            </a:r>
            <a:endParaRPr lang="en-US" sz="3200" i="1" dirty="0"/>
          </a:p>
        </p:txBody>
      </p:sp>
      <p:cxnSp>
        <p:nvCxnSpPr>
          <p:cNvPr id="4" name="Straight Connector 3"/>
          <p:cNvCxnSpPr/>
          <p:nvPr/>
        </p:nvCxnSpPr>
        <p:spPr>
          <a:xfrm>
            <a:off x="2971800" y="1981200"/>
            <a:ext cx="4114800" cy="0"/>
          </a:xfrm>
          <a:prstGeom prst="line">
            <a:avLst/>
          </a:prstGeom>
          <a:ln w="635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14400" y="2514600"/>
            <a:ext cx="3657600" cy="0"/>
          </a:xfrm>
          <a:prstGeom prst="line">
            <a:avLst/>
          </a:prstGeom>
          <a:ln w="63500" cmpd="sng">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60702" y="3352800"/>
            <a:ext cx="2044498" cy="7213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Importance</a:t>
            </a:r>
            <a:endParaRPr lang="en-US" sz="2400" dirty="0"/>
          </a:p>
        </p:txBody>
      </p:sp>
      <p:sp>
        <p:nvSpPr>
          <p:cNvPr id="13" name="Rectangle 12"/>
          <p:cNvSpPr/>
          <p:nvPr/>
        </p:nvSpPr>
        <p:spPr>
          <a:xfrm>
            <a:off x="4578927" y="3352800"/>
            <a:ext cx="2279073" cy="7213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Interruptibility</a:t>
            </a:r>
            <a:endParaRPr lang="en-US" sz="2400" dirty="0"/>
          </a:p>
        </p:txBody>
      </p:sp>
      <p:sp>
        <p:nvSpPr>
          <p:cNvPr id="14" name="TextBox 13"/>
          <p:cNvSpPr txBox="1"/>
          <p:nvPr/>
        </p:nvSpPr>
        <p:spPr>
          <a:xfrm>
            <a:off x="7012065" y="3161058"/>
            <a:ext cx="1903335" cy="2380139"/>
          </a:xfrm>
          <a:prstGeom prst="rect">
            <a:avLst/>
          </a:prstGeom>
          <a:noFill/>
        </p:spPr>
        <p:txBody>
          <a:bodyPr wrap="square" rtlCol="0">
            <a:spAutoFit/>
          </a:bodyPr>
          <a:lstStyle/>
          <a:p>
            <a:pPr marL="0" defTabSz="430213">
              <a:spcAft>
                <a:spcPts val="400"/>
              </a:spcAft>
              <a:buSzPct val="100000"/>
            </a:pPr>
            <a:r>
              <a:rPr lang="en-US" sz="2000" dirty="0" smtClean="0">
                <a:solidFill>
                  <a:srgbClr val="000000"/>
                </a:solidFill>
                <a:latin typeface="Helvetica Neue" charset="0"/>
                <a:ea typeface="Helvetica Neue" charset="0"/>
                <a:cs typeface="Helvetica Neue" charset="0"/>
              </a:rPr>
              <a:t>CHI ‘03</a:t>
            </a:r>
          </a:p>
          <a:p>
            <a:pPr marL="0" defTabSz="430213">
              <a:spcAft>
                <a:spcPts val="400"/>
              </a:spcAft>
              <a:buSzPct val="100000"/>
            </a:pPr>
            <a:r>
              <a:rPr lang="en-US" sz="2000" dirty="0" smtClean="0">
                <a:solidFill>
                  <a:srgbClr val="000000"/>
                </a:solidFill>
                <a:latin typeface="Helvetica Neue" charset="0"/>
                <a:ea typeface="Helvetica Neue" charset="0"/>
                <a:cs typeface="Helvetica Neue" charset="0"/>
              </a:rPr>
              <a:t>TOCHI ‘05</a:t>
            </a:r>
          </a:p>
          <a:p>
            <a:pPr marL="0" defTabSz="430213">
              <a:spcAft>
                <a:spcPts val="400"/>
              </a:spcAft>
              <a:buSzPct val="100000"/>
            </a:pPr>
            <a:r>
              <a:rPr lang="en-US" sz="2000" dirty="0" smtClean="0">
                <a:solidFill>
                  <a:srgbClr val="000000"/>
                </a:solidFill>
                <a:latin typeface="Helvetica Neue" charset="0"/>
                <a:ea typeface="Helvetica Neue" charset="0"/>
                <a:cs typeface="Helvetica Neue" charset="0"/>
              </a:rPr>
              <a:t>CHI ’10</a:t>
            </a:r>
          </a:p>
          <a:p>
            <a:pPr marL="0" defTabSz="430213">
              <a:spcAft>
                <a:spcPts val="400"/>
              </a:spcAft>
              <a:buSzPct val="100000"/>
            </a:pPr>
            <a:r>
              <a:rPr lang="en-US" sz="2000" dirty="0" smtClean="0">
                <a:solidFill>
                  <a:srgbClr val="000000"/>
                </a:solidFill>
                <a:latin typeface="Helvetica Neue" charset="0"/>
                <a:ea typeface="Helvetica Neue" charset="0"/>
                <a:cs typeface="Helvetica Neue" charset="0"/>
              </a:rPr>
              <a:t>TOCHI ‘13</a:t>
            </a:r>
          </a:p>
          <a:p>
            <a:pPr marL="0" defTabSz="430213">
              <a:spcAft>
                <a:spcPts val="400"/>
              </a:spcAft>
              <a:buSzPct val="100000"/>
            </a:pPr>
            <a:r>
              <a:rPr lang="en-US" sz="2000" dirty="0" smtClean="0">
                <a:solidFill>
                  <a:srgbClr val="FF0000"/>
                </a:solidFill>
                <a:latin typeface="Helvetica Neue" charset="0"/>
                <a:ea typeface="Helvetica Neue" charset="0"/>
                <a:cs typeface="Helvetica Neue" charset="0"/>
              </a:rPr>
              <a:t>UBICOMP ’14 </a:t>
            </a:r>
            <a:r>
              <a:rPr lang="en-US" sz="1600" dirty="0" smtClean="0">
                <a:solidFill>
                  <a:srgbClr val="000000"/>
                </a:solidFill>
                <a:latin typeface="Helvetica Neue" charset="0"/>
                <a:ea typeface="Helvetica Neue" charset="0"/>
                <a:cs typeface="Helvetica Neue" charset="0"/>
              </a:rPr>
              <a:t>…</a:t>
            </a:r>
          </a:p>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
        <p:nvSpPr>
          <p:cNvPr id="15" name="Multiply 14"/>
          <p:cNvSpPr/>
          <p:nvPr/>
        </p:nvSpPr>
        <p:spPr>
          <a:xfrm>
            <a:off x="4876800" y="2743200"/>
            <a:ext cx="1781221" cy="2167800"/>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orizontal Scroll 16"/>
          <p:cNvSpPr/>
          <p:nvPr/>
        </p:nvSpPr>
        <p:spPr>
          <a:xfrm>
            <a:off x="1106905" y="4614777"/>
            <a:ext cx="3007895" cy="895684"/>
          </a:xfrm>
          <a:prstGeom prst="horizontalScroll">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Engagement Level</a:t>
            </a:r>
            <a:endParaRPr lang="en-US" sz="2400" dirty="0"/>
          </a:p>
        </p:txBody>
      </p:sp>
      <p:sp>
        <p:nvSpPr>
          <p:cNvPr id="18" name="Striped Right Arrow 17"/>
          <p:cNvSpPr/>
          <p:nvPr/>
        </p:nvSpPr>
        <p:spPr>
          <a:xfrm rot="16200000">
            <a:off x="2272631" y="4224422"/>
            <a:ext cx="427790" cy="360947"/>
          </a:xfrm>
          <a:prstGeom prst="striped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412673" y="4597638"/>
            <a:ext cx="2445327" cy="2144177"/>
          </a:xfrm>
          <a:prstGeom prst="rect">
            <a:avLst/>
          </a:prstGeom>
          <a:noFill/>
        </p:spPr>
        <p:txBody>
          <a:bodyPr wrap="square" rtlCol="0">
            <a:spAutoFit/>
          </a:bodyPr>
          <a:lstStyle/>
          <a:p>
            <a:pPr marL="285750" indent="-285750" defTabSz="430213">
              <a:spcAft>
                <a:spcPts val="400"/>
              </a:spcAft>
              <a:buSzPct val="100000"/>
              <a:buFont typeface="Arial"/>
              <a:buChar char="•"/>
            </a:pPr>
            <a:r>
              <a:rPr lang="en-US" sz="2400" dirty="0" smtClean="0">
                <a:solidFill>
                  <a:srgbClr val="000000"/>
                </a:solidFill>
                <a:latin typeface="Helvetica Neue" charset="0"/>
                <a:ea typeface="Helvetica Neue" charset="0"/>
                <a:cs typeface="Helvetica Neue" charset="0"/>
              </a:rPr>
              <a:t>App Launch</a:t>
            </a:r>
          </a:p>
          <a:p>
            <a:pPr marL="285750" indent="-285750" defTabSz="430213">
              <a:spcAft>
                <a:spcPts val="400"/>
              </a:spcAft>
              <a:buSzPct val="100000"/>
              <a:buFont typeface="Arial"/>
              <a:buChar char="•"/>
            </a:pPr>
            <a:r>
              <a:rPr lang="en-US" sz="2400" dirty="0" smtClean="0">
                <a:solidFill>
                  <a:srgbClr val="000000"/>
                </a:solidFill>
                <a:latin typeface="Helvetica Neue" charset="0"/>
                <a:ea typeface="Helvetica Neue" charset="0"/>
                <a:cs typeface="Helvetica Neue" charset="0"/>
              </a:rPr>
              <a:t>Reading</a:t>
            </a:r>
          </a:p>
          <a:p>
            <a:pPr marL="285750" indent="-285750" defTabSz="430213">
              <a:spcAft>
                <a:spcPts val="400"/>
              </a:spcAft>
              <a:buSzPct val="100000"/>
              <a:buFont typeface="Arial"/>
              <a:buChar char="•"/>
            </a:pPr>
            <a:r>
              <a:rPr lang="en-US" sz="2400" dirty="0" smtClean="0">
                <a:solidFill>
                  <a:srgbClr val="000000"/>
                </a:solidFill>
                <a:latin typeface="Helvetica Neue" charset="0"/>
                <a:ea typeface="Helvetica Neue" charset="0"/>
                <a:cs typeface="Helvetica Neue" charset="0"/>
              </a:rPr>
              <a:t>Dismissing</a:t>
            </a:r>
          </a:p>
          <a:p>
            <a:pPr marL="285750" indent="-285750" defTabSz="430213">
              <a:spcAft>
                <a:spcPts val="400"/>
              </a:spcAft>
              <a:buSzPct val="100000"/>
              <a:buFont typeface="Arial"/>
              <a:buChar char="•"/>
            </a:pPr>
            <a:r>
              <a:rPr lang="en-US" sz="2400" dirty="0" smtClean="0">
                <a:solidFill>
                  <a:srgbClr val="000000"/>
                </a:solidFill>
                <a:latin typeface="Helvetica Neue" charset="0"/>
                <a:ea typeface="Helvetica Neue" charset="0"/>
                <a:cs typeface="Helvetica Neue" charset="0"/>
              </a:rPr>
              <a:t>Ignoring </a:t>
            </a:r>
          </a:p>
          <a:p>
            <a:pPr marL="285750" indent="-285750" defTabSz="430213">
              <a:spcAft>
                <a:spcPts val="400"/>
              </a:spcAft>
              <a:buSzPct val="100000"/>
              <a:buFont typeface="Arial"/>
              <a:buChar char="•"/>
            </a:pPr>
            <a:r>
              <a:rPr lang="en-US" sz="2400" i="1" dirty="0" smtClean="0">
                <a:solidFill>
                  <a:srgbClr val="000000"/>
                </a:solidFill>
                <a:latin typeface="Helvetica Neue" charset="0"/>
                <a:ea typeface="Helvetica Neue" charset="0"/>
                <a:cs typeface="Helvetica Neue" charset="0"/>
              </a:rPr>
              <a:t>Context</a:t>
            </a:r>
            <a:r>
              <a:rPr lang="en-US" sz="2400" dirty="0" smtClean="0">
                <a:solidFill>
                  <a:srgbClr val="000000"/>
                </a:solidFill>
                <a:latin typeface="Helvetica Neue" charset="0"/>
                <a:ea typeface="Helvetica Neue" charset="0"/>
                <a:cs typeface="Helvetica Neue" charset="0"/>
              </a:rPr>
              <a:t> …</a:t>
            </a:r>
          </a:p>
        </p:txBody>
      </p:sp>
    </p:spTree>
    <p:custDataLst>
      <p:tags r:id="rId1"/>
    </p:custDataLst>
    <p:extLst>
      <p:ext uri="{BB962C8B-B14F-4D97-AF65-F5344CB8AC3E}">
        <p14:creationId xmlns:p14="http://schemas.microsoft.com/office/powerpoint/2010/main" val="805271302"/>
      </p:ext>
    </p:extLst>
  </p:cSld>
  <p:clrMapOvr>
    <a:masterClrMapping/>
  </p:clrMapOvr>
  <mc:AlternateContent xmlns:mc="http://schemas.openxmlformats.org/markup-compatibility/2006">
    <mc:Choice xmlns:p14="http://schemas.microsoft.com/office/powerpoint/2010/main" Requires="p14">
      <p:transition spd="slow" p14:dur="2000" advTm="86661"/>
    </mc:Choice>
    <mc:Fallback>
      <p:transition spd="slow" advTm="866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p:bldP spid="14" grpId="1"/>
      <p:bldP spid="15" grpId="0" animBg="1"/>
      <p:bldP spid="15" grpId="1" animBg="1"/>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Outline</a:t>
            </a:r>
            <a:endParaRPr lang="en-US" dirty="0"/>
          </a:p>
        </p:txBody>
      </p:sp>
      <p:sp>
        <p:nvSpPr>
          <p:cNvPr id="3" name="Content Placeholder 2"/>
          <p:cNvSpPr>
            <a:spLocks noGrp="1"/>
          </p:cNvSpPr>
          <p:nvPr>
            <p:ph idx="1"/>
          </p:nvPr>
        </p:nvSpPr>
        <p:spPr/>
        <p:txBody>
          <a:bodyPr/>
          <a:lstStyle/>
          <a:p>
            <a:r>
              <a:rPr lang="en-US" dirty="0" smtClean="0"/>
              <a:t>Datasets</a:t>
            </a:r>
          </a:p>
          <a:p>
            <a:endParaRPr lang="en-US" dirty="0" smtClean="0"/>
          </a:p>
          <a:p>
            <a:r>
              <a:rPr lang="en-US" dirty="0" smtClean="0"/>
              <a:t>Insights gained from the data</a:t>
            </a:r>
          </a:p>
          <a:p>
            <a:endParaRPr lang="en-US" dirty="0" smtClean="0"/>
          </a:p>
          <a:p>
            <a:r>
              <a:rPr lang="en-US" dirty="0" smtClean="0"/>
              <a:t>Assessing notification importance</a:t>
            </a:r>
          </a:p>
          <a:p>
            <a:endParaRPr lang="en-US" dirty="0" smtClean="0"/>
          </a:p>
          <a:p>
            <a:r>
              <a:rPr lang="en-US" dirty="0" smtClean="0"/>
              <a:t>Building a notification manager</a:t>
            </a:r>
          </a:p>
          <a:p>
            <a:endParaRPr lang="en-US" dirty="0" smtClean="0"/>
          </a:p>
          <a:p>
            <a:r>
              <a:rPr lang="en-US" dirty="0" smtClean="0"/>
              <a:t>Conclusion</a:t>
            </a:r>
            <a:endParaRPr lang="en-US" dirty="0"/>
          </a:p>
        </p:txBody>
      </p:sp>
    </p:spTree>
    <p:extLst>
      <p:ext uri="{BB962C8B-B14F-4D97-AF65-F5344CB8AC3E}">
        <p14:creationId xmlns:p14="http://schemas.microsoft.com/office/powerpoint/2010/main" val="772879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datasets</a:t>
            </a:r>
            <a:endParaRPr lang="en-US" dirty="0"/>
          </a:p>
        </p:txBody>
      </p:sp>
      <p:sp>
        <p:nvSpPr>
          <p:cNvPr id="3" name="Content Placeholder 2"/>
          <p:cNvSpPr>
            <a:spLocks noGrp="1"/>
          </p:cNvSpPr>
          <p:nvPr>
            <p:ph idx="1"/>
          </p:nvPr>
        </p:nvSpPr>
        <p:spPr/>
        <p:txBody>
          <a:bodyPr/>
          <a:lstStyle/>
          <a:p>
            <a:r>
              <a:rPr lang="en-US" dirty="0" smtClean="0"/>
              <a:t>Data Set – I (</a:t>
            </a:r>
            <a:r>
              <a:rPr lang="en-US" sz="2400" i="1" dirty="0" err="1" smtClean="0"/>
              <a:t>Notifbase</a:t>
            </a:r>
            <a:r>
              <a:rPr lang="en-US" sz="2400" i="1" dirty="0" smtClean="0"/>
              <a:t> App</a:t>
            </a:r>
            <a:r>
              <a:rPr lang="en-US" dirty="0" smtClean="0"/>
              <a:t>)</a:t>
            </a:r>
          </a:p>
          <a:p>
            <a:pPr lvl="1"/>
            <a:r>
              <a:rPr lang="en-US" b="1" dirty="0" smtClean="0"/>
              <a:t>40</a:t>
            </a:r>
            <a:r>
              <a:rPr lang="en-US" dirty="0" smtClean="0"/>
              <a:t> users recruited (30 users data &gt; 2 weeks)</a:t>
            </a:r>
          </a:p>
          <a:p>
            <a:pPr lvl="1"/>
            <a:r>
              <a:rPr lang="en-US" dirty="0" smtClean="0"/>
              <a:t>App usage, Screen on/off, Wi-Fi status, ringer mode, sound level, notification properties, shade opening, notification action etc.</a:t>
            </a:r>
          </a:p>
          <a:p>
            <a:pPr lvl="1"/>
            <a:r>
              <a:rPr lang="en-US" dirty="0" smtClean="0"/>
              <a:t>Android Accessibility service used</a:t>
            </a:r>
          </a:p>
          <a:p>
            <a:pPr lvl="1"/>
            <a:endParaRPr lang="en-US" dirty="0" smtClean="0"/>
          </a:p>
          <a:p>
            <a:r>
              <a:rPr lang="en-US" dirty="0" smtClean="0"/>
              <a:t>Data Set – II (</a:t>
            </a:r>
            <a:r>
              <a:rPr lang="en-US" sz="2400" i="1" dirty="0" err="1" smtClean="0"/>
              <a:t>Snotify</a:t>
            </a:r>
            <a:r>
              <a:rPr lang="en-US" sz="2400" i="1" dirty="0" smtClean="0"/>
              <a:t> </a:t>
            </a:r>
            <a:r>
              <a:rPr lang="en-US" sz="2400" i="1" dirty="0"/>
              <a:t>App</a:t>
            </a:r>
            <a:r>
              <a:rPr lang="en-US" dirty="0" smtClean="0"/>
              <a:t>)</a:t>
            </a:r>
          </a:p>
          <a:p>
            <a:pPr lvl="1"/>
            <a:r>
              <a:rPr lang="en-US" b="1" dirty="0" smtClean="0"/>
              <a:t>12 </a:t>
            </a:r>
            <a:r>
              <a:rPr lang="en-US" dirty="0" smtClean="0"/>
              <a:t>users recruited from the above set</a:t>
            </a:r>
          </a:p>
          <a:p>
            <a:pPr lvl="1"/>
            <a:r>
              <a:rPr lang="en-US" b="1" dirty="0" smtClean="0"/>
              <a:t>Explicit feedbacks </a:t>
            </a:r>
            <a:r>
              <a:rPr lang="en-US" dirty="0" smtClean="0"/>
              <a:t>from users for perceived importance (Online survey of </a:t>
            </a:r>
            <a:r>
              <a:rPr lang="en-US" b="1" dirty="0" smtClean="0"/>
              <a:t>402</a:t>
            </a:r>
            <a:r>
              <a:rPr lang="en-US" dirty="0" smtClean="0"/>
              <a:t> users)</a:t>
            </a:r>
          </a:p>
          <a:p>
            <a:endParaRPr lang="en-US" dirty="0"/>
          </a:p>
        </p:txBody>
      </p:sp>
    </p:spTree>
    <p:extLst>
      <p:ext uri="{BB962C8B-B14F-4D97-AF65-F5344CB8AC3E}">
        <p14:creationId xmlns:p14="http://schemas.microsoft.com/office/powerpoint/2010/main" val="17848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 are disrupting</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4901112" cy="3733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371600"/>
            <a:ext cx="4446905" cy="3581400"/>
          </a:xfrm>
          <a:prstGeom prst="rect">
            <a:avLst/>
          </a:prstGeom>
        </p:spPr>
      </p:pic>
      <p:cxnSp>
        <p:nvCxnSpPr>
          <p:cNvPr id="11" name="Straight Connector 10"/>
          <p:cNvCxnSpPr/>
          <p:nvPr/>
        </p:nvCxnSpPr>
        <p:spPr>
          <a:xfrm>
            <a:off x="1219200" y="4106091"/>
            <a:ext cx="3483429" cy="8709"/>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90600" y="5257800"/>
            <a:ext cx="4554452" cy="461665"/>
          </a:xfrm>
          <a:prstGeom prst="rect">
            <a:avLst/>
          </a:prstGeom>
          <a:noFill/>
        </p:spPr>
        <p:txBody>
          <a:bodyPr wrap="none" rtlCol="0">
            <a:spAutoFit/>
          </a:bodyPr>
          <a:lstStyle/>
          <a:p>
            <a:r>
              <a:rPr lang="en-US" sz="2400" dirty="0" smtClean="0"/>
              <a:t>Receives</a:t>
            </a:r>
            <a:r>
              <a:rPr lang="en-US" sz="2400" b="1" dirty="0" smtClean="0"/>
              <a:t> </a:t>
            </a:r>
            <a:r>
              <a:rPr lang="en-US" sz="2400" b="1" dirty="0" smtClean="0">
                <a:solidFill>
                  <a:srgbClr val="FF0000"/>
                </a:solidFill>
              </a:rPr>
              <a:t>~60 notifications/</a:t>
            </a:r>
            <a:r>
              <a:rPr lang="en-US" sz="2400" dirty="0" smtClean="0">
                <a:solidFill>
                  <a:srgbClr val="FF0000"/>
                </a:solidFill>
              </a:rPr>
              <a:t>day</a:t>
            </a:r>
            <a:endParaRPr lang="en-US" sz="2400" dirty="0">
              <a:solidFill>
                <a:srgbClr val="FF0000"/>
              </a:solidFill>
            </a:endParaRPr>
          </a:p>
        </p:txBody>
      </p:sp>
      <p:cxnSp>
        <p:nvCxnSpPr>
          <p:cNvPr id="13" name="Straight Connector 12"/>
          <p:cNvCxnSpPr/>
          <p:nvPr/>
        </p:nvCxnSpPr>
        <p:spPr>
          <a:xfrm>
            <a:off x="5715000" y="3962400"/>
            <a:ext cx="3238721" cy="8709"/>
          </a:xfrm>
          <a:prstGeom prst="line">
            <a:avLst/>
          </a:prstGeom>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5106232" y="5265003"/>
            <a:ext cx="3762568" cy="830997"/>
          </a:xfrm>
          <a:prstGeom prst="rect">
            <a:avLst/>
          </a:prstGeom>
          <a:noFill/>
        </p:spPr>
        <p:txBody>
          <a:bodyPr wrap="none" rtlCol="0">
            <a:spAutoFit/>
          </a:bodyPr>
          <a:lstStyle/>
          <a:p>
            <a:r>
              <a:rPr lang="en-US" sz="2400" dirty="0" smtClean="0"/>
              <a:t>Opens notification drawer </a:t>
            </a:r>
          </a:p>
          <a:p>
            <a:r>
              <a:rPr lang="en-US" sz="2400" b="1" dirty="0" smtClean="0">
                <a:solidFill>
                  <a:srgbClr val="FF0000"/>
                </a:solidFill>
              </a:rPr>
              <a:t>~15 times/day</a:t>
            </a:r>
            <a:endParaRPr lang="en-US" sz="2400" b="1" dirty="0">
              <a:solidFill>
                <a:srgbClr val="FF0000"/>
              </a:solidFill>
            </a:endParaRPr>
          </a:p>
        </p:txBody>
      </p:sp>
    </p:spTree>
    <p:extLst>
      <p:ext uri="{BB962C8B-B14F-4D97-AF65-F5344CB8AC3E}">
        <p14:creationId xmlns:p14="http://schemas.microsoft.com/office/powerpoint/2010/main" val="198494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52600"/>
            <a:ext cx="6096000" cy="4338957"/>
          </a:xfrm>
          <a:prstGeom prst="rect">
            <a:avLst/>
          </a:prstGeom>
        </p:spPr>
      </p:pic>
      <p:sp>
        <p:nvSpPr>
          <p:cNvPr id="2" name="Title 1"/>
          <p:cNvSpPr>
            <a:spLocks noGrp="1"/>
          </p:cNvSpPr>
          <p:nvPr>
            <p:ph type="title"/>
          </p:nvPr>
        </p:nvSpPr>
        <p:spPr/>
        <p:txBody>
          <a:bodyPr/>
          <a:lstStyle/>
          <a:p>
            <a:r>
              <a:rPr lang="en-US" dirty="0" smtClean="0"/>
              <a:t>Users ignore most notifications</a:t>
            </a:r>
            <a:endParaRPr lang="en-US" dirty="0"/>
          </a:p>
        </p:txBody>
      </p:sp>
      <p:cxnSp>
        <p:nvCxnSpPr>
          <p:cNvPr id="5" name="Straight Connector 4"/>
          <p:cNvCxnSpPr/>
          <p:nvPr/>
        </p:nvCxnSpPr>
        <p:spPr>
          <a:xfrm>
            <a:off x="990600" y="3886200"/>
            <a:ext cx="3429007" cy="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990600" y="5011768"/>
            <a:ext cx="3429007" cy="17432"/>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6477000" y="1600200"/>
            <a:ext cx="2285995" cy="4626908"/>
          </a:xfrm>
          <a:prstGeom prst="rect">
            <a:avLst/>
          </a:prstGeom>
          <a:noFill/>
        </p:spPr>
        <p:txBody>
          <a:bodyPr wrap="square" rtlCol="0">
            <a:spAutoFit/>
          </a:bodyPr>
          <a:lstStyle/>
          <a:p>
            <a:pPr marL="285750" indent="-285750" defTabSz="430213">
              <a:spcAft>
                <a:spcPts val="400"/>
              </a:spcAft>
              <a:buSzPct val="100000"/>
              <a:buFont typeface="Arial" panose="020B0604020202020204" pitchFamily="34" charset="0"/>
              <a:buChar char="•"/>
            </a:pPr>
            <a:r>
              <a:rPr lang="en-US" sz="2400" dirty="0" smtClean="0">
                <a:solidFill>
                  <a:srgbClr val="000000"/>
                </a:solidFill>
                <a:latin typeface="Helvetica Neue" charset="0"/>
                <a:ea typeface="Helvetica Neue" charset="0"/>
                <a:cs typeface="Helvetica Neue" charset="0"/>
              </a:rPr>
              <a:t>Users tend to ignore </a:t>
            </a:r>
            <a:r>
              <a:rPr lang="en-US" sz="2400" b="1" dirty="0" smtClean="0">
                <a:solidFill>
                  <a:srgbClr val="FF0000"/>
                </a:solidFill>
                <a:latin typeface="Helvetica Neue" charset="0"/>
                <a:ea typeface="Helvetica Neue" charset="0"/>
                <a:cs typeface="Helvetica Neue" charset="0"/>
              </a:rPr>
              <a:t>20-50%</a:t>
            </a:r>
            <a:r>
              <a:rPr lang="en-US" sz="2400" b="1" dirty="0" smtClean="0">
                <a:solidFill>
                  <a:schemeClr val="accent2"/>
                </a:solidFill>
                <a:latin typeface="Helvetica Neue" charset="0"/>
                <a:ea typeface="Helvetica Neue" charset="0"/>
                <a:cs typeface="Helvetica Neue" charset="0"/>
              </a:rPr>
              <a:t> </a:t>
            </a:r>
            <a:r>
              <a:rPr lang="en-US" sz="2400" dirty="0" smtClean="0">
                <a:solidFill>
                  <a:srgbClr val="000000"/>
                </a:solidFill>
                <a:latin typeface="Helvetica Neue" charset="0"/>
                <a:ea typeface="Helvetica Neue" charset="0"/>
                <a:cs typeface="Helvetica Neue" charset="0"/>
              </a:rPr>
              <a:t>of the generated notifications.</a:t>
            </a:r>
          </a:p>
          <a:p>
            <a:pPr defTabSz="430213">
              <a:spcAft>
                <a:spcPts val="400"/>
              </a:spcAft>
              <a:buSzPct val="100000"/>
            </a:pPr>
            <a:endParaRPr lang="en-US" sz="2400" dirty="0" smtClean="0">
              <a:solidFill>
                <a:srgbClr val="000000"/>
              </a:solidFill>
              <a:latin typeface="HP Simplified" pitchFamily="34" charset="0"/>
              <a:cs typeface="HP Simplified" pitchFamily="34" charset="0"/>
            </a:endParaRPr>
          </a:p>
          <a:p>
            <a:pPr marL="285750" indent="-285750" defTabSz="430213">
              <a:spcAft>
                <a:spcPts val="400"/>
              </a:spcAft>
              <a:buSzPct val="100000"/>
              <a:buFont typeface="Arial" panose="020B0604020202020204" pitchFamily="34" charset="0"/>
              <a:buChar char="•"/>
            </a:pPr>
            <a:r>
              <a:rPr lang="en-US" sz="2400" dirty="0" smtClean="0">
                <a:solidFill>
                  <a:srgbClr val="000000"/>
                </a:solidFill>
                <a:latin typeface="Helvetica Neue" charset="0"/>
                <a:ea typeface="Helvetica Neue" charset="0"/>
                <a:cs typeface="Helvetica Neue" charset="0"/>
              </a:rPr>
              <a:t>Less than </a:t>
            </a:r>
            <a:r>
              <a:rPr lang="en-US" sz="2400" b="1" dirty="0" smtClean="0">
                <a:solidFill>
                  <a:srgbClr val="FF0000"/>
                </a:solidFill>
                <a:latin typeface="Helvetica Neue" charset="0"/>
                <a:ea typeface="Helvetica Neue" charset="0"/>
                <a:cs typeface="Helvetica Neue" charset="0"/>
              </a:rPr>
              <a:t>20%</a:t>
            </a:r>
            <a:r>
              <a:rPr lang="en-US" sz="2400" dirty="0" smtClean="0">
                <a:solidFill>
                  <a:srgbClr val="FF0000"/>
                </a:solidFill>
                <a:latin typeface="Helvetica Neue" charset="0"/>
                <a:ea typeface="Helvetica Neue" charset="0"/>
                <a:cs typeface="Helvetica Neue" charset="0"/>
              </a:rPr>
              <a:t> </a:t>
            </a:r>
            <a:r>
              <a:rPr lang="en-US" sz="2400" dirty="0" smtClean="0">
                <a:solidFill>
                  <a:srgbClr val="000000"/>
                </a:solidFill>
                <a:latin typeface="Helvetica Neue" charset="0"/>
                <a:ea typeface="Helvetica Neue" charset="0"/>
                <a:cs typeface="Helvetica Neue" charset="0"/>
              </a:rPr>
              <a:t>of these are causing app launch events.</a:t>
            </a:r>
          </a:p>
        </p:txBody>
      </p:sp>
    </p:spTree>
    <p:extLst>
      <p:ext uri="{BB962C8B-B14F-4D97-AF65-F5344CB8AC3E}">
        <p14:creationId xmlns:p14="http://schemas.microsoft.com/office/powerpoint/2010/main" val="15427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have limited attention span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1" y="1447801"/>
            <a:ext cx="4724400" cy="377559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26871"/>
            <a:ext cx="4546033" cy="3526129"/>
          </a:xfrm>
          <a:prstGeom prst="rect">
            <a:avLst/>
          </a:prstGeom>
        </p:spPr>
      </p:pic>
      <p:cxnSp>
        <p:nvCxnSpPr>
          <p:cNvPr id="6" name="Straight Connector 5"/>
          <p:cNvCxnSpPr/>
          <p:nvPr/>
        </p:nvCxnSpPr>
        <p:spPr>
          <a:xfrm>
            <a:off x="5943600" y="2743200"/>
            <a:ext cx="29718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600200" y="3352800"/>
            <a:ext cx="29718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1600200" y="2438400"/>
            <a:ext cx="2971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90600" y="5257800"/>
            <a:ext cx="4504566" cy="830997"/>
          </a:xfrm>
          <a:prstGeom prst="rect">
            <a:avLst/>
          </a:prstGeom>
          <a:noFill/>
        </p:spPr>
        <p:txBody>
          <a:bodyPr wrap="none" rtlCol="0">
            <a:spAutoFit/>
          </a:bodyPr>
          <a:lstStyle/>
          <a:p>
            <a:r>
              <a:rPr lang="en-US" sz="2400" dirty="0" smtClean="0"/>
              <a:t>Takes</a:t>
            </a:r>
            <a:r>
              <a:rPr lang="en-US" sz="2400" b="1" dirty="0" smtClean="0"/>
              <a:t> </a:t>
            </a:r>
            <a:r>
              <a:rPr lang="en-US" sz="2400" b="1" dirty="0" smtClean="0">
                <a:solidFill>
                  <a:srgbClr val="FF0000"/>
                </a:solidFill>
              </a:rPr>
              <a:t>~1-20 seconds </a:t>
            </a:r>
            <a:r>
              <a:rPr lang="en-US" sz="2400" dirty="0" smtClean="0"/>
              <a:t>within a </a:t>
            </a:r>
          </a:p>
          <a:p>
            <a:r>
              <a:rPr lang="en-US" sz="2400" dirty="0" smtClean="0"/>
              <a:t>notification drawer session</a:t>
            </a:r>
            <a:endParaRPr lang="en-US" sz="2400" dirty="0">
              <a:solidFill>
                <a:srgbClr val="FF0000"/>
              </a:solidFill>
            </a:endParaRPr>
          </a:p>
        </p:txBody>
      </p:sp>
      <p:sp>
        <p:nvSpPr>
          <p:cNvPr id="12" name="TextBox 11"/>
          <p:cNvSpPr txBox="1"/>
          <p:nvPr/>
        </p:nvSpPr>
        <p:spPr>
          <a:xfrm>
            <a:off x="4868034" y="5265003"/>
            <a:ext cx="4256293" cy="830997"/>
          </a:xfrm>
          <a:prstGeom prst="rect">
            <a:avLst/>
          </a:prstGeom>
          <a:noFill/>
        </p:spPr>
        <p:txBody>
          <a:bodyPr wrap="none" rtlCol="0">
            <a:spAutoFit/>
          </a:bodyPr>
          <a:lstStyle/>
          <a:p>
            <a:r>
              <a:rPr lang="en-US" sz="2400" dirty="0" smtClean="0"/>
              <a:t>Attention span </a:t>
            </a:r>
            <a:r>
              <a:rPr lang="en-US" sz="2400" i="1" dirty="0" smtClean="0">
                <a:solidFill>
                  <a:srgbClr val="FF0000"/>
                </a:solidFill>
              </a:rPr>
              <a:t>does not vary </a:t>
            </a:r>
          </a:p>
          <a:p>
            <a:r>
              <a:rPr lang="en-US" sz="2400" dirty="0"/>
              <a:t>w</a:t>
            </a:r>
            <a:r>
              <a:rPr lang="en-US" sz="2400" dirty="0" smtClean="0"/>
              <a:t>ith number of notifications</a:t>
            </a:r>
          </a:p>
        </p:txBody>
      </p:sp>
    </p:spTree>
    <p:extLst>
      <p:ext uri="{BB962C8B-B14F-4D97-AF65-F5344CB8AC3E}">
        <p14:creationId xmlns:p14="http://schemas.microsoft.com/office/powerpoint/2010/main" val="14610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5|4.2|15.2"/>
</p:tagLst>
</file>

<file path=ppt/tags/tag2.xml><?xml version="1.0" encoding="utf-8"?>
<p:tagLst xmlns:a="http://schemas.openxmlformats.org/drawingml/2006/main" xmlns:r="http://schemas.openxmlformats.org/officeDocument/2006/relationships" xmlns:p="http://schemas.openxmlformats.org/presentationml/2006/main">
  <p:tag name="TIMING" val="|9.7|19.5"/>
</p:tagLst>
</file>

<file path=ppt/tags/tag3.xml><?xml version="1.0" encoding="utf-8"?>
<p:tagLst xmlns:a="http://schemas.openxmlformats.org/drawingml/2006/main" xmlns:r="http://schemas.openxmlformats.org/officeDocument/2006/relationships" xmlns:p="http://schemas.openxmlformats.org/presentationml/2006/main">
  <p:tag name="TIMING" val="|11.7|3.1|7.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13320</TotalTime>
  <Words>1646</Words>
  <Application>Microsoft Macintosh PowerPoint</Application>
  <PresentationFormat>On-screen Show (4:3)</PresentationFormat>
  <Paragraphs>244</Paragraphs>
  <Slides>25</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Calibri</vt:lpstr>
      <vt:lpstr>Century</vt:lpstr>
      <vt:lpstr>Courier New</vt:lpstr>
      <vt:lpstr>Futura Bk</vt:lpstr>
      <vt:lpstr>Georgia</vt:lpstr>
      <vt:lpstr>Helvetica Neue</vt:lpstr>
      <vt:lpstr>HP Simplified</vt:lpstr>
      <vt:lpstr>ＭＳ Ｐゴシック</vt:lpstr>
      <vt:lpstr>Trebuchet MS</vt:lpstr>
      <vt:lpstr>Wingdings</vt:lpstr>
      <vt:lpstr>Wingdings 2</vt:lpstr>
      <vt:lpstr>Arial</vt:lpstr>
      <vt:lpstr>Urban</vt:lpstr>
      <vt:lpstr>Understanding and Managing Notifications </vt:lpstr>
      <vt:lpstr>Problem with notifications</vt:lpstr>
      <vt:lpstr>Problem with notifications</vt:lpstr>
      <vt:lpstr>How to schedule notifications ?</vt:lpstr>
      <vt:lpstr>Remaining Outline</vt:lpstr>
      <vt:lpstr>Evaluation datasets</vt:lpstr>
      <vt:lpstr>Notifications are disrupting</vt:lpstr>
      <vt:lpstr>Users ignore most notifications</vt:lpstr>
      <vt:lpstr>Users have limited attention span</vt:lpstr>
      <vt:lpstr>Apps fail to evaluate ‘importance’</vt:lpstr>
      <vt:lpstr>Summary of Insights</vt:lpstr>
      <vt:lpstr>Predicting notification importance</vt:lpstr>
      <vt:lpstr>Predicting notification importance</vt:lpstr>
      <vt:lpstr>Feature Ranking</vt:lpstr>
      <vt:lpstr>Evaluating a personalized predictor</vt:lpstr>
      <vt:lpstr>Generic v Personalized v Clustered</vt:lpstr>
      <vt:lpstr>Generic v Personalized v Clustered</vt:lpstr>
      <vt:lpstr>A smarter notification manager</vt:lpstr>
      <vt:lpstr>Notification manager performance</vt:lpstr>
      <vt:lpstr>Conclusion</vt:lpstr>
      <vt:lpstr>Future works</vt:lpstr>
      <vt:lpstr>PowerPoint Presentation</vt:lpstr>
      <vt:lpstr>Extra</vt:lpstr>
      <vt:lpstr>Online learning based prediction</vt:lpstr>
      <vt:lpstr>How do users avoid disruptions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swadhin</dc:creator>
  <cp:lastModifiedBy>SWADHIN PRADHAN</cp:lastModifiedBy>
  <cp:revision>217</cp:revision>
  <dcterms:created xsi:type="dcterms:W3CDTF">2013-12-24T22:58:36Z</dcterms:created>
  <dcterms:modified xsi:type="dcterms:W3CDTF">2017-05-04T18:20:37Z</dcterms:modified>
</cp:coreProperties>
</file>