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576" r:id="rId3"/>
    <p:sldId id="524" r:id="rId4"/>
    <p:sldId id="485" r:id="rId5"/>
    <p:sldId id="570" r:id="rId6"/>
    <p:sldId id="571" r:id="rId7"/>
    <p:sldId id="577" r:id="rId8"/>
    <p:sldId id="579" r:id="rId9"/>
    <p:sldId id="525" r:id="rId10"/>
    <p:sldId id="550" r:id="rId11"/>
    <p:sldId id="551" r:id="rId12"/>
    <p:sldId id="552" r:id="rId13"/>
    <p:sldId id="553" r:id="rId14"/>
    <p:sldId id="580" r:id="rId15"/>
    <p:sldId id="581" r:id="rId16"/>
    <p:sldId id="584" r:id="rId17"/>
    <p:sldId id="587" r:id="rId18"/>
    <p:sldId id="586" r:id="rId19"/>
    <p:sldId id="555" r:id="rId20"/>
    <p:sldId id="585" r:id="rId21"/>
    <p:sldId id="557" r:id="rId22"/>
    <p:sldId id="559" r:id="rId23"/>
    <p:sldId id="560" r:id="rId24"/>
    <p:sldId id="561" r:id="rId25"/>
    <p:sldId id="489" r:id="rId26"/>
    <p:sldId id="562" r:id="rId27"/>
    <p:sldId id="556" r:id="rId28"/>
    <p:sldId id="563" r:id="rId29"/>
    <p:sldId id="564" r:id="rId30"/>
    <p:sldId id="565" r:id="rId31"/>
    <p:sldId id="566" r:id="rId32"/>
    <p:sldId id="522" r:id="rId33"/>
    <p:sldId id="567" r:id="rId34"/>
    <p:sldId id="458" r:id="rId35"/>
    <p:sldId id="588" r:id="rId36"/>
    <p:sldId id="578" r:id="rId37"/>
    <p:sldId id="546" r:id="rId38"/>
    <p:sldId id="569" r:id="rId39"/>
    <p:sldId id="541" r:id="rId40"/>
    <p:sldId id="484" r:id="rId41"/>
    <p:sldId id="589" r:id="rId42"/>
    <p:sldId id="5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DHIN PRADHAN" initials="SP" lastIdx="1" clrIdx="0">
    <p:extLst>
      <p:ext uri="{19B8F6BF-5375-455C-9EA6-DF929625EA0E}">
        <p15:presenceInfo xmlns:p15="http://schemas.microsoft.com/office/powerpoint/2012/main" userId="S::swadhin@cs.utexas.edu::3d1c3b29-8a11-40af-8785-69c1f91a72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014"/>
    <a:srgbClr val="C80001"/>
    <a:srgbClr val="FF7415"/>
    <a:srgbClr val="2968A2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/>
    <p:restoredTop sz="84598" autoAdjust="0"/>
  </p:normalViewPr>
  <p:slideViewPr>
    <p:cSldViewPr snapToGrid="0" showGuides="1">
      <p:cViewPr varScale="1">
        <p:scale>
          <a:sx n="72" d="100"/>
          <a:sy n="72" d="100"/>
        </p:scale>
        <p:origin x="763" y="67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37AD4-A86B-1F42-A4D1-364BC6BC60E1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8FE9E-5B4B-E740-8B2A-C50B184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8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 is challenging as the objective function is non-linear ... Need more description ...   Sketch of Rotation Estimation…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36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88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2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differences .. A bunch of translation sensing work and … </a:t>
            </a:r>
            <a:r>
              <a:rPr lang="en-US" dirty="0" err="1"/>
              <a:t>Tagyro</a:t>
            </a:r>
            <a:r>
              <a:rPr lang="en-US" dirty="0"/>
              <a:t> (static orientation)…  Rotation sensing (Search)… Translation sensing.. Orientation sensing.. But Not Rotation Sensing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0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0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more detail, it is explained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8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1.9 B to 5.2 B in all of the markets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4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1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</a:t>
            </a:r>
            <a:r>
              <a:rPr lang="en-US" b="1" dirty="0"/>
              <a:t>, the future</a:t>
            </a:r>
            <a:r>
              <a:rPr lang="en-US" b="1" baseline="0" dirty="0"/>
              <a:t> of </a:t>
            </a:r>
            <a:r>
              <a:rPr lang="en-US" b="1" baseline="0" dirty="0" err="1"/>
              <a:t>IoT</a:t>
            </a:r>
            <a:r>
              <a:rPr lang="en-US" b="1" baseline="0" dirty="0"/>
              <a:t> demands seamless and intuitive interface between users and the devices</a:t>
            </a:r>
            <a:r>
              <a:rPr lang="en-US" baseline="0" dirty="0"/>
              <a:t>. </a:t>
            </a:r>
            <a:r>
              <a:rPr lang="en-US" dirty="0"/>
              <a:t>In this setting, we ask that “Can</a:t>
            </a:r>
            <a:r>
              <a:rPr lang="en-US" baseline="0" dirty="0"/>
              <a:t> we effectively transform everyday object into a touch interface ?” </a:t>
            </a:r>
            <a:r>
              <a:rPr lang="en-US" b="1" baseline="0" dirty="0"/>
              <a:t>Can every possible item in our surrounding become a gateway to a possible interaction</a:t>
            </a:r>
            <a:r>
              <a:rPr lang="en-US" baseline="0" dirty="0"/>
              <a:t> ? Chair, Table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 -&gt; Polarization Loss factor (Fixed)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4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9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7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Multi-layered </a:t>
            </a:r>
            <a:r>
              <a:rPr lang="en-US" sz="1200" dirty="0">
                <a:solidFill>
                  <a:srgbClr val="FF0000"/>
                </a:solidFill>
              </a:rPr>
              <a:t>feed-forward</a:t>
            </a:r>
            <a:r>
              <a:rPr lang="en-US" sz="1200" dirty="0"/>
              <a:t> DNN with different number of neurons</a:t>
            </a:r>
          </a:p>
          <a:p>
            <a:endParaRPr lang="en-US" sz="1200" dirty="0"/>
          </a:p>
          <a:p>
            <a:r>
              <a:rPr lang="en-US" sz="1200" dirty="0"/>
              <a:t>DNN maps the phase and RSS samples to rotation axis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Training data is the combination of measurement data &amp; </a:t>
            </a:r>
            <a:r>
              <a:rPr lang="en-US" sz="1200" dirty="0">
                <a:solidFill>
                  <a:srgbClr val="FF0000"/>
                </a:solidFill>
              </a:rPr>
              <a:t>synthetic data </a:t>
            </a:r>
            <a:r>
              <a:rPr lang="en-US" sz="1200" dirty="0"/>
              <a:t>(from the </a:t>
            </a:r>
            <a:r>
              <a:rPr lang="en-US" sz="1200" dirty="0">
                <a:solidFill>
                  <a:srgbClr val="FF0000"/>
                </a:solidFill>
              </a:rPr>
              <a:t>analytical model</a:t>
            </a:r>
            <a:r>
              <a:rPr lang="en-US" sz="1200" dirty="0"/>
              <a:t> and by </a:t>
            </a:r>
            <a:r>
              <a:rPr lang="en-US" sz="1200" dirty="0">
                <a:solidFill>
                  <a:srgbClr val="FF0000"/>
                </a:solidFill>
              </a:rPr>
              <a:t>perturbing the output</a:t>
            </a:r>
            <a:r>
              <a:rPr lang="en-US" sz="1200" dirty="0"/>
              <a:t> values of rotation axis)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2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7DD8-A7E2-184E-8582-C12AFCD62B54}" type="datetime1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6F7-0FB6-E649-9F89-219703F36F2C}" type="datetime1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AC88-CBDA-E34A-9987-2F39A8DA516B}" type="datetime1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5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6000">
              <a:schemeClr val="accent2">
                <a:lumMod val="0"/>
                <a:lumOff val="100000"/>
              </a:schemeClr>
            </a:gs>
            <a:gs pos="7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FA30-6832-1E4B-8E1B-1A97A9456EF7}" type="datetime1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B64A-57DB-4E45-8EFA-42839A63B931}" type="datetime1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68382-70D5-5446-AD3C-B8F0624C6B83}" type="datetime1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43CC-2C3C-3F4A-B309-C44791FE5F34}" type="datetime1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EB88-9709-FB44-AD0C-020DFBC24C75}" type="datetime1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2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D82-1120-E64B-8B95-9755E3FA60C8}" type="datetime1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2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E221-2DA0-EF43-9739-5CABC3B5A97D}" type="datetime1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5436-831C-4A49-A393-046A362CBE93}" type="datetime1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6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C8EB-3B52-0046-91C0-1DDFF7959BBA}" type="datetime1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FEC65-D79E-4DCE-A549-ACBEE94AB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6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" y="25083"/>
            <a:ext cx="12192000" cy="2387600"/>
          </a:xfrm>
        </p:spPr>
        <p:txBody>
          <a:bodyPr lIns="274320" rIns="274320">
            <a:noAutofit/>
          </a:bodyPr>
          <a:lstStyle/>
          <a:p>
            <a:r>
              <a:rPr lang="en-US" sz="5400" dirty="0"/>
              <a:t>Rotation Sensing Using Passive RFID Tags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3B7A844-2879-A841-8284-B20E848A94F5}"/>
              </a:ext>
            </a:extLst>
          </p:cNvPr>
          <p:cNvSpPr txBox="1">
            <a:spLocks/>
          </p:cNvSpPr>
          <p:nvPr/>
        </p:nvSpPr>
        <p:spPr>
          <a:xfrm>
            <a:off x="-83127" y="2628826"/>
            <a:ext cx="12816348" cy="2369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dirty="0">
              <a:solidFill>
                <a:schemeClr val="tx2"/>
              </a:solidFill>
            </a:endParaRPr>
          </a:p>
          <a:p>
            <a:r>
              <a:rPr lang="en-US" sz="4300" b="1" dirty="0" err="1">
                <a:solidFill>
                  <a:srgbClr val="D26014"/>
                </a:solidFill>
                <a:latin typeface="+mj-lt"/>
              </a:rPr>
              <a:t>Swadhin</a:t>
            </a:r>
            <a:r>
              <a:rPr lang="en-US" sz="4300" b="1" dirty="0">
                <a:solidFill>
                  <a:srgbClr val="D26014"/>
                </a:solidFill>
                <a:latin typeface="+mj-lt"/>
              </a:rPr>
              <a:t> Pradhan</a:t>
            </a:r>
            <a:r>
              <a:rPr lang="en-US" sz="4300" dirty="0">
                <a:solidFill>
                  <a:srgbClr val="D26014"/>
                </a:solidFill>
                <a:latin typeface="+mj-lt"/>
              </a:rPr>
              <a:t>, </a:t>
            </a:r>
            <a:r>
              <a:rPr lang="en-US" sz="4300" dirty="0" err="1">
                <a:solidFill>
                  <a:srgbClr val="D26014"/>
                </a:solidFill>
                <a:latin typeface="+mj-lt"/>
              </a:rPr>
              <a:t>Shuozhe</a:t>
            </a:r>
            <a:r>
              <a:rPr lang="en-US" sz="4300" dirty="0">
                <a:solidFill>
                  <a:srgbClr val="D26014"/>
                </a:solidFill>
                <a:latin typeface="+mj-lt"/>
              </a:rPr>
              <a:t> Li, Lili </a:t>
            </a:r>
            <a:r>
              <a:rPr lang="en-US" sz="4300" dirty="0" err="1">
                <a:solidFill>
                  <a:srgbClr val="D26014"/>
                </a:solidFill>
                <a:latin typeface="+mj-lt"/>
              </a:rPr>
              <a:t>Qiu</a:t>
            </a:r>
            <a:endParaRPr lang="en-US" sz="4300" dirty="0">
              <a:solidFill>
                <a:srgbClr val="D26014"/>
              </a:solidFill>
              <a:latin typeface="+mj-lt"/>
            </a:endParaRPr>
          </a:p>
          <a:p>
            <a:r>
              <a:rPr lang="en-US" sz="4400" b="1" dirty="0"/>
              <a:t>         </a:t>
            </a:r>
            <a:r>
              <a:rPr lang="en-US" sz="4400" b="1" baseline="30000" dirty="0"/>
              <a:t>  </a:t>
            </a:r>
          </a:p>
          <a:p>
            <a:r>
              <a:rPr lang="en-US" sz="4400" b="1" baseline="30000" dirty="0"/>
              <a:t>                                                          </a:t>
            </a:r>
            <a:r>
              <a:rPr lang="en-US" sz="4400" dirty="0">
                <a:solidFill>
                  <a:schemeClr val="tx2"/>
                </a:solidFill>
              </a:rPr>
              <a:t>                   </a:t>
            </a:r>
            <a:endParaRPr lang="en-US" sz="4400" baseline="30000" dirty="0">
              <a:solidFill>
                <a:srgbClr val="FF0000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52193-251D-BB48-ABBF-34A2C10D1455}"/>
              </a:ext>
            </a:extLst>
          </p:cNvPr>
          <p:cNvSpPr txBox="1"/>
          <p:nvPr/>
        </p:nvSpPr>
        <p:spPr>
          <a:xfrm>
            <a:off x="4759797" y="6361125"/>
            <a:ext cx="259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07/22/2021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FE775D-8A9A-9841-9F55-E676693C38C4}"/>
              </a:ext>
            </a:extLst>
          </p:cNvPr>
          <p:cNvSpPr txBox="1">
            <a:spLocks/>
          </p:cNvSpPr>
          <p:nvPr/>
        </p:nvSpPr>
        <p:spPr>
          <a:xfrm>
            <a:off x="-198121" y="5070237"/>
            <a:ext cx="12816348" cy="2369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dirty="0">
              <a:solidFill>
                <a:schemeClr val="tx2"/>
              </a:solidFill>
            </a:endParaRPr>
          </a:p>
          <a:p>
            <a:r>
              <a:rPr lang="en-US" sz="4400" b="1" dirty="0"/>
              <a:t>         </a:t>
            </a:r>
            <a:r>
              <a:rPr lang="en-US" sz="4400" b="1" baseline="30000" dirty="0"/>
              <a:t>        </a:t>
            </a:r>
          </a:p>
          <a:p>
            <a:r>
              <a:rPr lang="en-US" sz="4400" b="1" baseline="30000" dirty="0"/>
              <a:t>                                                          </a:t>
            </a:r>
            <a:r>
              <a:rPr lang="en-US" sz="4400" dirty="0">
                <a:solidFill>
                  <a:schemeClr val="tx2"/>
                </a:solidFill>
              </a:rPr>
              <a:t>                   </a:t>
            </a:r>
            <a:endParaRPr lang="en-US" sz="4400" baseline="30000" dirty="0">
              <a:solidFill>
                <a:srgbClr val="FF0000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  <a:p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E51F9E5-1AB1-3748-8E05-57BCFD2786D9}"/>
              </a:ext>
            </a:extLst>
          </p:cNvPr>
          <p:cNvSpPr txBox="1">
            <a:spLocks/>
          </p:cNvSpPr>
          <p:nvPr/>
        </p:nvSpPr>
        <p:spPr>
          <a:xfrm>
            <a:off x="-83127" y="3547999"/>
            <a:ext cx="12816348" cy="2369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dirty="0">
              <a:solidFill>
                <a:schemeClr val="tx2"/>
              </a:solidFill>
            </a:endParaRPr>
          </a:p>
          <a:p>
            <a:r>
              <a:rPr lang="en-US" sz="4800" dirty="0">
                <a:solidFill>
                  <a:srgbClr val="0070C0"/>
                </a:solidFill>
                <a:latin typeface="+mj-lt"/>
              </a:rPr>
              <a:t>ACM </a:t>
            </a:r>
            <a:r>
              <a:rPr lang="en-US" sz="4800" dirty="0" err="1">
                <a:solidFill>
                  <a:srgbClr val="0070C0"/>
                </a:solidFill>
                <a:latin typeface="+mj-lt"/>
              </a:rPr>
              <a:t>MobiHoc</a:t>
            </a:r>
            <a:r>
              <a:rPr lang="en-US" sz="4800" dirty="0">
                <a:solidFill>
                  <a:srgbClr val="0070C0"/>
                </a:solidFill>
                <a:latin typeface="+mj-lt"/>
              </a:rPr>
              <a:t> 2021</a:t>
            </a:r>
          </a:p>
          <a:p>
            <a:r>
              <a:rPr lang="en-US" sz="4400" b="1" dirty="0"/>
              <a:t>         </a:t>
            </a:r>
            <a:r>
              <a:rPr lang="en-US" sz="4400" b="1" baseline="30000" dirty="0"/>
              <a:t>  </a:t>
            </a:r>
          </a:p>
          <a:p>
            <a:r>
              <a:rPr lang="en-US" sz="4400" b="1" baseline="30000" dirty="0"/>
              <a:t>                                                          </a:t>
            </a:r>
            <a:r>
              <a:rPr lang="en-US" sz="4400" dirty="0">
                <a:solidFill>
                  <a:schemeClr val="tx2"/>
                </a:solidFill>
              </a:rPr>
              <a:t>                   </a:t>
            </a:r>
            <a:endParaRPr lang="en-US" sz="4400" baseline="30000" dirty="0">
              <a:solidFill>
                <a:srgbClr val="FF0000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  <a:p>
            <a:endParaRPr lang="en-US" sz="440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2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5CE81-62E3-ED42-B903-93061E4AF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Modeling </a:t>
            </a:r>
            <a:r>
              <a:rPr lang="en-US" sz="5400" dirty="0"/>
              <a:t>RSS and Phase</a:t>
            </a:r>
          </a:p>
        </p:txBody>
      </p:sp>
      <p:pic>
        <p:nvPicPr>
          <p:cNvPr id="6" name="Content Placeholder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EF2129-D175-B94A-A771-77EDB40EB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109917"/>
            <a:ext cx="6210300" cy="1056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1EA64-76B3-2048-805B-DB599160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F50CB-2C94-2040-98A6-7F9CB0BD5AC3}"/>
              </a:ext>
            </a:extLst>
          </p:cNvPr>
          <p:cNvSpPr txBox="1"/>
          <p:nvPr/>
        </p:nvSpPr>
        <p:spPr>
          <a:xfrm>
            <a:off x="465442" y="2253482"/>
            <a:ext cx="1545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Phase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46F4206-13FD-6348-A7D3-007353DB0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64" y="4103908"/>
            <a:ext cx="10572136" cy="1315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4AE98-AC4E-3F42-BFBB-87BD43F208CD}"/>
              </a:ext>
            </a:extLst>
          </p:cNvPr>
          <p:cNvSpPr txBox="1"/>
          <p:nvPr/>
        </p:nvSpPr>
        <p:spPr>
          <a:xfrm>
            <a:off x="465442" y="4376701"/>
            <a:ext cx="1002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RSS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7DB5844-3712-DF49-A23A-39B2CB0CB635}"/>
              </a:ext>
            </a:extLst>
          </p:cNvPr>
          <p:cNvSpPr/>
          <p:nvPr/>
        </p:nvSpPr>
        <p:spPr>
          <a:xfrm rot="16200000">
            <a:off x="6012522" y="3011358"/>
            <a:ext cx="228600" cy="4586556"/>
          </a:xfrm>
          <a:prstGeom prst="leftBrace">
            <a:avLst>
              <a:gd name="adj1" fmla="val 8333"/>
              <a:gd name="adj2" fmla="val 6493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AB561F9-1B38-6843-ACE8-9781675570E6}"/>
              </a:ext>
            </a:extLst>
          </p:cNvPr>
          <p:cNvSpPr/>
          <p:nvPr/>
        </p:nvSpPr>
        <p:spPr>
          <a:xfrm rot="16200000" flipH="1">
            <a:off x="9327375" y="3283725"/>
            <a:ext cx="528604" cy="1657353"/>
          </a:xfrm>
          <a:prstGeom prst="leftBrace">
            <a:avLst>
              <a:gd name="adj1" fmla="val 8333"/>
              <a:gd name="adj2" fmla="val 6493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E6A1E317-E5DB-3745-AC50-9254981033A6}"/>
              </a:ext>
            </a:extLst>
          </p:cNvPr>
          <p:cNvSpPr/>
          <p:nvPr/>
        </p:nvSpPr>
        <p:spPr>
          <a:xfrm rot="5400000" flipH="1">
            <a:off x="7281503" y="2656906"/>
            <a:ext cx="484372" cy="971553"/>
          </a:xfrm>
          <a:prstGeom prst="leftBrace">
            <a:avLst>
              <a:gd name="adj1" fmla="val 8333"/>
              <a:gd name="adj2" fmla="val 6493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EB513B3-794D-FA43-B55C-7F23CCC7F5ED}"/>
              </a:ext>
            </a:extLst>
          </p:cNvPr>
          <p:cNvSpPr/>
          <p:nvPr/>
        </p:nvSpPr>
        <p:spPr>
          <a:xfrm rot="5400000" flipH="1">
            <a:off x="5398859" y="2694336"/>
            <a:ext cx="484372" cy="971553"/>
          </a:xfrm>
          <a:prstGeom prst="leftBrace">
            <a:avLst>
              <a:gd name="adj1" fmla="val 8333"/>
              <a:gd name="adj2" fmla="val 6493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3C349DD-F953-8C45-A0B1-B5873ABDD20C}"/>
              </a:ext>
            </a:extLst>
          </p:cNvPr>
          <p:cNvSpPr/>
          <p:nvPr/>
        </p:nvSpPr>
        <p:spPr>
          <a:xfrm rot="5400000" flipH="1">
            <a:off x="10976855" y="5041087"/>
            <a:ext cx="484372" cy="971553"/>
          </a:xfrm>
          <a:prstGeom prst="leftBrace">
            <a:avLst>
              <a:gd name="adj1" fmla="val 8333"/>
              <a:gd name="adj2" fmla="val 6493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2543A-ECCF-4B4F-9777-CE12D5A7ADF2}"/>
              </a:ext>
            </a:extLst>
          </p:cNvPr>
          <p:cNvSpPr txBox="1"/>
          <p:nvPr/>
        </p:nvSpPr>
        <p:spPr>
          <a:xfrm>
            <a:off x="5553334" y="5304635"/>
            <a:ext cx="158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Gain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1618B5-08F0-8741-8DD0-9BDCA9E92C61}"/>
              </a:ext>
            </a:extLst>
          </p:cNvPr>
          <p:cNvSpPr txBox="1"/>
          <p:nvPr/>
        </p:nvSpPr>
        <p:spPr>
          <a:xfrm>
            <a:off x="8420100" y="3391228"/>
            <a:ext cx="268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Polarization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9D4332-AF0E-544E-A2F0-350D13258485}"/>
              </a:ext>
            </a:extLst>
          </p:cNvPr>
          <p:cNvSpPr txBox="1"/>
          <p:nvPr/>
        </p:nvSpPr>
        <p:spPr>
          <a:xfrm>
            <a:off x="6006022" y="3240012"/>
            <a:ext cx="268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Polarization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A8362-9436-E844-B656-269CF38E8AEC}"/>
              </a:ext>
            </a:extLst>
          </p:cNvPr>
          <p:cNvSpPr txBox="1"/>
          <p:nvPr/>
        </p:nvSpPr>
        <p:spPr>
          <a:xfrm>
            <a:off x="9763129" y="5676539"/>
            <a:ext cx="268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Distance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CA9A77-2A86-0C44-B36F-A8CF348F0C55}"/>
              </a:ext>
            </a:extLst>
          </p:cNvPr>
          <p:cNvSpPr txBox="1"/>
          <p:nvPr/>
        </p:nvSpPr>
        <p:spPr>
          <a:xfrm>
            <a:off x="4040713" y="3306232"/>
            <a:ext cx="268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1808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A2D-18AA-844E-8368-C114B6E4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RSS</a:t>
            </a:r>
            <a:r>
              <a:rPr lang="en-US" sz="5400" dirty="0"/>
              <a:t> Modeling Examples</a:t>
            </a:r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E426F9C-745C-5F41-843B-34EB0784C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56" r="-1570" b="50000"/>
          <a:stretch/>
        </p:blipFill>
        <p:spPr>
          <a:xfrm>
            <a:off x="977056" y="1775357"/>
            <a:ext cx="10385208" cy="44428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FC82E-0222-2640-9089-893B2285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3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E76F-DF99-7E4B-A30C-29FEFB64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Phase</a:t>
            </a:r>
            <a:r>
              <a:rPr lang="en-US" sz="5400" dirty="0"/>
              <a:t> Modeling Examples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252E32B-2565-FA41-9079-BD0D1E428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0"/>
          <a:stretch/>
        </p:blipFill>
        <p:spPr>
          <a:xfrm>
            <a:off x="837938" y="1873270"/>
            <a:ext cx="10608996" cy="44830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483AF-4274-F845-A08D-68BF8AEC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FD1C6-8E5A-A045-B8FA-F9955CEDC9D4}"/>
              </a:ext>
            </a:extLst>
          </p:cNvPr>
          <p:cNvSpPr txBox="1"/>
          <p:nvPr/>
        </p:nvSpPr>
        <p:spPr>
          <a:xfrm>
            <a:off x="1456185" y="6200483"/>
            <a:ext cx="937250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For a given rotation axis, we get </a:t>
            </a:r>
            <a:r>
              <a:rPr lang="en-US" sz="3200" i="1" dirty="0">
                <a:solidFill>
                  <a:srgbClr val="C00000"/>
                </a:solidFill>
              </a:rPr>
              <a:t>almost unique </a:t>
            </a:r>
            <a:r>
              <a:rPr lang="en-US" sz="3200" dirty="0"/>
              <a:t>pattern </a:t>
            </a:r>
          </a:p>
        </p:txBody>
      </p:sp>
    </p:spTree>
    <p:extLst>
      <p:ext uri="{BB962C8B-B14F-4D97-AF65-F5344CB8AC3E}">
        <p14:creationId xmlns:p14="http://schemas.microsoft.com/office/powerpoint/2010/main" val="8068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6A51-EEFD-A741-8AA9-0E70C410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-17673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In presence </a:t>
            </a:r>
            <a:r>
              <a:rPr lang="en-US" sz="5400" dirty="0"/>
              <a:t>of Multi-path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540724D-8834-C944-89BD-5C0458A78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99" y="960527"/>
            <a:ext cx="7052732" cy="593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FD4D9-D209-394D-BB74-6CA8C16D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8EECD-A1EA-464E-AB02-4FFA05DA6036}"/>
              </a:ext>
            </a:extLst>
          </p:cNvPr>
          <p:cNvSpPr txBox="1"/>
          <p:nvPr/>
        </p:nvSpPr>
        <p:spPr>
          <a:xfrm>
            <a:off x="1456314" y="3460202"/>
            <a:ext cx="79924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in multi-path, </a:t>
            </a:r>
            <a:r>
              <a:rPr lang="en-US" sz="3200" i="1" dirty="0">
                <a:solidFill>
                  <a:srgbClr val="C00000"/>
                </a:solidFill>
              </a:rPr>
              <a:t>shape</a:t>
            </a:r>
            <a:r>
              <a:rPr lang="en-US" sz="3200" dirty="0"/>
              <a:t> remains similar</a:t>
            </a:r>
          </a:p>
        </p:txBody>
      </p:sp>
    </p:spTree>
    <p:extLst>
      <p:ext uri="{BB962C8B-B14F-4D97-AF65-F5344CB8AC3E}">
        <p14:creationId xmlns:p14="http://schemas.microsoft.com/office/powerpoint/2010/main" val="6019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9CD9-39CB-1C45-B544-378C2DF1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302A-47BA-064C-B715-475EB498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Model RSS and Phase under rotation</a:t>
            </a:r>
          </a:p>
          <a:p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4000" dirty="0"/>
              <a:t>Estimate </a:t>
            </a:r>
            <a:r>
              <a:rPr lang="en-US" sz="4000" dirty="0">
                <a:solidFill>
                  <a:srgbClr val="C00000"/>
                </a:solidFill>
              </a:rPr>
              <a:t>rotation axis </a:t>
            </a:r>
            <a:r>
              <a:rPr lang="en-US" sz="4000" dirty="0"/>
              <a:t>assuming only rotation</a:t>
            </a:r>
          </a:p>
          <a:p>
            <a:endParaRPr lang="en-US" sz="4000" dirty="0"/>
          </a:p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Extract the rotation and translation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E32D-881B-CA46-B25E-CA2F2116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3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891D-677B-E349-963A-EA4B19CC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790810" cy="1325563"/>
          </a:xfrm>
        </p:spPr>
        <p:txBody>
          <a:bodyPr>
            <a:noAutofit/>
          </a:bodyPr>
          <a:lstStyle/>
          <a:p>
            <a:r>
              <a:rPr lang="en-US" dirty="0"/>
              <a:t>Estimate Rotation Axis: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0A7F-0D75-CF4B-ADB4-637809DD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/>
              <a:t> </a:t>
            </a:r>
            <a:r>
              <a:rPr lang="en-US" sz="2800" dirty="0"/>
              <a:t>Given RSS and phase during a rotation, estimate the rotation axis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F4747-328E-2143-92CC-BA106D7E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72D5B16B-ADFF-49F7-8F15-A67C17398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9" y="2642055"/>
            <a:ext cx="8848048" cy="212592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4768B7-99AF-4630-A43D-87D269E11CCD}"/>
              </a:ext>
            </a:extLst>
          </p:cNvPr>
          <p:cNvCxnSpPr>
            <a:cxnSpLocks/>
          </p:cNvCxnSpPr>
          <p:nvPr/>
        </p:nvCxnSpPr>
        <p:spPr>
          <a:xfrm flipV="1">
            <a:off x="4721644" y="3971455"/>
            <a:ext cx="491066" cy="965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C7FFDB-C8FC-427C-9005-A28999C1C2FA}"/>
              </a:ext>
            </a:extLst>
          </p:cNvPr>
          <p:cNvSpPr txBox="1"/>
          <p:nvPr/>
        </p:nvSpPr>
        <p:spPr>
          <a:xfrm>
            <a:off x="4082272" y="4936655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Model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8FB1BB8-DA6F-4946-AF39-37EA1A682148}"/>
              </a:ext>
            </a:extLst>
          </p:cNvPr>
          <p:cNvSpPr/>
          <p:nvPr/>
        </p:nvSpPr>
        <p:spPr>
          <a:xfrm rot="5400000">
            <a:off x="6711479" y="3183888"/>
            <a:ext cx="550332" cy="2125466"/>
          </a:xfrm>
          <a:prstGeom prst="rightBrace">
            <a:avLst>
              <a:gd name="adj1" fmla="val 8333"/>
              <a:gd name="adj2" fmla="val 4474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D0C18-68F5-45FA-AA8D-CC736A9448DE}"/>
              </a:ext>
            </a:extLst>
          </p:cNvPr>
          <p:cNvSpPr txBox="1"/>
          <p:nvPr/>
        </p:nvSpPr>
        <p:spPr>
          <a:xfrm>
            <a:off x="6037669" y="4454055"/>
            <a:ext cx="2094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Rotation 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A41C4-B534-4F93-B342-82F84F663D76}"/>
              </a:ext>
            </a:extLst>
          </p:cNvPr>
          <p:cNvSpPr txBox="1"/>
          <p:nvPr/>
        </p:nvSpPr>
        <p:spPr>
          <a:xfrm>
            <a:off x="8472377" y="4868065"/>
            <a:ext cx="3156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Samples of signal (k)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BC925F-8DED-424F-A988-DE04ED8E8132}"/>
              </a:ext>
            </a:extLst>
          </p:cNvPr>
          <p:cNvCxnSpPr>
            <a:cxnSpLocks/>
          </p:cNvCxnSpPr>
          <p:nvPr/>
        </p:nvCxnSpPr>
        <p:spPr>
          <a:xfrm flipH="1" flipV="1">
            <a:off x="8805303" y="3902865"/>
            <a:ext cx="456929" cy="965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22DE83-DAEF-4D5E-9CE7-F61EA03FB228}"/>
              </a:ext>
            </a:extLst>
          </p:cNvPr>
          <p:cNvSpPr txBox="1"/>
          <p:nvPr/>
        </p:nvSpPr>
        <p:spPr>
          <a:xfrm>
            <a:off x="336634" y="5756754"/>
            <a:ext cx="1151873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For this non-linear optimization, we perform </a:t>
            </a:r>
            <a:r>
              <a:rPr lang="en-US" sz="3200" i="1" dirty="0">
                <a:solidFill>
                  <a:srgbClr val="C00000"/>
                </a:solidFill>
              </a:rPr>
              <a:t>NN-driven initialization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88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9" grpId="0"/>
      <p:bldP spid="1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891D-677B-E349-963A-EA4B19CC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Estimate</a:t>
            </a:r>
            <a:r>
              <a:rPr lang="en-US" sz="5400" dirty="0"/>
              <a:t> Rotation Axis: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0A7F-0D75-CF4B-ADB4-637809DD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dirty="0"/>
              <a:t>Usage of multiple tags</a:t>
            </a:r>
          </a:p>
          <a:p>
            <a:r>
              <a:rPr lang="en-US" sz="3800" dirty="0"/>
              <a:t>Use neural network modeling for initialization</a:t>
            </a:r>
          </a:p>
          <a:p>
            <a:r>
              <a:rPr lang="en-US" sz="3800" dirty="0"/>
              <a:t>Exploit temporal locality of movement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F4747-328E-2143-92CC-BA106D7E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E5FB-821A-9A40-8E21-02866026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NN</a:t>
            </a:r>
            <a:r>
              <a:rPr lang="en-US" sz="5400" dirty="0"/>
              <a:t>-driven 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59ADE-2A8C-0546-9C38-09AC8FBC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17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A3452C-47C9-4A42-A4FF-356863235476}"/>
              </a:ext>
            </a:extLst>
          </p:cNvPr>
          <p:cNvSpPr/>
          <p:nvPr/>
        </p:nvSpPr>
        <p:spPr>
          <a:xfrm>
            <a:off x="2074682" y="1942073"/>
            <a:ext cx="611172" cy="6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A8A935-343F-2345-95B2-F20FCFC03967}"/>
              </a:ext>
            </a:extLst>
          </p:cNvPr>
          <p:cNvSpPr/>
          <p:nvPr/>
        </p:nvSpPr>
        <p:spPr>
          <a:xfrm>
            <a:off x="2046401" y="4038599"/>
            <a:ext cx="611172" cy="6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BFB9F8-C668-B446-9B0C-14884A39E833}"/>
              </a:ext>
            </a:extLst>
          </p:cNvPr>
          <p:cNvSpPr/>
          <p:nvPr/>
        </p:nvSpPr>
        <p:spPr>
          <a:xfrm>
            <a:off x="2055828" y="3321713"/>
            <a:ext cx="611172" cy="6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BDE4D1-CFCE-5B48-A243-8A2665E25749}"/>
              </a:ext>
            </a:extLst>
          </p:cNvPr>
          <p:cNvSpPr/>
          <p:nvPr/>
        </p:nvSpPr>
        <p:spPr>
          <a:xfrm>
            <a:off x="2055828" y="5840098"/>
            <a:ext cx="611172" cy="6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86ADC-C479-3245-8ECF-35A956E06BF2}"/>
              </a:ext>
            </a:extLst>
          </p:cNvPr>
          <p:cNvSpPr txBox="1"/>
          <p:nvPr/>
        </p:nvSpPr>
        <p:spPr>
          <a:xfrm>
            <a:off x="2271859" y="4831838"/>
            <a:ext cx="2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E8E33B-0C3B-BB43-A538-7AC249EDBAC5}"/>
              </a:ext>
            </a:extLst>
          </p:cNvPr>
          <p:cNvSpPr/>
          <p:nvPr/>
        </p:nvSpPr>
        <p:spPr>
          <a:xfrm>
            <a:off x="2066823" y="2660082"/>
            <a:ext cx="611172" cy="6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7305E8-6A62-814D-9C9B-0054B5850DD0}"/>
              </a:ext>
            </a:extLst>
          </p:cNvPr>
          <p:cNvSpPr/>
          <p:nvPr/>
        </p:nvSpPr>
        <p:spPr>
          <a:xfrm>
            <a:off x="3486347" y="2539048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C73645-EF80-704B-8695-68EE7DC89C7D}"/>
              </a:ext>
            </a:extLst>
          </p:cNvPr>
          <p:cNvSpPr/>
          <p:nvPr/>
        </p:nvSpPr>
        <p:spPr>
          <a:xfrm>
            <a:off x="3508343" y="4269740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94E142-E619-6D47-AB96-297252996C55}"/>
              </a:ext>
            </a:extLst>
          </p:cNvPr>
          <p:cNvSpPr/>
          <p:nvPr/>
        </p:nvSpPr>
        <p:spPr>
          <a:xfrm>
            <a:off x="3508343" y="3129249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5CD0C9-D8EF-6F43-A27A-B7EB56720F71}"/>
              </a:ext>
            </a:extLst>
          </p:cNvPr>
          <p:cNvSpPr/>
          <p:nvPr/>
        </p:nvSpPr>
        <p:spPr>
          <a:xfrm>
            <a:off x="3489489" y="3666875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59DDC5-01F0-1341-80E8-85DD80BB6771}"/>
              </a:ext>
            </a:extLst>
          </p:cNvPr>
          <p:cNvSpPr txBox="1"/>
          <p:nvPr/>
        </p:nvSpPr>
        <p:spPr>
          <a:xfrm>
            <a:off x="3630892" y="4729714"/>
            <a:ext cx="2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B4193B-A2CE-1F44-8D4A-E9BF2BCC68FC}"/>
              </a:ext>
            </a:extLst>
          </p:cNvPr>
          <p:cNvSpPr/>
          <p:nvPr/>
        </p:nvSpPr>
        <p:spPr>
          <a:xfrm>
            <a:off x="3508342" y="5755168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7B918A-822E-FF40-9A62-9568B26B0B66}"/>
              </a:ext>
            </a:extLst>
          </p:cNvPr>
          <p:cNvSpPr/>
          <p:nvPr/>
        </p:nvSpPr>
        <p:spPr>
          <a:xfrm>
            <a:off x="4748753" y="2864871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D212C6-03C4-9F41-BD6B-6BEA5F352AC1}"/>
              </a:ext>
            </a:extLst>
          </p:cNvPr>
          <p:cNvSpPr/>
          <p:nvPr/>
        </p:nvSpPr>
        <p:spPr>
          <a:xfrm>
            <a:off x="4773891" y="3548406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229DD5-C446-6F4C-A9ED-4B251791CA14}"/>
              </a:ext>
            </a:extLst>
          </p:cNvPr>
          <p:cNvSpPr/>
          <p:nvPr/>
        </p:nvSpPr>
        <p:spPr>
          <a:xfrm>
            <a:off x="4780965" y="4227921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4A446F-6FFF-704E-A72B-DE0740A3E82E}"/>
              </a:ext>
            </a:extLst>
          </p:cNvPr>
          <p:cNvSpPr/>
          <p:nvPr/>
        </p:nvSpPr>
        <p:spPr>
          <a:xfrm>
            <a:off x="4758968" y="5407947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E5EE22-F128-F94C-AE68-3F5EC740C0BE}"/>
              </a:ext>
            </a:extLst>
          </p:cNvPr>
          <p:cNvSpPr txBox="1"/>
          <p:nvPr/>
        </p:nvSpPr>
        <p:spPr>
          <a:xfrm>
            <a:off x="4890942" y="4543902"/>
            <a:ext cx="2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C39C23-D8F6-4149-A285-823935ADEE65}"/>
              </a:ext>
            </a:extLst>
          </p:cNvPr>
          <p:cNvSpPr/>
          <p:nvPr/>
        </p:nvSpPr>
        <p:spPr>
          <a:xfrm>
            <a:off x="5758206" y="2979476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CF0B63-17C7-904E-97E5-29743D7EF920}"/>
              </a:ext>
            </a:extLst>
          </p:cNvPr>
          <p:cNvSpPr/>
          <p:nvPr/>
        </p:nvSpPr>
        <p:spPr>
          <a:xfrm>
            <a:off x="5758206" y="3649928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3707C3A-6158-1645-A0F8-FE0BEFFC527C}"/>
              </a:ext>
            </a:extLst>
          </p:cNvPr>
          <p:cNvSpPr/>
          <p:nvPr/>
        </p:nvSpPr>
        <p:spPr>
          <a:xfrm>
            <a:off x="5778637" y="4977039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FAF575-0605-2D47-92E8-E26A4F999628}"/>
              </a:ext>
            </a:extLst>
          </p:cNvPr>
          <p:cNvSpPr/>
          <p:nvPr/>
        </p:nvSpPr>
        <p:spPr>
          <a:xfrm>
            <a:off x="6822648" y="3025827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F7139C-98CB-BD44-B2B3-758274BBDEC3}"/>
              </a:ext>
            </a:extLst>
          </p:cNvPr>
          <p:cNvSpPr/>
          <p:nvPr/>
        </p:nvSpPr>
        <p:spPr>
          <a:xfrm>
            <a:off x="6817149" y="3619442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41D955-8325-0A49-A9B7-44ACB49B0DA1}"/>
              </a:ext>
            </a:extLst>
          </p:cNvPr>
          <p:cNvSpPr txBox="1"/>
          <p:nvPr/>
        </p:nvSpPr>
        <p:spPr>
          <a:xfrm>
            <a:off x="5883898" y="4006390"/>
            <a:ext cx="2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1B27FB-B83D-124A-BAC5-7AC910C0622A}"/>
              </a:ext>
            </a:extLst>
          </p:cNvPr>
          <p:cNvSpPr/>
          <p:nvPr/>
        </p:nvSpPr>
        <p:spPr>
          <a:xfrm>
            <a:off x="6798306" y="4977039"/>
            <a:ext cx="461913" cy="4901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0992E4-A877-744A-938F-6990FD18B341}"/>
              </a:ext>
            </a:extLst>
          </p:cNvPr>
          <p:cNvSpPr txBox="1"/>
          <p:nvPr/>
        </p:nvSpPr>
        <p:spPr>
          <a:xfrm>
            <a:off x="6916133" y="4006390"/>
            <a:ext cx="2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FF19B04-B788-5E44-B8AE-4DD340D86BE5}"/>
              </a:ext>
            </a:extLst>
          </p:cNvPr>
          <p:cNvCxnSpPr>
            <a:stCxn id="6" idx="6"/>
            <a:endCxn id="12" idx="2"/>
          </p:cNvCxnSpPr>
          <p:nvPr/>
        </p:nvCxnSpPr>
        <p:spPr>
          <a:xfrm>
            <a:off x="2685854" y="2257086"/>
            <a:ext cx="800493" cy="527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4E5DB9-064C-6244-8BA0-80A9E6A1DE7D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 flipV="1">
            <a:off x="2677995" y="2784145"/>
            <a:ext cx="808352" cy="190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9A0C2C2-8204-BB48-874F-02534561E50E}"/>
              </a:ext>
            </a:extLst>
          </p:cNvPr>
          <p:cNvCxnSpPr>
            <a:stCxn id="8" idx="6"/>
            <a:endCxn id="12" idx="3"/>
          </p:cNvCxnSpPr>
          <p:nvPr/>
        </p:nvCxnSpPr>
        <p:spPr>
          <a:xfrm flipV="1">
            <a:off x="2667000" y="2957454"/>
            <a:ext cx="886993" cy="67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C61C49C-1357-0A41-A1C4-73BB396C3624}"/>
              </a:ext>
            </a:extLst>
          </p:cNvPr>
          <p:cNvCxnSpPr>
            <a:cxnSpLocks/>
            <a:stCxn id="8" idx="6"/>
            <a:endCxn id="14" idx="2"/>
          </p:cNvCxnSpPr>
          <p:nvPr/>
        </p:nvCxnSpPr>
        <p:spPr>
          <a:xfrm flipV="1">
            <a:off x="2667000" y="3374346"/>
            <a:ext cx="841343" cy="262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67F3A9-49EB-E64C-A9E4-DC4F688D91F7}"/>
              </a:ext>
            </a:extLst>
          </p:cNvPr>
          <p:cNvCxnSpPr>
            <a:cxnSpLocks/>
            <a:stCxn id="7" idx="6"/>
            <a:endCxn id="15" idx="2"/>
          </p:cNvCxnSpPr>
          <p:nvPr/>
        </p:nvCxnSpPr>
        <p:spPr>
          <a:xfrm flipV="1">
            <a:off x="2657573" y="3911972"/>
            <a:ext cx="831916" cy="441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D73BED2-7405-C244-9336-61115E08EDA1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2657573" y="4353612"/>
            <a:ext cx="850770" cy="16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DC18D88-F615-FA47-AF55-5535A735027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2577496" y="4648515"/>
            <a:ext cx="961095" cy="128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8B0DEAF-6F51-B241-8366-C880D32B42EF}"/>
              </a:ext>
            </a:extLst>
          </p:cNvPr>
          <p:cNvCxnSpPr>
            <a:cxnSpLocks/>
          </p:cNvCxnSpPr>
          <p:nvPr/>
        </p:nvCxnSpPr>
        <p:spPr>
          <a:xfrm>
            <a:off x="2454772" y="2110382"/>
            <a:ext cx="1094641" cy="2321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8276B5-01FA-214E-97CE-7C5C631A16D3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2635281" y="4477477"/>
            <a:ext cx="873061" cy="1522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699C95F-1F56-F247-8FBC-83686354AFBB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687821" y="6000265"/>
            <a:ext cx="820521" cy="149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270AA37-D448-9D4D-9084-364B2F9465FD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3923123" y="2848339"/>
            <a:ext cx="825630" cy="261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1FFADD5-71BE-AA48-9B8E-A83A12C8E3B0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5183963" y="3100885"/>
            <a:ext cx="574243" cy="123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9D5DA5-70B5-6B4B-AFFF-7DD4599713F1}"/>
              </a:ext>
            </a:extLst>
          </p:cNvPr>
          <p:cNvCxnSpPr>
            <a:cxnSpLocks/>
          </p:cNvCxnSpPr>
          <p:nvPr/>
        </p:nvCxnSpPr>
        <p:spPr>
          <a:xfrm>
            <a:off x="6202843" y="3216965"/>
            <a:ext cx="629232" cy="5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D0DC10-9745-7441-9B50-2980530D5572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3970255" y="3283277"/>
            <a:ext cx="846144" cy="142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B8E3443-4F8E-074B-83CA-8E1CD6143827}"/>
              </a:ext>
            </a:extLst>
          </p:cNvPr>
          <p:cNvCxnSpPr>
            <a:cxnSpLocks/>
          </p:cNvCxnSpPr>
          <p:nvPr/>
        </p:nvCxnSpPr>
        <p:spPr>
          <a:xfrm flipV="1">
            <a:off x="3948260" y="3782181"/>
            <a:ext cx="846144" cy="142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9332E42-ECC1-0A4E-810B-54BC209816C7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3970255" y="4468055"/>
            <a:ext cx="810710" cy="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3C09D0F-A429-A642-B931-D3BCC83E70C2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3980066" y="5653044"/>
            <a:ext cx="778902" cy="337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E2F46E7-6DAA-D449-87AE-3CF561A8311B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3923317" y="4473018"/>
            <a:ext cx="857648" cy="142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6FD9D33-43F7-A246-A9B6-4740068EED3D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923416" y="2838283"/>
            <a:ext cx="850475" cy="95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FFBB985-3FE5-014A-88D3-0E35CED5DE93}"/>
              </a:ext>
            </a:extLst>
          </p:cNvPr>
          <p:cNvCxnSpPr>
            <a:cxnSpLocks/>
            <a:stCxn id="12" idx="5"/>
            <a:endCxn id="20" idx="2"/>
          </p:cNvCxnSpPr>
          <p:nvPr/>
        </p:nvCxnSpPr>
        <p:spPr>
          <a:xfrm>
            <a:off x="3880614" y="2957454"/>
            <a:ext cx="900351" cy="1515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04CAE0E-BB2C-C143-9799-88F0D11FE02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948260" y="4608091"/>
            <a:ext cx="878354" cy="871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3187987-4DDD-C649-9B04-4D72504458B4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5231004" y="3781323"/>
            <a:ext cx="527202" cy="113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65E722C-5C77-8547-A28F-488E4093B118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220881" y="3224573"/>
            <a:ext cx="537325" cy="503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CFC76C2-3A53-CA4D-BE81-CAD5596D131F}"/>
              </a:ext>
            </a:extLst>
          </p:cNvPr>
          <p:cNvCxnSpPr>
            <a:cxnSpLocks/>
          </p:cNvCxnSpPr>
          <p:nvPr/>
        </p:nvCxnSpPr>
        <p:spPr>
          <a:xfrm flipV="1">
            <a:off x="5202421" y="3963572"/>
            <a:ext cx="537325" cy="503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32ED222-EEDA-C148-B148-24EF371A5B8B}"/>
              </a:ext>
            </a:extLst>
          </p:cNvPr>
          <p:cNvCxnSpPr>
            <a:cxnSpLocks/>
            <a:stCxn id="20" idx="6"/>
            <a:endCxn id="25" idx="2"/>
          </p:cNvCxnSpPr>
          <p:nvPr/>
        </p:nvCxnSpPr>
        <p:spPr>
          <a:xfrm>
            <a:off x="5242878" y="4473018"/>
            <a:ext cx="535759" cy="749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0798F9-5725-2E46-8200-BD72340497F3}"/>
              </a:ext>
            </a:extLst>
          </p:cNvPr>
          <p:cNvCxnSpPr>
            <a:cxnSpLocks/>
            <a:endCxn id="25" idx="3"/>
          </p:cNvCxnSpPr>
          <p:nvPr/>
        </p:nvCxnSpPr>
        <p:spPr>
          <a:xfrm flipV="1">
            <a:off x="5219311" y="5395445"/>
            <a:ext cx="626972" cy="15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2BC62BD-2BD2-3D4E-99E4-ED33154E955A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5133596" y="4068334"/>
            <a:ext cx="692256" cy="1400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130DE1E-DF6D-394A-AEC8-EEA475D88ED1}"/>
              </a:ext>
            </a:extLst>
          </p:cNvPr>
          <p:cNvCxnSpPr>
            <a:cxnSpLocks/>
          </p:cNvCxnSpPr>
          <p:nvPr/>
        </p:nvCxnSpPr>
        <p:spPr>
          <a:xfrm>
            <a:off x="6220119" y="3849411"/>
            <a:ext cx="629232" cy="5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23DD5C5-EC14-DB4A-A6EF-9BC4BCFA5166}"/>
              </a:ext>
            </a:extLst>
          </p:cNvPr>
          <p:cNvCxnSpPr>
            <a:cxnSpLocks/>
          </p:cNvCxnSpPr>
          <p:nvPr/>
        </p:nvCxnSpPr>
        <p:spPr>
          <a:xfrm>
            <a:off x="6220119" y="5164399"/>
            <a:ext cx="629232" cy="5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6766129-3B33-C342-82BC-3081D8BE1BC0}"/>
              </a:ext>
            </a:extLst>
          </p:cNvPr>
          <p:cNvCxnSpPr>
            <a:cxnSpLocks/>
            <a:endCxn id="27" idx="3"/>
          </p:cNvCxnSpPr>
          <p:nvPr/>
        </p:nvCxnSpPr>
        <p:spPr>
          <a:xfrm flipV="1">
            <a:off x="6220119" y="4037848"/>
            <a:ext cx="664676" cy="1090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7E77A92-1C37-8E45-8F94-C89FCDBD22F4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6202843" y="3444233"/>
            <a:ext cx="687451" cy="57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0C0E9EC-32F6-244C-A3C7-D06A182774BD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169020" y="3415709"/>
            <a:ext cx="715775" cy="275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ight Brace 97">
            <a:extLst>
              <a:ext uri="{FF2B5EF4-FFF2-40B4-BE49-F238E27FC236}">
                <a16:creationId xmlns:a16="http://schemas.microsoft.com/office/drawing/2014/main" id="{0664ED1B-5246-D44B-A37D-55E4AFA29812}"/>
              </a:ext>
            </a:extLst>
          </p:cNvPr>
          <p:cNvSpPr/>
          <p:nvPr/>
        </p:nvSpPr>
        <p:spPr>
          <a:xfrm rot="5400000">
            <a:off x="5073612" y="4510697"/>
            <a:ext cx="657488" cy="4014216"/>
          </a:xfrm>
          <a:prstGeom prst="rightBrace">
            <a:avLst>
              <a:gd name="adj1" fmla="val 0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7CBF754-2107-AA47-92EE-6715DF06427E}"/>
              </a:ext>
            </a:extLst>
          </p:cNvPr>
          <p:cNvSpPr txBox="1"/>
          <p:nvPr/>
        </p:nvSpPr>
        <p:spPr>
          <a:xfrm>
            <a:off x="3777094" y="6050394"/>
            <a:ext cx="3275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Hidden layers (</a:t>
            </a:r>
            <a:r>
              <a:rPr lang="en-US" sz="2800" dirty="0" err="1"/>
              <a:t>ReLu</a:t>
            </a:r>
            <a:r>
              <a:rPr lang="en-US" sz="2800" dirty="0"/>
              <a:t>)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28AF29A-292B-FC43-AF18-94F4B46090EA}"/>
              </a:ext>
            </a:extLst>
          </p:cNvPr>
          <p:cNvSpPr/>
          <p:nvPr/>
        </p:nvSpPr>
        <p:spPr>
          <a:xfrm>
            <a:off x="8076413" y="2459004"/>
            <a:ext cx="518475" cy="5202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F75DBBB-9D34-F040-BA67-C6A318FA97DB}"/>
              </a:ext>
            </a:extLst>
          </p:cNvPr>
          <p:cNvSpPr/>
          <p:nvPr/>
        </p:nvSpPr>
        <p:spPr>
          <a:xfrm>
            <a:off x="8118049" y="3131553"/>
            <a:ext cx="518475" cy="5202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7E46D95-D3E6-434F-821F-ACF1ECDC25B4}"/>
              </a:ext>
            </a:extLst>
          </p:cNvPr>
          <p:cNvSpPr/>
          <p:nvPr/>
        </p:nvSpPr>
        <p:spPr>
          <a:xfrm>
            <a:off x="8109407" y="3809157"/>
            <a:ext cx="518475" cy="5202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855F67C-D11E-DE48-B4F7-5EAD3B1820C4}"/>
              </a:ext>
            </a:extLst>
          </p:cNvPr>
          <p:cNvSpPr/>
          <p:nvPr/>
        </p:nvSpPr>
        <p:spPr>
          <a:xfrm>
            <a:off x="8118049" y="4467144"/>
            <a:ext cx="518475" cy="5202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F7361A2-D920-FA4A-8ED8-50D444FF148F}"/>
              </a:ext>
            </a:extLst>
          </p:cNvPr>
          <p:cNvSpPr/>
          <p:nvPr/>
        </p:nvSpPr>
        <p:spPr>
          <a:xfrm>
            <a:off x="8118049" y="5126206"/>
            <a:ext cx="518475" cy="5202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B292868-ED24-0142-A43D-E8DA56A76DD4}"/>
              </a:ext>
            </a:extLst>
          </p:cNvPr>
          <p:cNvSpPr txBox="1"/>
          <p:nvPr/>
        </p:nvSpPr>
        <p:spPr>
          <a:xfrm>
            <a:off x="7983665" y="6000264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Output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1FD85A0-26C0-DC42-84D5-FD71987EFFD8}"/>
              </a:ext>
            </a:extLst>
          </p:cNvPr>
          <p:cNvCxnSpPr>
            <a:stCxn id="26" idx="6"/>
            <a:endCxn id="100" idx="2"/>
          </p:cNvCxnSpPr>
          <p:nvPr/>
        </p:nvCxnSpPr>
        <p:spPr>
          <a:xfrm flipV="1">
            <a:off x="7284561" y="2719130"/>
            <a:ext cx="791852" cy="551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BD865C5-FB2E-2648-9AC8-C9AE2D045E68}"/>
              </a:ext>
            </a:extLst>
          </p:cNvPr>
          <p:cNvCxnSpPr/>
          <p:nvPr/>
        </p:nvCxnSpPr>
        <p:spPr>
          <a:xfrm flipV="1">
            <a:off x="7284561" y="3352479"/>
            <a:ext cx="791852" cy="551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BBFD14B-F0B0-1B43-A969-8FAB1691A506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7257767" y="4727270"/>
            <a:ext cx="860282" cy="5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3C504A9-E393-D548-B34F-DF1ECB8A3FD6}"/>
              </a:ext>
            </a:extLst>
          </p:cNvPr>
          <p:cNvCxnSpPr>
            <a:cxnSpLocks/>
            <a:stCxn id="27" idx="5"/>
            <a:endCxn id="103" idx="1"/>
          </p:cNvCxnSpPr>
          <p:nvPr/>
        </p:nvCxnSpPr>
        <p:spPr>
          <a:xfrm>
            <a:off x="7211416" y="4037848"/>
            <a:ext cx="982562" cy="505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A6D0D49-1250-9B46-9E24-D35A74231B84}"/>
              </a:ext>
            </a:extLst>
          </p:cNvPr>
          <p:cNvCxnSpPr>
            <a:cxnSpLocks/>
            <a:endCxn id="104" idx="2"/>
          </p:cNvCxnSpPr>
          <p:nvPr/>
        </p:nvCxnSpPr>
        <p:spPr>
          <a:xfrm>
            <a:off x="7267556" y="5253338"/>
            <a:ext cx="850493" cy="132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927D462-3F24-9844-B896-00CBD7F80D1E}"/>
              </a:ext>
            </a:extLst>
          </p:cNvPr>
          <p:cNvCxnSpPr>
            <a:cxnSpLocks/>
            <a:stCxn id="26" idx="6"/>
            <a:endCxn id="102" idx="2"/>
          </p:cNvCxnSpPr>
          <p:nvPr/>
        </p:nvCxnSpPr>
        <p:spPr>
          <a:xfrm>
            <a:off x="7284561" y="3270924"/>
            <a:ext cx="824846" cy="798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2A45A238-CE1B-4943-B1A2-5F4955D62A92}"/>
              </a:ext>
            </a:extLst>
          </p:cNvPr>
          <p:cNvCxnSpPr>
            <a:cxnSpLocks/>
            <a:endCxn id="104" idx="1"/>
          </p:cNvCxnSpPr>
          <p:nvPr/>
        </p:nvCxnSpPr>
        <p:spPr>
          <a:xfrm>
            <a:off x="7199990" y="4043811"/>
            <a:ext cx="993988" cy="1158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66F9D059-7964-7848-8E6A-E74532D02869}"/>
              </a:ext>
            </a:extLst>
          </p:cNvPr>
          <p:cNvSpPr txBox="1"/>
          <p:nvPr/>
        </p:nvSpPr>
        <p:spPr>
          <a:xfrm>
            <a:off x="8769367" y="2463182"/>
            <a:ext cx="135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Rotation</a:t>
            </a:r>
            <a:r>
              <a:rPr lang="en-US" sz="2400" baseline="-25000" dirty="0" err="1"/>
              <a:t>X</a:t>
            </a:r>
            <a:endParaRPr lang="en-US" sz="24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3E462AC-E173-8F4A-86CF-DE3F8226CED8}"/>
              </a:ext>
            </a:extLst>
          </p:cNvPr>
          <p:cNvSpPr txBox="1"/>
          <p:nvPr/>
        </p:nvSpPr>
        <p:spPr>
          <a:xfrm>
            <a:off x="8766223" y="3089901"/>
            <a:ext cx="134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Rotation</a:t>
            </a:r>
            <a:r>
              <a:rPr lang="en-US" sz="2400" baseline="-25000" dirty="0" err="1"/>
              <a:t>Y</a:t>
            </a:r>
            <a:endParaRPr lang="en-US" sz="24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D779AFD-C752-AB4F-B96A-C635A0E78B0A}"/>
              </a:ext>
            </a:extLst>
          </p:cNvPr>
          <p:cNvSpPr txBox="1"/>
          <p:nvPr/>
        </p:nvSpPr>
        <p:spPr>
          <a:xfrm>
            <a:off x="8766223" y="3840821"/>
            <a:ext cx="1343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Rotation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0B45C98-A395-D148-B0B1-772B3F849A73}"/>
              </a:ext>
            </a:extLst>
          </p:cNvPr>
          <p:cNvSpPr txBox="1"/>
          <p:nvPr/>
        </p:nvSpPr>
        <p:spPr>
          <a:xfrm>
            <a:off x="8766223" y="448911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Azimuth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5C0E1B7-3ACD-4649-BDCC-9B1BD22ABE2E}"/>
              </a:ext>
            </a:extLst>
          </p:cNvPr>
          <p:cNvSpPr txBox="1"/>
          <p:nvPr/>
        </p:nvSpPr>
        <p:spPr>
          <a:xfrm>
            <a:off x="8754068" y="5164399"/>
            <a:ext cx="1334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Elevation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107253A-5417-2348-A8D8-52AC98D2C35D}"/>
              </a:ext>
            </a:extLst>
          </p:cNvPr>
          <p:cNvSpPr txBox="1"/>
          <p:nvPr/>
        </p:nvSpPr>
        <p:spPr>
          <a:xfrm>
            <a:off x="365428" y="6189061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Input</a:t>
            </a: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00FAD51-839E-F041-BFD8-4111E93795CA}"/>
              </a:ext>
            </a:extLst>
          </p:cNvPr>
          <p:cNvCxnSpPr>
            <a:endCxn id="6" idx="2"/>
          </p:cNvCxnSpPr>
          <p:nvPr/>
        </p:nvCxnSpPr>
        <p:spPr>
          <a:xfrm>
            <a:off x="1660828" y="2244592"/>
            <a:ext cx="413854" cy="12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A86233C-A99B-8041-8965-D52B63C6BB44}"/>
              </a:ext>
            </a:extLst>
          </p:cNvPr>
          <p:cNvCxnSpPr/>
          <p:nvPr/>
        </p:nvCxnSpPr>
        <p:spPr>
          <a:xfrm>
            <a:off x="1672895" y="2951207"/>
            <a:ext cx="413854" cy="12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B309237-3CA1-1343-B221-499DBA9CF9B6}"/>
              </a:ext>
            </a:extLst>
          </p:cNvPr>
          <p:cNvCxnSpPr/>
          <p:nvPr/>
        </p:nvCxnSpPr>
        <p:spPr>
          <a:xfrm>
            <a:off x="1647001" y="3660628"/>
            <a:ext cx="413854" cy="12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FB3EAB19-36F7-0447-BB9F-8A0268B829A3}"/>
              </a:ext>
            </a:extLst>
          </p:cNvPr>
          <p:cNvSpPr txBox="1"/>
          <p:nvPr/>
        </p:nvSpPr>
        <p:spPr>
          <a:xfrm>
            <a:off x="1660828" y="4433466"/>
            <a:ext cx="2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3495DB-B60A-F045-8382-086827E1F63B}"/>
              </a:ext>
            </a:extLst>
          </p:cNvPr>
          <p:cNvSpPr txBox="1"/>
          <p:nvPr/>
        </p:nvSpPr>
        <p:spPr>
          <a:xfrm>
            <a:off x="0" y="3150986"/>
            <a:ext cx="2094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RSS and phase values for </a:t>
            </a:r>
          </a:p>
          <a:p>
            <a:r>
              <a:rPr lang="en-US" sz="2400" dirty="0"/>
              <a:t>a full rotation</a:t>
            </a:r>
          </a:p>
        </p:txBody>
      </p:sp>
    </p:spTree>
    <p:extLst>
      <p:ext uri="{BB962C8B-B14F-4D97-AF65-F5344CB8AC3E}">
        <p14:creationId xmlns:p14="http://schemas.microsoft.com/office/powerpoint/2010/main" val="1356933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2B09-86ED-1C4F-BD50-E005D5B0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Temporal</a:t>
            </a:r>
            <a:r>
              <a:rPr lang="en-US" sz="5400" dirty="0"/>
              <a:t> Locality Idea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0B60D-061C-6842-8155-E44D93A2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87087" cy="4530729"/>
          </a:xfrm>
        </p:spPr>
        <p:txBody>
          <a:bodyPr>
            <a:noAutofit/>
          </a:bodyPr>
          <a:lstStyle/>
          <a:p>
            <a:r>
              <a:rPr lang="en-US" sz="3400" dirty="0"/>
              <a:t>Use </a:t>
            </a:r>
            <a:r>
              <a:rPr lang="en-US" sz="3400" dirty="0">
                <a:solidFill>
                  <a:srgbClr val="C00000"/>
                </a:solidFill>
              </a:rPr>
              <a:t>NN</a:t>
            </a:r>
            <a:r>
              <a:rPr lang="en-US" sz="3400" dirty="0"/>
              <a:t> to get </a:t>
            </a:r>
            <a:r>
              <a:rPr lang="en-US" sz="3400" dirty="0">
                <a:solidFill>
                  <a:srgbClr val="C00000"/>
                </a:solidFill>
              </a:rPr>
              <a:t>x0</a:t>
            </a:r>
            <a:r>
              <a:rPr lang="en-US" sz="3400" dirty="0"/>
              <a:t> (initial solution)</a:t>
            </a:r>
          </a:p>
          <a:p>
            <a:endParaRPr lang="en-US" sz="3400" dirty="0"/>
          </a:p>
          <a:p>
            <a:r>
              <a:rPr lang="en-US" sz="3400" dirty="0"/>
              <a:t>for </a:t>
            </a:r>
            <a:r>
              <a:rPr lang="en-US" sz="3400" dirty="0" err="1"/>
              <a:t>i</a:t>
            </a:r>
            <a:r>
              <a:rPr lang="en-US" sz="3400" dirty="0"/>
              <a:t>=1:L</a:t>
            </a:r>
          </a:p>
          <a:p>
            <a:pPr marL="0" indent="0">
              <a:buNone/>
            </a:pPr>
            <a:r>
              <a:rPr lang="en-US" sz="3400" dirty="0"/>
              <a:t>	 x1 = x0 + </a:t>
            </a:r>
            <a:r>
              <a:rPr lang="en-US" sz="3400" dirty="0">
                <a:solidFill>
                  <a:srgbClr val="C00000"/>
                </a:solidFill>
              </a:rPr>
              <a:t>small random noise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>
                <a:solidFill>
                  <a:srgbClr val="C00000"/>
                </a:solidFill>
              </a:rPr>
              <a:t>solve optimization </a:t>
            </a:r>
            <a:r>
              <a:rPr lang="en-US" sz="3400" dirty="0"/>
              <a:t>using x1 as initial solution</a:t>
            </a:r>
          </a:p>
          <a:p>
            <a:pPr marL="0" indent="0">
              <a:buNone/>
            </a:pPr>
            <a:r>
              <a:rPr lang="en-US" sz="3400" dirty="0"/>
              <a:t>  end</a:t>
            </a: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/>
              <a:t>Select from L candidates that has the </a:t>
            </a:r>
            <a:r>
              <a:rPr lang="en-US" sz="3400" dirty="0">
                <a:solidFill>
                  <a:srgbClr val="C00000"/>
                </a:solidFill>
              </a:rPr>
              <a:t>smallest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9D120-D885-6046-9E25-4E99C03E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E66E-E733-B343-8DFC-B2A9EFA8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NN</a:t>
            </a:r>
            <a:r>
              <a:rPr lang="en-US" sz="5400" dirty="0"/>
              <a:t>-Initialization &amp; Temporal pattern </a:t>
            </a:r>
          </a:p>
        </p:txBody>
      </p:sp>
      <p:pic>
        <p:nvPicPr>
          <p:cNvPr id="6" name="Content Placeholder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5689688-801F-3748-B5C3-FBC88A3EA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4" y="1899443"/>
            <a:ext cx="5450062" cy="40610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10DC0-F2E7-6F4C-A8D9-DAEB13BB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E98B215-AAE8-BA4F-87A9-A344AE744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86" y="2029220"/>
            <a:ext cx="5477863" cy="39482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3C2AD2-B8C7-5346-AADD-82C6EA64CBC4}"/>
              </a:ext>
            </a:extLst>
          </p:cNvPr>
          <p:cNvCxnSpPr/>
          <p:nvPr/>
        </p:nvCxnSpPr>
        <p:spPr>
          <a:xfrm>
            <a:off x="6739464" y="3691467"/>
            <a:ext cx="1811867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1D4BD3-0EA8-864F-90B0-573C3A675D22}"/>
              </a:ext>
            </a:extLst>
          </p:cNvPr>
          <p:cNvCxnSpPr>
            <a:cxnSpLocks/>
          </p:cNvCxnSpPr>
          <p:nvPr/>
        </p:nvCxnSpPr>
        <p:spPr>
          <a:xfrm>
            <a:off x="7044264" y="3691467"/>
            <a:ext cx="0" cy="143933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0EEA8C-B204-3441-BE47-8440B3CFFA7F}"/>
              </a:ext>
            </a:extLst>
          </p:cNvPr>
          <p:cNvCxnSpPr>
            <a:cxnSpLocks/>
          </p:cNvCxnSpPr>
          <p:nvPr/>
        </p:nvCxnSpPr>
        <p:spPr>
          <a:xfrm>
            <a:off x="7450664" y="3691467"/>
            <a:ext cx="0" cy="143933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262681-21C8-3F46-8E29-5C4193902A41}"/>
              </a:ext>
            </a:extLst>
          </p:cNvPr>
          <p:cNvCxnSpPr>
            <a:cxnSpLocks/>
          </p:cNvCxnSpPr>
          <p:nvPr/>
        </p:nvCxnSpPr>
        <p:spPr>
          <a:xfrm>
            <a:off x="8551331" y="3691467"/>
            <a:ext cx="0" cy="143933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031BE2-0BF9-9E43-A098-84AA10286A59}"/>
              </a:ext>
            </a:extLst>
          </p:cNvPr>
          <p:cNvSpPr txBox="1"/>
          <p:nvPr/>
        </p:nvSpPr>
        <p:spPr>
          <a:xfrm>
            <a:off x="8282133" y="3828391"/>
            <a:ext cx="885179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32 deg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042A7-90EC-B84C-9C1E-2B885D8355C1}"/>
              </a:ext>
            </a:extLst>
          </p:cNvPr>
          <p:cNvSpPr txBox="1"/>
          <p:nvPr/>
        </p:nvSpPr>
        <p:spPr>
          <a:xfrm>
            <a:off x="7294284" y="4157134"/>
            <a:ext cx="755335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9 deg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91D44-3AA7-1B4E-AE95-B2422C89C4E4}"/>
              </a:ext>
            </a:extLst>
          </p:cNvPr>
          <p:cNvSpPr txBox="1"/>
          <p:nvPr/>
        </p:nvSpPr>
        <p:spPr>
          <a:xfrm>
            <a:off x="6472794" y="4592112"/>
            <a:ext cx="761747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5 deg</a:t>
            </a:r>
          </a:p>
        </p:txBody>
      </p:sp>
    </p:spTree>
    <p:extLst>
      <p:ext uri="{BB962C8B-B14F-4D97-AF65-F5344CB8AC3E}">
        <p14:creationId xmlns:p14="http://schemas.microsoft.com/office/powerpoint/2010/main" val="2592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6CCB-483F-314E-9B6D-FD6EB387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Sports</a:t>
            </a:r>
            <a:r>
              <a:rPr lang="en-US" sz="5400" dirty="0"/>
              <a:t> analytics is a billion dollar industry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EAD7639F-0E84-4A46-BB0F-E02A2EDCF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17" y="1505904"/>
            <a:ext cx="9217743" cy="48021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16A16-DDFE-AC43-9241-1189D391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1F29E-D432-6F4C-A28A-E83A26285F47}"/>
              </a:ext>
            </a:extLst>
          </p:cNvPr>
          <p:cNvSpPr/>
          <p:nvPr/>
        </p:nvSpPr>
        <p:spPr>
          <a:xfrm>
            <a:off x="3605971" y="2739342"/>
            <a:ext cx="1561451" cy="55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1.9 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820E7-231B-F04B-8EC7-217CBBA26104}"/>
              </a:ext>
            </a:extLst>
          </p:cNvPr>
          <p:cNvSpPr/>
          <p:nvPr/>
        </p:nvSpPr>
        <p:spPr>
          <a:xfrm>
            <a:off x="9291773" y="1795821"/>
            <a:ext cx="1689887" cy="55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5.2 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6A07F-51FC-4DBA-94CD-2E5888CB10F3}"/>
              </a:ext>
            </a:extLst>
          </p:cNvPr>
          <p:cNvSpPr txBox="1"/>
          <p:nvPr/>
        </p:nvSpPr>
        <p:spPr>
          <a:xfrm>
            <a:off x="4737591" y="6262038"/>
            <a:ext cx="362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Annual growth rate of 22%!</a:t>
            </a:r>
          </a:p>
        </p:txBody>
      </p:sp>
    </p:spTree>
    <p:extLst>
      <p:ext uri="{BB962C8B-B14F-4D97-AF65-F5344CB8AC3E}">
        <p14:creationId xmlns:p14="http://schemas.microsoft.com/office/powerpoint/2010/main" val="3951285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9CD9-39CB-1C45-B544-378C2DF1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302A-47BA-064C-B715-475EB498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Model RSS and Phase under rotat</a:t>
            </a:r>
            <a:r>
              <a:rPr lang="en-US" sz="4000" dirty="0"/>
              <a:t>ion</a:t>
            </a:r>
          </a:p>
          <a:p>
            <a:endParaRPr lang="en-US" sz="4000" dirty="0"/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Estimate rotation axis assuming only rotation</a:t>
            </a:r>
          </a:p>
          <a:p>
            <a:endParaRPr lang="en-US" sz="4000" dirty="0"/>
          </a:p>
          <a:p>
            <a:r>
              <a:rPr lang="en-US" sz="4000" dirty="0"/>
              <a:t>Extract the </a:t>
            </a:r>
            <a:r>
              <a:rPr lang="en-US" sz="4000" dirty="0">
                <a:solidFill>
                  <a:srgbClr val="C00000"/>
                </a:solidFill>
              </a:rPr>
              <a:t>rotation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C00000"/>
                </a:solidFill>
              </a:rPr>
              <a:t>translation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E32D-881B-CA46-B25E-CA2F2116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8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6F85-C754-314F-92D3-2F91B2BE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66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Rotation</a:t>
            </a:r>
            <a:r>
              <a:rPr lang="en-US" sz="5400" dirty="0"/>
              <a:t> speed estimation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072110C7-B332-A845-8FCB-D069D7B23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6" y="1510473"/>
            <a:ext cx="6975068" cy="5285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92EEC-42D9-7548-9C34-8726B940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96352-9D1C-A14B-B5E2-521534A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Linear</a:t>
            </a:r>
            <a:r>
              <a:rPr lang="en-US" sz="5400" dirty="0"/>
              <a:t> speed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8416B-2BB3-004F-8D73-EDC967331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Compensate the </a:t>
            </a:r>
          </a:p>
          <a:p>
            <a:pPr marL="0" indent="0">
              <a:buNone/>
            </a:pPr>
            <a:r>
              <a:rPr lang="en-US" sz="4400" dirty="0"/>
              <a:t>rotation axis and </a:t>
            </a:r>
          </a:p>
          <a:p>
            <a:pPr marL="0" indent="0">
              <a:buNone/>
            </a:pPr>
            <a:r>
              <a:rPr lang="en-US" sz="4400" dirty="0"/>
              <a:t>speed in the </a:t>
            </a:r>
          </a:p>
          <a:p>
            <a:pPr marL="0" indent="0">
              <a:buNone/>
            </a:pPr>
            <a:r>
              <a:rPr lang="en-US" sz="4400" dirty="0"/>
              <a:t>phase to extract </a:t>
            </a:r>
          </a:p>
          <a:p>
            <a:pPr marL="0" indent="0">
              <a:buNone/>
            </a:pPr>
            <a:r>
              <a:rPr lang="en-US" sz="4400" dirty="0"/>
              <a:t>the linear speed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6545D-D498-8C47-A434-EC11E641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C5C69F3B-877C-E846-A33A-E64BBFC1D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1690692"/>
            <a:ext cx="6451600" cy="45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13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20C1-35CC-6F42-AC29-E2DA75B3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9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Algorithm</a:t>
            </a:r>
            <a:r>
              <a:rPr lang="en-US" sz="5400" dirty="0"/>
              <a:t> sketch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0FB73-6755-7644-8A17-89FD6120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23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23E75E-0FED-2740-8BBF-8E1500815F0E}"/>
              </a:ext>
            </a:extLst>
          </p:cNvPr>
          <p:cNvSpPr/>
          <p:nvPr/>
        </p:nvSpPr>
        <p:spPr>
          <a:xfrm>
            <a:off x="304801" y="1922584"/>
            <a:ext cx="4900246" cy="1969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Denoised </a:t>
            </a:r>
            <a:r>
              <a:rPr lang="en-US" sz="3600" i="1" dirty="0">
                <a:solidFill>
                  <a:srgbClr val="FF0000"/>
                </a:solidFill>
              </a:rPr>
              <a:t>RSS and Phase Trend</a:t>
            </a:r>
            <a:r>
              <a:rPr lang="en-US" sz="3600" dirty="0">
                <a:solidFill>
                  <a:schemeClr val="tx1"/>
                </a:solidFill>
              </a:rPr>
              <a:t> from the RFID Tag(s) attached to a ball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07257E06-AAAA-B549-A7AA-E85990034B93}"/>
              </a:ext>
            </a:extLst>
          </p:cNvPr>
          <p:cNvSpPr/>
          <p:nvPr/>
        </p:nvSpPr>
        <p:spPr>
          <a:xfrm>
            <a:off x="5392615" y="2649414"/>
            <a:ext cx="1406771" cy="7795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2F1E86-85DF-6742-8CE9-DD9A923B6A73}"/>
              </a:ext>
            </a:extLst>
          </p:cNvPr>
          <p:cNvSpPr/>
          <p:nvPr/>
        </p:nvSpPr>
        <p:spPr>
          <a:xfrm>
            <a:off x="6822833" y="1948788"/>
            <a:ext cx="5322274" cy="1969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RSS and Phase Template</a:t>
            </a:r>
            <a:r>
              <a:rPr lang="en-US" sz="3600" dirty="0">
                <a:solidFill>
                  <a:schemeClr val="tx1"/>
                </a:solidFill>
              </a:rPr>
              <a:t> extraction in one rotation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EDC58574-FBFC-E041-97EF-BC8DF11B6DFF}"/>
              </a:ext>
            </a:extLst>
          </p:cNvPr>
          <p:cNvSpPr/>
          <p:nvPr/>
        </p:nvSpPr>
        <p:spPr>
          <a:xfrm rot="5400000">
            <a:off x="8860712" y="3960177"/>
            <a:ext cx="830997" cy="9078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D97E8-907E-6A42-8036-C9808B3D22AA}"/>
              </a:ext>
            </a:extLst>
          </p:cNvPr>
          <p:cNvSpPr txBox="1"/>
          <p:nvPr/>
        </p:nvSpPr>
        <p:spPr>
          <a:xfrm>
            <a:off x="5258699" y="1902014"/>
            <a:ext cx="1598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Peak-Valley</a:t>
            </a:r>
          </a:p>
          <a:p>
            <a:pPr algn="ctr"/>
            <a:r>
              <a:rPr lang="en-US" sz="2400" dirty="0"/>
              <a:t>Detection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D0FE8A-F202-5643-8C14-F620259712D1}"/>
              </a:ext>
            </a:extLst>
          </p:cNvPr>
          <p:cNvSpPr/>
          <p:nvPr/>
        </p:nvSpPr>
        <p:spPr>
          <a:xfrm>
            <a:off x="7329045" y="4829619"/>
            <a:ext cx="4663617" cy="19814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Rotation Axis &amp; Rotation Speed &amp; Azimuth &amp; Elevation </a:t>
            </a:r>
            <a:r>
              <a:rPr lang="en-US" sz="3600" dirty="0">
                <a:solidFill>
                  <a:schemeClr val="tx1"/>
                </a:solidFill>
              </a:rPr>
              <a:t>estimation</a:t>
            </a:r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1814FEDD-3E41-4341-A3D7-2DE9C24635AA}"/>
              </a:ext>
            </a:extLst>
          </p:cNvPr>
          <p:cNvSpPr/>
          <p:nvPr/>
        </p:nvSpPr>
        <p:spPr>
          <a:xfrm rot="10800000">
            <a:off x="5588796" y="5541600"/>
            <a:ext cx="1086984" cy="8147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74FFD-137E-2043-955B-4EFD7ACBA025}"/>
              </a:ext>
            </a:extLst>
          </p:cNvPr>
          <p:cNvSpPr txBox="1"/>
          <p:nvPr/>
        </p:nvSpPr>
        <p:spPr>
          <a:xfrm>
            <a:off x="5192667" y="4582512"/>
            <a:ext cx="1994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Phase </a:t>
            </a:r>
          </a:p>
          <a:p>
            <a:pPr algn="ctr"/>
            <a:r>
              <a:rPr lang="en-US" sz="2400" dirty="0"/>
              <a:t>Compensation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0C5B05-0D8B-5C49-9E03-665A036FB4C5}"/>
              </a:ext>
            </a:extLst>
          </p:cNvPr>
          <p:cNvSpPr/>
          <p:nvPr/>
        </p:nvSpPr>
        <p:spPr>
          <a:xfrm>
            <a:off x="316615" y="4101028"/>
            <a:ext cx="4734452" cy="27228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Linear speed, distance &amp; direction from </a:t>
            </a:r>
            <a:r>
              <a:rPr lang="en-US" sz="3600" i="1" dirty="0">
                <a:solidFill>
                  <a:srgbClr val="FF0000"/>
                </a:solidFill>
              </a:rPr>
              <a:t>linear phase trend, total change, &amp;  slope sign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4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/>
      <p:bldP spid="13" grpId="0" animBg="1"/>
      <p:bldP spid="16" grpId="0" animBg="1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1212" y="2883344"/>
            <a:ext cx="813098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968923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0C0-98DD-6F40-9977-B3F649D05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Controlled</a:t>
            </a:r>
            <a:r>
              <a:rPr lang="en-US" sz="5400" dirty="0"/>
              <a:t> setup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5980EF-C903-704F-97D1-F14711573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1" r="22476" b="14042"/>
          <a:stretch/>
        </p:blipFill>
        <p:spPr>
          <a:xfrm>
            <a:off x="7298635" y="1576470"/>
            <a:ext cx="3919330" cy="4916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593D0-D059-C647-8C73-7874BBB5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D96D3-A32F-8E45-BBD0-B8E2173A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9" y="1596348"/>
            <a:ext cx="6438334" cy="482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072728-B584-244B-A4B7-AB3CE26E89A1}"/>
              </a:ext>
            </a:extLst>
          </p:cNvPr>
          <p:cNvSpPr txBox="1"/>
          <p:nvPr/>
        </p:nvSpPr>
        <p:spPr>
          <a:xfrm>
            <a:off x="2602523" y="5509847"/>
            <a:ext cx="406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</a:rPr>
              <a:t>3D Printed Goniometer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A8F87-8810-1548-B9E2-7FAB10A94609}"/>
              </a:ext>
            </a:extLst>
          </p:cNvPr>
          <p:cNvSpPr txBox="1"/>
          <p:nvPr/>
        </p:nvSpPr>
        <p:spPr>
          <a:xfrm>
            <a:off x="7485615" y="5542971"/>
            <a:ext cx="313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</a:rPr>
              <a:t>Diff. Rotation Axis</a:t>
            </a:r>
          </a:p>
        </p:txBody>
      </p:sp>
    </p:spTree>
    <p:extLst>
      <p:ext uri="{BB962C8B-B14F-4D97-AF65-F5344CB8AC3E}">
        <p14:creationId xmlns:p14="http://schemas.microsoft.com/office/powerpoint/2010/main" val="3356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0037-1162-C946-9F66-7C4F4672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220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Controlled</a:t>
            </a:r>
            <a:r>
              <a:rPr lang="en-US" sz="5400" dirty="0"/>
              <a:t> setup</a:t>
            </a:r>
          </a:p>
        </p:txBody>
      </p:sp>
      <p:pic>
        <p:nvPicPr>
          <p:cNvPr id="6" name="Content Placeholder 5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BB3FFD58-F531-1444-BDE9-4584F12CF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729804"/>
            <a:ext cx="8940799" cy="62838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FF045-B6F5-2A4F-8012-64CC2B8B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32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FD10-E4EE-4E43-9424-36002C9D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Rotation</a:t>
            </a:r>
            <a:r>
              <a:rPr lang="en-US" sz="5400" dirty="0"/>
              <a:t> axis Estimation error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AAC179EA-C85D-3A44-89D8-D497C6E0D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5" y="1792289"/>
            <a:ext cx="5593240" cy="40873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61F13-D19C-0846-8013-9E3819F4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6D8C96D-1D96-2842-B708-9543E4731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59" y="1964129"/>
            <a:ext cx="5453771" cy="3915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9E510-EAD2-5348-9BFF-B84E4BBE37BE}"/>
              </a:ext>
            </a:extLst>
          </p:cNvPr>
          <p:cNvSpPr txBox="1"/>
          <p:nvPr/>
        </p:nvSpPr>
        <p:spPr>
          <a:xfrm>
            <a:off x="1744180" y="5954141"/>
            <a:ext cx="79924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Median error remains within </a:t>
            </a:r>
            <a:r>
              <a:rPr lang="en-US" sz="3200" i="1" dirty="0">
                <a:solidFill>
                  <a:srgbClr val="FF0000"/>
                </a:solidFill>
              </a:rPr>
              <a:t>5 degree</a:t>
            </a:r>
          </a:p>
        </p:txBody>
      </p:sp>
    </p:spTree>
    <p:extLst>
      <p:ext uri="{BB962C8B-B14F-4D97-AF65-F5344CB8AC3E}">
        <p14:creationId xmlns:p14="http://schemas.microsoft.com/office/powerpoint/2010/main" val="2712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1A76-5E16-B64A-A5CD-F5088D24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24" y="30350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Rotation</a:t>
            </a:r>
            <a:r>
              <a:rPr lang="en-US" sz="5400" dirty="0"/>
              <a:t> axis Estimation error</a:t>
            </a:r>
          </a:p>
        </p:txBody>
      </p:sp>
      <p:pic>
        <p:nvPicPr>
          <p:cNvPr id="6" name="Content Placeholder 5" descr="A picture containing implement, stationary, pencil&#10;&#10;Description automatically generated">
            <a:extLst>
              <a:ext uri="{FF2B5EF4-FFF2-40B4-BE49-F238E27FC236}">
                <a16:creationId xmlns:a16="http://schemas.microsoft.com/office/drawing/2014/main" id="{9B466728-E302-A646-922C-27165EDC6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87" b="54213"/>
          <a:stretch/>
        </p:blipFill>
        <p:spPr>
          <a:xfrm>
            <a:off x="367831" y="1821684"/>
            <a:ext cx="11167187" cy="43420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C4637-78B9-0846-9F7A-5B47C833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67CAC-E738-3E40-8FD3-328087B33877}"/>
              </a:ext>
            </a:extLst>
          </p:cNvPr>
          <p:cNvSpPr txBox="1"/>
          <p:nvPr/>
        </p:nvSpPr>
        <p:spPr>
          <a:xfrm>
            <a:off x="1744180" y="6063966"/>
            <a:ext cx="79924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Error remains within </a:t>
            </a:r>
            <a:r>
              <a:rPr lang="en-US" sz="3200" i="1" dirty="0">
                <a:solidFill>
                  <a:srgbClr val="FF0000"/>
                </a:solidFill>
              </a:rPr>
              <a:t>5 degree</a:t>
            </a:r>
          </a:p>
        </p:txBody>
      </p:sp>
    </p:spTree>
    <p:extLst>
      <p:ext uri="{BB962C8B-B14F-4D97-AF65-F5344CB8AC3E}">
        <p14:creationId xmlns:p14="http://schemas.microsoft.com/office/powerpoint/2010/main" val="27617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C804-07A7-3A45-B86B-E214F5BD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Linear</a:t>
            </a:r>
            <a:r>
              <a:rPr lang="en-US" sz="5400" dirty="0"/>
              <a:t> distance estimation error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1B5025AF-DBDA-0342-B16F-4918E306E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982"/>
          <a:stretch/>
        </p:blipFill>
        <p:spPr>
          <a:xfrm>
            <a:off x="570747" y="1500983"/>
            <a:ext cx="11050505" cy="48164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92236-DC51-B949-86FA-9289B8C4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FB831-5CA7-4649-A6F5-B89E6FEB1CA7}"/>
              </a:ext>
            </a:extLst>
          </p:cNvPr>
          <p:cNvSpPr txBox="1"/>
          <p:nvPr/>
        </p:nvSpPr>
        <p:spPr>
          <a:xfrm>
            <a:off x="1744180" y="6063966"/>
            <a:ext cx="79924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Median error remains within </a:t>
            </a:r>
            <a:r>
              <a:rPr lang="en-US" sz="3200" i="1" dirty="0">
                <a:solidFill>
                  <a:srgbClr val="FF0000"/>
                </a:solidFill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17389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9267-DB9E-E84B-B8B7-7E74A4D9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Key metrics for sports analytics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C3604-2501-2148-8C5A-3DC22DF0F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Linear Speed and Direction</a:t>
            </a:r>
          </a:p>
          <a:p>
            <a:endParaRPr lang="en-US" dirty="0"/>
          </a:p>
          <a:p>
            <a:r>
              <a:rPr lang="en-US" sz="3600" dirty="0"/>
              <a:t>Rotation Speed and Direction</a:t>
            </a:r>
          </a:p>
          <a:p>
            <a:endParaRPr lang="en-US" dirty="0"/>
          </a:p>
          <a:p>
            <a:r>
              <a:rPr lang="en-US" sz="3600" dirty="0"/>
              <a:t>Rotation Axis 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D9FD5-146A-0042-B8F1-ECA4C707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348DE-A1B1-4440-A8FA-CBE9FE11D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11" y="4103725"/>
            <a:ext cx="2076577" cy="2073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321D8-0224-EB41-8D3C-FBB6AE4A02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56" y="1991678"/>
            <a:ext cx="1669804" cy="1519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A8F51C-21DF-2948-AF8D-099D5DF3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211" y="4181545"/>
            <a:ext cx="1753295" cy="1519522"/>
          </a:xfrm>
          <a:prstGeom prst="rect">
            <a:avLst/>
          </a:prstGeom>
        </p:spPr>
      </p:pic>
      <p:pic>
        <p:nvPicPr>
          <p:cNvPr id="18" name="Graphic 17" descr="Arrow Slight curve">
            <a:extLst>
              <a:ext uri="{FF2B5EF4-FFF2-40B4-BE49-F238E27FC236}">
                <a16:creationId xmlns:a16="http://schemas.microsoft.com/office/drawing/2014/main" id="{FA494294-5C26-4548-A3A3-204E2E073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6202" y="4658055"/>
            <a:ext cx="914400" cy="914400"/>
          </a:xfrm>
          <a:prstGeom prst="rect">
            <a:avLst/>
          </a:prstGeom>
        </p:spPr>
      </p:pic>
      <p:pic>
        <p:nvPicPr>
          <p:cNvPr id="20" name="Graphic 19" descr="Refresh RTL">
            <a:extLst>
              <a:ext uri="{FF2B5EF4-FFF2-40B4-BE49-F238E27FC236}">
                <a16:creationId xmlns:a16="http://schemas.microsoft.com/office/drawing/2014/main" id="{D0D6265C-37B8-A140-AEE6-A47CB3A80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0915" y="1447557"/>
            <a:ext cx="914400" cy="9144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4" name="Graphic 23" descr="Cursor">
            <a:extLst>
              <a:ext uri="{FF2B5EF4-FFF2-40B4-BE49-F238E27FC236}">
                <a16:creationId xmlns:a16="http://schemas.microsoft.com/office/drawing/2014/main" id="{30ABDE72-B139-4A4D-8F81-94FFFCF549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7711" y="3524356"/>
            <a:ext cx="657189" cy="657189"/>
          </a:xfrm>
          <a:prstGeom prst="rect">
            <a:avLst/>
          </a:prstGeom>
        </p:spPr>
      </p:pic>
      <p:pic>
        <p:nvPicPr>
          <p:cNvPr id="26" name="Graphic 25" descr="Refresh RTL">
            <a:extLst>
              <a:ext uri="{FF2B5EF4-FFF2-40B4-BE49-F238E27FC236}">
                <a16:creationId xmlns:a16="http://schemas.microsoft.com/office/drawing/2014/main" id="{8CE96ED3-88F7-F446-BB80-CA9F59A0C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60853">
            <a:off x="5439041" y="3601289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9B596-8CC2-9C4E-B7E5-60645B7E8DA6}"/>
              </a:ext>
            </a:extLst>
          </p:cNvPr>
          <p:cNvSpPr/>
          <p:nvPr/>
        </p:nvSpPr>
        <p:spPr>
          <a:xfrm>
            <a:off x="1092530" y="2909456"/>
            <a:ext cx="5652654" cy="6531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21F061-9310-F745-80DD-644678A6D4C0}"/>
              </a:ext>
            </a:extLst>
          </p:cNvPr>
          <p:cNvSpPr/>
          <p:nvPr/>
        </p:nvSpPr>
        <p:spPr>
          <a:xfrm>
            <a:off x="1092529" y="3990290"/>
            <a:ext cx="2671948" cy="6915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5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9E1D-46EE-A645-A6A1-1C9E8756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Azimuth</a:t>
            </a:r>
            <a:r>
              <a:rPr lang="en-US" sz="5400" dirty="0"/>
              <a:t> &amp; Elevation Estimation Error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E8AFCEB-2805-9E46-B8E3-DC4588A7B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2" y="1885185"/>
            <a:ext cx="6066366" cy="4411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465CD-8E1F-EE4B-AD5D-FE4ABDB1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99EE7C0-F92D-8745-BBB1-6AEC6B04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" y="1934931"/>
            <a:ext cx="5809167" cy="4209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83413B-D41C-C44B-9BD7-265C4790CE55}"/>
              </a:ext>
            </a:extLst>
          </p:cNvPr>
          <p:cNvSpPr txBox="1"/>
          <p:nvPr/>
        </p:nvSpPr>
        <p:spPr>
          <a:xfrm>
            <a:off x="1713780" y="6240709"/>
            <a:ext cx="79924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Median error remains within </a:t>
            </a:r>
            <a:r>
              <a:rPr lang="en-US" sz="3200" i="1" dirty="0">
                <a:solidFill>
                  <a:srgbClr val="FF0000"/>
                </a:solidFill>
              </a:rPr>
              <a:t>6 degree</a:t>
            </a:r>
          </a:p>
        </p:txBody>
      </p:sp>
    </p:spTree>
    <p:extLst>
      <p:ext uri="{BB962C8B-B14F-4D97-AF65-F5344CB8AC3E}">
        <p14:creationId xmlns:p14="http://schemas.microsoft.com/office/powerpoint/2010/main" val="23465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042F-4E20-4D4B-A3FA-5766550FB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Multi-path</a:t>
            </a:r>
            <a:r>
              <a:rPr lang="en-US" sz="5400" dirty="0"/>
              <a:t> Experiments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17C461-5FD1-8A43-9448-FA1AC4707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" y="1690692"/>
            <a:ext cx="6366671" cy="45645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E9197-E6B0-1741-8514-3A271B8E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9A543D-0FCF-994C-AACE-F5E01B257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04" y="1938827"/>
            <a:ext cx="5749613" cy="4068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387285-FFE4-784F-A114-4B27C0274A0D}"/>
              </a:ext>
            </a:extLst>
          </p:cNvPr>
          <p:cNvSpPr txBox="1"/>
          <p:nvPr/>
        </p:nvSpPr>
        <p:spPr>
          <a:xfrm>
            <a:off x="185783" y="6244125"/>
            <a:ext cx="11633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Both static and dynamic multi-path does not </a:t>
            </a:r>
            <a:r>
              <a:rPr lang="en-US" sz="3200" i="1" dirty="0">
                <a:solidFill>
                  <a:srgbClr val="FF0000"/>
                </a:solidFill>
              </a:rPr>
              <a:t>degrade performance</a:t>
            </a:r>
          </a:p>
        </p:txBody>
      </p:sp>
    </p:spTree>
    <p:extLst>
      <p:ext uri="{BB962C8B-B14F-4D97-AF65-F5344CB8AC3E}">
        <p14:creationId xmlns:p14="http://schemas.microsoft.com/office/powerpoint/2010/main" val="9869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4510-94BC-BB4D-BF5F-7D94F6F9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Related</a:t>
            </a:r>
            <a:r>
              <a:rPr lang="en-US" sz="5400" dirty="0"/>
              <a:t> works of TIMU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CB312-5DBB-6A4F-AE96-9A9894B9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06908" cy="4895854"/>
          </a:xfrm>
        </p:spPr>
        <p:txBody>
          <a:bodyPr>
            <a:normAutofit/>
          </a:bodyPr>
          <a:lstStyle/>
          <a:p>
            <a:r>
              <a:rPr lang="en-US" sz="3600" dirty="0"/>
              <a:t>IMU enabled Approaches</a:t>
            </a:r>
          </a:p>
          <a:p>
            <a:pPr lvl="1"/>
            <a:r>
              <a:rPr lang="en-US" sz="3200" dirty="0" err="1"/>
              <a:t>Qlipp</a:t>
            </a:r>
            <a:r>
              <a:rPr lang="en-US" sz="3200" dirty="0"/>
              <a:t>, </a:t>
            </a:r>
            <a:r>
              <a:rPr lang="en-US" sz="3200" dirty="0" err="1"/>
              <a:t>Zepp</a:t>
            </a:r>
            <a:r>
              <a:rPr lang="en-US" sz="3200" dirty="0"/>
              <a:t> companies ..</a:t>
            </a:r>
          </a:p>
          <a:p>
            <a:endParaRPr lang="en-US" dirty="0"/>
          </a:p>
          <a:p>
            <a:r>
              <a:rPr lang="en-US" sz="3600" dirty="0"/>
              <a:t>IMU with UWB ranging based approaches</a:t>
            </a:r>
          </a:p>
          <a:p>
            <a:pPr lvl="1"/>
            <a:r>
              <a:rPr lang="en-US" b="1" dirty="0" err="1"/>
              <a:t>iBall</a:t>
            </a:r>
            <a:r>
              <a:rPr lang="en-US" dirty="0"/>
              <a:t> [</a:t>
            </a:r>
            <a:r>
              <a:rPr lang="en-US" dirty="0">
                <a:solidFill>
                  <a:srgbClr val="FF0000"/>
                </a:solidFill>
              </a:rPr>
              <a:t>NSDI 2017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sz="3600" dirty="0"/>
              <a:t>RFID tracking based approaches (</a:t>
            </a:r>
            <a:r>
              <a:rPr lang="en-US" sz="3600" dirty="0">
                <a:solidFill>
                  <a:srgbClr val="00B0F0"/>
                </a:solidFill>
              </a:rPr>
              <a:t>Closest</a:t>
            </a:r>
            <a:r>
              <a:rPr lang="en-US" sz="3600" dirty="0"/>
              <a:t>) </a:t>
            </a:r>
          </a:p>
          <a:p>
            <a:pPr lvl="1"/>
            <a:r>
              <a:rPr lang="en-US" b="1" dirty="0" err="1"/>
              <a:t>RfIDraw</a:t>
            </a:r>
            <a:r>
              <a:rPr lang="en-US" dirty="0"/>
              <a:t> (Custom hardware with multi-antenna for </a:t>
            </a:r>
            <a:r>
              <a:rPr lang="en-US" i="1" dirty="0">
                <a:solidFill>
                  <a:srgbClr val="FF0000"/>
                </a:solidFill>
              </a:rPr>
              <a:t>translation</a:t>
            </a:r>
            <a:r>
              <a:rPr lang="en-US" dirty="0"/>
              <a:t>) [</a:t>
            </a:r>
            <a:r>
              <a:rPr lang="en-US" dirty="0" err="1">
                <a:solidFill>
                  <a:schemeClr val="accent1"/>
                </a:solidFill>
              </a:rPr>
              <a:t>SigComm</a:t>
            </a:r>
            <a:r>
              <a:rPr lang="en-US" dirty="0">
                <a:solidFill>
                  <a:schemeClr val="accent1"/>
                </a:solidFill>
              </a:rPr>
              <a:t> ‘14</a:t>
            </a:r>
            <a:r>
              <a:rPr lang="en-US" dirty="0"/>
              <a:t>]</a:t>
            </a:r>
          </a:p>
          <a:p>
            <a:pPr lvl="1"/>
            <a:r>
              <a:rPr lang="en-US" b="1" dirty="0" err="1"/>
              <a:t>RFind</a:t>
            </a:r>
            <a:r>
              <a:rPr lang="en-US" dirty="0"/>
              <a:t> (Offline high-bandwidth approach with USRP for </a:t>
            </a:r>
            <a:r>
              <a:rPr lang="en-US" i="1" dirty="0">
                <a:solidFill>
                  <a:srgbClr val="FF0000"/>
                </a:solidFill>
              </a:rPr>
              <a:t>localization</a:t>
            </a:r>
            <a:r>
              <a:rPr lang="en-US" dirty="0"/>
              <a:t>) [</a:t>
            </a:r>
            <a:r>
              <a:rPr lang="en-US" dirty="0" err="1">
                <a:solidFill>
                  <a:schemeClr val="accent1"/>
                </a:solidFill>
              </a:rPr>
              <a:t>MobiCom</a:t>
            </a:r>
            <a:r>
              <a:rPr lang="en-US" dirty="0">
                <a:solidFill>
                  <a:schemeClr val="accent1"/>
                </a:solidFill>
              </a:rPr>
              <a:t> ‘17</a:t>
            </a:r>
            <a:r>
              <a:rPr lang="en-US" dirty="0"/>
              <a:t>]</a:t>
            </a:r>
          </a:p>
          <a:p>
            <a:pPr lvl="1"/>
            <a:r>
              <a:rPr lang="en-US" b="1" dirty="0" err="1"/>
              <a:t>Tagyro</a:t>
            </a:r>
            <a:r>
              <a:rPr lang="en-US" dirty="0"/>
              <a:t> (Multiple antennas to extract </a:t>
            </a:r>
            <a:r>
              <a:rPr lang="en-US" i="1" dirty="0">
                <a:solidFill>
                  <a:srgbClr val="FF0000"/>
                </a:solidFill>
              </a:rPr>
              <a:t>static orientation</a:t>
            </a:r>
            <a:r>
              <a:rPr lang="en-US" dirty="0"/>
              <a:t>) [</a:t>
            </a:r>
            <a:r>
              <a:rPr lang="en-US" dirty="0" err="1">
                <a:solidFill>
                  <a:schemeClr val="accent1"/>
                </a:solidFill>
              </a:rPr>
              <a:t>Mobicom</a:t>
            </a:r>
            <a:r>
              <a:rPr lang="en-US" dirty="0">
                <a:solidFill>
                  <a:schemeClr val="accent1"/>
                </a:solidFill>
              </a:rPr>
              <a:t> ‘16</a:t>
            </a:r>
            <a:r>
              <a:rPr lang="en-US" dirty="0"/>
              <a:t>]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FB38E-726A-2E42-80F5-5E258F38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CD198-8FC8-164E-9755-431976E48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70" y="2928816"/>
            <a:ext cx="3181838" cy="1708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4CE54-D63E-A341-BA59-4516E3E10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63" y="1348319"/>
            <a:ext cx="2904045" cy="1422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4B3321-6762-4A4A-974F-531A0EA95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09" y="1288731"/>
            <a:ext cx="2646691" cy="15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95" y="136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Key</a:t>
            </a:r>
            <a:r>
              <a:rPr lang="en-US" sz="5400" dirty="0"/>
              <a:t> takeaways of TIMU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27" y="1825624"/>
            <a:ext cx="11567805" cy="4530730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Polarization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>
                <a:latin typeface="+mj-lt"/>
              </a:rPr>
              <a:t>can be exploited for motion sensing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TIMU can sense different motion states 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w/o tracking</a:t>
            </a:r>
          </a:p>
          <a:p>
            <a:endParaRPr lang="en-US" sz="4000" dirty="0">
              <a:solidFill>
                <a:srgbClr val="C00000"/>
              </a:solidFill>
              <a:latin typeface="+mj-lt"/>
            </a:endParaRPr>
          </a:p>
          <a:p>
            <a:endParaRPr lang="en-US" sz="4000" dirty="0">
              <a:solidFill>
                <a:srgbClr val="C00000"/>
              </a:solidFill>
              <a:latin typeface="+mj-lt"/>
            </a:endParaRPr>
          </a:p>
          <a:p>
            <a:r>
              <a:rPr lang="en-US" sz="4000" i="1" dirty="0">
                <a:solidFill>
                  <a:srgbClr val="C00000"/>
                </a:solidFill>
                <a:latin typeface="+mj-lt"/>
              </a:rPr>
              <a:t>First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RFID-based single antenna </a:t>
            </a:r>
            <a:r>
              <a:rPr lang="en-US" sz="4000" dirty="0">
                <a:latin typeface="+mj-lt"/>
              </a:rPr>
              <a:t>motion sensing system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FF13-9E9D-7A44-B529-333C4C5A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6911-F712-0340-8A8D-37DE4D026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C72EC-D6CC-8E43-89F7-1F0B7BA2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89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FF13-9E9D-7A44-B529-333C4C5A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6911-F712-0340-8A8D-37DE4D026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C72EC-D6CC-8E43-89F7-1F0B7BA2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83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9CD9-39CB-1C45-B544-378C2DF1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Key</a:t>
            </a:r>
            <a:r>
              <a:rPr lang="en-US" sz="5400" dirty="0"/>
              <a:t> Idea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302A-47BA-064C-B715-475EB498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400" dirty="0">
                <a:solidFill>
                  <a:srgbClr val="C00000"/>
                </a:solidFill>
              </a:rPr>
              <a:t>Model</a:t>
            </a:r>
            <a:r>
              <a:rPr lang="en-US" sz="3400" dirty="0"/>
              <a:t> RSS and Phase under rotation</a:t>
            </a:r>
          </a:p>
          <a:p>
            <a:r>
              <a:rPr lang="en-US" sz="3400" dirty="0"/>
              <a:t>Estimate </a:t>
            </a:r>
            <a:r>
              <a:rPr lang="en-US" sz="3400" dirty="0">
                <a:solidFill>
                  <a:srgbClr val="C00000"/>
                </a:solidFill>
              </a:rPr>
              <a:t>the rotation axis </a:t>
            </a:r>
            <a:r>
              <a:rPr lang="en-US" sz="3400" dirty="0"/>
              <a:t>using an optimization framework</a:t>
            </a:r>
          </a:p>
          <a:p>
            <a:r>
              <a:rPr lang="en-US" sz="3400" dirty="0"/>
              <a:t>Address </a:t>
            </a:r>
            <a:r>
              <a:rPr lang="en-US" sz="3400" dirty="0">
                <a:solidFill>
                  <a:srgbClr val="C00000"/>
                </a:solidFill>
              </a:rPr>
              <a:t>the non-convexity </a:t>
            </a:r>
            <a:r>
              <a:rPr lang="en-US" sz="3400" dirty="0"/>
              <a:t>of the optimization through:</a:t>
            </a:r>
          </a:p>
          <a:p>
            <a:pPr lvl="1"/>
            <a:r>
              <a:rPr lang="en-US" sz="3400" dirty="0"/>
              <a:t>Usage of </a:t>
            </a:r>
            <a:r>
              <a:rPr lang="en-US" sz="3400" dirty="0">
                <a:solidFill>
                  <a:srgbClr val="C00000"/>
                </a:solidFill>
              </a:rPr>
              <a:t>multiple</a:t>
            </a:r>
            <a:r>
              <a:rPr lang="en-US" sz="3400" dirty="0"/>
              <a:t> tags</a:t>
            </a:r>
          </a:p>
          <a:p>
            <a:pPr lvl="1"/>
            <a:r>
              <a:rPr lang="en-US" sz="3400" dirty="0"/>
              <a:t>Leveraging </a:t>
            </a:r>
            <a:r>
              <a:rPr lang="en-US" sz="3400" dirty="0">
                <a:solidFill>
                  <a:srgbClr val="C00000"/>
                </a:solidFill>
              </a:rPr>
              <a:t>neural network </a:t>
            </a:r>
            <a:r>
              <a:rPr lang="en-US" sz="3400" dirty="0"/>
              <a:t>modeling for </a:t>
            </a:r>
            <a:r>
              <a:rPr lang="en-US" sz="3400" dirty="0">
                <a:solidFill>
                  <a:srgbClr val="C00000"/>
                </a:solidFill>
              </a:rPr>
              <a:t>initialization</a:t>
            </a:r>
          </a:p>
          <a:p>
            <a:pPr lvl="1"/>
            <a:r>
              <a:rPr lang="en-US" sz="3400" dirty="0"/>
              <a:t>Exploiting </a:t>
            </a:r>
            <a:r>
              <a:rPr lang="en-US" sz="3400" dirty="0">
                <a:solidFill>
                  <a:srgbClr val="C00000"/>
                </a:solidFill>
              </a:rPr>
              <a:t>temporal locality </a:t>
            </a:r>
            <a:r>
              <a:rPr lang="en-US" sz="3400" dirty="0"/>
              <a:t>of movement</a:t>
            </a:r>
            <a:endParaRPr lang="en-US" sz="3400" dirty="0">
              <a:solidFill>
                <a:srgbClr val="C00000"/>
              </a:solidFill>
            </a:endParaRPr>
          </a:p>
          <a:p>
            <a:r>
              <a:rPr lang="en-US" sz="3400" dirty="0"/>
              <a:t>Extract the translation from the phase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E32D-881B-CA46-B25E-CA2F2116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2E069-98B3-004B-9462-9E9F72F9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Key</a:t>
            </a:r>
            <a:r>
              <a:rPr lang="en-US" sz="5400" dirty="0"/>
              <a:t> Idea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75C0F15-296C-E042-AB79-E6507E6E5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69368"/>
            <a:ext cx="6953250" cy="53083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7296C-B068-C348-B73D-C103B874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9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A72B-517D-3A45-9FBF-67DD77B1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Gain</a:t>
            </a:r>
            <a:r>
              <a:rPr lang="en-US" sz="5400" dirty="0"/>
              <a:t> Sampling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1E60A467-8524-2A48-80B7-C68A9BA2D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33" y="1444096"/>
            <a:ext cx="7020216" cy="47328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F0D9B-77AC-674D-8F8E-3CB05579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4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A697C-3633-A044-98FB-098B2535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Algorithm</a:t>
            </a:r>
            <a:r>
              <a:rPr lang="en-US" sz="5400" dirty="0"/>
              <a:t> detail of TIMU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775D7-E06E-264C-91AC-BC8A0BAB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39</a:t>
            </a:fld>
            <a:endParaRPr lang="en-US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89A744-9ED1-0643-A310-04479D524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90692"/>
            <a:ext cx="7857067" cy="4935754"/>
          </a:xfrm>
        </p:spPr>
      </p:pic>
    </p:spTree>
    <p:extLst>
      <p:ext uri="{BB962C8B-B14F-4D97-AF65-F5344CB8AC3E}">
        <p14:creationId xmlns:p14="http://schemas.microsoft.com/office/powerpoint/2010/main" val="328856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F7EE-EB4A-964A-B859-B2A7D018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Current</a:t>
            </a:r>
            <a:r>
              <a:rPr lang="en-US" sz="5400" dirty="0"/>
              <a:t>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6AD97-DB52-1945-B7CA-BD766893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4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High-speed Camera</a:t>
            </a:r>
          </a:p>
          <a:p>
            <a:pPr lvl="1"/>
            <a:r>
              <a:rPr lang="en-US" dirty="0"/>
              <a:t>Costly (~1 million dollars)</a:t>
            </a:r>
          </a:p>
          <a:p>
            <a:pPr lvl="1"/>
            <a:r>
              <a:rPr lang="en-US" dirty="0"/>
              <a:t>Does not work in Non-Line-of-Sight</a:t>
            </a:r>
          </a:p>
          <a:p>
            <a:pPr marL="457189" lvl="1" indent="0">
              <a:buNone/>
            </a:pPr>
            <a:endParaRPr lang="en-US" dirty="0"/>
          </a:p>
          <a:p>
            <a:r>
              <a:rPr lang="en-US" sz="3600" dirty="0"/>
              <a:t>IMU based approaches</a:t>
            </a:r>
          </a:p>
          <a:p>
            <a:pPr lvl="1"/>
            <a:r>
              <a:rPr lang="en-US" dirty="0"/>
              <a:t>Non-trivial modification in the ball</a:t>
            </a:r>
          </a:p>
          <a:p>
            <a:pPr lvl="1"/>
            <a:r>
              <a:rPr lang="en-US" dirty="0"/>
              <a:t>Battery needed</a:t>
            </a:r>
          </a:p>
          <a:p>
            <a:pPr lvl="1"/>
            <a:endParaRPr lang="en-US" dirty="0"/>
          </a:p>
          <a:p>
            <a:r>
              <a:rPr lang="en-US" sz="3600" dirty="0" err="1"/>
              <a:t>WiFi</a:t>
            </a:r>
            <a:r>
              <a:rPr lang="en-US" sz="3600" dirty="0"/>
              <a:t> / Bluetooth Beacon approaches</a:t>
            </a:r>
          </a:p>
          <a:p>
            <a:pPr lvl="1"/>
            <a:r>
              <a:rPr lang="en-US" dirty="0"/>
              <a:t>Specific calibration needed</a:t>
            </a:r>
          </a:p>
          <a:p>
            <a:pPr lvl="1"/>
            <a:r>
              <a:rPr lang="en-US" dirty="0"/>
              <a:t>Battery needed</a:t>
            </a:r>
          </a:p>
          <a:p>
            <a:pPr lvl="1"/>
            <a:r>
              <a:rPr lang="en-US" dirty="0"/>
              <a:t>Modification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679E3-E531-1142-97DF-C3031172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8F089-8126-6B46-8DA8-94CA81B15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39" y="1108283"/>
            <a:ext cx="3776053" cy="2125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C72E75-6164-4D4E-84B1-4FEFE91D7C3E}"/>
              </a:ext>
            </a:extLst>
          </p:cNvPr>
          <p:cNvSpPr txBox="1"/>
          <p:nvPr/>
        </p:nvSpPr>
        <p:spPr>
          <a:xfrm>
            <a:off x="10846038" y="1868797"/>
            <a:ext cx="1314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HawkEye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E97A12-4A6D-9149-9107-AB1768865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22" y="3323836"/>
            <a:ext cx="3937000" cy="16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E583A7-9E56-D84C-B4A9-96E63094DA2D}"/>
              </a:ext>
            </a:extLst>
          </p:cNvPr>
          <p:cNvSpPr txBox="1"/>
          <p:nvPr/>
        </p:nvSpPr>
        <p:spPr>
          <a:xfrm>
            <a:off x="11102293" y="3924853"/>
            <a:ext cx="801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Zepp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E6D2E7-F4E9-0F4C-8C3C-5B82820991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2616" r="8975" b="-2616"/>
          <a:stretch/>
        </p:blipFill>
        <p:spPr>
          <a:xfrm>
            <a:off x="8378330" y="5071123"/>
            <a:ext cx="2561492" cy="1722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36FF8F-EF60-7F43-AD75-E971EBCD583F}"/>
              </a:ext>
            </a:extLst>
          </p:cNvPr>
          <p:cNvSpPr txBox="1"/>
          <p:nvPr/>
        </p:nvSpPr>
        <p:spPr>
          <a:xfrm>
            <a:off x="11102292" y="5605888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iBall</a:t>
            </a:r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7A2162-4EB2-3B4F-A8E5-9BA59863AE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63652"/>
            <a:ext cx="1294422" cy="14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3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D036-8290-4945-88CA-5518367F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Metrics</a:t>
            </a:r>
            <a:r>
              <a:rPr lang="en-US" sz="5400" dirty="0"/>
              <a:t> of interest in sports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FB1F-F008-6E43-BB69-22A97941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Ball Motion Analytics </a:t>
            </a:r>
            <a:r>
              <a:rPr lang="en-US" sz="4000" dirty="0"/>
              <a:t>in </a:t>
            </a:r>
            <a:r>
              <a:rPr lang="en-US" sz="4000" dirty="0">
                <a:solidFill>
                  <a:srgbClr val="C00000"/>
                </a:solidFill>
              </a:rPr>
              <a:t>Bat or/and Ball </a:t>
            </a:r>
            <a:r>
              <a:rPr lang="en-US" sz="4000" dirty="0"/>
              <a:t>sports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83CA6-8EF8-8B41-A7EB-CDFDCC90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940014"/>
            <a:ext cx="2743200" cy="365125"/>
          </a:xfrm>
        </p:spPr>
        <p:txBody>
          <a:bodyPr/>
          <a:lstStyle/>
          <a:p>
            <a:fld id="{088FEC65-D79E-4DCE-A549-ACBEE94ABE9E}" type="slidenum">
              <a:rPr lang="en-US" smtClean="0"/>
              <a:t>40</a:t>
            </a:fld>
            <a:endParaRPr lang="en-US"/>
          </a:p>
        </p:txBody>
      </p:sp>
      <p:pic>
        <p:nvPicPr>
          <p:cNvPr id="6" name="Graphic 5" descr="Baseball">
            <a:extLst>
              <a:ext uri="{FF2B5EF4-FFF2-40B4-BE49-F238E27FC236}">
                <a16:creationId xmlns:a16="http://schemas.microsoft.com/office/drawing/2014/main" id="{BB18A134-6AE5-DE40-ADD7-391E8812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584" y="3251160"/>
            <a:ext cx="2130496" cy="2130496"/>
          </a:xfrm>
          <a:prstGeom prst="rect">
            <a:avLst/>
          </a:prstGeom>
        </p:spPr>
      </p:pic>
      <p:pic>
        <p:nvPicPr>
          <p:cNvPr id="8" name="Graphic 7" descr="Cricket">
            <a:extLst>
              <a:ext uri="{FF2B5EF4-FFF2-40B4-BE49-F238E27FC236}">
                <a16:creationId xmlns:a16="http://schemas.microsoft.com/office/drawing/2014/main" id="{8F1AE4FE-BE1B-854D-B472-40894D866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3290072"/>
            <a:ext cx="1981200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E1CB09-1B8E-B446-89D7-1F7FC5F60A77}"/>
              </a:ext>
            </a:extLst>
          </p:cNvPr>
          <p:cNvSpPr txBox="1"/>
          <p:nvPr/>
        </p:nvSpPr>
        <p:spPr>
          <a:xfrm>
            <a:off x="1536721" y="5353505"/>
            <a:ext cx="1912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Baseball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221F9-DFD2-8945-B7DF-77EB80C4A68B}"/>
              </a:ext>
            </a:extLst>
          </p:cNvPr>
          <p:cNvSpPr txBox="1"/>
          <p:nvPr/>
        </p:nvSpPr>
        <p:spPr>
          <a:xfrm>
            <a:off x="5240809" y="5452691"/>
            <a:ext cx="1611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Cricket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D29D16-31BA-CE40-8F6F-1F148DA631AC}"/>
              </a:ext>
            </a:extLst>
          </p:cNvPr>
          <p:cNvSpPr txBox="1"/>
          <p:nvPr/>
        </p:nvSpPr>
        <p:spPr>
          <a:xfrm>
            <a:off x="8472975" y="5420067"/>
            <a:ext cx="2297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Basketball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3F1680-9771-1A49-84E5-57A3E1BD5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587" y="3557610"/>
            <a:ext cx="1342397" cy="1795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EA1A1D-E671-234E-8A95-BE5EBB90EF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85" y="3430385"/>
            <a:ext cx="1739484" cy="17394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14B624-753C-7945-856B-684624858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26" y="2973606"/>
            <a:ext cx="2540000" cy="254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39F270F-2880-8A42-B4FB-4668EEDFFB68}"/>
              </a:ext>
            </a:extLst>
          </p:cNvPr>
          <p:cNvSpPr txBox="1"/>
          <p:nvPr/>
        </p:nvSpPr>
        <p:spPr>
          <a:xfrm>
            <a:off x="181560" y="6128775"/>
            <a:ext cx="1182887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Can be used in </a:t>
            </a:r>
            <a:r>
              <a:rPr lang="en-US" sz="4000" dirty="0">
                <a:solidFill>
                  <a:srgbClr val="C00000"/>
                </a:solidFill>
              </a:rPr>
              <a:t>coaching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C00000"/>
                </a:solidFill>
              </a:rPr>
              <a:t>performance</a:t>
            </a:r>
            <a:r>
              <a:rPr lang="en-US" sz="4000" dirty="0"/>
              <a:t> improvement</a:t>
            </a:r>
          </a:p>
        </p:txBody>
      </p:sp>
    </p:spTree>
    <p:extLst>
      <p:ext uri="{BB962C8B-B14F-4D97-AF65-F5344CB8AC3E}">
        <p14:creationId xmlns:p14="http://schemas.microsoft.com/office/powerpoint/2010/main" val="34415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891D-677B-E349-963A-EA4B19CC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Estimating</a:t>
            </a:r>
            <a:r>
              <a:rPr lang="en-US" sz="5400" dirty="0"/>
              <a:t> Rotation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0A7F-0D75-CF4B-ADB4-637809DD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/>
              <a:t> Estimating </a:t>
            </a:r>
            <a:r>
              <a:rPr lang="en-US" sz="3400" dirty="0">
                <a:solidFill>
                  <a:srgbClr val="C00000"/>
                </a:solidFill>
              </a:rPr>
              <a:t>the rotation axis </a:t>
            </a:r>
            <a:r>
              <a:rPr lang="en-US" sz="3400" dirty="0"/>
              <a:t>(and then </a:t>
            </a:r>
            <a:r>
              <a:rPr lang="en-US" sz="3400" dirty="0">
                <a:solidFill>
                  <a:srgbClr val="C00000"/>
                </a:solidFill>
              </a:rPr>
              <a:t>azimuth</a:t>
            </a:r>
            <a:r>
              <a:rPr lang="en-US" sz="3400" dirty="0"/>
              <a:t> and </a:t>
            </a:r>
            <a:r>
              <a:rPr lang="en-US" sz="3400" dirty="0">
                <a:solidFill>
                  <a:srgbClr val="C00000"/>
                </a:solidFill>
              </a:rPr>
              <a:t>elevation</a:t>
            </a:r>
            <a:r>
              <a:rPr lang="en-US" sz="3400" dirty="0"/>
              <a:t>) using an optimization framework</a:t>
            </a: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/>
              <a:t>Address </a:t>
            </a:r>
            <a:r>
              <a:rPr lang="en-US" sz="3400" dirty="0">
                <a:solidFill>
                  <a:srgbClr val="C00000"/>
                </a:solidFill>
              </a:rPr>
              <a:t>the non-convexity </a:t>
            </a:r>
            <a:r>
              <a:rPr lang="en-US" sz="3400" dirty="0"/>
              <a:t>of the optimization:</a:t>
            </a:r>
          </a:p>
          <a:p>
            <a:pPr lvl="1"/>
            <a:r>
              <a:rPr lang="en-US" sz="3400" dirty="0"/>
              <a:t>Usage of </a:t>
            </a:r>
            <a:r>
              <a:rPr lang="en-US" sz="3400" dirty="0">
                <a:solidFill>
                  <a:srgbClr val="C00000"/>
                </a:solidFill>
              </a:rPr>
              <a:t>multiple</a:t>
            </a:r>
            <a:r>
              <a:rPr lang="en-US" sz="3400" dirty="0"/>
              <a:t> tags</a:t>
            </a:r>
          </a:p>
          <a:p>
            <a:pPr lvl="1"/>
            <a:r>
              <a:rPr lang="en-US" sz="3400" dirty="0"/>
              <a:t>Leveraging </a:t>
            </a:r>
            <a:r>
              <a:rPr lang="en-US" sz="3400" dirty="0">
                <a:solidFill>
                  <a:srgbClr val="C00000"/>
                </a:solidFill>
              </a:rPr>
              <a:t>neural network </a:t>
            </a:r>
            <a:r>
              <a:rPr lang="en-US" sz="3400" dirty="0"/>
              <a:t>modeling for </a:t>
            </a:r>
            <a:r>
              <a:rPr lang="en-US" sz="3400" dirty="0">
                <a:solidFill>
                  <a:srgbClr val="C00000"/>
                </a:solidFill>
              </a:rPr>
              <a:t>initialization</a:t>
            </a:r>
          </a:p>
          <a:p>
            <a:pPr lvl="1"/>
            <a:r>
              <a:rPr lang="en-US" sz="3400" dirty="0"/>
              <a:t>Exploiting </a:t>
            </a:r>
            <a:r>
              <a:rPr lang="en-US" sz="3400" dirty="0">
                <a:solidFill>
                  <a:srgbClr val="C00000"/>
                </a:solidFill>
              </a:rPr>
              <a:t>temporal locality </a:t>
            </a:r>
            <a:r>
              <a:rPr lang="en-US" sz="3400" dirty="0"/>
              <a:t>of movement</a:t>
            </a:r>
            <a:endParaRPr lang="en-US" sz="34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F4747-328E-2143-92CC-BA106D7E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18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891D-677B-E349-963A-EA4B19CC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Estimating</a:t>
            </a:r>
            <a:r>
              <a:rPr lang="en-US" sz="5400" dirty="0"/>
              <a:t> Rotation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0A7F-0D75-CF4B-ADB4-637809DD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/>
              <a:t> Estimating </a:t>
            </a:r>
            <a:r>
              <a:rPr lang="en-US" sz="3400" dirty="0">
                <a:solidFill>
                  <a:srgbClr val="C00000"/>
                </a:solidFill>
              </a:rPr>
              <a:t>the rotation axis </a:t>
            </a:r>
            <a:r>
              <a:rPr lang="en-US" sz="3400" dirty="0"/>
              <a:t>(and then </a:t>
            </a:r>
            <a:r>
              <a:rPr lang="en-US" sz="3400" dirty="0">
                <a:solidFill>
                  <a:srgbClr val="C00000"/>
                </a:solidFill>
              </a:rPr>
              <a:t>azimuth</a:t>
            </a:r>
            <a:r>
              <a:rPr lang="en-US" sz="3400" dirty="0"/>
              <a:t> and </a:t>
            </a:r>
            <a:r>
              <a:rPr lang="en-US" sz="3400" dirty="0">
                <a:solidFill>
                  <a:srgbClr val="C00000"/>
                </a:solidFill>
              </a:rPr>
              <a:t>elevation</a:t>
            </a:r>
            <a:r>
              <a:rPr lang="en-US" sz="3400" dirty="0"/>
              <a:t>) using an optimization framework</a:t>
            </a: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</a:rPr>
              <a:t>Address the non-convexity of the optimization: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</a:rPr>
              <a:t>Usage of multiple tags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</a:rPr>
              <a:t>Leveraging neural network modeling for initialization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</a:rPr>
              <a:t>Exploiting temporal locality of movement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F4747-328E-2143-92CC-BA106D7E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" y="-628124"/>
            <a:ext cx="11996928" cy="35661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Can we sense </a:t>
            </a:r>
            <a:r>
              <a:rPr lang="en-US" i="1" dirty="0">
                <a:solidFill>
                  <a:srgbClr val="FF0000"/>
                </a:solidFill>
              </a:rPr>
              <a:t>rotation</a:t>
            </a:r>
            <a:r>
              <a:rPr lang="en-US" dirty="0">
                <a:solidFill>
                  <a:schemeClr val="bg1"/>
                </a:solidFill>
              </a:rPr>
              <a:t> motion with</a:t>
            </a:r>
            <a:r>
              <a:rPr lang="en-US" i="1" dirty="0">
                <a:solidFill>
                  <a:srgbClr val="C00000"/>
                </a:solidFill>
              </a:rPr>
              <a:t> minimal change </a:t>
            </a:r>
            <a:r>
              <a:rPr lang="en-US" dirty="0">
                <a:solidFill>
                  <a:schemeClr val="bg1"/>
                </a:solidFill>
              </a:rPr>
              <a:t>using </a:t>
            </a:r>
            <a:r>
              <a:rPr lang="en-US" i="1" dirty="0">
                <a:solidFill>
                  <a:srgbClr val="FF0000"/>
                </a:solidFill>
              </a:rPr>
              <a:t>passive RFID </a:t>
            </a:r>
            <a:r>
              <a:rPr lang="en-US" dirty="0">
                <a:solidFill>
                  <a:schemeClr val="bg1"/>
                </a:solidFill>
              </a:rPr>
              <a:t>tags and </a:t>
            </a:r>
            <a:r>
              <a:rPr lang="en-US" i="1" dirty="0">
                <a:solidFill>
                  <a:srgbClr val="C00000"/>
                </a:solidFill>
              </a:rPr>
              <a:t>single</a:t>
            </a:r>
            <a:r>
              <a:rPr lang="en-US" dirty="0">
                <a:solidFill>
                  <a:schemeClr val="bg1"/>
                </a:solidFill>
              </a:rPr>
              <a:t> reader antenna 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5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2C679C0-D18D-7943-AC7D-7E444948F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7" y="3212526"/>
            <a:ext cx="9012357" cy="35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" y="796229"/>
            <a:ext cx="11996928" cy="35661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Our Solution: We exploit </a:t>
            </a:r>
            <a:r>
              <a:rPr lang="en-US" i="1" dirty="0">
                <a:solidFill>
                  <a:srgbClr val="C00000"/>
                </a:solidFill>
              </a:rPr>
              <a:t>polarization</a:t>
            </a:r>
            <a:r>
              <a:rPr lang="en-US" dirty="0">
                <a:solidFill>
                  <a:schemeClr val="bg1"/>
                </a:solidFill>
              </a:rPr>
              <a:t> property of passive RFID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9CD9-39CB-1C45-B544-378C2DF1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302A-47BA-064C-B715-475EB498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Model</a:t>
            </a:r>
            <a:r>
              <a:rPr lang="en-US" sz="4000" dirty="0"/>
              <a:t> RSS and Phase under rotation</a:t>
            </a:r>
          </a:p>
          <a:p>
            <a:endParaRPr lang="en-US" sz="4000" dirty="0"/>
          </a:p>
          <a:p>
            <a:r>
              <a:rPr lang="en-US" sz="4000" dirty="0"/>
              <a:t>Estimate </a:t>
            </a:r>
            <a:r>
              <a:rPr lang="en-US" sz="4000" dirty="0">
                <a:solidFill>
                  <a:srgbClr val="C00000"/>
                </a:solidFill>
              </a:rPr>
              <a:t>rotation </a:t>
            </a:r>
            <a:r>
              <a:rPr lang="en-US" sz="4000" dirty="0"/>
              <a:t>axis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/>
              <a:t>assuming only rotation</a:t>
            </a:r>
          </a:p>
          <a:p>
            <a:endParaRPr lang="en-US" sz="4000" dirty="0"/>
          </a:p>
          <a:p>
            <a:r>
              <a:rPr lang="en-US" sz="4000" dirty="0"/>
              <a:t>Extract the </a:t>
            </a:r>
            <a:r>
              <a:rPr lang="en-US" sz="4000" dirty="0">
                <a:solidFill>
                  <a:srgbClr val="C00000"/>
                </a:solidFill>
              </a:rPr>
              <a:t>rotation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C00000"/>
                </a:solidFill>
              </a:rPr>
              <a:t>translation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E32D-881B-CA46-B25E-CA2F2116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9CD9-39CB-1C45-B544-378C2DF1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302A-47BA-064C-B715-475EB498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Model</a:t>
            </a:r>
            <a:r>
              <a:rPr lang="en-US" sz="4000" dirty="0"/>
              <a:t> RSS and Phase under rotation</a:t>
            </a:r>
          </a:p>
          <a:p>
            <a:endParaRPr lang="en-US" sz="4000" dirty="0"/>
          </a:p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Estimate rotation axis assuming only rotation</a:t>
            </a:r>
          </a:p>
          <a:p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Extract the rotation and translation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E32D-881B-CA46-B25E-CA2F2116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2073-80A6-A747-87C4-4B457CAA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Modeling </a:t>
            </a:r>
            <a:r>
              <a:rPr lang="en-US" sz="5400" dirty="0"/>
              <a:t>RSS and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A1942-3796-D746-87B9-C4706C6E9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Exploit </a:t>
            </a:r>
            <a:r>
              <a:rPr lang="en-US" sz="3200" dirty="0">
                <a:solidFill>
                  <a:srgbClr val="C00000"/>
                </a:solidFill>
              </a:rPr>
              <a:t>polarization property </a:t>
            </a:r>
            <a:r>
              <a:rPr lang="en-US" sz="3200" dirty="0"/>
              <a:t>of RFID tag with linear antenna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sz="3600" dirty="0">
                <a:solidFill>
                  <a:srgbClr val="FF0000"/>
                </a:solidFill>
              </a:rPr>
              <a:t>Directly</a:t>
            </a:r>
            <a:r>
              <a:rPr lang="en-US" sz="3600" dirty="0"/>
              <a:t> extract the motion states </a:t>
            </a:r>
            <a:r>
              <a:rPr lang="en-US" sz="3600" dirty="0">
                <a:solidFill>
                  <a:srgbClr val="FF0000"/>
                </a:solidFill>
              </a:rPr>
              <a:t>using single antenna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B5AEB-F669-D14F-BB91-539DC01D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38E8B-DF87-2244-8E26-A0BC3261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72" y="2457939"/>
            <a:ext cx="3612173" cy="1186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E5215-FA50-B449-BD37-0A8AC862C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60" y="3735317"/>
            <a:ext cx="5138582" cy="8276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BF89A0D-06FE-AF45-ADB7-C381CB1B35AB}"/>
              </a:ext>
            </a:extLst>
          </p:cNvPr>
          <p:cNvSpPr/>
          <p:nvPr/>
        </p:nvSpPr>
        <p:spPr>
          <a:xfrm>
            <a:off x="6447692" y="2457940"/>
            <a:ext cx="1172308" cy="1186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5842B0-DA1C-0D4F-9BC9-911ACAE17A75}"/>
              </a:ext>
            </a:extLst>
          </p:cNvPr>
          <p:cNvSpPr/>
          <p:nvPr/>
        </p:nvSpPr>
        <p:spPr>
          <a:xfrm>
            <a:off x="7450014" y="3560356"/>
            <a:ext cx="1391593" cy="1186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2C51CD-DCE1-A947-8BA9-9921893BB329}"/>
              </a:ext>
            </a:extLst>
          </p:cNvPr>
          <p:cNvSpPr/>
          <p:nvPr/>
        </p:nvSpPr>
        <p:spPr>
          <a:xfrm>
            <a:off x="6447692" y="3760057"/>
            <a:ext cx="679939" cy="82769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21308-F97A-854C-BE7C-C2BAECA24EFA}"/>
              </a:ext>
            </a:extLst>
          </p:cNvPr>
          <p:cNvSpPr txBox="1"/>
          <p:nvPr/>
        </p:nvSpPr>
        <p:spPr>
          <a:xfrm>
            <a:off x="8796181" y="2734408"/>
            <a:ext cx="238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Polarization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7EC28F-01BF-374E-ADF5-CCEB5A29233C}"/>
              </a:ext>
            </a:extLst>
          </p:cNvPr>
          <p:cNvSpPr/>
          <p:nvPr/>
        </p:nvSpPr>
        <p:spPr>
          <a:xfrm>
            <a:off x="5554801" y="2637397"/>
            <a:ext cx="679939" cy="82769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C6089-445C-0A4A-B5DA-7F3597324AA0}"/>
              </a:ext>
            </a:extLst>
          </p:cNvPr>
          <p:cNvSpPr txBox="1"/>
          <p:nvPr/>
        </p:nvSpPr>
        <p:spPr>
          <a:xfrm>
            <a:off x="9612923" y="3628006"/>
            <a:ext cx="1786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Distance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762429-D1EC-1742-94F4-2CB12370AFF9}"/>
              </a:ext>
            </a:extLst>
          </p:cNvPr>
          <p:cNvSpPr/>
          <p:nvPr/>
        </p:nvSpPr>
        <p:spPr>
          <a:xfrm>
            <a:off x="5340460" y="3580598"/>
            <a:ext cx="1172309" cy="1186608"/>
          </a:xfrm>
          <a:prstGeom prst="ellipse">
            <a:avLst/>
          </a:prstGeom>
          <a:noFill/>
          <a:ln w="57150">
            <a:solidFill>
              <a:srgbClr val="D26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79AAE-1477-3946-A577-C909AD5A33C3}"/>
              </a:ext>
            </a:extLst>
          </p:cNvPr>
          <p:cNvSpPr txBox="1"/>
          <p:nvPr/>
        </p:nvSpPr>
        <p:spPr>
          <a:xfrm>
            <a:off x="9946773" y="4535748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7415"/>
                </a:solidFill>
              </a:rPr>
              <a:t>Gain</a:t>
            </a:r>
          </a:p>
        </p:txBody>
      </p:sp>
    </p:spTree>
    <p:extLst>
      <p:ext uri="{BB962C8B-B14F-4D97-AF65-F5344CB8AC3E}">
        <p14:creationId xmlns:p14="http://schemas.microsoft.com/office/powerpoint/2010/main" val="10858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120120</TotalTime>
  <Words>1060</Words>
  <Application>Microsoft Office PowerPoint</Application>
  <PresentationFormat>Widescreen</PresentationFormat>
  <Paragraphs>298</Paragraphs>
  <Slides>42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Rotation Sensing Using Passive RFID Tags</vt:lpstr>
      <vt:lpstr>Sports analytics is a billion dollar industry</vt:lpstr>
      <vt:lpstr>Key metrics for sports analytics</vt:lpstr>
      <vt:lpstr>Current approaches</vt:lpstr>
      <vt:lpstr>Can we sense rotation motion with minimal change using passive RFID tags and single reader antenna ?</vt:lpstr>
      <vt:lpstr>Our Solution: We exploit polarization property of passive RFID system</vt:lpstr>
      <vt:lpstr>Outline</vt:lpstr>
      <vt:lpstr>Outline</vt:lpstr>
      <vt:lpstr>Modeling RSS and Phase</vt:lpstr>
      <vt:lpstr>Modeling RSS and Phase</vt:lpstr>
      <vt:lpstr>RSS Modeling Examples</vt:lpstr>
      <vt:lpstr>Phase Modeling Examples</vt:lpstr>
      <vt:lpstr>In presence of Multi-path</vt:lpstr>
      <vt:lpstr>Outline</vt:lpstr>
      <vt:lpstr>Estimate Rotation Axis: Problem Formulation</vt:lpstr>
      <vt:lpstr>Estimate Rotation Axis: Algorithm</vt:lpstr>
      <vt:lpstr>NN-driven Initialization</vt:lpstr>
      <vt:lpstr>Temporal Locality Idea Sketch</vt:lpstr>
      <vt:lpstr>NN-Initialization &amp; Temporal pattern </vt:lpstr>
      <vt:lpstr>Outline</vt:lpstr>
      <vt:lpstr>Rotation speed estimation</vt:lpstr>
      <vt:lpstr>Linear speed estimation</vt:lpstr>
      <vt:lpstr>Algorithm sketch</vt:lpstr>
      <vt:lpstr>PowerPoint Presentation</vt:lpstr>
      <vt:lpstr>Controlled setup</vt:lpstr>
      <vt:lpstr>Controlled setup</vt:lpstr>
      <vt:lpstr>Rotation axis Estimation error</vt:lpstr>
      <vt:lpstr>Rotation axis Estimation error</vt:lpstr>
      <vt:lpstr>Linear distance estimation error</vt:lpstr>
      <vt:lpstr>Azimuth &amp; Elevation Estimation Error</vt:lpstr>
      <vt:lpstr>Multi-path Experiments</vt:lpstr>
      <vt:lpstr>Related works of TIMU</vt:lpstr>
      <vt:lpstr>Key takeaways of TIMU</vt:lpstr>
      <vt:lpstr>Thanks for listening</vt:lpstr>
      <vt:lpstr>Backup Slides</vt:lpstr>
      <vt:lpstr>Key Idea Roadmap</vt:lpstr>
      <vt:lpstr>Key Idea</vt:lpstr>
      <vt:lpstr>Gain Sampling</vt:lpstr>
      <vt:lpstr>Algorithm detail of TIMU</vt:lpstr>
      <vt:lpstr>Metrics of interest in sports analytics</vt:lpstr>
      <vt:lpstr>Estimating Rotation Axis</vt:lpstr>
      <vt:lpstr>Estimating Rotation Axis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Kassem Fawaz</dc:creator>
  <cp:lastModifiedBy>Qiu, Lili</cp:lastModifiedBy>
  <cp:revision>868</cp:revision>
  <dcterms:created xsi:type="dcterms:W3CDTF">2017-01-26T22:42:49Z</dcterms:created>
  <dcterms:modified xsi:type="dcterms:W3CDTF">2021-07-26T15:26:54Z</dcterms:modified>
</cp:coreProperties>
</file>