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336" r:id="rId3"/>
    <p:sldId id="467" r:id="rId4"/>
    <p:sldId id="468" r:id="rId5"/>
    <p:sldId id="573" r:id="rId6"/>
    <p:sldId id="469" r:id="rId7"/>
    <p:sldId id="471" r:id="rId8"/>
    <p:sldId id="425" r:id="rId9"/>
    <p:sldId id="428" r:id="rId10"/>
    <p:sldId id="445" r:id="rId11"/>
    <p:sldId id="446" r:id="rId12"/>
    <p:sldId id="447" r:id="rId13"/>
    <p:sldId id="413" r:id="rId14"/>
    <p:sldId id="414" r:id="rId15"/>
    <p:sldId id="448" r:id="rId16"/>
    <p:sldId id="416" r:id="rId17"/>
    <p:sldId id="417" r:id="rId18"/>
    <p:sldId id="438" r:id="rId19"/>
    <p:sldId id="450" r:id="rId20"/>
    <p:sldId id="407" r:id="rId21"/>
    <p:sldId id="418" r:id="rId22"/>
    <p:sldId id="432" r:id="rId23"/>
    <p:sldId id="483" r:id="rId24"/>
    <p:sldId id="484" r:id="rId25"/>
    <p:sldId id="524" r:id="rId26"/>
    <p:sldId id="570" r:id="rId27"/>
    <p:sldId id="571" r:id="rId28"/>
    <p:sldId id="547" r:id="rId29"/>
    <p:sldId id="548" r:id="rId30"/>
    <p:sldId id="525" r:id="rId31"/>
    <p:sldId id="549" r:id="rId32"/>
    <p:sldId id="551" r:id="rId33"/>
    <p:sldId id="552" r:id="rId34"/>
    <p:sldId id="554" r:id="rId35"/>
    <p:sldId id="574" r:id="rId36"/>
    <p:sldId id="556" r:id="rId37"/>
    <p:sldId id="557" r:id="rId38"/>
    <p:sldId id="559" r:id="rId39"/>
    <p:sldId id="560" r:id="rId40"/>
    <p:sldId id="561" r:id="rId41"/>
    <p:sldId id="489" r:id="rId42"/>
    <p:sldId id="562" r:id="rId43"/>
    <p:sldId id="563" r:id="rId44"/>
    <p:sldId id="564" r:id="rId45"/>
    <p:sldId id="522" r:id="rId46"/>
    <p:sldId id="567" r:id="rId47"/>
    <p:sldId id="472" r:id="rId48"/>
    <p:sldId id="473" r:id="rId49"/>
    <p:sldId id="572" r:id="rId50"/>
    <p:sldId id="500" r:id="rId51"/>
    <p:sldId id="495" r:id="rId52"/>
    <p:sldId id="504" r:id="rId53"/>
    <p:sldId id="513" r:id="rId54"/>
    <p:sldId id="506" r:id="rId55"/>
    <p:sldId id="507" r:id="rId56"/>
    <p:sldId id="508" r:id="rId57"/>
    <p:sldId id="514" r:id="rId58"/>
    <p:sldId id="515" r:id="rId59"/>
    <p:sldId id="509" r:id="rId60"/>
    <p:sldId id="494" r:id="rId61"/>
    <p:sldId id="505" r:id="rId62"/>
    <p:sldId id="480" r:id="rId63"/>
    <p:sldId id="511" r:id="rId64"/>
    <p:sldId id="517" r:id="rId65"/>
    <p:sldId id="512" r:id="rId66"/>
    <p:sldId id="481" r:id="rId67"/>
    <p:sldId id="510" r:id="rId68"/>
    <p:sldId id="523" r:id="rId69"/>
    <p:sldId id="477" r:id="rId70"/>
    <p:sldId id="478" r:id="rId71"/>
    <p:sldId id="456" r:id="rId72"/>
    <p:sldId id="568" r:id="rId73"/>
    <p:sldId id="307" r:id="rId74"/>
    <p:sldId id="458" r:id="rId75"/>
    <p:sldId id="550" r:id="rId76"/>
    <p:sldId id="422" r:id="rId77"/>
    <p:sldId id="474" r:id="rId78"/>
    <p:sldId id="493" r:id="rId79"/>
    <p:sldId id="439" r:id="rId80"/>
    <p:sldId id="408" r:id="rId81"/>
    <p:sldId id="431" r:id="rId82"/>
    <p:sldId id="558" r:id="rId83"/>
    <p:sldId id="569" r:id="rId84"/>
    <p:sldId id="565" r:id="rId85"/>
    <p:sldId id="555" r:id="rId86"/>
    <p:sldId id="546" r:id="rId87"/>
    <p:sldId id="545" r:id="rId88"/>
    <p:sldId id="485" r:id="rId89"/>
    <p:sldId id="566" r:id="rId90"/>
    <p:sldId id="553" r:id="rId91"/>
    <p:sldId id="423" r:id="rId92"/>
    <p:sldId id="426" r:id="rId93"/>
    <p:sldId id="430" r:id="rId94"/>
    <p:sldId id="437" r:id="rId95"/>
    <p:sldId id="440" r:id="rId96"/>
    <p:sldId id="433" r:id="rId97"/>
    <p:sldId id="401" r:id="rId98"/>
    <p:sldId id="457" r:id="rId99"/>
    <p:sldId id="479" r:id="rId100"/>
    <p:sldId id="289" r:id="rId101"/>
    <p:sldId id="462" r:id="rId102"/>
    <p:sldId id="463" r:id="rId103"/>
    <p:sldId id="465" r:id="rId104"/>
    <p:sldId id="464" r:id="rId105"/>
    <p:sldId id="459" r:id="rId106"/>
    <p:sldId id="460" r:id="rId107"/>
    <p:sldId id="455" r:id="rId108"/>
    <p:sldId id="535" r:id="rId109"/>
    <p:sldId id="454" r:id="rId110"/>
    <p:sldId id="288" r:id="rId111"/>
    <p:sldId id="520" r:id="rId112"/>
    <p:sldId id="536" r:id="rId113"/>
    <p:sldId id="533" r:id="rId114"/>
    <p:sldId id="534" r:id="rId115"/>
    <p:sldId id="518" r:id="rId116"/>
    <p:sldId id="531" r:id="rId117"/>
    <p:sldId id="542" r:id="rId118"/>
    <p:sldId id="532" r:id="rId119"/>
    <p:sldId id="537" r:id="rId120"/>
    <p:sldId id="516" r:id="rId121"/>
    <p:sldId id="538" r:id="rId122"/>
    <p:sldId id="544" r:id="rId123"/>
    <p:sldId id="540" r:id="rId124"/>
    <p:sldId id="527" r:id="rId125"/>
    <p:sldId id="529" r:id="rId126"/>
    <p:sldId id="521" r:id="rId127"/>
    <p:sldId id="491" r:id="rId128"/>
    <p:sldId id="541" r:id="rId129"/>
    <p:sldId id="444" r:id="rId130"/>
    <p:sldId id="443" r:id="rId131"/>
    <p:sldId id="420" r:id="rId132"/>
    <p:sldId id="411" r:id="rId133"/>
    <p:sldId id="461" r:id="rId134"/>
    <p:sldId id="429"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DHIN PRADHAN" initials="SP" lastIdx="1" clrIdx="0">
    <p:extLst>
      <p:ext uri="{19B8F6BF-5375-455C-9EA6-DF929625EA0E}">
        <p15:presenceInfo xmlns:p15="http://schemas.microsoft.com/office/powerpoint/2012/main" userId="S::swadhin@cs.utexas.edu::3d1c3b29-8a11-40af-8785-69c1f91a72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80001"/>
    <a:srgbClr val="FF7415"/>
    <a:srgbClr val="D26014"/>
    <a:srgbClr val="2968A2"/>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05"/>
    <p:restoredTop sz="84574" autoAdjust="0"/>
  </p:normalViewPr>
  <p:slideViewPr>
    <p:cSldViewPr snapToGrid="0" showGuides="1">
      <p:cViewPr varScale="1">
        <p:scale>
          <a:sx n="78" d="100"/>
          <a:sy n="78" d="100"/>
        </p:scale>
        <p:origin x="744" y="184"/>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37AD4-A86B-1F42-A4D1-364BC6BC60E1}" type="datetimeFigureOut">
              <a:rPr lang="en-US" smtClean="0"/>
              <a:t>8/3/20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8FE9E-5B4B-E740-8B2A-C50B1847A4A5}" type="slidenum">
              <a:rPr lang="en-US" smtClean="0"/>
              <a:t>‹#›</a:t>
            </a:fld>
            <a:endParaRPr lang="en-US"/>
          </a:p>
        </p:txBody>
      </p:sp>
    </p:spTree>
    <p:extLst>
      <p:ext uri="{BB962C8B-B14F-4D97-AF65-F5344CB8AC3E}">
        <p14:creationId xmlns:p14="http://schemas.microsoft.com/office/powerpoint/2010/main" val="139818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afternoon everyone and thanks a lot for attending my PhD oral defense talk. I am Swadhin and the topic of my proposal is ‘battery-free wireless sensing and beyond’. This work has been advised by Prof. Lili Qiu. I also thank my committee members Prof. A. </a:t>
            </a:r>
            <a:r>
              <a:rPr lang="en-US" baseline="0" dirty="0" err="1"/>
              <a:t>Mok</a:t>
            </a:r>
            <a:r>
              <a:rPr lang="en-US" baseline="0" dirty="0"/>
              <a:t> and Karthik who are present here.</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a:t>
            </a:fld>
            <a:endParaRPr lang="en-US"/>
          </a:p>
        </p:txBody>
      </p:sp>
    </p:spTree>
    <p:extLst>
      <p:ext uri="{BB962C8B-B14F-4D97-AF65-F5344CB8AC3E}">
        <p14:creationId xmlns:p14="http://schemas.microsoft.com/office/powerpoint/2010/main" val="77986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delve into the detail of RIO. I will talk through</a:t>
            </a:r>
            <a:r>
              <a:rPr lang="en-US" baseline="0" dirty="0"/>
              <a:t> the system following this outline.</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11</a:t>
            </a:fld>
            <a:endParaRPr lang="en-US"/>
          </a:p>
        </p:txBody>
      </p:sp>
    </p:spTree>
    <p:extLst>
      <p:ext uri="{BB962C8B-B14F-4D97-AF65-F5344CB8AC3E}">
        <p14:creationId xmlns:p14="http://schemas.microsoft.com/office/powerpoint/2010/main" val="137700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start</a:t>
            </a:r>
            <a:r>
              <a:rPr lang="en-US" baseline="0" dirty="0"/>
              <a:t> with the key idea behind RIO.</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12</a:t>
            </a:fld>
            <a:endParaRPr lang="en-US"/>
          </a:p>
        </p:txBody>
      </p:sp>
    </p:spTree>
    <p:extLst>
      <p:ext uri="{BB962C8B-B14F-4D97-AF65-F5344CB8AC3E}">
        <p14:creationId xmlns:p14="http://schemas.microsoft.com/office/powerpoint/2010/main" val="841115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a:t>
            </a:r>
            <a:r>
              <a:rPr lang="en-US" baseline="0" dirty="0"/>
              <a:t> RFID system works by sending </a:t>
            </a:r>
            <a:r>
              <a:rPr lang="en-US" dirty="0"/>
              <a:t>RF signal and records the backscatter</a:t>
            </a:r>
            <a:r>
              <a:rPr lang="en-US" baseline="0" dirty="0"/>
              <a:t> signal to know the amplitude and phase. When</a:t>
            </a:r>
            <a:r>
              <a:rPr lang="en-US" dirty="0"/>
              <a:t> user touches</a:t>
            </a:r>
            <a:r>
              <a:rPr lang="en-US" baseline="0" dirty="0"/>
              <a:t> or swipes over a passive RFID tag there is a predictable phase change is observed at the reader side. </a:t>
            </a:r>
            <a:endParaRPr lang="en-US" dirty="0"/>
          </a:p>
        </p:txBody>
      </p:sp>
      <p:sp>
        <p:nvSpPr>
          <p:cNvPr id="4" name="Slide Number Placeholder 3"/>
          <p:cNvSpPr>
            <a:spLocks noGrp="1"/>
          </p:cNvSpPr>
          <p:nvPr>
            <p:ph type="sldNum" sz="quarter" idx="10"/>
          </p:nvPr>
        </p:nvSpPr>
        <p:spPr/>
        <p:txBody>
          <a:bodyPr/>
          <a:lstStyle/>
          <a:p>
            <a:fld id="{3AB8509E-AD66-F442-BB05-BD14D2992D77}" type="slidenum">
              <a:rPr lang="en-US" smtClean="0"/>
              <a:t>13</a:t>
            </a:fld>
            <a:endParaRPr lang="en-US"/>
          </a:p>
        </p:txBody>
      </p:sp>
    </p:spTree>
    <p:extLst>
      <p:ext uri="{BB962C8B-B14F-4D97-AF65-F5344CB8AC3E}">
        <p14:creationId xmlns:p14="http://schemas.microsoft.com/office/powerpoint/2010/main" val="170409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look at why this thing happens. Every passive RFID tag consists</a:t>
            </a:r>
            <a:r>
              <a:rPr lang="en-US" baseline="0" dirty="0"/>
              <a:t> of a chip and antenna. </a:t>
            </a:r>
            <a:r>
              <a:rPr lang="en-US" b="1" baseline="0" dirty="0"/>
              <a:t>Here, the numbers present the The impedances are presented as </a:t>
            </a:r>
            <a:r>
              <a:rPr lang="en-US" baseline="0" dirty="0"/>
              <a:t>.. Human body impedance can also be constructed as </a:t>
            </a:r>
            <a:r>
              <a:rPr lang="en-US" b="1" baseline="0" dirty="0" err="1"/>
              <a:t>Zbody</a:t>
            </a:r>
            <a:r>
              <a:rPr lang="en-US" baseline="0" dirty="0"/>
              <a:t>. Induced current in passive </a:t>
            </a:r>
            <a:r>
              <a:rPr lang="en-US" baseline="0" dirty="0" err="1"/>
              <a:t>rfid</a:t>
            </a:r>
            <a:r>
              <a:rPr lang="en-US" baseline="0" dirty="0"/>
              <a:t> tag can be shown as :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14</a:t>
            </a:fld>
            <a:endParaRPr lang="en-US"/>
          </a:p>
        </p:txBody>
      </p:sp>
    </p:spTree>
    <p:extLst>
      <p:ext uri="{BB962C8B-B14F-4D97-AF65-F5344CB8AC3E}">
        <p14:creationId xmlns:p14="http://schemas.microsoft.com/office/powerpoint/2010/main" val="105153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single tag touch tracking which may enable button, slider, dials</a:t>
            </a:r>
            <a:r>
              <a:rPr lang="en-US" baseline="0" dirty="0"/>
              <a:t> and different shape drawing.</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15</a:t>
            </a:fld>
            <a:endParaRPr lang="en-US"/>
          </a:p>
        </p:txBody>
      </p:sp>
    </p:spTree>
    <p:extLst>
      <p:ext uri="{BB962C8B-B14F-4D97-AF65-F5344CB8AC3E}">
        <p14:creationId xmlns:p14="http://schemas.microsoft.com/office/powerpoint/2010/main" val="275408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sudden jump in phase when we touch.</a:t>
            </a:r>
          </a:p>
        </p:txBody>
      </p:sp>
      <p:sp>
        <p:nvSpPr>
          <p:cNvPr id="4" name="Slide Number Placeholder 3"/>
          <p:cNvSpPr>
            <a:spLocks noGrp="1"/>
          </p:cNvSpPr>
          <p:nvPr>
            <p:ph type="sldNum" sz="quarter" idx="10"/>
          </p:nvPr>
        </p:nvSpPr>
        <p:spPr/>
        <p:txBody>
          <a:bodyPr/>
          <a:lstStyle/>
          <a:p>
            <a:fld id="{BCB8FE9E-5B4B-E740-8B2A-C50B1847A4A5}" type="slidenum">
              <a:rPr lang="en-US" smtClean="0"/>
              <a:t>16</a:t>
            </a:fld>
            <a:endParaRPr lang="en-US"/>
          </a:p>
        </p:txBody>
      </p:sp>
    </p:spTree>
    <p:extLst>
      <p:ext uri="{BB962C8B-B14F-4D97-AF65-F5344CB8AC3E}">
        <p14:creationId xmlns:p14="http://schemas.microsoft.com/office/powerpoint/2010/main" val="96594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predictable phase pattern which we can exploit to track.</a:t>
            </a:r>
          </a:p>
        </p:txBody>
      </p:sp>
      <p:sp>
        <p:nvSpPr>
          <p:cNvPr id="4" name="Slide Number Placeholder 3"/>
          <p:cNvSpPr>
            <a:spLocks noGrp="1"/>
          </p:cNvSpPr>
          <p:nvPr>
            <p:ph type="sldNum" sz="quarter" idx="10"/>
          </p:nvPr>
        </p:nvSpPr>
        <p:spPr/>
        <p:txBody>
          <a:bodyPr/>
          <a:lstStyle/>
          <a:p>
            <a:fld id="{BCB8FE9E-5B4B-E740-8B2A-C50B1847A4A5}" type="slidenum">
              <a:rPr lang="en-US" smtClean="0"/>
              <a:t>17</a:t>
            </a:fld>
            <a:endParaRPr lang="en-US"/>
          </a:p>
        </p:txBody>
      </p:sp>
    </p:spTree>
    <p:extLst>
      <p:ext uri="{BB962C8B-B14F-4D97-AF65-F5344CB8AC3E}">
        <p14:creationId xmlns:p14="http://schemas.microsoft.com/office/powerpoint/2010/main" val="1419927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algorithm sketch. Upper</a:t>
            </a:r>
            <a:r>
              <a:rPr lang="en-US" baseline="0" dirty="0"/>
              <a:t> right hand corner shows a demo run if the algorithm. Initially we swipe our finger 3-4 times the calibration phase pattern. .. And then we repeat this process.</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18</a:t>
            </a:fld>
            <a:endParaRPr lang="en-US"/>
          </a:p>
        </p:txBody>
      </p:sp>
    </p:spTree>
    <p:extLst>
      <p:ext uri="{BB962C8B-B14F-4D97-AF65-F5344CB8AC3E}">
        <p14:creationId xmlns:p14="http://schemas.microsoft.com/office/powerpoint/2010/main" val="120146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camera with </a:t>
            </a:r>
            <a:r>
              <a:rPr lang="en-US" dirty="0" err="1"/>
              <a:t>opencv</a:t>
            </a:r>
            <a:r>
              <a:rPr lang="en-US" dirty="0"/>
              <a:t> to measure the ground-truth.</a:t>
            </a:r>
          </a:p>
        </p:txBody>
      </p:sp>
      <p:sp>
        <p:nvSpPr>
          <p:cNvPr id="4" name="Slide Number Placeholder 3"/>
          <p:cNvSpPr>
            <a:spLocks noGrp="1"/>
          </p:cNvSpPr>
          <p:nvPr>
            <p:ph type="sldNum" sz="quarter" idx="10"/>
          </p:nvPr>
        </p:nvSpPr>
        <p:spPr/>
        <p:txBody>
          <a:bodyPr/>
          <a:lstStyle/>
          <a:p>
            <a:fld id="{BCB8FE9E-5B4B-E740-8B2A-C50B1847A4A5}" type="slidenum">
              <a:rPr lang="en-US" smtClean="0"/>
              <a:t>20</a:t>
            </a:fld>
            <a:endParaRPr lang="en-US"/>
          </a:p>
        </p:txBody>
      </p:sp>
    </p:spTree>
    <p:extLst>
      <p:ext uri="{BB962C8B-B14F-4D97-AF65-F5344CB8AC3E}">
        <p14:creationId xmlns:p14="http://schemas.microsoft.com/office/powerpoint/2010/main" val="133475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 the localization tracking error in</a:t>
            </a:r>
            <a:r>
              <a:rPr lang="en-US" baseline="0" dirty="0"/>
              <a:t> different speeds of finger movements. And we observe that. Mention Speed.</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21</a:t>
            </a:fld>
            <a:endParaRPr lang="en-US"/>
          </a:p>
        </p:txBody>
      </p:sp>
    </p:spTree>
    <p:extLst>
      <p:ext uri="{BB962C8B-B14F-4D97-AF65-F5344CB8AC3E}">
        <p14:creationId xmlns:p14="http://schemas.microsoft.com/office/powerpoint/2010/main" val="919371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evident that </a:t>
            </a:r>
            <a:r>
              <a:rPr lang="en-US" dirty="0"/>
              <a:t>Internet of things, i.e., </a:t>
            </a:r>
            <a:r>
              <a:rPr lang="en-US" b="1" dirty="0"/>
              <a:t>devices or things connected to internet are becoming more and more common place. </a:t>
            </a:r>
            <a:r>
              <a:rPr lang="en-US" dirty="0"/>
              <a:t>They surround us and are changing the </a:t>
            </a:r>
            <a:r>
              <a:rPr lang="en-US" b="1" dirty="0"/>
              <a:t>meaning</a:t>
            </a:r>
            <a:r>
              <a:rPr lang="en-US" dirty="0"/>
              <a:t> of </a:t>
            </a:r>
            <a:r>
              <a:rPr lang="en-US" b="1" dirty="0"/>
              <a:t>physical places</a:t>
            </a:r>
            <a:r>
              <a:rPr lang="en-US" dirty="0"/>
              <a:t>. It has</a:t>
            </a:r>
            <a:r>
              <a:rPr lang="en-US" baseline="0" dirty="0"/>
              <a:t> been</a:t>
            </a:r>
            <a:r>
              <a:rPr lang="en-US" dirty="0"/>
              <a:t> predicted that there will be more than </a:t>
            </a:r>
            <a:r>
              <a:rPr lang="en-US" b="1" dirty="0"/>
              <a:t>30 billion </a:t>
            </a:r>
            <a:r>
              <a:rPr lang="en-US" dirty="0"/>
              <a:t>connected devices by 2022, according to Ericsson Research.</a:t>
            </a:r>
          </a:p>
          <a:p>
            <a:endParaRPr lang="en-US" dirty="0"/>
          </a:p>
          <a:p>
            <a:r>
              <a:rPr lang="en-US" dirty="0"/>
              <a:t>Gartner Research : ~11.19 Billion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Ref: http://</a:t>
            </a:r>
            <a:r>
              <a:rPr lang="en-US" dirty="0" err="1"/>
              <a:t>spectrum.ieee.org</a:t>
            </a:r>
            <a:r>
              <a:rPr lang="en-US" dirty="0"/>
              <a:t>/tech-talk/telecom/internet/popular-internet-of-things-forecast-of-50-billion-devices-by-2020-is-outdated </a:t>
            </a:r>
          </a:p>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a:t>
            </a:fld>
            <a:endParaRPr lang="en-US"/>
          </a:p>
        </p:txBody>
      </p:sp>
    </p:spTree>
    <p:extLst>
      <p:ext uri="{BB962C8B-B14F-4D97-AF65-F5344CB8AC3E}">
        <p14:creationId xmlns:p14="http://schemas.microsoft.com/office/powerpoint/2010/main" val="206987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tag tracking in multiple tags.. </a:t>
            </a:r>
          </a:p>
        </p:txBody>
      </p:sp>
      <p:sp>
        <p:nvSpPr>
          <p:cNvPr id="4" name="Slide Number Placeholder 3"/>
          <p:cNvSpPr>
            <a:spLocks noGrp="1"/>
          </p:cNvSpPr>
          <p:nvPr>
            <p:ph type="sldNum" sz="quarter" idx="10"/>
          </p:nvPr>
        </p:nvSpPr>
        <p:spPr/>
        <p:txBody>
          <a:bodyPr/>
          <a:lstStyle/>
          <a:p>
            <a:fld id="{BCB8FE9E-5B4B-E740-8B2A-C50B1847A4A5}" type="slidenum">
              <a:rPr lang="en-US" smtClean="0"/>
              <a:t>22</a:t>
            </a:fld>
            <a:endParaRPr lang="en-US"/>
          </a:p>
        </p:txBody>
      </p:sp>
    </p:spTree>
    <p:extLst>
      <p:ext uri="{BB962C8B-B14F-4D97-AF65-F5344CB8AC3E}">
        <p14:creationId xmlns:p14="http://schemas.microsoft.com/office/powerpoint/2010/main" val="121923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Good afternoon everyone ! I am Swadhin and thanks a lot for attending my research preparation talk. The title of today’s talk is designing a pervasive RFID based touch gesture interface.. which is based on our recent publication at ACM MobiCom 2017 which was joint work with my Lili and Eugene, </a:t>
            </a:r>
            <a:r>
              <a:rPr lang="en-US" baseline="0" dirty="0" err="1"/>
              <a:t>Karthik</a:t>
            </a:r>
            <a:r>
              <a:rPr lang="en-US" baseline="0" dirty="0"/>
              <a:t>, Amir and </a:t>
            </a:r>
            <a:r>
              <a:rPr lang="en-US" baseline="0" dirty="0" err="1"/>
              <a:t>Sampath</a:t>
            </a:r>
            <a:r>
              <a:rPr lang="en-US" baseline="0" dirty="0"/>
              <a:t> from NEC Labs ....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23</a:t>
            </a:fld>
            <a:endParaRPr lang="en-US"/>
          </a:p>
        </p:txBody>
      </p:sp>
    </p:spTree>
    <p:extLst>
      <p:ext uri="{BB962C8B-B14F-4D97-AF65-F5344CB8AC3E}">
        <p14:creationId xmlns:p14="http://schemas.microsoft.com/office/powerpoint/2010/main" val="361951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1" dirty="0"/>
              <a:t>, the future</a:t>
            </a:r>
            <a:r>
              <a:rPr lang="en-US" b="1" baseline="0" dirty="0"/>
              <a:t> of </a:t>
            </a:r>
            <a:r>
              <a:rPr lang="en-US" b="1" baseline="0" dirty="0" err="1"/>
              <a:t>IoT</a:t>
            </a:r>
            <a:r>
              <a:rPr lang="en-US" b="1" baseline="0" dirty="0"/>
              <a:t> demands seamless and intuitive interface between users and the devices</a:t>
            </a:r>
            <a:r>
              <a:rPr lang="en-US" baseline="0" dirty="0"/>
              <a:t>. </a:t>
            </a:r>
            <a:r>
              <a:rPr lang="en-US" dirty="0"/>
              <a:t>In this setting, we ask that “Can</a:t>
            </a:r>
            <a:r>
              <a:rPr lang="en-US" baseline="0" dirty="0"/>
              <a:t> we effectively transform everyday object into a touch interface ?” </a:t>
            </a:r>
            <a:r>
              <a:rPr lang="en-US" b="1" baseline="0" dirty="0"/>
              <a:t>Can every possible item in our surrounding become a gateway to a possible interaction</a:t>
            </a:r>
            <a:r>
              <a:rPr lang="en-US" baseline="0" dirty="0"/>
              <a:t> ? Chair, Table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26</a:t>
            </a:fld>
            <a:endParaRPr lang="en-US"/>
          </a:p>
        </p:txBody>
      </p:sp>
    </p:spTree>
    <p:extLst>
      <p:ext uri="{BB962C8B-B14F-4D97-AF65-F5344CB8AC3E}">
        <p14:creationId xmlns:p14="http://schemas.microsoft.com/office/powerpoint/2010/main" val="177195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1" dirty="0"/>
              <a:t>, the future</a:t>
            </a:r>
            <a:r>
              <a:rPr lang="en-US" b="1" baseline="0" dirty="0"/>
              <a:t> of </a:t>
            </a:r>
            <a:r>
              <a:rPr lang="en-US" b="1" baseline="0" dirty="0" err="1"/>
              <a:t>IoT</a:t>
            </a:r>
            <a:r>
              <a:rPr lang="en-US" b="1" baseline="0" dirty="0"/>
              <a:t> demands seamless and intuitive interface between users and the devices</a:t>
            </a:r>
            <a:r>
              <a:rPr lang="en-US" baseline="0" dirty="0"/>
              <a:t>. </a:t>
            </a:r>
            <a:r>
              <a:rPr lang="en-US" dirty="0"/>
              <a:t>In this setting, we ask that “Can</a:t>
            </a:r>
            <a:r>
              <a:rPr lang="en-US" baseline="0" dirty="0"/>
              <a:t> we effectively transform everyday object into a touch interface ?” </a:t>
            </a:r>
            <a:r>
              <a:rPr lang="en-US" b="1" baseline="0" dirty="0"/>
              <a:t>Can every possible item in our surrounding become a gateway to a possible interaction</a:t>
            </a:r>
            <a:r>
              <a:rPr lang="en-US" baseline="0" dirty="0"/>
              <a:t> ? Chair, Table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27</a:t>
            </a:fld>
            <a:endParaRPr lang="en-US"/>
          </a:p>
        </p:txBody>
      </p:sp>
    </p:spTree>
    <p:extLst>
      <p:ext uri="{BB962C8B-B14F-4D97-AF65-F5344CB8AC3E}">
        <p14:creationId xmlns:p14="http://schemas.microsoft.com/office/powerpoint/2010/main" val="1851693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-&gt; Polarization Loss factor (Fixed)</a:t>
            </a:r>
          </a:p>
        </p:txBody>
      </p:sp>
      <p:sp>
        <p:nvSpPr>
          <p:cNvPr id="4" name="Slide Number Placeholder 3"/>
          <p:cNvSpPr>
            <a:spLocks noGrp="1"/>
          </p:cNvSpPr>
          <p:nvPr>
            <p:ph type="sldNum" sz="quarter" idx="5"/>
          </p:nvPr>
        </p:nvSpPr>
        <p:spPr/>
        <p:txBody>
          <a:bodyPr/>
          <a:lstStyle/>
          <a:p>
            <a:fld id="{BCB8FE9E-5B4B-E740-8B2A-C50B1847A4A5}" type="slidenum">
              <a:rPr lang="en-US" smtClean="0"/>
              <a:t>30</a:t>
            </a:fld>
            <a:endParaRPr lang="en-US"/>
          </a:p>
        </p:txBody>
      </p:sp>
    </p:spTree>
    <p:extLst>
      <p:ext uri="{BB962C8B-B14F-4D97-AF65-F5344CB8AC3E}">
        <p14:creationId xmlns:p14="http://schemas.microsoft.com/office/powerpoint/2010/main" val="3835246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start with rotation axis … and we observe some models..</a:t>
            </a:r>
          </a:p>
        </p:txBody>
      </p:sp>
      <p:sp>
        <p:nvSpPr>
          <p:cNvPr id="4" name="Slide Number Placeholder 3"/>
          <p:cNvSpPr>
            <a:spLocks noGrp="1"/>
          </p:cNvSpPr>
          <p:nvPr>
            <p:ph type="sldNum" sz="quarter" idx="5"/>
          </p:nvPr>
        </p:nvSpPr>
        <p:spPr/>
        <p:txBody>
          <a:bodyPr/>
          <a:lstStyle/>
          <a:p>
            <a:fld id="{BCB8FE9E-5B4B-E740-8B2A-C50B1847A4A5}" type="slidenum">
              <a:rPr lang="en-US" smtClean="0"/>
              <a:t>32</a:t>
            </a:fld>
            <a:endParaRPr lang="en-US"/>
          </a:p>
        </p:txBody>
      </p:sp>
    </p:spTree>
    <p:extLst>
      <p:ext uri="{BB962C8B-B14F-4D97-AF65-F5344CB8AC3E}">
        <p14:creationId xmlns:p14="http://schemas.microsoft.com/office/powerpoint/2010/main" val="175089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33</a:t>
            </a:fld>
            <a:endParaRPr lang="en-US"/>
          </a:p>
        </p:txBody>
      </p:sp>
    </p:spTree>
    <p:extLst>
      <p:ext uri="{BB962C8B-B14F-4D97-AF65-F5344CB8AC3E}">
        <p14:creationId xmlns:p14="http://schemas.microsoft.com/office/powerpoint/2010/main" val="1743770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Fmincon</a:t>
            </a:r>
            <a:r>
              <a:rPr lang="en-US" dirty="0"/>
              <a:t> .. </a:t>
            </a:r>
            <a:r>
              <a:rPr lang="en-US" sz="1200" kern="1200" dirty="0">
                <a:solidFill>
                  <a:schemeClr val="tx1"/>
                </a:solidFill>
                <a:effectLst/>
                <a:latin typeface="+mn-lt"/>
                <a:ea typeface="+mn-ea"/>
                <a:cs typeface="+mn-cs"/>
              </a:rPr>
              <a:t>The problem is challenging to solve since the objective is non-linear and has many local </a:t>
            </a:r>
            <a:r>
              <a:rPr lang="en-US" sz="1200" kern="1200" dirty="0" err="1">
                <a:solidFill>
                  <a:schemeClr val="tx1"/>
                </a:solidFill>
                <a:effectLst/>
                <a:latin typeface="+mn-lt"/>
                <a:ea typeface="+mn-ea"/>
                <a:cs typeface="+mn-cs"/>
              </a:rPr>
              <a:t>optimals</a:t>
            </a:r>
            <a:r>
              <a:rPr lang="en-US" sz="1200" kern="1200" dirty="0">
                <a:solidFill>
                  <a:schemeClr val="tx1"/>
                </a:solidFill>
                <a:effectLst/>
                <a:latin typeface="+mn-lt"/>
                <a:ea typeface="+mn-ea"/>
                <a:cs typeface="+mn-cs"/>
              </a:rPr>
              <a:t>. Instead, we</a:t>
            </a:r>
          </a:p>
          <a:p>
            <a:r>
              <a:rPr lang="en-US" sz="1200" kern="1200" dirty="0">
                <a:solidFill>
                  <a:schemeClr val="tx1"/>
                </a:solidFill>
                <a:effectLst/>
                <a:latin typeface="+mn-lt"/>
                <a:ea typeface="+mn-ea"/>
                <a:cs typeface="+mn-cs"/>
              </a:rPr>
              <a:t>use non-linear optimization (e.g., </a:t>
            </a:r>
            <a:r>
              <a:rPr lang="en-US" sz="1200" kern="1200" dirty="0" err="1">
                <a:solidFill>
                  <a:schemeClr val="tx1"/>
                </a:solidFill>
                <a:effectLst/>
                <a:latin typeface="+mn-lt"/>
                <a:ea typeface="+mn-ea"/>
                <a:cs typeface="+mn-cs"/>
              </a:rPr>
              <a:t>fmincons</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matlab</a:t>
            </a:r>
            <a:r>
              <a:rPr lang="en-US" sz="1200" kern="1200" dirty="0">
                <a:solidFill>
                  <a:schemeClr val="tx1"/>
                </a:solidFill>
                <a:effectLst/>
                <a:latin typeface="+mn-lt"/>
                <a:ea typeface="+mn-ea"/>
                <a:cs typeface="+mn-cs"/>
              </a:rPr>
              <a:t>). We perform the optimization results are sensitive to the initialization. In order</a:t>
            </a:r>
          </a:p>
          <a:p>
            <a:r>
              <a:rPr lang="en-US" sz="1200" kern="1200" dirty="0">
                <a:solidFill>
                  <a:schemeClr val="tx1"/>
                </a:solidFill>
                <a:effectLst/>
                <a:latin typeface="+mn-lt"/>
                <a:ea typeface="+mn-ea"/>
                <a:cs typeface="+mn-cs"/>
              </a:rPr>
              <a:t>to get good solution, we need an initial solution that is not too far away from the optimal. To improve the speed and quality of the search, we develop</a:t>
            </a:r>
          </a:p>
          <a:p>
            <a:r>
              <a:rPr lang="en-US" sz="1200" kern="1200" dirty="0">
                <a:solidFill>
                  <a:schemeClr val="tx1"/>
                </a:solidFill>
                <a:effectLst/>
                <a:latin typeface="+mn-lt"/>
                <a:ea typeface="+mn-ea"/>
                <a:cs typeface="+mn-cs"/>
              </a:rPr>
              <a:t>two strategies. First, we use machine learning algorithm to perform initial solution. We use deep neural network (DNN) as the machine</a:t>
            </a:r>
          </a:p>
          <a:p>
            <a:r>
              <a:rPr lang="en-US" sz="1200" kern="1200" dirty="0">
                <a:solidFill>
                  <a:schemeClr val="tx1"/>
                </a:solidFill>
                <a:effectLst/>
                <a:latin typeface="+mn-lt"/>
                <a:ea typeface="+mn-ea"/>
                <a:cs typeface="+mn-cs"/>
              </a:rPr>
              <a:t>learning algorithm. The advantage of using a DNN is that it can approximate any function with arbitrary accuracy. We use a fully</a:t>
            </a:r>
          </a:p>
          <a:p>
            <a:r>
              <a:rPr lang="en-US" sz="1200" kern="1200" dirty="0">
                <a:solidFill>
                  <a:schemeClr val="tx1"/>
                </a:solidFill>
                <a:effectLst/>
                <a:latin typeface="+mn-lt"/>
                <a:ea typeface="+mn-ea"/>
                <a:cs typeface="+mn-cs"/>
              </a:rPr>
              <a:t>connected 4-layer DNN, which has 600, 500, 400, and 300 neurons at the first, second, third, and fourth layers respectively. The DNN maps the phase and RSS samples during one rotation to the 3D</a:t>
            </a:r>
          </a:p>
          <a:p>
            <a:r>
              <a:rPr lang="en-US" sz="1200" kern="1200" dirty="0">
                <a:solidFill>
                  <a:schemeClr val="tx1"/>
                </a:solidFill>
                <a:effectLst/>
                <a:latin typeface="+mn-lt"/>
                <a:ea typeface="+mn-ea"/>
                <a:cs typeface="+mn-cs"/>
              </a:rPr>
              <a:t>rotation axis. Moreover, we observe that searching a rotation axis for each</a:t>
            </a:r>
          </a:p>
          <a:p>
            <a:r>
              <a:rPr lang="en-US" sz="1200" kern="1200" dirty="0">
                <a:solidFill>
                  <a:schemeClr val="tx1"/>
                </a:solidFill>
                <a:effectLst/>
                <a:latin typeface="+mn-lt"/>
                <a:ea typeface="+mn-ea"/>
                <a:cs typeface="+mn-cs"/>
              </a:rPr>
              <a:t>rotation independently is sub-optimal since it ignores the strong</a:t>
            </a:r>
          </a:p>
          <a:p>
            <a:r>
              <a:rPr lang="en-US" sz="1200" kern="1200" dirty="0">
                <a:solidFill>
                  <a:schemeClr val="tx1"/>
                </a:solidFill>
                <a:effectLst/>
                <a:latin typeface="+mn-lt"/>
                <a:ea typeface="+mn-ea"/>
                <a:cs typeface="+mn-cs"/>
              </a:rPr>
              <a:t>temporal correlation between consecutive rotations. To take into</a:t>
            </a:r>
          </a:p>
          <a:p>
            <a:r>
              <a:rPr lang="en-US" sz="1200" kern="1200" dirty="0">
                <a:solidFill>
                  <a:schemeClr val="tx1"/>
                </a:solidFill>
                <a:effectLst/>
                <a:latin typeface="+mn-lt"/>
                <a:ea typeface="+mn-ea"/>
                <a:cs typeface="+mn-cs"/>
              </a:rPr>
              <a:t>account of the temporal locality, for each rotation we generate</a:t>
            </a:r>
          </a:p>
          <a:p>
            <a:r>
              <a:rPr lang="en-US" sz="1200" kern="1200" dirty="0">
                <a:solidFill>
                  <a:schemeClr val="tx1"/>
                </a:solidFill>
                <a:effectLst/>
                <a:latin typeface="+mn-lt"/>
                <a:ea typeface="+mn-ea"/>
                <a:cs typeface="+mn-cs"/>
              </a:rPr>
              <a:t>multiple initial solutions by injecting a small random noise to the</a:t>
            </a:r>
          </a:p>
          <a:p>
            <a:r>
              <a:rPr lang="en-US" sz="1200" kern="1200" dirty="0">
                <a:solidFill>
                  <a:schemeClr val="tx1"/>
                </a:solidFill>
                <a:effectLst/>
                <a:latin typeface="+mn-lt"/>
                <a:ea typeface="+mn-ea"/>
                <a:cs typeface="+mn-cs"/>
              </a:rPr>
              <a:t>output from DNNs and feed each of the perturbed solutions and obtain candidate solutions for</a:t>
            </a:r>
          </a:p>
          <a:p>
            <a:r>
              <a:rPr lang="en-US" sz="1200" kern="1200" dirty="0">
                <a:solidFill>
                  <a:schemeClr val="tx1"/>
                </a:solidFill>
                <a:effectLst/>
                <a:latin typeface="+mn-lt"/>
                <a:ea typeface="+mn-ea"/>
                <a:cs typeface="+mn-cs"/>
              </a:rPr>
              <a:t>each rotation.</a:t>
            </a:r>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34</a:t>
            </a:fld>
            <a:endParaRPr lang="en-US"/>
          </a:p>
        </p:txBody>
      </p:sp>
    </p:spTree>
    <p:extLst>
      <p:ext uri="{BB962C8B-B14F-4D97-AF65-F5344CB8AC3E}">
        <p14:creationId xmlns:p14="http://schemas.microsoft.com/office/powerpoint/2010/main" val="3719311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38</a:t>
            </a:fld>
            <a:endParaRPr lang="en-US"/>
          </a:p>
        </p:txBody>
      </p:sp>
    </p:spTree>
    <p:extLst>
      <p:ext uri="{BB962C8B-B14F-4D97-AF65-F5344CB8AC3E}">
        <p14:creationId xmlns:p14="http://schemas.microsoft.com/office/powerpoint/2010/main" val="3562188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45</a:t>
            </a:fld>
            <a:endParaRPr lang="en-US"/>
          </a:p>
        </p:txBody>
      </p:sp>
    </p:spTree>
    <p:extLst>
      <p:ext uri="{BB962C8B-B14F-4D97-AF65-F5344CB8AC3E}">
        <p14:creationId xmlns:p14="http://schemas.microsoft.com/office/powerpoint/2010/main" val="360720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vision of seamless context-aware smart-spaces is really alluring, there are very few real world realization of this vision. Because, it requires massive IoT deployment and only when, we can truly realize Mark Weiser’s vision of invisible ubiquitous computing. Three main needs of massive </a:t>
            </a:r>
            <a:r>
              <a:rPr lang="en-US" dirty="0" err="1"/>
              <a:t>Iot</a:t>
            </a:r>
            <a:r>
              <a:rPr lang="en-US" dirty="0"/>
              <a:t> are the following.</a:t>
            </a:r>
          </a:p>
        </p:txBody>
      </p:sp>
      <p:sp>
        <p:nvSpPr>
          <p:cNvPr id="4" name="Slide Number Placeholder 3"/>
          <p:cNvSpPr>
            <a:spLocks noGrp="1"/>
          </p:cNvSpPr>
          <p:nvPr>
            <p:ph type="sldNum" sz="quarter" idx="5"/>
          </p:nvPr>
        </p:nvSpPr>
        <p:spPr/>
        <p:txBody>
          <a:bodyPr/>
          <a:lstStyle/>
          <a:p>
            <a:fld id="{BCB8FE9E-5B4B-E740-8B2A-C50B1847A4A5}" type="slidenum">
              <a:rPr lang="en-US" smtClean="0"/>
              <a:t>3</a:t>
            </a:fld>
            <a:endParaRPr lang="en-US"/>
          </a:p>
        </p:txBody>
      </p:sp>
    </p:spTree>
    <p:extLst>
      <p:ext uri="{BB962C8B-B14F-4D97-AF65-F5344CB8AC3E}">
        <p14:creationId xmlns:p14="http://schemas.microsoft.com/office/powerpoint/2010/main" val="57684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46</a:t>
            </a:fld>
            <a:endParaRPr lang="en-US"/>
          </a:p>
        </p:txBody>
      </p:sp>
    </p:spTree>
    <p:extLst>
      <p:ext uri="{BB962C8B-B14F-4D97-AF65-F5344CB8AC3E}">
        <p14:creationId xmlns:p14="http://schemas.microsoft.com/office/powerpoint/2010/main" val="1974406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piece of work, we build RFID based temperature sensor which can easily be blended with the environment</a:t>
            </a:r>
          </a:p>
        </p:txBody>
      </p:sp>
      <p:sp>
        <p:nvSpPr>
          <p:cNvPr id="4" name="Slide Number Placeholder 3"/>
          <p:cNvSpPr>
            <a:spLocks noGrp="1"/>
          </p:cNvSpPr>
          <p:nvPr>
            <p:ph type="sldNum" sz="quarter" idx="10"/>
          </p:nvPr>
        </p:nvSpPr>
        <p:spPr/>
        <p:txBody>
          <a:bodyPr/>
          <a:lstStyle/>
          <a:p>
            <a:fld id="{BCB8FE9E-5B4B-E740-8B2A-C50B1847A4A5}" type="slidenum">
              <a:rPr lang="en-US" smtClean="0"/>
              <a:t>47</a:t>
            </a:fld>
            <a:endParaRPr lang="en-US"/>
          </a:p>
        </p:txBody>
      </p:sp>
    </p:spTree>
    <p:extLst>
      <p:ext uri="{BB962C8B-B14F-4D97-AF65-F5344CB8AC3E}">
        <p14:creationId xmlns:p14="http://schemas.microsoft.com/office/powerpoint/2010/main" val="396171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Heating, Ventilation, and Air-conditioning system </a:t>
            </a:r>
          </a:p>
        </p:txBody>
      </p:sp>
      <p:sp>
        <p:nvSpPr>
          <p:cNvPr id="4" name="Slide Number Placeholder 3"/>
          <p:cNvSpPr>
            <a:spLocks noGrp="1"/>
          </p:cNvSpPr>
          <p:nvPr>
            <p:ph type="sldNum" sz="quarter" idx="5"/>
          </p:nvPr>
        </p:nvSpPr>
        <p:spPr/>
        <p:txBody>
          <a:bodyPr/>
          <a:lstStyle/>
          <a:p>
            <a:fld id="{BCB8FE9E-5B4B-E740-8B2A-C50B1847A4A5}" type="slidenum">
              <a:rPr lang="en-US" smtClean="0"/>
              <a:t>48</a:t>
            </a:fld>
            <a:endParaRPr lang="en-US"/>
          </a:p>
        </p:txBody>
      </p:sp>
    </p:spTree>
    <p:extLst>
      <p:ext uri="{BB962C8B-B14F-4D97-AF65-F5344CB8AC3E}">
        <p14:creationId xmlns:p14="http://schemas.microsoft.com/office/powerpoint/2010/main" val="523636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1" dirty="0"/>
              <a:t>, the future</a:t>
            </a:r>
            <a:r>
              <a:rPr lang="en-US" b="1" baseline="0" dirty="0"/>
              <a:t> of </a:t>
            </a:r>
            <a:r>
              <a:rPr lang="en-US" b="1" baseline="0" dirty="0" err="1"/>
              <a:t>IoT</a:t>
            </a:r>
            <a:r>
              <a:rPr lang="en-US" b="1" baseline="0" dirty="0"/>
              <a:t> demands seamless and intuitive interface between users and the devices</a:t>
            </a:r>
            <a:r>
              <a:rPr lang="en-US" baseline="0" dirty="0"/>
              <a:t>. </a:t>
            </a:r>
            <a:r>
              <a:rPr lang="en-US" dirty="0"/>
              <a:t>In this setting, we ask that “Can</a:t>
            </a:r>
            <a:r>
              <a:rPr lang="en-US" baseline="0" dirty="0"/>
              <a:t> we effectively transform everyday object into a touch interface ?” </a:t>
            </a:r>
            <a:r>
              <a:rPr lang="en-US" b="1" baseline="0" dirty="0"/>
              <a:t>Can every possible item in our surrounding become a gateway to a possible interaction</a:t>
            </a:r>
            <a:r>
              <a:rPr lang="en-US" baseline="0" dirty="0"/>
              <a:t> ? Chair, Table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49</a:t>
            </a:fld>
            <a:endParaRPr lang="en-US"/>
          </a:p>
        </p:txBody>
      </p:sp>
    </p:spTree>
    <p:extLst>
      <p:ext uri="{BB962C8B-B14F-4D97-AF65-F5344CB8AC3E}">
        <p14:creationId xmlns:p14="http://schemas.microsoft.com/office/powerpoint/2010/main" val="1483489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 – 1.68*10-8, lambda is the wavelength, f is the frequency, epsilon is the permittivity of air 1.006 …Ansys HFSS meter and LCR meter ..</a:t>
            </a:r>
          </a:p>
        </p:txBody>
      </p:sp>
      <p:sp>
        <p:nvSpPr>
          <p:cNvPr id="4" name="Slide Number Placeholder 3"/>
          <p:cNvSpPr>
            <a:spLocks noGrp="1"/>
          </p:cNvSpPr>
          <p:nvPr>
            <p:ph type="sldNum" sz="quarter" idx="5"/>
          </p:nvPr>
        </p:nvSpPr>
        <p:spPr/>
        <p:txBody>
          <a:bodyPr/>
          <a:lstStyle/>
          <a:p>
            <a:fld id="{BCB8FE9E-5B4B-E740-8B2A-C50B1847A4A5}" type="slidenum">
              <a:rPr lang="en-US" smtClean="0"/>
              <a:t>54</a:t>
            </a:fld>
            <a:endParaRPr lang="en-US"/>
          </a:p>
        </p:txBody>
      </p:sp>
    </p:spTree>
    <p:extLst>
      <p:ext uri="{BB962C8B-B14F-4D97-AF65-F5344CB8AC3E}">
        <p14:creationId xmlns:p14="http://schemas.microsoft.com/office/powerpoint/2010/main" val="80948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8 possible configuration, we choose this which matches the best …</a:t>
            </a:r>
          </a:p>
        </p:txBody>
      </p:sp>
      <p:sp>
        <p:nvSpPr>
          <p:cNvPr id="4" name="Slide Number Placeholder 3"/>
          <p:cNvSpPr>
            <a:spLocks noGrp="1"/>
          </p:cNvSpPr>
          <p:nvPr>
            <p:ph type="sldNum" sz="quarter" idx="5"/>
          </p:nvPr>
        </p:nvSpPr>
        <p:spPr/>
        <p:txBody>
          <a:bodyPr/>
          <a:lstStyle/>
          <a:p>
            <a:fld id="{BCB8FE9E-5B4B-E740-8B2A-C50B1847A4A5}" type="slidenum">
              <a:rPr lang="en-US" smtClean="0"/>
              <a:t>55</a:t>
            </a:fld>
            <a:endParaRPr lang="en-US"/>
          </a:p>
        </p:txBody>
      </p:sp>
    </p:spTree>
    <p:extLst>
      <p:ext uri="{BB962C8B-B14F-4D97-AF65-F5344CB8AC3E}">
        <p14:creationId xmlns:p14="http://schemas.microsoft.com/office/powerpoint/2010/main" val="2298184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VNA measurement versus accuracy with temperature change ... Matches Well …</a:t>
            </a:r>
          </a:p>
        </p:txBody>
      </p:sp>
      <p:sp>
        <p:nvSpPr>
          <p:cNvPr id="4" name="Slide Number Placeholder 3"/>
          <p:cNvSpPr>
            <a:spLocks noGrp="1"/>
          </p:cNvSpPr>
          <p:nvPr>
            <p:ph type="sldNum" sz="quarter" idx="5"/>
          </p:nvPr>
        </p:nvSpPr>
        <p:spPr/>
        <p:txBody>
          <a:bodyPr/>
          <a:lstStyle/>
          <a:p>
            <a:fld id="{BCB8FE9E-5B4B-E740-8B2A-C50B1847A4A5}" type="slidenum">
              <a:rPr lang="en-US" smtClean="0"/>
              <a:t>56</a:t>
            </a:fld>
            <a:endParaRPr lang="en-US"/>
          </a:p>
        </p:txBody>
      </p:sp>
    </p:spTree>
    <p:extLst>
      <p:ext uri="{BB962C8B-B14F-4D97-AF65-F5344CB8AC3E}">
        <p14:creationId xmlns:p14="http://schemas.microsoft.com/office/powerpoint/2010/main" val="15670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58</a:t>
            </a:fld>
            <a:endParaRPr lang="en-US"/>
          </a:p>
        </p:txBody>
      </p:sp>
    </p:spTree>
    <p:extLst>
      <p:ext uri="{BB962C8B-B14F-4D97-AF65-F5344CB8AC3E}">
        <p14:creationId xmlns:p14="http://schemas.microsoft.com/office/powerpoint/2010/main" val="2856538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Customizable ..</a:t>
            </a:r>
          </a:p>
        </p:txBody>
      </p:sp>
      <p:sp>
        <p:nvSpPr>
          <p:cNvPr id="4" name="Slide Number Placeholder 3"/>
          <p:cNvSpPr>
            <a:spLocks noGrp="1"/>
          </p:cNvSpPr>
          <p:nvPr>
            <p:ph type="sldNum" sz="quarter" idx="5"/>
          </p:nvPr>
        </p:nvSpPr>
        <p:spPr/>
        <p:txBody>
          <a:bodyPr/>
          <a:lstStyle/>
          <a:p>
            <a:fld id="{BCB8FE9E-5B4B-E740-8B2A-C50B1847A4A5}" type="slidenum">
              <a:rPr lang="en-US" smtClean="0"/>
              <a:t>60</a:t>
            </a:fld>
            <a:endParaRPr lang="en-US"/>
          </a:p>
        </p:txBody>
      </p:sp>
    </p:spTree>
    <p:extLst>
      <p:ext uri="{BB962C8B-B14F-4D97-AF65-F5344CB8AC3E}">
        <p14:creationId xmlns:p14="http://schemas.microsoft.com/office/powerpoint/2010/main" val="1493302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64</a:t>
            </a:fld>
            <a:endParaRPr lang="en-US"/>
          </a:p>
        </p:txBody>
      </p:sp>
    </p:spTree>
    <p:extLst>
      <p:ext uri="{BB962C8B-B14F-4D97-AF65-F5344CB8AC3E}">
        <p14:creationId xmlns:p14="http://schemas.microsoft.com/office/powerpoint/2010/main" val="793298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use backscattering in which a specific sensing components harvest energy from outside source and uses that for transmitting sensing information. More specifically, can we use commercial passive RFID tags ? This is ne of the major technologies which exploit backscattering to enable communication.</a:t>
            </a:r>
          </a:p>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4</a:t>
            </a:fld>
            <a:endParaRPr lang="en-US"/>
          </a:p>
        </p:txBody>
      </p:sp>
    </p:spTree>
    <p:extLst>
      <p:ext uri="{BB962C8B-B14F-4D97-AF65-F5344CB8AC3E}">
        <p14:creationId xmlns:p14="http://schemas.microsoft.com/office/powerpoint/2010/main" val="2129707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65</a:t>
            </a:fld>
            <a:endParaRPr lang="en-US"/>
          </a:p>
        </p:txBody>
      </p:sp>
    </p:spTree>
    <p:extLst>
      <p:ext uri="{BB962C8B-B14F-4D97-AF65-F5344CB8AC3E}">
        <p14:creationId xmlns:p14="http://schemas.microsoft.com/office/powerpoint/2010/main" val="1061212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issues </a:t>
            </a:r>
          </a:p>
        </p:txBody>
      </p:sp>
      <p:sp>
        <p:nvSpPr>
          <p:cNvPr id="4" name="Slide Number Placeholder 3"/>
          <p:cNvSpPr>
            <a:spLocks noGrp="1"/>
          </p:cNvSpPr>
          <p:nvPr>
            <p:ph type="sldNum" sz="quarter" idx="5"/>
          </p:nvPr>
        </p:nvSpPr>
        <p:spPr/>
        <p:txBody>
          <a:bodyPr/>
          <a:lstStyle/>
          <a:p>
            <a:fld id="{BCB8FE9E-5B4B-E740-8B2A-C50B1847A4A5}" type="slidenum">
              <a:rPr lang="en-US" smtClean="0"/>
              <a:t>68</a:t>
            </a:fld>
            <a:endParaRPr lang="en-US"/>
          </a:p>
        </p:txBody>
      </p:sp>
    </p:spTree>
    <p:extLst>
      <p:ext uri="{BB962C8B-B14F-4D97-AF65-F5344CB8AC3E}">
        <p14:creationId xmlns:p14="http://schemas.microsoft.com/office/powerpoint/2010/main" val="45796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69</a:t>
            </a:fld>
            <a:endParaRPr lang="en-US"/>
          </a:p>
        </p:txBody>
      </p:sp>
    </p:spTree>
    <p:extLst>
      <p:ext uri="{BB962C8B-B14F-4D97-AF65-F5344CB8AC3E}">
        <p14:creationId xmlns:p14="http://schemas.microsoft.com/office/powerpoint/2010/main" val="3712538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these I have these published works including four first author works related to audio sensing, RFID sensing, and mobile sensing.</a:t>
            </a:r>
          </a:p>
        </p:txBody>
      </p:sp>
      <p:sp>
        <p:nvSpPr>
          <p:cNvPr id="4" name="Slide Number Placeholder 3"/>
          <p:cNvSpPr>
            <a:spLocks noGrp="1"/>
          </p:cNvSpPr>
          <p:nvPr>
            <p:ph type="sldNum" sz="quarter" idx="5"/>
          </p:nvPr>
        </p:nvSpPr>
        <p:spPr/>
        <p:txBody>
          <a:bodyPr/>
          <a:lstStyle/>
          <a:p>
            <a:fld id="{BCB8FE9E-5B4B-E740-8B2A-C50B1847A4A5}" type="slidenum">
              <a:rPr lang="en-US" smtClean="0"/>
              <a:t>70</a:t>
            </a:fld>
            <a:endParaRPr lang="en-US"/>
          </a:p>
        </p:txBody>
      </p:sp>
    </p:spTree>
    <p:extLst>
      <p:ext uri="{BB962C8B-B14F-4D97-AF65-F5344CB8AC3E}">
        <p14:creationId xmlns:p14="http://schemas.microsoft.com/office/powerpoint/2010/main" val="2313913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71</a:t>
            </a:fld>
            <a:endParaRPr lang="en-US"/>
          </a:p>
        </p:txBody>
      </p:sp>
    </p:spTree>
    <p:extLst>
      <p:ext uri="{BB962C8B-B14F-4D97-AF65-F5344CB8AC3E}">
        <p14:creationId xmlns:p14="http://schemas.microsoft.com/office/powerpoint/2010/main" val="2815300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75</a:t>
            </a:fld>
            <a:endParaRPr lang="en-US"/>
          </a:p>
        </p:txBody>
      </p:sp>
    </p:spTree>
    <p:extLst>
      <p:ext uri="{BB962C8B-B14F-4D97-AF65-F5344CB8AC3E}">
        <p14:creationId xmlns:p14="http://schemas.microsoft.com/office/powerpoint/2010/main" val="3085437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t>
            </a:r>
            <a:r>
              <a:rPr lang="en-US" b="1" dirty="0"/>
              <a:t>this unprecedented proliferation </a:t>
            </a:r>
            <a:r>
              <a:rPr lang="en-US" dirty="0"/>
              <a:t>of IoT,</a:t>
            </a:r>
            <a:r>
              <a:rPr lang="en-US" baseline="0" dirty="0"/>
              <a:t> every known </a:t>
            </a:r>
            <a:r>
              <a:rPr lang="en-US" b="1" baseline="0" dirty="0"/>
              <a:t>physical surrounding is poised to be transformed</a:t>
            </a:r>
            <a:r>
              <a:rPr lang="en-US" baseline="0" dirty="0"/>
              <a:t> into the </a:t>
            </a:r>
            <a:r>
              <a:rPr lang="en-US" b="1" baseline="0" dirty="0"/>
              <a:t>smart and interactive spaces</a:t>
            </a:r>
            <a:r>
              <a:rPr lang="en-US" baseline="0" dirty="0"/>
              <a:t>. This transformation is slowly becoming a reality, n</a:t>
            </a:r>
            <a:r>
              <a:rPr lang="en-US" dirty="0"/>
              <a:t>ot only in </a:t>
            </a:r>
            <a:r>
              <a:rPr lang="en-US" b="1" dirty="0"/>
              <a:t>just home through connected appliances</a:t>
            </a:r>
            <a:r>
              <a:rPr lang="en-US" dirty="0"/>
              <a:t>, but in every other imaginable physical spaces: </a:t>
            </a:r>
            <a:r>
              <a:rPr lang="en-US" b="1" dirty="0"/>
              <a:t>from hospitals</a:t>
            </a:r>
            <a:r>
              <a:rPr lang="en-US" b="1" baseline="0" dirty="0"/>
              <a:t> to offices to retail</a:t>
            </a:r>
            <a:r>
              <a:rPr lang="en-US" baseline="0" dirty="0"/>
              <a:t>. For example, Smart retail space like Amazon Go is enabling seamless automatic check-out and interest detection helping both the shoppers and the shop owners. This is becoming more and more important when we spend more and more time indoors due to this pandemic.</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76</a:t>
            </a:fld>
            <a:endParaRPr lang="en-US"/>
          </a:p>
        </p:txBody>
      </p:sp>
    </p:spTree>
    <p:extLst>
      <p:ext uri="{BB962C8B-B14F-4D97-AF65-F5344CB8AC3E}">
        <p14:creationId xmlns:p14="http://schemas.microsoft.com/office/powerpoint/2010/main" val="26655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a:t>
            </a:r>
          </a:p>
        </p:txBody>
      </p:sp>
      <p:sp>
        <p:nvSpPr>
          <p:cNvPr id="4" name="Slide Number Placeholder 3"/>
          <p:cNvSpPr>
            <a:spLocks noGrp="1"/>
          </p:cNvSpPr>
          <p:nvPr>
            <p:ph type="sldNum" sz="quarter" idx="5"/>
          </p:nvPr>
        </p:nvSpPr>
        <p:spPr/>
        <p:txBody>
          <a:bodyPr/>
          <a:lstStyle/>
          <a:p>
            <a:fld id="{BCB8FE9E-5B4B-E740-8B2A-C50B1847A4A5}" type="slidenum">
              <a:rPr lang="en-US" smtClean="0"/>
              <a:t>77</a:t>
            </a:fld>
            <a:endParaRPr lang="en-US"/>
          </a:p>
        </p:txBody>
      </p:sp>
    </p:spTree>
    <p:extLst>
      <p:ext uri="{BB962C8B-B14F-4D97-AF65-F5344CB8AC3E}">
        <p14:creationId xmlns:p14="http://schemas.microsoft.com/office/powerpoint/2010/main" val="26234017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Wireless Identification and Sensing Platform</a:t>
            </a:r>
          </a:p>
        </p:txBody>
      </p:sp>
      <p:sp>
        <p:nvSpPr>
          <p:cNvPr id="4" name="Slide Number Placeholder 3"/>
          <p:cNvSpPr>
            <a:spLocks noGrp="1"/>
          </p:cNvSpPr>
          <p:nvPr>
            <p:ph type="sldNum" sz="quarter" idx="5"/>
          </p:nvPr>
        </p:nvSpPr>
        <p:spPr/>
        <p:txBody>
          <a:bodyPr/>
          <a:lstStyle/>
          <a:p>
            <a:fld id="{BCB8FE9E-5B4B-E740-8B2A-C50B1847A4A5}" type="slidenum">
              <a:rPr lang="en-US" smtClean="0"/>
              <a:t>78</a:t>
            </a:fld>
            <a:endParaRPr lang="en-US"/>
          </a:p>
        </p:txBody>
      </p:sp>
    </p:spTree>
    <p:extLst>
      <p:ext uri="{BB962C8B-B14F-4D97-AF65-F5344CB8AC3E}">
        <p14:creationId xmlns:p14="http://schemas.microsoft.com/office/powerpoint/2010/main" val="4147613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attempt to extend We also look at tracking of tag within multiple tags. </a:t>
            </a:r>
            <a:r>
              <a:rPr lang="en-US" b="1" dirty="0"/>
              <a:t>The tracking becomes worse because of the mutual coupling between tags change the observed</a:t>
            </a:r>
            <a:r>
              <a:rPr lang="en-US" b="1" baseline="0" dirty="0"/>
              <a:t> phase pattern</a:t>
            </a:r>
            <a:r>
              <a:rPr lang="en-US" baseline="0" dirty="0"/>
              <a:t>. However, all of the previous works actually negated the impact of mutual coupling.</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79</a:t>
            </a:fld>
            <a:endParaRPr lang="en-US"/>
          </a:p>
        </p:txBody>
      </p:sp>
    </p:spTree>
    <p:extLst>
      <p:ext uri="{BB962C8B-B14F-4D97-AF65-F5344CB8AC3E}">
        <p14:creationId xmlns:p14="http://schemas.microsoft.com/office/powerpoint/2010/main" val="77036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Toward realizing  the vision of turning any physical space into truly context aware, we propose to develop novel approaches and systems that enable battery-free sensing. Three main systems are the following. The main problem-solving approach in all of the three problems are the following: analytical model driven sensing …</a:t>
            </a:r>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6</a:t>
            </a:fld>
            <a:endParaRPr lang="en-US"/>
          </a:p>
        </p:txBody>
      </p:sp>
    </p:spTree>
    <p:extLst>
      <p:ext uri="{BB962C8B-B14F-4D97-AF65-F5344CB8AC3E}">
        <p14:creationId xmlns:p14="http://schemas.microsoft.com/office/powerpoint/2010/main" val="680714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will be mutual coupling and we observe the reverse phenomenon.</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80</a:t>
            </a:fld>
            <a:endParaRPr lang="en-US"/>
          </a:p>
        </p:txBody>
      </p:sp>
    </p:spTree>
    <p:extLst>
      <p:ext uri="{BB962C8B-B14F-4D97-AF65-F5344CB8AC3E}">
        <p14:creationId xmlns:p14="http://schemas.microsoft.com/office/powerpoint/2010/main" val="2806915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that phase changes across neighboring tags to improve the tracking in multi-tag scenario.</a:t>
            </a:r>
          </a:p>
        </p:txBody>
      </p:sp>
      <p:sp>
        <p:nvSpPr>
          <p:cNvPr id="4" name="Slide Number Placeholder 3"/>
          <p:cNvSpPr>
            <a:spLocks noGrp="1"/>
          </p:cNvSpPr>
          <p:nvPr>
            <p:ph type="sldNum" sz="quarter" idx="10"/>
          </p:nvPr>
        </p:nvSpPr>
        <p:spPr/>
        <p:txBody>
          <a:bodyPr/>
          <a:lstStyle/>
          <a:p>
            <a:fld id="{BCB8FE9E-5B4B-E740-8B2A-C50B1847A4A5}" type="slidenum">
              <a:rPr lang="en-US" smtClean="0"/>
              <a:t>81</a:t>
            </a:fld>
            <a:endParaRPr lang="en-US"/>
          </a:p>
        </p:txBody>
      </p:sp>
    </p:spTree>
    <p:extLst>
      <p:ext uri="{BB962C8B-B14F-4D97-AF65-F5344CB8AC3E}">
        <p14:creationId xmlns:p14="http://schemas.microsoft.com/office/powerpoint/2010/main" val="4008234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is challenging as the objective function is non-linear ... Need more description ...</a:t>
            </a:r>
          </a:p>
        </p:txBody>
      </p:sp>
      <p:sp>
        <p:nvSpPr>
          <p:cNvPr id="4" name="Slide Number Placeholder 3"/>
          <p:cNvSpPr>
            <a:spLocks noGrp="1"/>
          </p:cNvSpPr>
          <p:nvPr>
            <p:ph type="sldNum" sz="quarter" idx="5"/>
          </p:nvPr>
        </p:nvSpPr>
        <p:spPr/>
        <p:txBody>
          <a:bodyPr/>
          <a:lstStyle/>
          <a:p>
            <a:fld id="{BCB8FE9E-5B4B-E740-8B2A-C50B1847A4A5}" type="slidenum">
              <a:rPr lang="en-US" smtClean="0"/>
              <a:t>85</a:t>
            </a:fld>
            <a:endParaRPr lang="en-US"/>
          </a:p>
        </p:txBody>
      </p:sp>
    </p:spTree>
    <p:extLst>
      <p:ext uri="{BB962C8B-B14F-4D97-AF65-F5344CB8AC3E}">
        <p14:creationId xmlns:p14="http://schemas.microsoft.com/office/powerpoint/2010/main" val="3149436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more detail, it is explained ….</a:t>
            </a:r>
          </a:p>
        </p:txBody>
      </p:sp>
      <p:sp>
        <p:nvSpPr>
          <p:cNvPr id="4" name="Slide Number Placeholder 3"/>
          <p:cNvSpPr>
            <a:spLocks noGrp="1"/>
          </p:cNvSpPr>
          <p:nvPr>
            <p:ph type="sldNum" sz="quarter" idx="5"/>
          </p:nvPr>
        </p:nvSpPr>
        <p:spPr/>
        <p:txBody>
          <a:bodyPr/>
          <a:lstStyle/>
          <a:p>
            <a:fld id="{BCB8FE9E-5B4B-E740-8B2A-C50B1847A4A5}" type="slidenum">
              <a:rPr lang="en-US" smtClean="0"/>
              <a:t>86</a:t>
            </a:fld>
            <a:endParaRPr lang="en-US"/>
          </a:p>
        </p:txBody>
      </p:sp>
    </p:spTree>
    <p:extLst>
      <p:ext uri="{BB962C8B-B14F-4D97-AF65-F5344CB8AC3E}">
        <p14:creationId xmlns:p14="http://schemas.microsoft.com/office/powerpoint/2010/main" val="3412681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88</a:t>
            </a:fld>
            <a:endParaRPr lang="en-US"/>
          </a:p>
        </p:txBody>
      </p:sp>
    </p:spTree>
    <p:extLst>
      <p:ext uri="{BB962C8B-B14F-4D97-AF65-F5344CB8AC3E}">
        <p14:creationId xmlns:p14="http://schemas.microsoft.com/office/powerpoint/2010/main" val="2318612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89</a:t>
            </a:fld>
            <a:endParaRPr lang="en-US"/>
          </a:p>
        </p:txBody>
      </p:sp>
    </p:spTree>
    <p:extLst>
      <p:ext uri="{BB962C8B-B14F-4D97-AF65-F5344CB8AC3E}">
        <p14:creationId xmlns:p14="http://schemas.microsoft.com/office/powerpoint/2010/main" val="3763922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Now, let’s see what others modalities are present</a:t>
            </a:r>
            <a:r>
              <a:rPr lang="en-US" baseline="0" dirty="0"/>
              <a:t>. To realize that goal, different types of modalities have been shown through products or research prototypes. Capacitive touch screens are present in every smartphone or tablet. Kinect and leap motion are using </a:t>
            </a:r>
            <a:r>
              <a:rPr lang="en-US" baseline="0" dirty="0" err="1"/>
              <a:t>rgb</a:t>
            </a:r>
            <a:r>
              <a:rPr lang="en-US" baseline="0" dirty="0"/>
              <a:t> &amp; </a:t>
            </a:r>
            <a:r>
              <a:rPr lang="en-US" baseline="0" dirty="0" err="1"/>
              <a:t>ir</a:t>
            </a:r>
            <a:r>
              <a:rPr lang="en-US" baseline="0" dirty="0"/>
              <a:t> camera vision based technology to track hand movement. Wearables like smart watch is using IMUs to track different hand movement. Furthermore, </a:t>
            </a:r>
            <a:r>
              <a:rPr lang="en-US" b="1" baseline="0" dirty="0"/>
              <a:t>60 GHz, Wi-Fi and acoustics signals</a:t>
            </a:r>
            <a:r>
              <a:rPr lang="en-US" baseline="0" dirty="0"/>
              <a:t> are used to track hand gestures.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err="1"/>
              <a:t>Pixelsense</a:t>
            </a:r>
            <a:r>
              <a:rPr lang="en-US" dirty="0"/>
              <a:t>, </a:t>
            </a:r>
            <a:r>
              <a:rPr lang="en-US" dirty="0" err="1"/>
              <a:t>kinect</a:t>
            </a:r>
            <a:r>
              <a:rPr lang="en-US" dirty="0"/>
              <a:t>,</a:t>
            </a:r>
            <a:r>
              <a:rPr lang="en-US" baseline="0" dirty="0"/>
              <a:t> soli, </a:t>
            </a:r>
            <a:r>
              <a:rPr lang="en-US" b="1" baseline="0" dirty="0"/>
              <a:t>sprout</a:t>
            </a:r>
            <a:r>
              <a:rPr lang="en-US" baseline="0" dirty="0"/>
              <a:t>, </a:t>
            </a:r>
            <a:r>
              <a:rPr lang="en-US" baseline="0" dirty="0" err="1"/>
              <a:t>myo</a:t>
            </a:r>
            <a:r>
              <a:rPr lang="en-US" baseline="0" dirty="0"/>
              <a:t>, leap motion </a:t>
            </a:r>
            <a:r>
              <a:rPr lang="en-US" baseline="0"/>
              <a:t>….. IUnit</a:t>
            </a:r>
            <a:r>
              <a:rPr lang="en-US" baseline="0" dirty="0"/>
              <a:t>)</a:t>
            </a:r>
          </a:p>
        </p:txBody>
      </p:sp>
      <p:sp>
        <p:nvSpPr>
          <p:cNvPr id="4" name="Slide Number Placeholder 3"/>
          <p:cNvSpPr>
            <a:spLocks noGrp="1"/>
          </p:cNvSpPr>
          <p:nvPr>
            <p:ph type="sldNum" sz="quarter" idx="10"/>
          </p:nvPr>
        </p:nvSpPr>
        <p:spPr/>
        <p:txBody>
          <a:bodyPr/>
          <a:lstStyle/>
          <a:p>
            <a:fld id="{BCB8FE9E-5B4B-E740-8B2A-C50B1847A4A5}" type="slidenum">
              <a:rPr lang="en-US" smtClean="0"/>
              <a:t>91</a:t>
            </a:fld>
            <a:endParaRPr lang="en-US"/>
          </a:p>
        </p:txBody>
      </p:sp>
    </p:spTree>
    <p:extLst>
      <p:ext uri="{BB962C8B-B14F-4D97-AF65-F5344CB8AC3E}">
        <p14:creationId xmlns:p14="http://schemas.microsoft.com/office/powerpoint/2010/main" val="712031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However, </a:t>
            </a:r>
            <a:r>
              <a:rPr lang="en-US" sz="1200" b="1" dirty="0"/>
              <a:t>these interaction modalities</a:t>
            </a:r>
            <a:r>
              <a:rPr lang="en-US" sz="1200" b="1" baseline="0" dirty="0"/>
              <a:t> enable a suite of applications</a:t>
            </a:r>
            <a:r>
              <a:rPr lang="en-US" sz="1200" baseline="0" dirty="0"/>
              <a:t>, </a:t>
            </a:r>
            <a:r>
              <a:rPr lang="en-US" sz="1200" b="1" baseline="0" dirty="0"/>
              <a:t>there are few issues impacting the wide-spread adoption in smart spaces</a:t>
            </a:r>
            <a:r>
              <a:rPr lang="en-US" sz="1200" baseline="0" dirty="0"/>
              <a:t>. Vision is to make everyday object touch-aware and so it will be difficult to achieve that. These </a:t>
            </a:r>
            <a:r>
              <a:rPr lang="en-US" sz="1200" b="1" baseline="0" dirty="0"/>
              <a:t>UIs </a:t>
            </a:r>
            <a:r>
              <a:rPr lang="en-US" sz="1200" baseline="0" dirty="0"/>
              <a:t>are difficult to customize for specific use cases and some of them require extensive training phase to be used. These UIs can also not be disposed after the use which may be needed in medical use cases and it needs to be recharged very frequently.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Low cost </a:t>
            </a:r>
            <a:r>
              <a:rPr lang="en-US" sz="1200" b="1" dirty="0"/>
              <a:t>point creates an opportunity for massive deployment</a:t>
            </a:r>
            <a:r>
              <a:rPr lang="en-US" sz="12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But, there are certain issues Coupled with device (sprout), Occlusion (vision), complex processing (soli) etc.</a:t>
            </a:r>
          </a:p>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92</a:t>
            </a:fld>
            <a:endParaRPr lang="en-US"/>
          </a:p>
        </p:txBody>
      </p:sp>
    </p:spTree>
    <p:extLst>
      <p:ext uri="{BB962C8B-B14F-4D97-AF65-F5344CB8AC3E}">
        <p14:creationId xmlns:p14="http://schemas.microsoft.com/office/powerpoint/2010/main" val="3371000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confirm this observation and model, we also perform vector network analyzer based experiments where we connect the tag with the VNA</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93</a:t>
            </a:fld>
            <a:endParaRPr lang="en-US"/>
          </a:p>
        </p:txBody>
      </p:sp>
    </p:spTree>
    <p:extLst>
      <p:ext uri="{BB962C8B-B14F-4D97-AF65-F5344CB8AC3E}">
        <p14:creationId xmlns:p14="http://schemas.microsoft.com/office/powerpoint/2010/main" val="2245469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touch at different positions at the RFID tag and measure the impedance and the induced</a:t>
            </a:r>
            <a:r>
              <a:rPr lang="en-US" baseline="0" dirty="0"/>
              <a:t> phases. We observe the changes.</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94</a:t>
            </a:fld>
            <a:endParaRPr lang="en-US"/>
          </a:p>
        </p:txBody>
      </p:sp>
    </p:spTree>
    <p:extLst>
      <p:ext uri="{BB962C8B-B14F-4D97-AF65-F5344CB8AC3E}">
        <p14:creationId xmlns:p14="http://schemas.microsoft.com/office/powerpoint/2010/main" val="3782575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discuss RIO which enable ..</a:t>
            </a:r>
          </a:p>
        </p:txBody>
      </p:sp>
      <p:sp>
        <p:nvSpPr>
          <p:cNvPr id="4" name="Slide Number Placeholder 3"/>
          <p:cNvSpPr>
            <a:spLocks noGrp="1"/>
          </p:cNvSpPr>
          <p:nvPr>
            <p:ph type="sldNum" sz="quarter" idx="10"/>
          </p:nvPr>
        </p:nvSpPr>
        <p:spPr/>
        <p:txBody>
          <a:bodyPr/>
          <a:lstStyle/>
          <a:p>
            <a:fld id="{BCB8FE9E-5B4B-E740-8B2A-C50B1847A4A5}" type="slidenum">
              <a:rPr lang="en-US" smtClean="0"/>
              <a:t>7</a:t>
            </a:fld>
            <a:endParaRPr lang="en-US"/>
          </a:p>
        </p:txBody>
      </p:sp>
    </p:spTree>
    <p:extLst>
      <p:ext uri="{BB962C8B-B14F-4D97-AF65-F5344CB8AC3E}">
        <p14:creationId xmlns:p14="http://schemas.microsoft.com/office/powerpoint/2010/main" val="3366712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details about the model are</a:t>
            </a:r>
            <a:r>
              <a:rPr lang="en-US" baseline="0" dirty="0"/>
              <a:t> in the paper but the basic idea is that </a:t>
            </a:r>
            <a:r>
              <a:rPr lang="en-US" b="1" baseline="0" dirty="0"/>
              <a:t>coupled mutual impedance</a:t>
            </a:r>
            <a:r>
              <a:rPr lang="en-US" baseline="0" dirty="0"/>
              <a:t> has reverse impact in the backscattered phase.</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95</a:t>
            </a:fld>
            <a:endParaRPr lang="en-US"/>
          </a:p>
        </p:txBody>
      </p:sp>
    </p:spTree>
    <p:extLst>
      <p:ext uri="{BB962C8B-B14F-4D97-AF65-F5344CB8AC3E}">
        <p14:creationId xmlns:p14="http://schemas.microsoft.com/office/powerpoint/2010/main" val="3285002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build custom tags with loop tags and copper tapes</a:t>
            </a:r>
            <a:r>
              <a:rPr lang="en-US" baseline="0" dirty="0"/>
              <a:t> and apply our single tag tracking algorithm. For more detailed evaluation results, please look into the paper.</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96</a:t>
            </a:fld>
            <a:endParaRPr lang="en-US"/>
          </a:p>
        </p:txBody>
      </p:sp>
    </p:spTree>
    <p:extLst>
      <p:ext uri="{BB962C8B-B14F-4D97-AF65-F5344CB8AC3E}">
        <p14:creationId xmlns:p14="http://schemas.microsoft.com/office/powerpoint/2010/main" val="1501759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97</a:t>
            </a:fld>
            <a:endParaRPr lang="en-US"/>
          </a:p>
        </p:txBody>
      </p:sp>
    </p:spTree>
    <p:extLst>
      <p:ext uri="{BB962C8B-B14F-4D97-AF65-F5344CB8AC3E}">
        <p14:creationId xmlns:p14="http://schemas.microsoft.com/office/powerpoint/2010/main" val="2388138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challenges … We build model ..</a:t>
            </a:r>
          </a:p>
        </p:txBody>
      </p:sp>
      <p:sp>
        <p:nvSpPr>
          <p:cNvPr id="4" name="Slide Number Placeholder 3"/>
          <p:cNvSpPr>
            <a:spLocks noGrp="1"/>
          </p:cNvSpPr>
          <p:nvPr>
            <p:ph type="sldNum" sz="quarter" idx="5"/>
          </p:nvPr>
        </p:nvSpPr>
        <p:spPr/>
        <p:txBody>
          <a:bodyPr/>
          <a:lstStyle/>
          <a:p>
            <a:fld id="{BCB8FE9E-5B4B-E740-8B2A-C50B1847A4A5}" type="slidenum">
              <a:rPr lang="en-US" smtClean="0"/>
              <a:t>99</a:t>
            </a:fld>
            <a:endParaRPr lang="en-US"/>
          </a:p>
        </p:txBody>
      </p:sp>
    </p:spTree>
    <p:extLst>
      <p:ext uri="{BB962C8B-B14F-4D97-AF65-F5344CB8AC3E}">
        <p14:creationId xmlns:p14="http://schemas.microsoft.com/office/powerpoint/2010/main" val="3545512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100</a:t>
            </a:fld>
            <a:endParaRPr lang="en-US"/>
          </a:p>
        </p:txBody>
      </p:sp>
    </p:spTree>
    <p:extLst>
      <p:ext uri="{BB962C8B-B14F-4D97-AF65-F5344CB8AC3E}">
        <p14:creationId xmlns:p14="http://schemas.microsoft.com/office/powerpoint/2010/main" val="998925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sign …</a:t>
            </a:r>
          </a:p>
        </p:txBody>
      </p:sp>
      <p:sp>
        <p:nvSpPr>
          <p:cNvPr id="4" name="Slide Number Placeholder 3"/>
          <p:cNvSpPr>
            <a:spLocks noGrp="1"/>
          </p:cNvSpPr>
          <p:nvPr>
            <p:ph type="sldNum" sz="quarter" idx="5"/>
          </p:nvPr>
        </p:nvSpPr>
        <p:spPr/>
        <p:txBody>
          <a:bodyPr/>
          <a:lstStyle/>
          <a:p>
            <a:fld id="{BCB8FE9E-5B4B-E740-8B2A-C50B1847A4A5}" type="slidenum">
              <a:rPr lang="en-US" smtClean="0"/>
              <a:t>106</a:t>
            </a:fld>
            <a:endParaRPr lang="en-US"/>
          </a:p>
        </p:txBody>
      </p:sp>
    </p:spTree>
    <p:extLst>
      <p:ext uri="{BB962C8B-B14F-4D97-AF65-F5344CB8AC3E}">
        <p14:creationId xmlns:p14="http://schemas.microsoft.com/office/powerpoint/2010/main" val="3606845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 at the number of se</a:t>
            </a:r>
          </a:p>
        </p:txBody>
      </p:sp>
      <p:sp>
        <p:nvSpPr>
          <p:cNvPr id="4" name="Slide Number Placeholder 3"/>
          <p:cNvSpPr>
            <a:spLocks noGrp="1"/>
          </p:cNvSpPr>
          <p:nvPr>
            <p:ph type="sldNum" sz="quarter" idx="10"/>
          </p:nvPr>
        </p:nvSpPr>
        <p:spPr/>
        <p:txBody>
          <a:bodyPr/>
          <a:lstStyle/>
          <a:p>
            <a:fld id="{BCB8FE9E-5B4B-E740-8B2A-C50B1847A4A5}" type="slidenum">
              <a:rPr lang="en-US" smtClean="0"/>
              <a:t>107</a:t>
            </a:fld>
            <a:endParaRPr lang="en-US"/>
          </a:p>
        </p:txBody>
      </p:sp>
    </p:spTree>
    <p:extLst>
      <p:ext uri="{BB962C8B-B14F-4D97-AF65-F5344CB8AC3E}">
        <p14:creationId xmlns:p14="http://schemas.microsoft.com/office/powerpoint/2010/main" val="463420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concluding the talk, I just want to add that there is a growing interest in the community to repurpose the tags for UI after our MobiCom publication. I will not claim our influence but it is interesting ..</a:t>
            </a:r>
          </a:p>
        </p:txBody>
      </p:sp>
      <p:sp>
        <p:nvSpPr>
          <p:cNvPr id="4" name="Slide Number Placeholder 3"/>
          <p:cNvSpPr>
            <a:spLocks noGrp="1"/>
          </p:cNvSpPr>
          <p:nvPr>
            <p:ph type="sldNum" sz="quarter" idx="10"/>
          </p:nvPr>
        </p:nvSpPr>
        <p:spPr/>
        <p:txBody>
          <a:bodyPr/>
          <a:lstStyle/>
          <a:p>
            <a:fld id="{BCB8FE9E-5B4B-E740-8B2A-C50B1847A4A5}" type="slidenum">
              <a:rPr lang="en-US" smtClean="0"/>
              <a:t>109</a:t>
            </a:fld>
            <a:endParaRPr lang="en-US"/>
          </a:p>
        </p:txBody>
      </p:sp>
    </p:spTree>
    <p:extLst>
      <p:ext uri="{BB962C8B-B14F-4D97-AF65-F5344CB8AC3E}">
        <p14:creationId xmlns:p14="http://schemas.microsoft.com/office/powerpoint/2010/main" val="3192086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However, this is just a </a:t>
            </a:r>
            <a:r>
              <a:rPr lang="en-US" b="1" dirty="0"/>
              <a:t>first step </a:t>
            </a:r>
            <a:r>
              <a:rPr lang="en-US" dirty="0"/>
              <a:t>realizing</a:t>
            </a:r>
            <a:r>
              <a:rPr lang="en-US" baseline="0" dirty="0"/>
              <a:t> the ultimate goal of transforming every physical object into a possible UI. Multi </a:t>
            </a:r>
            <a:r>
              <a:rPr lang="mr-IN" baseline="0" dirty="0"/>
              <a:t>–</a:t>
            </a:r>
            <a:r>
              <a:rPr lang="en-US" baseline="0" dirty="0"/>
              <a:t>touch.. 2D gesture </a:t>
            </a:r>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110</a:t>
            </a:fld>
            <a:endParaRPr lang="en-US"/>
          </a:p>
        </p:txBody>
      </p:sp>
    </p:spTree>
    <p:extLst>
      <p:ext uri="{BB962C8B-B14F-4D97-AF65-F5344CB8AC3E}">
        <p14:creationId xmlns:p14="http://schemas.microsoft.com/office/powerpoint/2010/main" val="855138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spatial variation …</a:t>
            </a:r>
          </a:p>
        </p:txBody>
      </p:sp>
      <p:sp>
        <p:nvSpPr>
          <p:cNvPr id="4" name="Slide Number Placeholder 3"/>
          <p:cNvSpPr>
            <a:spLocks noGrp="1"/>
          </p:cNvSpPr>
          <p:nvPr>
            <p:ph type="sldNum" sz="quarter" idx="5"/>
          </p:nvPr>
        </p:nvSpPr>
        <p:spPr/>
        <p:txBody>
          <a:bodyPr/>
          <a:lstStyle/>
          <a:p>
            <a:fld id="{BCB8FE9E-5B4B-E740-8B2A-C50B1847A4A5}" type="slidenum">
              <a:rPr lang="en-US" smtClean="0"/>
              <a:t>111</a:t>
            </a:fld>
            <a:endParaRPr lang="en-US"/>
          </a:p>
        </p:txBody>
      </p:sp>
    </p:spTree>
    <p:extLst>
      <p:ext uri="{BB962C8B-B14F-4D97-AF65-F5344CB8AC3E}">
        <p14:creationId xmlns:p14="http://schemas.microsoft.com/office/powerpoint/2010/main" val="351760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1" dirty="0"/>
              <a:t>, the future</a:t>
            </a:r>
            <a:r>
              <a:rPr lang="en-US" b="1" baseline="0" dirty="0"/>
              <a:t> of </a:t>
            </a:r>
            <a:r>
              <a:rPr lang="en-US" b="1" baseline="0" dirty="0" err="1"/>
              <a:t>IoT</a:t>
            </a:r>
            <a:r>
              <a:rPr lang="en-US" b="1" baseline="0" dirty="0"/>
              <a:t> demands seamless and intuitive interface between users and the devices</a:t>
            </a:r>
            <a:r>
              <a:rPr lang="en-US" baseline="0" dirty="0"/>
              <a:t>. </a:t>
            </a:r>
            <a:r>
              <a:rPr lang="en-US" dirty="0"/>
              <a:t>In this setting, we ask that “Can</a:t>
            </a:r>
            <a:r>
              <a:rPr lang="en-US" baseline="0" dirty="0"/>
              <a:t> we effectively transform everyday object into a touch interface ?” </a:t>
            </a:r>
            <a:r>
              <a:rPr lang="en-US" b="1" baseline="0" dirty="0"/>
              <a:t>Can every possible item in our surrounding become a gateway to a possible interaction</a:t>
            </a:r>
            <a:r>
              <a:rPr lang="en-US" baseline="0" dirty="0"/>
              <a:t> ? Chair, Table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8</a:t>
            </a:fld>
            <a:endParaRPr lang="en-US"/>
          </a:p>
        </p:txBody>
      </p:sp>
    </p:spTree>
    <p:extLst>
      <p:ext uri="{BB962C8B-B14F-4D97-AF65-F5344CB8AC3E}">
        <p14:creationId xmlns:p14="http://schemas.microsoft.com/office/powerpoint/2010/main" val="902030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112</a:t>
            </a:fld>
            <a:endParaRPr lang="en-US"/>
          </a:p>
        </p:txBody>
      </p:sp>
    </p:spTree>
    <p:extLst>
      <p:ext uri="{BB962C8B-B14F-4D97-AF65-F5344CB8AC3E}">
        <p14:creationId xmlns:p14="http://schemas.microsoft.com/office/powerpoint/2010/main" val="22376959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B8FE9E-5B4B-E740-8B2A-C50B1847A4A5}" type="slidenum">
              <a:rPr lang="en-US" smtClean="0"/>
              <a:t>122</a:t>
            </a:fld>
            <a:endParaRPr lang="en-US"/>
          </a:p>
        </p:txBody>
      </p:sp>
    </p:spTree>
    <p:extLst>
      <p:ext uri="{BB962C8B-B14F-4D97-AF65-F5344CB8AC3E}">
        <p14:creationId xmlns:p14="http://schemas.microsoft.com/office/powerpoint/2010/main" val="1481375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concluding</a:t>
            </a:r>
            <a:r>
              <a:rPr lang="en-US" b="1" baseline="0" dirty="0"/>
              <a:t>, I just want to point out </a:t>
            </a:r>
            <a:r>
              <a:rPr lang="en-US" baseline="0" dirty="0"/>
              <a:t>there are numerous previous attempts to use passive RFID tags as interaction units. RIO improves upon this work with high accuracy, low over head, error rate.</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131</a:t>
            </a:fld>
            <a:endParaRPr lang="en-US"/>
          </a:p>
        </p:txBody>
      </p:sp>
    </p:spTree>
    <p:extLst>
      <p:ext uri="{BB962C8B-B14F-4D97-AF65-F5344CB8AC3E}">
        <p14:creationId xmlns:p14="http://schemas.microsoft.com/office/powerpoint/2010/main" val="8321427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Thus, due to the use of passive</a:t>
            </a:r>
            <a:r>
              <a:rPr lang="en-US" b="1" baseline="0" dirty="0"/>
              <a:t> RFID tags, </a:t>
            </a:r>
            <a:r>
              <a:rPr lang="en-US" b="1" dirty="0"/>
              <a:t>the interface becomes battery-free and disposable</a:t>
            </a:r>
            <a:r>
              <a:rPr lang="en-US" dirty="0"/>
              <a:t>. We have also shown possible customization through custom designed tags and we have built algorithms to support fine-grained tracking.</a:t>
            </a:r>
            <a:r>
              <a:rPr lang="en-US" baseline="0" dirty="0"/>
              <a:t> Furthermore, as the tags can be easily mapped to different objects, </a:t>
            </a:r>
            <a:r>
              <a:rPr lang="en-US" b="1" baseline="0" dirty="0"/>
              <a:t>same interaction can also be coupled with different applications. We can discriminate and support separate interfaces within the same region</a:t>
            </a:r>
            <a:r>
              <a:rPr lang="en-US" b="0" baseline="0" dirty="0"/>
              <a:t>.</a:t>
            </a:r>
            <a:endParaRPr lang="en-US" b="0" dirty="0"/>
          </a:p>
        </p:txBody>
      </p:sp>
      <p:sp>
        <p:nvSpPr>
          <p:cNvPr id="4" name="Slide Number Placeholder 3"/>
          <p:cNvSpPr>
            <a:spLocks noGrp="1"/>
          </p:cNvSpPr>
          <p:nvPr>
            <p:ph type="sldNum" sz="quarter" idx="10"/>
          </p:nvPr>
        </p:nvSpPr>
        <p:spPr/>
        <p:txBody>
          <a:bodyPr/>
          <a:lstStyle/>
          <a:p>
            <a:fld id="{BCB8FE9E-5B4B-E740-8B2A-C50B1847A4A5}" type="slidenum">
              <a:rPr lang="en-US" smtClean="0"/>
              <a:t>132</a:t>
            </a:fld>
            <a:endParaRPr lang="en-US"/>
          </a:p>
        </p:txBody>
      </p:sp>
    </p:spTree>
    <p:extLst>
      <p:ext uri="{BB962C8B-B14F-4D97-AF65-F5344CB8AC3E}">
        <p14:creationId xmlns:p14="http://schemas.microsoft.com/office/powerpoint/2010/main" val="2430443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range gets reduced …</a:t>
            </a:r>
          </a:p>
        </p:txBody>
      </p:sp>
      <p:sp>
        <p:nvSpPr>
          <p:cNvPr id="4" name="Slide Number Placeholder 3"/>
          <p:cNvSpPr>
            <a:spLocks noGrp="1"/>
          </p:cNvSpPr>
          <p:nvPr>
            <p:ph type="sldNum" sz="quarter" idx="5"/>
          </p:nvPr>
        </p:nvSpPr>
        <p:spPr/>
        <p:txBody>
          <a:bodyPr/>
          <a:lstStyle/>
          <a:p>
            <a:fld id="{BCB8FE9E-5B4B-E740-8B2A-C50B1847A4A5}" type="slidenum">
              <a:rPr lang="en-US" smtClean="0"/>
              <a:t>133</a:t>
            </a:fld>
            <a:endParaRPr lang="en-US"/>
          </a:p>
        </p:txBody>
      </p:sp>
    </p:spTree>
    <p:extLst>
      <p:ext uri="{BB962C8B-B14F-4D97-AF65-F5344CB8AC3E}">
        <p14:creationId xmlns:p14="http://schemas.microsoft.com/office/powerpoint/2010/main" val="2687663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a:t>
            </a:r>
            <a:r>
              <a:rPr lang="en-US" baseline="0" dirty="0"/>
              <a:t> the phase pattern dominant in </a:t>
            </a:r>
            <a:r>
              <a:rPr lang="en-US" baseline="0" dirty="0" err="1"/>
              <a:t>NLoS</a:t>
            </a:r>
            <a:r>
              <a:rPr lang="en-US" baseline="0" dirty="0"/>
              <a:t> specific scenarios.</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134</a:t>
            </a:fld>
            <a:endParaRPr lang="en-US"/>
          </a:p>
        </p:txBody>
      </p:sp>
    </p:spTree>
    <p:extLst>
      <p:ext uri="{BB962C8B-B14F-4D97-AF65-F5344CB8AC3E}">
        <p14:creationId xmlns:p14="http://schemas.microsoft.com/office/powerpoint/2010/main" val="135528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 To realize</a:t>
            </a:r>
            <a:r>
              <a:rPr lang="en-US" baseline="0" dirty="0"/>
              <a:t> this goal of transforming physical object into UI, w</a:t>
            </a:r>
            <a:r>
              <a:rPr lang="en-US" dirty="0"/>
              <a:t>e </a:t>
            </a:r>
            <a:r>
              <a:rPr lang="en-US" b="1" dirty="0"/>
              <a:t>re-purpose</a:t>
            </a:r>
            <a:r>
              <a:rPr lang="en-US" dirty="0"/>
              <a:t> the use of commercial off-the-shelf passive RFID tags as a touch primitive. We attach the RFID tags into objects as interaction units. We use commercially available</a:t>
            </a:r>
            <a:r>
              <a:rPr lang="en-US" baseline="0" dirty="0"/>
              <a:t> reader and antennas to aid that use case. </a:t>
            </a:r>
            <a:r>
              <a:rPr lang="en-US" dirty="0"/>
              <a:t>We also build our custom-designed tags to show different other use cases.</a:t>
            </a:r>
          </a:p>
        </p:txBody>
      </p:sp>
      <p:sp>
        <p:nvSpPr>
          <p:cNvPr id="4" name="Slide Number Placeholder 3"/>
          <p:cNvSpPr>
            <a:spLocks noGrp="1"/>
          </p:cNvSpPr>
          <p:nvPr>
            <p:ph type="sldNum" sz="quarter" idx="10"/>
          </p:nvPr>
        </p:nvSpPr>
        <p:spPr/>
        <p:txBody>
          <a:bodyPr/>
          <a:lstStyle/>
          <a:p>
            <a:fld id="{BCB8FE9E-5B4B-E740-8B2A-C50B1847A4A5}" type="slidenum">
              <a:rPr lang="en-US" smtClean="0"/>
              <a:t>9</a:t>
            </a:fld>
            <a:endParaRPr lang="en-US"/>
          </a:p>
        </p:txBody>
      </p:sp>
    </p:spTree>
    <p:extLst>
      <p:ext uri="{BB962C8B-B14F-4D97-AF65-F5344CB8AC3E}">
        <p14:creationId xmlns:p14="http://schemas.microsoft.com/office/powerpoint/2010/main" val="188951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we are looking at different types of single point touch and tracking. For example, different possible UI units can be Button .. Keyboard .. Slider .. Dial .. Multiple</a:t>
            </a:r>
            <a:r>
              <a:rPr lang="en-US" baseline="0" dirty="0"/>
              <a:t> sliders .. And different shapes .. To achieve this we need to perform touch detection, tracking, and tracking within multiple tags ..</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10</a:t>
            </a:fld>
            <a:endParaRPr lang="en-US"/>
          </a:p>
        </p:txBody>
      </p:sp>
    </p:spTree>
    <p:extLst>
      <p:ext uri="{BB962C8B-B14F-4D97-AF65-F5344CB8AC3E}">
        <p14:creationId xmlns:p14="http://schemas.microsoft.com/office/powerpoint/2010/main" val="203634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217DD8-A7E2-184E-8582-C12AFCD62B54}" type="datetime1">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18951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906F7-0FB6-E649-9F89-219703F36F2C}" type="datetime1">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63347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8AC88-CBDA-E34A-9987-2F39A8DA516B}" type="datetime1">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235450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Click to add title</a:t>
            </a:r>
          </a:p>
        </p:txBody>
      </p:sp>
      <p:sp>
        <p:nvSpPr>
          <p:cNvPr id="29" name="Shape 29"/>
          <p:cNvSpPr>
            <a:spLocks noGrp="1"/>
          </p:cNvSpPr>
          <p:nvPr>
            <p:ph type="body" idx="1"/>
          </p:nvPr>
        </p:nvSpPr>
        <p:spPr>
          <a:prstGeom prst="rect">
            <a:avLst/>
          </a:prstGeom>
        </p:spPr>
        <p:txBody>
          <a:bodyPr/>
          <a:lstStyle/>
          <a:p>
            <a:r>
              <a:t>Click to add text</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1501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76000">
              <a:schemeClr val="accent2">
                <a:lumMod val="0"/>
                <a:lumOff val="100000"/>
              </a:schemeClr>
            </a:gs>
            <a:gs pos="73000">
              <a:schemeClr val="accent2">
                <a:lumMod val="0"/>
                <a:lumOff val="100000"/>
              </a:schemeClr>
            </a:gs>
            <a:gs pos="100000">
              <a:schemeClr val="accent2">
                <a:lumMod val="10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BFA30-6832-1E4B-8E1B-1A97A9456EF7}" type="datetime1">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075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A3B64A-57DB-4E45-8EFA-42839A63B931}" type="datetime1">
              <a:rPr lang="en-US" smtClean="0"/>
              <a:t>8/3/20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54356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E68382-70D5-5446-AD3C-B8F0624C6B83}" type="datetime1">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1157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943CC-2C3C-3F4A-B309-C44791FE5F34}" type="datetime1">
              <a:rPr lang="en-US" smtClean="0"/>
              <a:t>8/3/20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7479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9BEB88-9709-FB44-AD0C-020DFBC24C75}" type="datetime1">
              <a:rPr lang="en-US" smtClean="0"/>
              <a:t>8/3/20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16908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95D82-1120-E64B-8B95-9755E3FA60C8}" type="datetime1">
              <a:rPr lang="en-US" smtClean="0"/>
              <a:t>8/3/20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92012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75E221-2DA0-EF43-9739-5CABC3B5A97D}" type="datetime1">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7265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0C5436-831C-4A49-A393-046A362CBE93}" type="datetime1">
              <a:rPr lang="en-US" smtClean="0"/>
              <a:t>8/3/20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77996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2C8EB-3B52-0046-91C0-1DDFF7959BBA}" type="datetime1">
              <a:rPr lang="en-US" smtClean="0"/>
              <a:t>8/3/20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FEC65-D79E-4DCE-A549-ACBEE94ABE9E}" type="slidenum">
              <a:rPr lang="en-US" smtClean="0"/>
              <a:t>‹#›</a:t>
            </a:fld>
            <a:endParaRPr lang="en-US"/>
          </a:p>
        </p:txBody>
      </p:sp>
    </p:spTree>
    <p:extLst>
      <p:ext uri="{BB962C8B-B14F-4D97-AF65-F5344CB8AC3E}">
        <p14:creationId xmlns:p14="http://schemas.microsoft.com/office/powerpoint/2010/main" val="367906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3.png"/><Relationship Id="rId4" Type="http://schemas.openxmlformats.org/officeDocument/2006/relationships/notesSlide" Target="../notesSlides/notesSlide64.xml"/></Relationships>
</file>

<file path=ppt/slides/_rels/slide10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0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1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2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8.jp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sv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3.jpg"/><Relationship Id="rId18" Type="http://schemas.openxmlformats.org/officeDocument/2006/relationships/image" Target="../media/image118.jpeg"/><Relationship Id="rId3" Type="http://schemas.openxmlformats.org/officeDocument/2006/relationships/image" Target="../media/image103.jpg"/><Relationship Id="rId7" Type="http://schemas.openxmlformats.org/officeDocument/2006/relationships/image" Target="../media/image107.jpg"/><Relationship Id="rId12" Type="http://schemas.openxmlformats.org/officeDocument/2006/relationships/image" Target="../media/image112.jpeg"/><Relationship Id="rId17" Type="http://schemas.openxmlformats.org/officeDocument/2006/relationships/image" Target="../media/image117.jpg"/><Relationship Id="rId2" Type="http://schemas.openxmlformats.org/officeDocument/2006/relationships/notesSlide" Target="../notesSlides/notesSlide44.xml"/><Relationship Id="rId16" Type="http://schemas.openxmlformats.org/officeDocument/2006/relationships/image" Target="../media/image116.jpeg"/><Relationship Id="rId20"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06.jpg"/><Relationship Id="rId11" Type="http://schemas.openxmlformats.org/officeDocument/2006/relationships/image" Target="../media/image111.jpg"/><Relationship Id="rId5" Type="http://schemas.openxmlformats.org/officeDocument/2006/relationships/image" Target="../media/image105.jpg"/><Relationship Id="rId15" Type="http://schemas.openxmlformats.org/officeDocument/2006/relationships/image" Target="../media/image115.jpeg"/><Relationship Id="rId10" Type="http://schemas.openxmlformats.org/officeDocument/2006/relationships/image" Target="../media/image110.png"/><Relationship Id="rId19" Type="http://schemas.openxmlformats.org/officeDocument/2006/relationships/image" Target="../media/image119.jpg"/><Relationship Id="rId4" Type="http://schemas.openxmlformats.org/officeDocument/2006/relationships/image" Target="../media/image104.jpg"/><Relationship Id="rId9" Type="http://schemas.openxmlformats.org/officeDocument/2006/relationships/image" Target="../media/image109.jpg"/><Relationship Id="rId1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22.jpg"/><Relationship Id="rId7" Type="http://schemas.openxmlformats.org/officeDocument/2006/relationships/image" Target="../media/image126.jp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124.jpeg"/><Relationship Id="rId4" Type="http://schemas.openxmlformats.org/officeDocument/2006/relationships/image" Target="../media/image12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png"/><Relationship Id="rId9"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s>
</file>

<file path=ppt/slides/_rels/slide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image" Target="../media/image14.jpg"/><Relationship Id="rId7" Type="http://schemas.openxmlformats.org/officeDocument/2006/relationships/image" Target="../media/image18.jpg"/><Relationship Id="rId12"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2.wdp"/><Relationship Id="rId14" Type="http://schemas.openxmlformats.org/officeDocument/2006/relationships/image" Target="../media/image23.jpeg"/></Relationships>
</file>

<file path=ppt/slides/_rels/slide9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jpeg"/><Relationship Id="rId3" Type="http://schemas.openxmlformats.org/officeDocument/2006/relationships/image" Target="../media/image163.gif"/><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notesSlide" Target="../notesSlides/notesSlide56.xml"/><Relationship Id="rId16"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jpeg"/><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23.jpeg"/><Relationship Id="rId4" Type="http://schemas.openxmlformats.org/officeDocument/2006/relationships/image" Target="../media/image2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 y="25083"/>
            <a:ext cx="12192000" cy="2387600"/>
          </a:xfrm>
        </p:spPr>
        <p:txBody>
          <a:bodyPr lIns="274320" rIns="274320">
            <a:noAutofit/>
          </a:bodyPr>
          <a:lstStyle/>
          <a:p>
            <a:r>
              <a:rPr lang="en-US" dirty="0"/>
              <a:t>Battery-free Wireless Sensing and Beyond</a:t>
            </a:r>
          </a:p>
        </p:txBody>
      </p:sp>
      <p:sp>
        <p:nvSpPr>
          <p:cNvPr id="3" name="Subtitle 2"/>
          <p:cNvSpPr>
            <a:spLocks noGrp="1"/>
          </p:cNvSpPr>
          <p:nvPr>
            <p:ph type="subTitle" idx="1"/>
          </p:nvPr>
        </p:nvSpPr>
        <p:spPr>
          <a:xfrm>
            <a:off x="256178" y="3199936"/>
            <a:ext cx="11716217" cy="1904661"/>
          </a:xfrm>
        </p:spPr>
        <p:txBody>
          <a:bodyPr>
            <a:normAutofit fontScale="92500" lnSpcReduction="10000"/>
          </a:bodyPr>
          <a:lstStyle/>
          <a:p>
            <a:endParaRPr lang="en-US" sz="4400" dirty="0">
              <a:solidFill>
                <a:schemeClr val="tx2"/>
              </a:solidFill>
            </a:endParaRPr>
          </a:p>
          <a:p>
            <a:r>
              <a:rPr lang="en-US" sz="4800" dirty="0">
                <a:solidFill>
                  <a:srgbClr val="C00000"/>
                </a:solidFill>
              </a:rPr>
              <a:t>PhD Oral Defense</a:t>
            </a:r>
          </a:p>
          <a:p>
            <a:r>
              <a:rPr lang="en-US" sz="4400" b="1" dirty="0"/>
              <a:t>         </a:t>
            </a:r>
            <a:r>
              <a:rPr lang="en-US" sz="4400" b="1" baseline="30000" dirty="0"/>
              <a:t>                                                                  </a:t>
            </a:r>
            <a:r>
              <a:rPr lang="en-US" sz="4400" dirty="0">
                <a:solidFill>
                  <a:schemeClr val="tx2"/>
                </a:solidFill>
              </a:rPr>
              <a:t>                   </a:t>
            </a:r>
            <a:endParaRPr lang="en-US" sz="4400" baseline="30000" dirty="0">
              <a:solidFill>
                <a:srgbClr val="FF0000"/>
              </a:solidFill>
            </a:endParaRPr>
          </a:p>
          <a:p>
            <a:endParaRPr lang="en-US" sz="4400" baseline="30000" dirty="0">
              <a:solidFill>
                <a:schemeClr val="tx2"/>
              </a:solidFill>
            </a:endParaRPr>
          </a:p>
          <a:p>
            <a:endParaRPr lang="en-US" sz="4400" baseline="30000" dirty="0">
              <a:solidFill>
                <a:schemeClr val="tx2"/>
              </a:solidFill>
            </a:endParaRPr>
          </a:p>
          <a:p>
            <a:endParaRPr lang="en-US" sz="4400" dirty="0">
              <a:solidFill>
                <a:schemeClr val="tx2"/>
              </a:solidFill>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1</a:t>
            </a:fld>
            <a:endParaRPr lang="en-US" dirty="0"/>
          </a:p>
        </p:txBody>
      </p:sp>
      <p:sp>
        <p:nvSpPr>
          <p:cNvPr id="12" name="Subtitle 2">
            <a:extLst>
              <a:ext uri="{FF2B5EF4-FFF2-40B4-BE49-F238E27FC236}">
                <a16:creationId xmlns:a16="http://schemas.microsoft.com/office/drawing/2014/main" id="{63B7A844-2879-A841-8284-B20E848A94F5}"/>
              </a:ext>
            </a:extLst>
          </p:cNvPr>
          <p:cNvSpPr txBox="1">
            <a:spLocks/>
          </p:cNvSpPr>
          <p:nvPr/>
        </p:nvSpPr>
        <p:spPr>
          <a:xfrm>
            <a:off x="-312174" y="2021777"/>
            <a:ext cx="12816348" cy="2369729"/>
          </a:xfrm>
          <a:prstGeom prst="rect">
            <a:avLst/>
          </a:prstGeom>
        </p:spPr>
        <p:txBody>
          <a:bodyPr vert="horz" lIns="91440" tIns="45720" rIns="91440" bIns="45720" rtlCol="0">
            <a:normAutofit fontScale="92500" lnSpcReduction="20000"/>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400" dirty="0">
              <a:solidFill>
                <a:schemeClr val="tx2"/>
              </a:solidFill>
            </a:endParaRPr>
          </a:p>
          <a:p>
            <a:r>
              <a:rPr lang="en-US" sz="4800" dirty="0">
                <a:solidFill>
                  <a:srgbClr val="0070C0"/>
                </a:solidFill>
                <a:latin typeface="+mj-lt"/>
              </a:rPr>
              <a:t>Swadhin Pradhan</a:t>
            </a:r>
          </a:p>
          <a:p>
            <a:r>
              <a:rPr lang="en-US" sz="4400" b="1" dirty="0"/>
              <a:t>         </a:t>
            </a:r>
            <a:r>
              <a:rPr lang="en-US" sz="4400" b="1" baseline="30000" dirty="0"/>
              <a:t>  </a:t>
            </a:r>
          </a:p>
          <a:p>
            <a:r>
              <a:rPr lang="en-US" sz="4400" b="1" baseline="30000" dirty="0"/>
              <a:t>                                                          </a:t>
            </a:r>
            <a:r>
              <a:rPr lang="en-US" sz="4400" dirty="0">
                <a:solidFill>
                  <a:schemeClr val="tx2"/>
                </a:solidFill>
              </a:rPr>
              <a:t>                   </a:t>
            </a:r>
            <a:endParaRPr lang="en-US" sz="4400" baseline="30000" dirty="0">
              <a:solidFill>
                <a:srgbClr val="FF0000"/>
              </a:solidFill>
            </a:endParaRPr>
          </a:p>
          <a:p>
            <a:endParaRPr lang="en-US" sz="4400" baseline="30000" dirty="0">
              <a:solidFill>
                <a:schemeClr val="tx2"/>
              </a:solidFill>
            </a:endParaRPr>
          </a:p>
          <a:p>
            <a:endParaRPr lang="en-US" sz="4400" baseline="30000" dirty="0">
              <a:solidFill>
                <a:schemeClr val="tx2"/>
              </a:solidFill>
            </a:endParaRPr>
          </a:p>
        </p:txBody>
      </p:sp>
      <p:sp>
        <p:nvSpPr>
          <p:cNvPr id="13" name="TextBox 12">
            <a:extLst>
              <a:ext uri="{FF2B5EF4-FFF2-40B4-BE49-F238E27FC236}">
                <a16:creationId xmlns:a16="http://schemas.microsoft.com/office/drawing/2014/main" id="{49952193-251D-BB48-ABBF-34A2C10D1455}"/>
              </a:ext>
            </a:extLst>
          </p:cNvPr>
          <p:cNvSpPr txBox="1"/>
          <p:nvPr/>
        </p:nvSpPr>
        <p:spPr>
          <a:xfrm>
            <a:off x="4759797" y="6361125"/>
            <a:ext cx="2595716" cy="400110"/>
          </a:xfrm>
          <a:prstGeom prst="rect">
            <a:avLst/>
          </a:prstGeom>
          <a:noFill/>
        </p:spPr>
        <p:txBody>
          <a:bodyPr wrap="square" rtlCol="0">
            <a:spAutoFit/>
          </a:bodyPr>
          <a:lstStyle/>
          <a:p>
            <a:pPr algn="ctr"/>
            <a:r>
              <a:rPr lang="en-US" sz="2000" dirty="0"/>
              <a:t>08/04/2020</a:t>
            </a:r>
          </a:p>
        </p:txBody>
      </p:sp>
      <p:sp>
        <p:nvSpPr>
          <p:cNvPr id="14" name="Title 1">
            <a:extLst>
              <a:ext uri="{FF2B5EF4-FFF2-40B4-BE49-F238E27FC236}">
                <a16:creationId xmlns:a16="http://schemas.microsoft.com/office/drawing/2014/main" id="{14E37E8A-004B-7B41-B984-641693E0C372}"/>
              </a:ext>
            </a:extLst>
          </p:cNvPr>
          <p:cNvSpPr txBox="1">
            <a:spLocks/>
          </p:cNvSpPr>
          <p:nvPr/>
        </p:nvSpPr>
        <p:spPr>
          <a:xfrm>
            <a:off x="624339" y="5070237"/>
            <a:ext cx="11171429" cy="537445"/>
          </a:xfrm>
          <a:prstGeom prst="rect">
            <a:avLst/>
          </a:prstGeom>
        </p:spPr>
        <p:txBody>
          <a:bodyPr vert="horz" lIns="274320" tIns="45720" rIns="274320" bIns="45720"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Advisor: Lili Qiu</a:t>
            </a:r>
            <a:endParaRPr lang="en-US" sz="4400" b="1" dirty="0"/>
          </a:p>
        </p:txBody>
      </p:sp>
      <p:sp>
        <p:nvSpPr>
          <p:cNvPr id="8" name="Subtitle 2">
            <a:extLst>
              <a:ext uri="{FF2B5EF4-FFF2-40B4-BE49-F238E27FC236}">
                <a16:creationId xmlns:a16="http://schemas.microsoft.com/office/drawing/2014/main" id="{DAFE775D-8A9A-9841-9F55-E676693C38C4}"/>
              </a:ext>
            </a:extLst>
          </p:cNvPr>
          <p:cNvSpPr txBox="1">
            <a:spLocks/>
          </p:cNvSpPr>
          <p:nvPr/>
        </p:nvSpPr>
        <p:spPr>
          <a:xfrm>
            <a:off x="-198121" y="5070237"/>
            <a:ext cx="12816348" cy="2369729"/>
          </a:xfrm>
          <a:prstGeom prst="rect">
            <a:avLst/>
          </a:prstGeom>
        </p:spPr>
        <p:txBody>
          <a:bodyPr vert="horz" lIns="91440" tIns="45720" rIns="91440" bIns="45720" rtlCol="0">
            <a:normAutofit fontScale="92500" lnSpcReduction="20000"/>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400" dirty="0">
              <a:solidFill>
                <a:schemeClr val="tx2"/>
              </a:solidFill>
            </a:endParaRPr>
          </a:p>
          <a:p>
            <a:r>
              <a:rPr lang="en-US" sz="4800" dirty="0">
                <a:solidFill>
                  <a:srgbClr val="0070C0"/>
                </a:solidFill>
                <a:latin typeface="+mj-lt"/>
              </a:rPr>
              <a:t>Members: A. </a:t>
            </a:r>
            <a:r>
              <a:rPr lang="en-US" sz="4800" dirty="0" err="1">
                <a:solidFill>
                  <a:srgbClr val="0070C0"/>
                </a:solidFill>
                <a:latin typeface="+mj-lt"/>
              </a:rPr>
              <a:t>Mok</a:t>
            </a:r>
            <a:r>
              <a:rPr lang="en-US" sz="4800" dirty="0">
                <a:solidFill>
                  <a:srgbClr val="0070C0"/>
                </a:solidFill>
                <a:latin typeface="+mj-lt"/>
              </a:rPr>
              <a:t>, M. Gouda, K. Sundaresan</a:t>
            </a:r>
          </a:p>
          <a:p>
            <a:r>
              <a:rPr lang="en-US" sz="4400" b="1" dirty="0"/>
              <a:t>         </a:t>
            </a:r>
            <a:r>
              <a:rPr lang="en-US" sz="4400" b="1" baseline="30000" dirty="0"/>
              <a:t>        </a:t>
            </a:r>
          </a:p>
          <a:p>
            <a:r>
              <a:rPr lang="en-US" sz="4400" b="1" baseline="30000" dirty="0"/>
              <a:t>                                                          </a:t>
            </a:r>
            <a:r>
              <a:rPr lang="en-US" sz="4400" dirty="0">
                <a:solidFill>
                  <a:schemeClr val="tx2"/>
                </a:solidFill>
              </a:rPr>
              <a:t>                   </a:t>
            </a:r>
            <a:endParaRPr lang="en-US" sz="4400" baseline="30000" dirty="0">
              <a:solidFill>
                <a:srgbClr val="FF0000"/>
              </a:solidFill>
            </a:endParaRPr>
          </a:p>
          <a:p>
            <a:endParaRPr lang="en-US" sz="4400" baseline="30000" dirty="0">
              <a:solidFill>
                <a:schemeClr val="tx2"/>
              </a:solidFill>
            </a:endParaRPr>
          </a:p>
          <a:p>
            <a:endParaRPr lang="en-US" sz="4400" baseline="30000" dirty="0">
              <a:solidFill>
                <a:schemeClr val="tx2"/>
              </a:solidFill>
            </a:endParaRPr>
          </a:p>
          <a:p>
            <a:endParaRPr lang="en-US" sz="4400" dirty="0">
              <a:solidFill>
                <a:schemeClr val="tx2"/>
              </a:solidFill>
            </a:endParaRPr>
          </a:p>
        </p:txBody>
      </p:sp>
    </p:spTree>
    <p:extLst>
      <p:ext uri="{BB962C8B-B14F-4D97-AF65-F5344CB8AC3E}">
        <p14:creationId xmlns:p14="http://schemas.microsoft.com/office/powerpoint/2010/main" val="15751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dissolve">
                                      <p:cBhvr>
                                        <p:cTn id="13" dur="500"/>
                                        <p:tgtEl>
                                          <p:spTgt spid="13">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9"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88FEC65-D79E-4DCE-A549-ACBEE94ABE9E}" type="slidenum">
              <a:rPr lang="en-US" smtClean="0"/>
              <a:t>10</a:t>
            </a:fld>
            <a:endParaRPr lang="en-US"/>
          </a:p>
        </p:txBody>
      </p:sp>
      <p:sp>
        <p:nvSpPr>
          <p:cNvPr id="8" name="Rounded Rectangle 7"/>
          <p:cNvSpPr/>
          <p:nvPr/>
        </p:nvSpPr>
        <p:spPr>
          <a:xfrm>
            <a:off x="1670439" y="1596405"/>
            <a:ext cx="1116106" cy="457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535342" y="1372423"/>
            <a:ext cx="2232206" cy="1142998"/>
            <a:chOff x="2888876" y="3166784"/>
            <a:chExt cx="2232206" cy="1142998"/>
          </a:xfrm>
        </p:grpSpPr>
        <p:sp>
          <p:nvSpPr>
            <p:cNvPr id="9" name="Rounded Rectangle 8"/>
            <p:cNvSpPr/>
            <p:nvPr/>
          </p:nvSpPr>
          <p:spPr>
            <a:xfrm rot="5400000">
              <a:off x="2559423" y="3523129"/>
              <a:ext cx="1116106" cy="457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5400000">
              <a:off x="3169021" y="3500718"/>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5400000">
              <a:off x="3751725" y="3505201"/>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5400000">
              <a:off x="4334429" y="3496237"/>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p:cNvSpPr/>
          <p:nvPr/>
        </p:nvSpPr>
        <p:spPr>
          <a:xfrm>
            <a:off x="9036589" y="1532854"/>
            <a:ext cx="1116106" cy="457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717503" y="4593981"/>
            <a:ext cx="1021978" cy="1035423"/>
            <a:chOff x="8982634" y="2864224"/>
            <a:chExt cx="1045675" cy="1089211"/>
          </a:xfrm>
        </p:grpSpPr>
        <p:sp>
          <p:nvSpPr>
            <p:cNvPr id="14" name="Oval 13"/>
            <p:cNvSpPr/>
            <p:nvPr/>
          </p:nvSpPr>
          <p:spPr>
            <a:xfrm>
              <a:off x="8982634" y="2864224"/>
              <a:ext cx="1045675" cy="108921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103660" y="2985246"/>
              <a:ext cx="825066" cy="8597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28617" y="1761454"/>
            <a:ext cx="1073635" cy="1073635"/>
          </a:xfrm>
          <a:prstGeom prst="rect">
            <a:avLst/>
          </a:prstGeom>
        </p:spPr>
      </p:pic>
      <p:pic>
        <p:nvPicPr>
          <p:cNvPr id="17" name="Picture 1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60729" y="2053605"/>
            <a:ext cx="1073635" cy="1073635"/>
          </a:xfrm>
          <a:prstGeom prst="rect">
            <a:avLst/>
          </a:prstGeom>
        </p:spPr>
      </p:pic>
      <p:pic>
        <p:nvPicPr>
          <p:cNvPr id="18" name="Picture 1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08710" y="2043300"/>
            <a:ext cx="1073635" cy="1073635"/>
          </a:xfrm>
          <a:prstGeom prst="rect">
            <a:avLst/>
          </a:prstGeom>
        </p:spPr>
      </p:pic>
      <p:pic>
        <p:nvPicPr>
          <p:cNvPr id="19" name="Picture 1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73520" y="1731150"/>
            <a:ext cx="1073635" cy="1073635"/>
          </a:xfrm>
          <a:prstGeom prst="rect">
            <a:avLst/>
          </a:prstGeom>
        </p:spPr>
      </p:pic>
      <p:sp>
        <p:nvSpPr>
          <p:cNvPr id="22" name="TextBox 21"/>
          <p:cNvSpPr txBox="1"/>
          <p:nvPr/>
        </p:nvSpPr>
        <p:spPr>
          <a:xfrm>
            <a:off x="1411449" y="814921"/>
            <a:ext cx="1564273"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Button</a:t>
            </a:r>
          </a:p>
        </p:txBody>
      </p:sp>
      <p:sp>
        <p:nvSpPr>
          <p:cNvPr id="23" name="TextBox 22"/>
          <p:cNvSpPr txBox="1"/>
          <p:nvPr/>
        </p:nvSpPr>
        <p:spPr>
          <a:xfrm>
            <a:off x="4782776" y="605780"/>
            <a:ext cx="1793927"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Keyboard</a:t>
            </a:r>
          </a:p>
        </p:txBody>
      </p:sp>
      <p:sp>
        <p:nvSpPr>
          <p:cNvPr id="24" name="TextBox 23"/>
          <p:cNvSpPr txBox="1"/>
          <p:nvPr/>
        </p:nvSpPr>
        <p:spPr>
          <a:xfrm>
            <a:off x="8812506" y="510353"/>
            <a:ext cx="1564273"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Slider</a:t>
            </a:r>
          </a:p>
        </p:txBody>
      </p:sp>
      <p:sp>
        <p:nvSpPr>
          <p:cNvPr id="25" name="TextBox 24"/>
          <p:cNvSpPr txBox="1"/>
          <p:nvPr/>
        </p:nvSpPr>
        <p:spPr>
          <a:xfrm>
            <a:off x="1411449" y="3983246"/>
            <a:ext cx="1564273"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Dial</a:t>
            </a:r>
          </a:p>
        </p:txBody>
      </p:sp>
      <p:grpSp>
        <p:nvGrpSpPr>
          <p:cNvPr id="26" name="Group 25"/>
          <p:cNvGrpSpPr/>
          <p:nvPr/>
        </p:nvGrpSpPr>
        <p:grpSpPr>
          <a:xfrm>
            <a:off x="4572043" y="4593981"/>
            <a:ext cx="2232206" cy="1142998"/>
            <a:chOff x="2888876" y="3166784"/>
            <a:chExt cx="2232206" cy="1142998"/>
          </a:xfrm>
        </p:grpSpPr>
        <p:sp>
          <p:nvSpPr>
            <p:cNvPr id="27" name="Rounded Rectangle 26"/>
            <p:cNvSpPr/>
            <p:nvPr/>
          </p:nvSpPr>
          <p:spPr>
            <a:xfrm rot="5400000">
              <a:off x="2559423" y="3523129"/>
              <a:ext cx="1116106" cy="4572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5400000">
              <a:off x="3169021" y="3500718"/>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400000">
              <a:off x="3751725" y="3505201"/>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5400000">
              <a:off x="4334429" y="3496237"/>
              <a:ext cx="1116106"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4777389" y="3644378"/>
            <a:ext cx="1564273" cy="954107"/>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Multiple Sliders</a:t>
            </a:r>
          </a:p>
        </p:txBody>
      </p:sp>
      <p:pic>
        <p:nvPicPr>
          <p:cNvPr id="32" name="Picture 31"/>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21358" y="5450432"/>
            <a:ext cx="1073635" cy="1073635"/>
          </a:xfrm>
          <a:prstGeom prst="rect">
            <a:avLst/>
          </a:prstGeom>
        </p:spPr>
      </p:pic>
      <p:pic>
        <p:nvPicPr>
          <p:cNvPr id="33" name="Picture 3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74908" y="5495256"/>
            <a:ext cx="1073635" cy="1073635"/>
          </a:xfrm>
          <a:prstGeom prst="rect">
            <a:avLst/>
          </a:prstGeom>
        </p:spPr>
      </p:pic>
      <p:pic>
        <p:nvPicPr>
          <p:cNvPr id="34" name="Picture 3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3068" y="5445951"/>
            <a:ext cx="1073635" cy="1073635"/>
          </a:xfrm>
          <a:prstGeom prst="rect">
            <a:avLst/>
          </a:prstGeom>
        </p:spPr>
      </p:pic>
      <p:sp>
        <p:nvSpPr>
          <p:cNvPr id="35" name="Triangle 34"/>
          <p:cNvSpPr/>
          <p:nvPr/>
        </p:nvSpPr>
        <p:spPr>
          <a:xfrm>
            <a:off x="9058026" y="4426565"/>
            <a:ext cx="1444292" cy="1202839"/>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riangle 35"/>
          <p:cNvSpPr/>
          <p:nvPr/>
        </p:nvSpPr>
        <p:spPr>
          <a:xfrm>
            <a:off x="9306514" y="4715003"/>
            <a:ext cx="922377" cy="81130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48288" y="5544563"/>
            <a:ext cx="1073635" cy="1073635"/>
          </a:xfrm>
          <a:prstGeom prst="rect">
            <a:avLst/>
          </a:prstGeom>
        </p:spPr>
      </p:pic>
      <p:sp>
        <p:nvSpPr>
          <p:cNvPr id="38" name="TextBox 37"/>
          <p:cNvSpPr txBox="1"/>
          <p:nvPr/>
        </p:nvSpPr>
        <p:spPr>
          <a:xfrm>
            <a:off x="9058026" y="3783331"/>
            <a:ext cx="1564273"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rPr>
              <a:t>Shapes</a:t>
            </a:r>
          </a:p>
        </p:txBody>
      </p:sp>
    </p:spTree>
    <p:extLst>
      <p:ext uri="{BB962C8B-B14F-4D97-AF65-F5344CB8AC3E}">
        <p14:creationId xmlns:p14="http://schemas.microsoft.com/office/powerpoint/2010/main" val="167318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7"/>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257"/>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500"/>
                                        <p:tgtEl>
                                          <p:spTgt spid="17"/>
                                        </p:tgtEl>
                                      </p:cBhvr>
                                    </p:animEffect>
                                  </p:childTnLst>
                                </p:cTn>
                              </p:par>
                            </p:childTnLst>
                          </p:cTn>
                        </p:par>
                        <p:par>
                          <p:cTn id="24" fill="hold">
                            <p:stCondLst>
                              <p:cond delay="2000"/>
                            </p:stCondLst>
                            <p:childTnLst>
                              <p:par>
                                <p:cTn id="25" presetID="10" presetClass="exit" presetSubtype="0" fill="hold" nodeType="after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500"/>
                            </p:stCondLst>
                            <p:childTnLst>
                              <p:par>
                                <p:cTn id="41" presetID="63" presetClass="path" presetSubtype="0" accel="50000" decel="50000" fill="hold" nodeType="afterEffect">
                                  <p:stCondLst>
                                    <p:cond delay="0"/>
                                  </p:stCondLst>
                                  <p:childTnLst>
                                    <p:animMotion origin="layout" path="M 1.25E-6 4.44444E-6 L 0.07721 0.00555 " pathEditMode="relative" rAng="0" ptsTypes="AA">
                                      <p:cBhvr>
                                        <p:cTn id="42" dur="2250" fill="hold"/>
                                        <p:tgtEl>
                                          <p:spTgt spid="19"/>
                                        </p:tgtEl>
                                        <p:attrNameLst>
                                          <p:attrName>ppt_x</p:attrName>
                                          <p:attrName>ppt_y</p:attrName>
                                        </p:attrNameLst>
                                      </p:cBhvr>
                                      <p:rCtr x="3854" y="278"/>
                                    </p:animMotion>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par>
                          <p:cTn id="58" fill="hold">
                            <p:stCondLst>
                              <p:cond delay="1000"/>
                            </p:stCondLst>
                            <p:childTnLst>
                              <p:par>
                                <p:cTn id="59" presetID="0" presetClass="path" presetSubtype="0" accel="50000" decel="50000" fill="hold" nodeType="afterEffect">
                                  <p:stCondLst>
                                    <p:cond delay="0"/>
                                  </p:stCondLst>
                                  <p:childTnLst>
                                    <p:animMotion origin="layout" path="M 6.875E-6 -2.22222E-6 L -0.02083 -0.03727 L -0.01653 -0.09398 L 0.00339 -0.12523 L 0.02982 -0.12523 L 0.05417 -0.09213 L 0.053 -0.04699 L 0.04311 -0.00787 L 0.02214 0.01389 " pathEditMode="relative" ptsTypes="AAAAAAAAA">
                                      <p:cBhvr>
                                        <p:cTn id="60" dur="2000" fill="hold"/>
                                        <p:tgtEl>
                                          <p:spTgt spid="32"/>
                                        </p:tgtEl>
                                        <p:attrNameLst>
                                          <p:attrName>ppt_x</p:attrName>
                                          <p:attrName>ppt_y</p:attrName>
                                        </p:attrNameLst>
                                      </p:cBhvr>
                                    </p:animMotion>
                                  </p:childTnLst>
                                </p:cTn>
                              </p:par>
                              <p:par>
                                <p:cTn id="61" presetID="14" presetClass="entr" presetSubtype="1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randombar(horizont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par>
                          <p:cTn id="72" fill="hold">
                            <p:stCondLst>
                              <p:cond delay="500"/>
                            </p:stCondLst>
                            <p:childTnLst>
                              <p:par>
                                <p:cTn id="73" presetID="64" presetClass="path" presetSubtype="0" accel="50000" decel="50000" fill="hold" nodeType="afterEffect">
                                  <p:stCondLst>
                                    <p:cond delay="0"/>
                                  </p:stCondLst>
                                  <p:childTnLst>
                                    <p:animMotion origin="layout" path="M -1.45833E-6 3.7037E-7 L -0.0039 -0.15208 " pathEditMode="relative" rAng="0" ptsTypes="AA">
                                      <p:cBhvr>
                                        <p:cTn id="74" dur="2000" fill="hold"/>
                                        <p:tgtEl>
                                          <p:spTgt spid="33"/>
                                        </p:tgtEl>
                                        <p:attrNameLst>
                                          <p:attrName>ppt_x</p:attrName>
                                          <p:attrName>ppt_y</p:attrName>
                                        </p:attrNameLst>
                                      </p:cBhvr>
                                      <p:rCtr x="-195" y="-7616"/>
                                    </p:animMotion>
                                  </p:childTnLst>
                                </p:cTn>
                              </p:par>
                            </p:childTnLst>
                          </p:cTn>
                        </p:par>
                        <p:par>
                          <p:cTn id="75" fill="hold">
                            <p:stCondLst>
                              <p:cond delay="2500"/>
                            </p:stCondLst>
                            <p:childTnLst>
                              <p:par>
                                <p:cTn id="76" presetID="10" presetClass="exit" presetSubtype="0" fill="hold" nodeType="afterEffect">
                                  <p:stCondLst>
                                    <p:cond delay="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3000"/>
                            </p:stCondLst>
                            <p:childTnLst>
                              <p:par>
                                <p:cTn id="80" presetID="10"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p:stCondLst>
                              <p:cond delay="3500"/>
                            </p:stCondLst>
                            <p:childTnLst>
                              <p:par>
                                <p:cTn id="84" presetID="64" presetClass="path" presetSubtype="0" accel="50000" decel="50000" fill="hold" nodeType="afterEffect">
                                  <p:stCondLst>
                                    <p:cond delay="0"/>
                                  </p:stCondLst>
                                  <p:childTnLst>
                                    <p:animMotion origin="layout" path="M -2.5E-6 -3.7037E-6 L -0.00651 -0.12314 " pathEditMode="relative" rAng="0" ptsTypes="AA">
                                      <p:cBhvr>
                                        <p:cTn id="85" dur="2000" fill="hold"/>
                                        <p:tgtEl>
                                          <p:spTgt spid="34"/>
                                        </p:tgtEl>
                                        <p:attrNameLst>
                                          <p:attrName>ppt_x</p:attrName>
                                          <p:attrName>ppt_y</p:attrName>
                                        </p:attrNameLst>
                                      </p:cBhvr>
                                      <p:rCtr x="-326" y="-6157"/>
                                    </p:animMotion>
                                  </p:childTnLst>
                                </p:cTn>
                              </p:par>
                              <p:par>
                                <p:cTn id="86" presetID="10"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par>
                          <p:cTn id="101" fill="hold">
                            <p:stCondLst>
                              <p:cond delay="1000"/>
                            </p:stCondLst>
                            <p:childTnLst>
                              <p:par>
                                <p:cTn id="102" presetID="0" presetClass="path" presetSubtype="0" accel="50000" decel="50000" fill="hold" nodeType="afterEffect">
                                  <p:stCondLst>
                                    <p:cond delay="0"/>
                                  </p:stCondLst>
                                  <p:childTnLst>
                                    <p:animMotion origin="layout" path="M -0.0043 -0.01181 L 0.00664 -0.05093 L 0.02096 -0.09398 L 0.03646 -0.13727 L 0.03867 -0.14491 L 0.05182 -0.10787 L 0.06615 -0.06273 L 0.07943 -0.02546 L 0.08607 -0.00394 L 0.06615 0.00208 L 0.03646 -0.00185 L 0.01432 -3.7037E-6 L -2.5E-6 -3.7037E-6 " pathEditMode="relative" ptsTypes="AAAAAAAAAAAAA">
                                      <p:cBhvr>
                                        <p:cTn id="103" dur="2000" fill="hold"/>
                                        <p:tgtEl>
                                          <p:spTgt spid="37"/>
                                        </p:tgtEl>
                                        <p:attrNameLst>
                                          <p:attrName>ppt_x</p:attrName>
                                          <p:attrName>ppt_y</p:attrName>
                                        </p:attrNameLst>
                                      </p:cBhvr>
                                    </p:animMotion>
                                  </p:childTnLst>
                                </p:cTn>
                              </p:par>
                              <p:par>
                                <p:cTn id="104" presetID="10"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2" grpId="0"/>
      <p:bldP spid="23" grpId="0"/>
      <p:bldP spid="24" grpId="0"/>
      <p:bldP spid="25" grpId="0"/>
      <p:bldP spid="31" grpId="0"/>
      <p:bldP spid="35" grpId="0" animBg="1"/>
      <p:bldP spid="36" grpId="0" animBg="1"/>
      <p:bldP spid="3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522F1B-7C4D-45D9-BBA0-B097EC716052}" type="slidenum">
              <a:rPr lang="en-US" smtClean="0"/>
              <a:t>100</a:t>
            </a:fld>
            <a:endParaRPr lang="en-US"/>
          </a:p>
        </p:txBody>
      </p:sp>
      <p:pic>
        <p:nvPicPr>
          <p:cNvPr id="9" name="RIO_ A Pervasive RFID-based Touch Gesture Interface (ACM MobiCom 2017).mp4">
            <a:hlinkClick r:id="" action="ppaction://media"/>
            <a:extLst>
              <a:ext uri="{FF2B5EF4-FFF2-40B4-BE49-F238E27FC236}">
                <a16:creationId xmlns:a16="http://schemas.microsoft.com/office/drawing/2014/main" id="{D2EB713B-65E4-F948-B486-4E3B83BAEB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8597" y="162738"/>
            <a:ext cx="9847810" cy="5539393"/>
          </a:xfrm>
          <a:prstGeom prst="rect">
            <a:avLst/>
          </a:prstGeom>
        </p:spPr>
      </p:pic>
      <p:sp>
        <p:nvSpPr>
          <p:cNvPr id="5" name="Title 4">
            <a:extLst>
              <a:ext uri="{FF2B5EF4-FFF2-40B4-BE49-F238E27FC236}">
                <a16:creationId xmlns:a16="http://schemas.microsoft.com/office/drawing/2014/main" id="{6383B864-3863-1747-98F3-D51AA5327A29}"/>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28609140"/>
      </p:ext>
    </p:extLst>
  </p:cSld>
  <p:clrMapOvr>
    <a:masterClrMapping/>
  </p:clrMapOvr>
  <mc:AlternateContent xmlns:mc="http://schemas.openxmlformats.org/markup-compatibility/2006" xmlns:p14="http://schemas.microsoft.com/office/powerpoint/2010/main">
    <mc:Choice Requires="p14">
      <p:transition p14:dur="0" advTm="85780"/>
    </mc:Choice>
    <mc:Fallback xmlns="">
      <p:transition advTm="8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B7A8-95A6-D746-AA20-DBF7FB29E06B}"/>
              </a:ext>
            </a:extLst>
          </p:cNvPr>
          <p:cNvSpPr>
            <a:spLocks noGrp="1"/>
          </p:cNvSpPr>
          <p:nvPr>
            <p:ph type="title"/>
          </p:nvPr>
        </p:nvSpPr>
        <p:spPr/>
        <p:txBody>
          <a:bodyPr/>
          <a:lstStyle/>
          <a:p>
            <a:r>
              <a:rPr lang="en-US" dirty="0"/>
              <a:t>Custom Tags and Their Pattern</a:t>
            </a:r>
          </a:p>
        </p:txBody>
      </p:sp>
      <p:pic>
        <p:nvPicPr>
          <p:cNvPr id="6" name="Content Placeholder 5">
            <a:extLst>
              <a:ext uri="{FF2B5EF4-FFF2-40B4-BE49-F238E27FC236}">
                <a16:creationId xmlns:a16="http://schemas.microsoft.com/office/drawing/2014/main" id="{C76BADE6-77AC-EC46-9C23-6644CA2C5E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7065" y="1898426"/>
            <a:ext cx="5735782" cy="4823053"/>
          </a:xfrm>
        </p:spPr>
      </p:pic>
      <p:sp>
        <p:nvSpPr>
          <p:cNvPr id="4" name="Slide Number Placeholder 3">
            <a:extLst>
              <a:ext uri="{FF2B5EF4-FFF2-40B4-BE49-F238E27FC236}">
                <a16:creationId xmlns:a16="http://schemas.microsoft.com/office/drawing/2014/main" id="{32D9C3E3-7FE8-914B-BE94-4E5BCD04AF1F}"/>
              </a:ext>
            </a:extLst>
          </p:cNvPr>
          <p:cNvSpPr>
            <a:spLocks noGrp="1"/>
          </p:cNvSpPr>
          <p:nvPr>
            <p:ph type="sldNum" sz="quarter" idx="12"/>
          </p:nvPr>
        </p:nvSpPr>
        <p:spPr/>
        <p:txBody>
          <a:bodyPr/>
          <a:lstStyle/>
          <a:p>
            <a:fld id="{088FEC65-D79E-4DCE-A549-ACBEE94ABE9E}" type="slidenum">
              <a:rPr lang="en-US" smtClean="0"/>
              <a:t>101</a:t>
            </a:fld>
            <a:endParaRPr lang="en-US"/>
          </a:p>
        </p:txBody>
      </p:sp>
    </p:spTree>
    <p:extLst>
      <p:ext uri="{BB962C8B-B14F-4D97-AF65-F5344CB8AC3E}">
        <p14:creationId xmlns:p14="http://schemas.microsoft.com/office/powerpoint/2010/main" val="3013694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F08B-E9EB-F343-8AE3-9ADA9C480572}"/>
              </a:ext>
            </a:extLst>
          </p:cNvPr>
          <p:cNvSpPr>
            <a:spLocks noGrp="1"/>
          </p:cNvSpPr>
          <p:nvPr>
            <p:ph type="title"/>
          </p:nvPr>
        </p:nvSpPr>
        <p:spPr/>
        <p:txBody>
          <a:bodyPr/>
          <a:lstStyle/>
          <a:p>
            <a:r>
              <a:rPr lang="en-US" dirty="0"/>
              <a:t>Other Tags</a:t>
            </a:r>
          </a:p>
        </p:txBody>
      </p:sp>
      <p:pic>
        <p:nvPicPr>
          <p:cNvPr id="6" name="Content Placeholder 5">
            <a:extLst>
              <a:ext uri="{FF2B5EF4-FFF2-40B4-BE49-F238E27FC236}">
                <a16:creationId xmlns:a16="http://schemas.microsoft.com/office/drawing/2014/main" id="{BF35C3B7-6A4A-1D4A-A1C8-62DCC657FD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1154" y="2011680"/>
            <a:ext cx="8535784" cy="3689567"/>
          </a:xfrm>
        </p:spPr>
      </p:pic>
      <p:sp>
        <p:nvSpPr>
          <p:cNvPr id="4" name="Slide Number Placeholder 3">
            <a:extLst>
              <a:ext uri="{FF2B5EF4-FFF2-40B4-BE49-F238E27FC236}">
                <a16:creationId xmlns:a16="http://schemas.microsoft.com/office/drawing/2014/main" id="{60217488-B63B-7A4B-984F-32CBAFC655CB}"/>
              </a:ext>
            </a:extLst>
          </p:cNvPr>
          <p:cNvSpPr>
            <a:spLocks noGrp="1"/>
          </p:cNvSpPr>
          <p:nvPr>
            <p:ph type="sldNum" sz="quarter" idx="12"/>
          </p:nvPr>
        </p:nvSpPr>
        <p:spPr/>
        <p:txBody>
          <a:bodyPr/>
          <a:lstStyle/>
          <a:p>
            <a:fld id="{088FEC65-D79E-4DCE-A549-ACBEE94ABE9E}" type="slidenum">
              <a:rPr lang="en-US" smtClean="0"/>
              <a:t>102</a:t>
            </a:fld>
            <a:endParaRPr lang="en-US"/>
          </a:p>
        </p:txBody>
      </p:sp>
    </p:spTree>
    <p:extLst>
      <p:ext uri="{BB962C8B-B14F-4D97-AF65-F5344CB8AC3E}">
        <p14:creationId xmlns:p14="http://schemas.microsoft.com/office/powerpoint/2010/main" val="787688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0AB5-707B-AA47-81E1-F6A06F78A7F5}"/>
              </a:ext>
            </a:extLst>
          </p:cNvPr>
          <p:cNvSpPr>
            <a:spLocks noGrp="1"/>
          </p:cNvSpPr>
          <p:nvPr>
            <p:ph type="title"/>
          </p:nvPr>
        </p:nvSpPr>
        <p:spPr/>
        <p:txBody>
          <a:bodyPr/>
          <a:lstStyle/>
          <a:p>
            <a:r>
              <a:rPr lang="en-US" dirty="0"/>
              <a:t>Algorithm: Single-Tag Touch Tracking</a:t>
            </a:r>
          </a:p>
        </p:txBody>
      </p:sp>
      <p:pic>
        <p:nvPicPr>
          <p:cNvPr id="6" name="Content Placeholder 5">
            <a:extLst>
              <a:ext uri="{FF2B5EF4-FFF2-40B4-BE49-F238E27FC236}">
                <a16:creationId xmlns:a16="http://schemas.microsoft.com/office/drawing/2014/main" id="{258C4CCC-594C-7146-BAE6-F3A3B48F33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024" y="1542714"/>
            <a:ext cx="5197355" cy="5315286"/>
          </a:xfrm>
        </p:spPr>
      </p:pic>
      <p:sp>
        <p:nvSpPr>
          <p:cNvPr id="4" name="Slide Number Placeholder 3">
            <a:extLst>
              <a:ext uri="{FF2B5EF4-FFF2-40B4-BE49-F238E27FC236}">
                <a16:creationId xmlns:a16="http://schemas.microsoft.com/office/drawing/2014/main" id="{FE8906D6-1BC1-5942-B31D-3FACF599FD8E}"/>
              </a:ext>
            </a:extLst>
          </p:cNvPr>
          <p:cNvSpPr>
            <a:spLocks noGrp="1"/>
          </p:cNvSpPr>
          <p:nvPr>
            <p:ph type="sldNum" sz="quarter" idx="12"/>
          </p:nvPr>
        </p:nvSpPr>
        <p:spPr/>
        <p:txBody>
          <a:bodyPr/>
          <a:lstStyle/>
          <a:p>
            <a:fld id="{088FEC65-D79E-4DCE-A549-ACBEE94ABE9E}" type="slidenum">
              <a:rPr lang="en-US" smtClean="0"/>
              <a:t>103</a:t>
            </a:fld>
            <a:endParaRPr lang="en-US"/>
          </a:p>
        </p:txBody>
      </p:sp>
    </p:spTree>
    <p:extLst>
      <p:ext uri="{BB962C8B-B14F-4D97-AF65-F5344CB8AC3E}">
        <p14:creationId xmlns:p14="http://schemas.microsoft.com/office/powerpoint/2010/main" val="2364377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E3C7-A071-0847-A71F-39C5254C0A9A}"/>
              </a:ext>
            </a:extLst>
          </p:cNvPr>
          <p:cNvSpPr>
            <a:spLocks noGrp="1"/>
          </p:cNvSpPr>
          <p:nvPr>
            <p:ph type="title"/>
          </p:nvPr>
        </p:nvSpPr>
        <p:spPr/>
        <p:txBody>
          <a:bodyPr/>
          <a:lstStyle/>
          <a:p>
            <a:r>
              <a:rPr lang="en-US" dirty="0"/>
              <a:t>Algorithm: Multi-Tag Touch Tracking</a:t>
            </a:r>
          </a:p>
        </p:txBody>
      </p:sp>
      <p:pic>
        <p:nvPicPr>
          <p:cNvPr id="6" name="Content Placeholder 5">
            <a:extLst>
              <a:ext uri="{FF2B5EF4-FFF2-40B4-BE49-F238E27FC236}">
                <a16:creationId xmlns:a16="http://schemas.microsoft.com/office/drawing/2014/main" id="{33916A53-6778-7745-A2A9-45E99EC5E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878" y="1690692"/>
            <a:ext cx="7380188" cy="5030787"/>
          </a:xfrm>
        </p:spPr>
      </p:pic>
      <p:sp>
        <p:nvSpPr>
          <p:cNvPr id="4" name="Slide Number Placeholder 3">
            <a:extLst>
              <a:ext uri="{FF2B5EF4-FFF2-40B4-BE49-F238E27FC236}">
                <a16:creationId xmlns:a16="http://schemas.microsoft.com/office/drawing/2014/main" id="{86AA6DD0-47DC-D148-AD58-9A7C11C83255}"/>
              </a:ext>
            </a:extLst>
          </p:cNvPr>
          <p:cNvSpPr>
            <a:spLocks noGrp="1"/>
          </p:cNvSpPr>
          <p:nvPr>
            <p:ph type="sldNum" sz="quarter" idx="12"/>
          </p:nvPr>
        </p:nvSpPr>
        <p:spPr/>
        <p:txBody>
          <a:bodyPr/>
          <a:lstStyle/>
          <a:p>
            <a:fld id="{088FEC65-D79E-4DCE-A549-ACBEE94ABE9E}" type="slidenum">
              <a:rPr lang="en-US" smtClean="0"/>
              <a:t>104</a:t>
            </a:fld>
            <a:endParaRPr lang="en-US"/>
          </a:p>
        </p:txBody>
      </p:sp>
    </p:spTree>
    <p:extLst>
      <p:ext uri="{BB962C8B-B14F-4D97-AF65-F5344CB8AC3E}">
        <p14:creationId xmlns:p14="http://schemas.microsoft.com/office/powerpoint/2010/main" val="17553893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C760-5441-BF47-90A6-8A02308A3312}"/>
              </a:ext>
            </a:extLst>
          </p:cNvPr>
          <p:cNvSpPr>
            <a:spLocks noGrp="1"/>
          </p:cNvSpPr>
          <p:nvPr>
            <p:ph type="title"/>
          </p:nvPr>
        </p:nvSpPr>
        <p:spPr/>
        <p:txBody>
          <a:bodyPr>
            <a:normAutofit/>
          </a:bodyPr>
          <a:lstStyle/>
          <a:p>
            <a:r>
              <a:rPr lang="en-US" sz="5400" dirty="0"/>
              <a:t>Explanation of reverse phase trend</a:t>
            </a:r>
          </a:p>
        </p:txBody>
      </p:sp>
      <p:pic>
        <p:nvPicPr>
          <p:cNvPr id="6" name="Content Placeholder 5">
            <a:extLst>
              <a:ext uri="{FF2B5EF4-FFF2-40B4-BE49-F238E27FC236}">
                <a16:creationId xmlns:a16="http://schemas.microsoft.com/office/drawing/2014/main" id="{1B261165-F5BA-6B46-A6D8-46C81EDA18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2461" y="1940072"/>
            <a:ext cx="7442200" cy="1879600"/>
          </a:xfrm>
        </p:spPr>
      </p:pic>
      <p:sp>
        <p:nvSpPr>
          <p:cNvPr id="4" name="Slide Number Placeholder 3">
            <a:extLst>
              <a:ext uri="{FF2B5EF4-FFF2-40B4-BE49-F238E27FC236}">
                <a16:creationId xmlns:a16="http://schemas.microsoft.com/office/drawing/2014/main" id="{AB331DEF-6BD6-3F47-AEA4-929D2706D521}"/>
              </a:ext>
            </a:extLst>
          </p:cNvPr>
          <p:cNvSpPr>
            <a:spLocks noGrp="1"/>
          </p:cNvSpPr>
          <p:nvPr>
            <p:ph type="sldNum" sz="quarter" idx="12"/>
          </p:nvPr>
        </p:nvSpPr>
        <p:spPr/>
        <p:txBody>
          <a:bodyPr/>
          <a:lstStyle/>
          <a:p>
            <a:fld id="{088FEC65-D79E-4DCE-A549-ACBEE94ABE9E}" type="slidenum">
              <a:rPr lang="en-US" smtClean="0"/>
              <a:t>105</a:t>
            </a:fld>
            <a:endParaRPr lang="en-US"/>
          </a:p>
        </p:txBody>
      </p:sp>
      <p:pic>
        <p:nvPicPr>
          <p:cNvPr id="8" name="Picture 7">
            <a:extLst>
              <a:ext uri="{FF2B5EF4-FFF2-40B4-BE49-F238E27FC236}">
                <a16:creationId xmlns:a16="http://schemas.microsoft.com/office/drawing/2014/main" id="{44EBCC86-828C-A749-AFB0-F74C21DD7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125108"/>
            <a:ext cx="10515600" cy="2413808"/>
          </a:xfrm>
          <a:prstGeom prst="rect">
            <a:avLst/>
          </a:prstGeom>
        </p:spPr>
      </p:pic>
      <p:pic>
        <p:nvPicPr>
          <p:cNvPr id="9" name="Content Placeholder 4">
            <a:extLst>
              <a:ext uri="{FF2B5EF4-FFF2-40B4-BE49-F238E27FC236}">
                <a16:creationId xmlns:a16="http://schemas.microsoft.com/office/drawing/2014/main" id="{B9522B73-7AFA-3C49-8970-DBD84CDA22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992" y="1736388"/>
            <a:ext cx="4742393" cy="2211746"/>
          </a:xfrm>
          <a:prstGeom prst="rect">
            <a:avLst/>
          </a:prstGeom>
        </p:spPr>
      </p:pic>
    </p:spTree>
    <p:extLst>
      <p:ext uri="{BB962C8B-B14F-4D97-AF65-F5344CB8AC3E}">
        <p14:creationId xmlns:p14="http://schemas.microsoft.com/office/powerpoint/2010/main" val="17540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0769-BC08-D94F-BC00-08127600DB75}"/>
              </a:ext>
            </a:extLst>
          </p:cNvPr>
          <p:cNvSpPr>
            <a:spLocks noGrp="1"/>
          </p:cNvSpPr>
          <p:nvPr>
            <p:ph type="title"/>
          </p:nvPr>
        </p:nvSpPr>
        <p:spPr/>
        <p:txBody>
          <a:bodyPr>
            <a:normAutofit/>
          </a:bodyPr>
          <a:lstStyle/>
          <a:p>
            <a:r>
              <a:rPr lang="en-US" sz="5400" b="1" dirty="0"/>
              <a:t>Why</a:t>
            </a:r>
            <a:r>
              <a:rPr lang="en-US" sz="5400" dirty="0"/>
              <a:t> does it happen ?</a:t>
            </a:r>
          </a:p>
        </p:txBody>
      </p:sp>
      <p:pic>
        <p:nvPicPr>
          <p:cNvPr id="6" name="Content Placeholder 5">
            <a:extLst>
              <a:ext uri="{FF2B5EF4-FFF2-40B4-BE49-F238E27FC236}">
                <a16:creationId xmlns:a16="http://schemas.microsoft.com/office/drawing/2014/main" id="{79FCC2A2-797C-0940-8E6E-9F6E641F53F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163" r="2017"/>
          <a:stretch/>
        </p:blipFill>
        <p:spPr>
          <a:xfrm>
            <a:off x="-1" y="1670814"/>
            <a:ext cx="12192001" cy="3780851"/>
          </a:xfrm>
        </p:spPr>
      </p:pic>
      <p:sp>
        <p:nvSpPr>
          <p:cNvPr id="4" name="Slide Number Placeholder 3">
            <a:extLst>
              <a:ext uri="{FF2B5EF4-FFF2-40B4-BE49-F238E27FC236}">
                <a16:creationId xmlns:a16="http://schemas.microsoft.com/office/drawing/2014/main" id="{9D5EC87D-AC5C-1045-B67C-C83AA2291C7F}"/>
              </a:ext>
            </a:extLst>
          </p:cNvPr>
          <p:cNvSpPr>
            <a:spLocks noGrp="1"/>
          </p:cNvSpPr>
          <p:nvPr>
            <p:ph type="sldNum" sz="quarter" idx="12"/>
          </p:nvPr>
        </p:nvSpPr>
        <p:spPr/>
        <p:txBody>
          <a:bodyPr/>
          <a:lstStyle/>
          <a:p>
            <a:fld id="{088FEC65-D79E-4DCE-A549-ACBEE94ABE9E}" type="slidenum">
              <a:rPr lang="en-US" smtClean="0"/>
              <a:t>106</a:t>
            </a:fld>
            <a:endParaRPr lang="en-US"/>
          </a:p>
        </p:txBody>
      </p:sp>
      <p:sp>
        <p:nvSpPr>
          <p:cNvPr id="7" name="Oval 6">
            <a:extLst>
              <a:ext uri="{FF2B5EF4-FFF2-40B4-BE49-F238E27FC236}">
                <a16:creationId xmlns:a16="http://schemas.microsoft.com/office/drawing/2014/main" id="{90E97BC7-1D19-774A-A024-02BF46272AE1}"/>
              </a:ext>
            </a:extLst>
          </p:cNvPr>
          <p:cNvSpPr/>
          <p:nvPr/>
        </p:nvSpPr>
        <p:spPr>
          <a:xfrm>
            <a:off x="9046857" y="3639224"/>
            <a:ext cx="621103" cy="1587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19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Localization</a:t>
            </a:r>
            <a:r>
              <a:rPr lang="en-US" sz="5400" dirty="0"/>
              <a:t> error trade-off</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0435" y="1509304"/>
            <a:ext cx="5993350" cy="4815576"/>
          </a:xfrm>
        </p:spPr>
      </p:pic>
      <p:sp>
        <p:nvSpPr>
          <p:cNvPr id="4" name="Slide Number Placeholder 3"/>
          <p:cNvSpPr>
            <a:spLocks noGrp="1"/>
          </p:cNvSpPr>
          <p:nvPr>
            <p:ph type="sldNum" sz="quarter" idx="12"/>
          </p:nvPr>
        </p:nvSpPr>
        <p:spPr/>
        <p:txBody>
          <a:bodyPr/>
          <a:lstStyle/>
          <a:p>
            <a:fld id="{088FEC65-D79E-4DCE-A549-ACBEE94ABE9E}" type="slidenum">
              <a:rPr lang="en-US" smtClean="0"/>
              <a:t>107</a:t>
            </a:fld>
            <a:endParaRPr lang="en-US"/>
          </a:p>
        </p:txBody>
      </p:sp>
    </p:spTree>
    <p:extLst>
      <p:ext uri="{BB962C8B-B14F-4D97-AF65-F5344CB8AC3E}">
        <p14:creationId xmlns:p14="http://schemas.microsoft.com/office/powerpoint/2010/main" val="39494114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FC4F-ACAD-474A-BE5C-05AC6C9A5B86}"/>
              </a:ext>
            </a:extLst>
          </p:cNvPr>
          <p:cNvSpPr>
            <a:spLocks noGrp="1"/>
          </p:cNvSpPr>
          <p:nvPr>
            <p:ph type="title"/>
          </p:nvPr>
        </p:nvSpPr>
        <p:spPr/>
        <p:txBody>
          <a:bodyPr>
            <a:normAutofit/>
          </a:bodyPr>
          <a:lstStyle/>
          <a:p>
            <a:r>
              <a:rPr lang="en-US" sz="5400" b="1" dirty="0"/>
              <a:t>Application</a:t>
            </a:r>
            <a:r>
              <a:rPr lang="en-US" sz="5400" dirty="0"/>
              <a:t> performance</a:t>
            </a:r>
          </a:p>
        </p:txBody>
      </p:sp>
      <p:pic>
        <p:nvPicPr>
          <p:cNvPr id="6" name="Content Placeholder 5">
            <a:extLst>
              <a:ext uri="{FF2B5EF4-FFF2-40B4-BE49-F238E27FC236}">
                <a16:creationId xmlns:a16="http://schemas.microsoft.com/office/drawing/2014/main" id="{6DF6DE87-CADF-2A45-ADA6-FCFD68913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000" y="1931194"/>
            <a:ext cx="8890000" cy="4140200"/>
          </a:xfrm>
        </p:spPr>
      </p:pic>
      <p:sp>
        <p:nvSpPr>
          <p:cNvPr id="4" name="Slide Number Placeholder 3">
            <a:extLst>
              <a:ext uri="{FF2B5EF4-FFF2-40B4-BE49-F238E27FC236}">
                <a16:creationId xmlns:a16="http://schemas.microsoft.com/office/drawing/2014/main" id="{0AAAF35E-481C-B945-AEEA-CF27711C1B64}"/>
              </a:ext>
            </a:extLst>
          </p:cNvPr>
          <p:cNvSpPr>
            <a:spLocks noGrp="1"/>
          </p:cNvSpPr>
          <p:nvPr>
            <p:ph type="sldNum" sz="quarter" idx="12"/>
          </p:nvPr>
        </p:nvSpPr>
        <p:spPr/>
        <p:txBody>
          <a:bodyPr/>
          <a:lstStyle/>
          <a:p>
            <a:fld id="{088FEC65-D79E-4DCE-A549-ACBEE94ABE9E}" type="slidenum">
              <a:rPr lang="en-US" smtClean="0"/>
              <a:t>108</a:t>
            </a:fld>
            <a:endParaRPr lang="en-US"/>
          </a:p>
        </p:txBody>
      </p:sp>
    </p:spTree>
    <p:extLst>
      <p:ext uri="{BB962C8B-B14F-4D97-AF65-F5344CB8AC3E}">
        <p14:creationId xmlns:p14="http://schemas.microsoft.com/office/powerpoint/2010/main" val="4101951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8A00E-3D45-5048-8C6A-E362A4DA4CA6}"/>
              </a:ext>
            </a:extLst>
          </p:cNvPr>
          <p:cNvSpPr>
            <a:spLocks noGrp="1"/>
          </p:cNvSpPr>
          <p:nvPr>
            <p:ph type="title"/>
          </p:nvPr>
        </p:nvSpPr>
        <p:spPr/>
        <p:txBody>
          <a:bodyPr>
            <a:normAutofit/>
          </a:bodyPr>
          <a:lstStyle/>
          <a:p>
            <a:r>
              <a:rPr lang="en-US" sz="5400" b="1" dirty="0"/>
              <a:t>Growing</a:t>
            </a:r>
            <a:r>
              <a:rPr lang="en-US" sz="5400" dirty="0"/>
              <a:t> Interest in the community</a:t>
            </a:r>
          </a:p>
        </p:txBody>
      </p:sp>
      <p:sp>
        <p:nvSpPr>
          <p:cNvPr id="4" name="Slide Number Placeholder 3">
            <a:extLst>
              <a:ext uri="{FF2B5EF4-FFF2-40B4-BE49-F238E27FC236}">
                <a16:creationId xmlns:a16="http://schemas.microsoft.com/office/drawing/2014/main" id="{4C943C55-169D-C842-BAA7-854280C16135}"/>
              </a:ext>
            </a:extLst>
          </p:cNvPr>
          <p:cNvSpPr>
            <a:spLocks noGrp="1"/>
          </p:cNvSpPr>
          <p:nvPr>
            <p:ph type="sldNum" sz="quarter" idx="12"/>
          </p:nvPr>
        </p:nvSpPr>
        <p:spPr/>
        <p:txBody>
          <a:bodyPr/>
          <a:lstStyle/>
          <a:p>
            <a:fld id="{088FEC65-D79E-4DCE-A549-ACBEE94ABE9E}" type="slidenum">
              <a:rPr lang="en-US" smtClean="0"/>
              <a:t>109</a:t>
            </a:fld>
            <a:endParaRPr lang="en-US"/>
          </a:p>
        </p:txBody>
      </p:sp>
      <p:pic>
        <p:nvPicPr>
          <p:cNvPr id="6" name="Picture 5">
            <a:extLst>
              <a:ext uri="{FF2B5EF4-FFF2-40B4-BE49-F238E27FC236}">
                <a16:creationId xmlns:a16="http://schemas.microsoft.com/office/drawing/2014/main" id="{825354D8-9B43-9843-811C-D67D4D9A3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4" y="1852923"/>
            <a:ext cx="4850723" cy="4079314"/>
          </a:xfrm>
          <a:prstGeom prst="rect">
            <a:avLst/>
          </a:prstGeom>
        </p:spPr>
      </p:pic>
      <p:sp>
        <p:nvSpPr>
          <p:cNvPr id="7" name="Title 1">
            <a:extLst>
              <a:ext uri="{FF2B5EF4-FFF2-40B4-BE49-F238E27FC236}">
                <a16:creationId xmlns:a16="http://schemas.microsoft.com/office/drawing/2014/main" id="{F2E4B9AD-4350-4E4F-AF13-E3751BD83816}"/>
              </a:ext>
            </a:extLst>
          </p:cNvPr>
          <p:cNvSpPr txBox="1">
            <a:spLocks/>
          </p:cNvSpPr>
          <p:nvPr/>
        </p:nvSpPr>
        <p:spPr>
          <a:xfrm>
            <a:off x="-35434" y="5478825"/>
            <a:ext cx="4146755" cy="1379175"/>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0070C0"/>
                </a:solidFill>
                <a:latin typeface="Times New Roman" panose="02020603050405020304" pitchFamily="18" charset="0"/>
                <a:ea typeface="Verdana" panose="020B0604030504040204" pitchFamily="34" charset="0"/>
                <a:cs typeface="Times New Roman" panose="02020603050405020304" pitchFamily="18" charset="0"/>
              </a:rPr>
              <a:t>LiveTag</a:t>
            </a:r>
            <a:r>
              <a:rPr lang="en-US" sz="32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 NSDI ’18</a:t>
            </a:r>
          </a:p>
        </p:txBody>
      </p:sp>
      <p:pic>
        <p:nvPicPr>
          <p:cNvPr id="9" name="Picture 8">
            <a:extLst>
              <a:ext uri="{FF2B5EF4-FFF2-40B4-BE49-F238E27FC236}">
                <a16:creationId xmlns:a16="http://schemas.microsoft.com/office/drawing/2014/main" id="{2126227B-99FE-BA43-A3BA-37074C5B2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929" y="2357751"/>
            <a:ext cx="3754948" cy="2910812"/>
          </a:xfrm>
          <a:prstGeom prst="rect">
            <a:avLst/>
          </a:prstGeom>
        </p:spPr>
      </p:pic>
      <p:sp>
        <p:nvSpPr>
          <p:cNvPr id="10" name="Title 1">
            <a:extLst>
              <a:ext uri="{FF2B5EF4-FFF2-40B4-BE49-F238E27FC236}">
                <a16:creationId xmlns:a16="http://schemas.microsoft.com/office/drawing/2014/main" id="{D8A84B08-1DEC-7447-9419-1100C887F9AB}"/>
              </a:ext>
            </a:extLst>
          </p:cNvPr>
          <p:cNvSpPr txBox="1">
            <a:spLocks/>
          </p:cNvSpPr>
          <p:nvPr/>
        </p:nvSpPr>
        <p:spPr>
          <a:xfrm>
            <a:off x="4385694" y="5424996"/>
            <a:ext cx="4146755" cy="1379175"/>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0070C0"/>
                </a:solidFill>
                <a:latin typeface="Times New Roman" panose="02020603050405020304" pitchFamily="18" charset="0"/>
                <a:ea typeface="Verdana" panose="020B0604030504040204" pitchFamily="34" charset="0"/>
                <a:cs typeface="Times New Roman" panose="02020603050405020304" pitchFamily="18" charset="0"/>
              </a:rPr>
              <a:t>RFWear</a:t>
            </a:r>
            <a:r>
              <a:rPr lang="en-US" sz="32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 UbiComp’18</a:t>
            </a:r>
          </a:p>
        </p:txBody>
      </p:sp>
      <p:pic>
        <p:nvPicPr>
          <p:cNvPr id="12" name="Picture 11">
            <a:extLst>
              <a:ext uri="{FF2B5EF4-FFF2-40B4-BE49-F238E27FC236}">
                <a16:creationId xmlns:a16="http://schemas.microsoft.com/office/drawing/2014/main" id="{E14A5082-10C5-F24E-AF9F-ABED61036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854" y="2118394"/>
            <a:ext cx="4089146" cy="3043542"/>
          </a:xfrm>
          <a:prstGeom prst="rect">
            <a:avLst/>
          </a:prstGeom>
        </p:spPr>
      </p:pic>
      <p:sp>
        <p:nvSpPr>
          <p:cNvPr id="13" name="Title 1">
            <a:extLst>
              <a:ext uri="{FF2B5EF4-FFF2-40B4-BE49-F238E27FC236}">
                <a16:creationId xmlns:a16="http://schemas.microsoft.com/office/drawing/2014/main" id="{D0D8BCCB-9351-5445-90D4-C09C429B3903}"/>
              </a:ext>
            </a:extLst>
          </p:cNvPr>
          <p:cNvSpPr txBox="1">
            <a:spLocks/>
          </p:cNvSpPr>
          <p:nvPr/>
        </p:nvSpPr>
        <p:spPr>
          <a:xfrm>
            <a:off x="8165877" y="5396706"/>
            <a:ext cx="4146755" cy="1379175"/>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0070C0"/>
                </a:solidFill>
                <a:latin typeface="Times New Roman" panose="02020603050405020304" pitchFamily="18" charset="0"/>
                <a:ea typeface="Verdana" panose="020B0604030504040204" pitchFamily="34" charset="0"/>
                <a:cs typeface="Times New Roman" panose="02020603050405020304" pitchFamily="18" charset="0"/>
              </a:rPr>
              <a:t>WiSH</a:t>
            </a:r>
            <a:r>
              <a:rPr lang="en-US" sz="32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 MobiSys’18</a:t>
            </a:r>
          </a:p>
        </p:txBody>
      </p:sp>
    </p:spTree>
    <p:extLst>
      <p:ext uri="{BB962C8B-B14F-4D97-AF65-F5344CB8AC3E}">
        <p14:creationId xmlns:p14="http://schemas.microsoft.com/office/powerpoint/2010/main" val="202138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5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250"/>
                                        <p:tgtEl>
                                          <p:spTgt spid="7"/>
                                        </p:tgtEl>
                                      </p:cBhvr>
                                    </p:animEffect>
                                  </p:childTnLst>
                                </p:cTn>
                              </p:par>
                            </p:childTnLst>
                          </p:cTn>
                        </p:par>
                        <p:par>
                          <p:cTn id="11" fill="hold">
                            <p:stCondLst>
                              <p:cond delay="250"/>
                            </p:stCondLst>
                            <p:childTnLst>
                              <p:par>
                                <p:cTn id="12" presetID="9"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par>
                          <p:cTn id="15" fill="hold">
                            <p:stCondLst>
                              <p:cond delay="750"/>
                            </p:stCondLst>
                            <p:childTnLst>
                              <p:par>
                                <p:cTn id="16" presetID="9"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par>
                          <p:cTn id="19" fill="hold">
                            <p:stCondLst>
                              <p:cond delay="1250"/>
                            </p:stCondLst>
                            <p:childTnLst>
                              <p:par>
                                <p:cTn id="20" presetID="9"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par>
                          <p:cTn id="23" fill="hold">
                            <p:stCondLst>
                              <p:cond delay="175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000">
              <a:schemeClr val="accent2">
                <a:lumMod val="0"/>
                <a:lumOff val="100000"/>
              </a:schemeClr>
            </a:gs>
            <a:gs pos="16000">
              <a:schemeClr val="accent2">
                <a:lumMod val="0"/>
                <a:lumOff val="100000"/>
              </a:schemeClr>
            </a:gs>
            <a:gs pos="100000">
              <a:schemeClr val="accent2">
                <a:lumMod val="100000"/>
              </a:schemeClr>
            </a:gs>
          </a:gsLst>
          <a:lin ang="162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11</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 and Reasoning</a:t>
            </a:r>
          </a:p>
        </p:txBody>
      </p:sp>
      <p:sp>
        <p:nvSpPr>
          <p:cNvPr id="6" name="TextBox 5"/>
          <p:cNvSpPr txBox="1"/>
          <p:nvPr/>
        </p:nvSpPr>
        <p:spPr>
          <a:xfrm>
            <a:off x="1846730" y="2639141"/>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Touch and Single </a:t>
            </a:r>
            <a:r>
              <a:rPr lang="en-US" sz="4800"/>
              <a:t>Tag Tracking</a:t>
            </a:r>
            <a:endParaRPr lang="en-US" sz="4800" dirty="0"/>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Tree>
    <p:extLst>
      <p:ext uri="{BB962C8B-B14F-4D97-AF65-F5344CB8AC3E}">
        <p14:creationId xmlns:p14="http://schemas.microsoft.com/office/powerpoint/2010/main" val="2960801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Future works</a:t>
            </a:r>
          </a:p>
        </p:txBody>
      </p:sp>
      <p:sp>
        <p:nvSpPr>
          <p:cNvPr id="3" name="Content Placeholder 2"/>
          <p:cNvSpPr>
            <a:spLocks noGrp="1"/>
          </p:cNvSpPr>
          <p:nvPr>
            <p:ph idx="1"/>
          </p:nvPr>
        </p:nvSpPr>
        <p:spPr/>
        <p:txBody>
          <a:bodyPr>
            <a:normAutofit fontScale="92500" lnSpcReduction="20000"/>
          </a:bodyPr>
          <a:lstStyle/>
          <a:p>
            <a:r>
              <a:rPr lang="en-US" sz="4400" dirty="0"/>
              <a:t>Multi-touch tracking</a:t>
            </a:r>
          </a:p>
          <a:p>
            <a:endParaRPr lang="en-US" sz="4400" dirty="0"/>
          </a:p>
          <a:p>
            <a:r>
              <a:rPr lang="en-US" sz="4400" dirty="0"/>
              <a:t>General 2D gesture tracking</a:t>
            </a:r>
          </a:p>
          <a:p>
            <a:endParaRPr lang="en-US" sz="4400" dirty="0"/>
          </a:p>
          <a:p>
            <a:r>
              <a:rPr lang="en-US" sz="4400" dirty="0"/>
              <a:t>Tracking in different environment scenarios</a:t>
            </a:r>
          </a:p>
          <a:p>
            <a:endParaRPr lang="en-US" sz="4400" dirty="0"/>
          </a:p>
          <a:p>
            <a:r>
              <a:rPr lang="en-US" sz="4400" dirty="0"/>
              <a:t>Building customized tags for other use cases</a:t>
            </a:r>
          </a:p>
          <a:p>
            <a:endParaRPr lang="en-US" sz="3200" dirty="0">
              <a:latin typeface="+mj-lt"/>
            </a:endParaRPr>
          </a:p>
        </p:txBody>
      </p:sp>
      <p:sp>
        <p:nvSpPr>
          <p:cNvPr id="4" name="Slide Number Placeholder 3"/>
          <p:cNvSpPr>
            <a:spLocks noGrp="1"/>
          </p:cNvSpPr>
          <p:nvPr>
            <p:ph type="sldNum" sz="quarter" idx="12"/>
          </p:nvPr>
        </p:nvSpPr>
        <p:spPr/>
        <p:txBody>
          <a:bodyPr/>
          <a:lstStyle/>
          <a:p>
            <a:fld id="{0D522F1B-7C4D-45D9-BBA0-B097EC716052}" type="slidenum">
              <a:rPr lang="en-US" smtClean="0"/>
              <a:t>110</a:t>
            </a:fld>
            <a:endParaRPr lang="en-US"/>
          </a:p>
        </p:txBody>
      </p:sp>
      <p:sp>
        <p:nvSpPr>
          <p:cNvPr id="5" name="TextBox 4"/>
          <p:cNvSpPr txBox="1"/>
          <p:nvPr/>
        </p:nvSpPr>
        <p:spPr>
          <a:xfrm>
            <a:off x="9271591" y="30621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4883787"/>
      </p:ext>
    </p:extLst>
  </p:cSld>
  <p:clrMapOvr>
    <a:masterClrMapping/>
  </p:clrMapOvr>
  <mc:AlternateContent xmlns:mc="http://schemas.openxmlformats.org/markup-compatibility/2006" xmlns:p14="http://schemas.microsoft.com/office/powerpoint/2010/main">
    <mc:Choice Requires="p14">
      <p:transition p14:dur="0" advTm="1541"/>
    </mc:Choice>
    <mc:Fallback xmlns="">
      <p:transition advTm="1541"/>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910D-87C0-E444-9E23-C3265B3A6044}"/>
              </a:ext>
            </a:extLst>
          </p:cNvPr>
          <p:cNvSpPr>
            <a:spLocks noGrp="1"/>
          </p:cNvSpPr>
          <p:nvPr>
            <p:ph type="title"/>
          </p:nvPr>
        </p:nvSpPr>
        <p:spPr>
          <a:xfrm>
            <a:off x="493874" y="377687"/>
            <a:ext cx="10859926" cy="1313005"/>
          </a:xfrm>
        </p:spPr>
        <p:txBody>
          <a:bodyPr>
            <a:noAutofit/>
          </a:bodyPr>
          <a:lstStyle/>
          <a:p>
            <a:r>
              <a:rPr lang="en-US" sz="5400" b="1" dirty="0"/>
              <a:t>Spatial </a:t>
            </a:r>
            <a:r>
              <a:rPr lang="en-US" sz="5400" dirty="0"/>
              <a:t>variation of room temperature</a:t>
            </a:r>
          </a:p>
        </p:txBody>
      </p:sp>
      <p:sp>
        <p:nvSpPr>
          <p:cNvPr id="4" name="Slide Number Placeholder 3">
            <a:extLst>
              <a:ext uri="{FF2B5EF4-FFF2-40B4-BE49-F238E27FC236}">
                <a16:creationId xmlns:a16="http://schemas.microsoft.com/office/drawing/2014/main" id="{EF765E57-357B-404B-9E56-0CC252F7DA2C}"/>
              </a:ext>
            </a:extLst>
          </p:cNvPr>
          <p:cNvSpPr>
            <a:spLocks noGrp="1"/>
          </p:cNvSpPr>
          <p:nvPr>
            <p:ph type="sldNum" sz="quarter" idx="12"/>
          </p:nvPr>
        </p:nvSpPr>
        <p:spPr/>
        <p:txBody>
          <a:bodyPr/>
          <a:lstStyle/>
          <a:p>
            <a:fld id="{088FEC65-D79E-4DCE-A549-ACBEE94ABE9E}" type="slidenum">
              <a:rPr lang="en-US" smtClean="0"/>
              <a:t>111</a:t>
            </a:fld>
            <a:endParaRPr lang="en-US"/>
          </a:p>
        </p:txBody>
      </p:sp>
      <p:pic>
        <p:nvPicPr>
          <p:cNvPr id="5" name="Content Placeholder 4">
            <a:extLst>
              <a:ext uri="{FF2B5EF4-FFF2-40B4-BE49-F238E27FC236}">
                <a16:creationId xmlns:a16="http://schemas.microsoft.com/office/drawing/2014/main" id="{0189C8CA-0D4C-9D4F-A1B0-C8880F22CD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882751" y="3125682"/>
            <a:ext cx="4932029" cy="2062047"/>
          </a:xfrm>
          <a:prstGeom prst="rect">
            <a:avLst/>
          </a:prstGeom>
        </p:spPr>
      </p:pic>
      <p:pic>
        <p:nvPicPr>
          <p:cNvPr id="7" name="Picture 6">
            <a:extLst>
              <a:ext uri="{FF2B5EF4-FFF2-40B4-BE49-F238E27FC236}">
                <a16:creationId xmlns:a16="http://schemas.microsoft.com/office/drawing/2014/main" id="{2F09E4A4-F177-6C4E-BEFD-8BFE0AE3F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096" y="2177820"/>
            <a:ext cx="8994003" cy="3884203"/>
          </a:xfrm>
          <a:prstGeom prst="rect">
            <a:avLst/>
          </a:prstGeom>
        </p:spPr>
      </p:pic>
    </p:spTree>
    <p:extLst>
      <p:ext uri="{BB962C8B-B14F-4D97-AF65-F5344CB8AC3E}">
        <p14:creationId xmlns:p14="http://schemas.microsoft.com/office/powerpoint/2010/main" val="37865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C2D0-70FC-2A47-A8C1-48DCE9F34813}"/>
              </a:ext>
            </a:extLst>
          </p:cNvPr>
          <p:cNvSpPr>
            <a:spLocks noGrp="1"/>
          </p:cNvSpPr>
          <p:nvPr>
            <p:ph type="title"/>
          </p:nvPr>
        </p:nvSpPr>
        <p:spPr/>
        <p:txBody>
          <a:bodyPr>
            <a:normAutofit/>
          </a:bodyPr>
          <a:lstStyle/>
          <a:p>
            <a:r>
              <a:rPr lang="en-US" sz="5400" b="1" dirty="0"/>
              <a:t>Constant</a:t>
            </a:r>
            <a:r>
              <a:rPr lang="en-US" sz="5400" dirty="0"/>
              <a:t> descriptions</a:t>
            </a:r>
          </a:p>
        </p:txBody>
      </p:sp>
      <p:pic>
        <p:nvPicPr>
          <p:cNvPr id="6" name="Content Placeholder 5">
            <a:extLst>
              <a:ext uri="{FF2B5EF4-FFF2-40B4-BE49-F238E27FC236}">
                <a16:creationId xmlns:a16="http://schemas.microsoft.com/office/drawing/2014/main" id="{214DD345-0683-7944-9777-D889BA34E1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6666" y="1581656"/>
            <a:ext cx="7111999" cy="5100393"/>
          </a:xfrm>
        </p:spPr>
      </p:pic>
      <p:sp>
        <p:nvSpPr>
          <p:cNvPr id="4" name="Slide Number Placeholder 3">
            <a:extLst>
              <a:ext uri="{FF2B5EF4-FFF2-40B4-BE49-F238E27FC236}">
                <a16:creationId xmlns:a16="http://schemas.microsoft.com/office/drawing/2014/main" id="{C2DE95A0-3986-5943-A21B-DE21152B4A4C}"/>
              </a:ext>
            </a:extLst>
          </p:cNvPr>
          <p:cNvSpPr>
            <a:spLocks noGrp="1"/>
          </p:cNvSpPr>
          <p:nvPr>
            <p:ph type="sldNum" sz="quarter" idx="12"/>
          </p:nvPr>
        </p:nvSpPr>
        <p:spPr/>
        <p:txBody>
          <a:bodyPr/>
          <a:lstStyle/>
          <a:p>
            <a:fld id="{088FEC65-D79E-4DCE-A549-ACBEE94ABE9E}" type="slidenum">
              <a:rPr lang="en-US" smtClean="0"/>
              <a:t>112</a:t>
            </a:fld>
            <a:endParaRPr lang="en-US"/>
          </a:p>
        </p:txBody>
      </p:sp>
    </p:spTree>
    <p:extLst>
      <p:ext uri="{BB962C8B-B14F-4D97-AF65-F5344CB8AC3E}">
        <p14:creationId xmlns:p14="http://schemas.microsoft.com/office/powerpoint/2010/main" val="3892254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4AAD-5223-9A4B-B801-3AB87AE23B3C}"/>
              </a:ext>
            </a:extLst>
          </p:cNvPr>
          <p:cNvSpPr>
            <a:spLocks noGrp="1"/>
          </p:cNvSpPr>
          <p:nvPr>
            <p:ph type="title"/>
          </p:nvPr>
        </p:nvSpPr>
        <p:spPr/>
        <p:txBody>
          <a:bodyPr>
            <a:normAutofit/>
          </a:bodyPr>
          <a:lstStyle/>
          <a:p>
            <a:r>
              <a:rPr lang="en-US" sz="5400" b="1" dirty="0"/>
              <a:t>Multiple</a:t>
            </a:r>
            <a:r>
              <a:rPr lang="en-US" sz="5400" dirty="0"/>
              <a:t> configurations</a:t>
            </a:r>
          </a:p>
        </p:txBody>
      </p:sp>
      <p:pic>
        <p:nvPicPr>
          <p:cNvPr id="6" name="Content Placeholder 5">
            <a:extLst>
              <a:ext uri="{FF2B5EF4-FFF2-40B4-BE49-F238E27FC236}">
                <a16:creationId xmlns:a16="http://schemas.microsoft.com/office/drawing/2014/main" id="{B4373112-CA11-1F41-8D05-E18CAAAACA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01" y="2189286"/>
            <a:ext cx="11184232" cy="3746388"/>
          </a:xfrm>
        </p:spPr>
      </p:pic>
      <p:sp>
        <p:nvSpPr>
          <p:cNvPr id="4" name="Slide Number Placeholder 3">
            <a:extLst>
              <a:ext uri="{FF2B5EF4-FFF2-40B4-BE49-F238E27FC236}">
                <a16:creationId xmlns:a16="http://schemas.microsoft.com/office/drawing/2014/main" id="{573CFF0A-17DC-8343-80EF-9389236D79A9}"/>
              </a:ext>
            </a:extLst>
          </p:cNvPr>
          <p:cNvSpPr>
            <a:spLocks noGrp="1"/>
          </p:cNvSpPr>
          <p:nvPr>
            <p:ph type="sldNum" sz="quarter" idx="12"/>
          </p:nvPr>
        </p:nvSpPr>
        <p:spPr/>
        <p:txBody>
          <a:bodyPr/>
          <a:lstStyle/>
          <a:p>
            <a:fld id="{088FEC65-D79E-4DCE-A549-ACBEE94ABE9E}" type="slidenum">
              <a:rPr lang="en-US" smtClean="0"/>
              <a:t>113</a:t>
            </a:fld>
            <a:endParaRPr lang="en-US"/>
          </a:p>
        </p:txBody>
      </p:sp>
    </p:spTree>
    <p:extLst>
      <p:ext uri="{BB962C8B-B14F-4D97-AF65-F5344CB8AC3E}">
        <p14:creationId xmlns:p14="http://schemas.microsoft.com/office/powerpoint/2010/main" val="28974238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CBDB-3319-9E46-B3B1-FDAE110956C2}"/>
              </a:ext>
            </a:extLst>
          </p:cNvPr>
          <p:cNvSpPr>
            <a:spLocks noGrp="1"/>
          </p:cNvSpPr>
          <p:nvPr>
            <p:ph type="title"/>
          </p:nvPr>
        </p:nvSpPr>
        <p:spPr/>
        <p:txBody>
          <a:bodyPr>
            <a:normAutofit/>
          </a:bodyPr>
          <a:lstStyle/>
          <a:p>
            <a:r>
              <a:rPr lang="en-US" sz="5400" b="1" dirty="0"/>
              <a:t>Comparison</a:t>
            </a:r>
            <a:r>
              <a:rPr lang="en-US" sz="5400" dirty="0"/>
              <a:t> of configurations</a:t>
            </a:r>
          </a:p>
        </p:txBody>
      </p:sp>
      <p:pic>
        <p:nvPicPr>
          <p:cNvPr id="6" name="Content Placeholder 5">
            <a:extLst>
              <a:ext uri="{FF2B5EF4-FFF2-40B4-BE49-F238E27FC236}">
                <a16:creationId xmlns:a16="http://schemas.microsoft.com/office/drawing/2014/main" id="{AA67A850-A37A-6B45-9805-060FD7609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2333" y="1690692"/>
            <a:ext cx="6028267" cy="4441881"/>
          </a:xfrm>
        </p:spPr>
      </p:pic>
      <p:sp>
        <p:nvSpPr>
          <p:cNvPr id="4" name="Slide Number Placeholder 3">
            <a:extLst>
              <a:ext uri="{FF2B5EF4-FFF2-40B4-BE49-F238E27FC236}">
                <a16:creationId xmlns:a16="http://schemas.microsoft.com/office/drawing/2014/main" id="{C42E78A6-B992-3345-B686-A3C15FB1DDB9}"/>
              </a:ext>
            </a:extLst>
          </p:cNvPr>
          <p:cNvSpPr>
            <a:spLocks noGrp="1"/>
          </p:cNvSpPr>
          <p:nvPr>
            <p:ph type="sldNum" sz="quarter" idx="12"/>
          </p:nvPr>
        </p:nvSpPr>
        <p:spPr/>
        <p:txBody>
          <a:bodyPr/>
          <a:lstStyle/>
          <a:p>
            <a:fld id="{088FEC65-D79E-4DCE-A549-ACBEE94ABE9E}" type="slidenum">
              <a:rPr lang="en-US" smtClean="0"/>
              <a:t>114</a:t>
            </a:fld>
            <a:endParaRPr lang="en-US"/>
          </a:p>
        </p:txBody>
      </p:sp>
    </p:spTree>
    <p:extLst>
      <p:ext uri="{BB962C8B-B14F-4D97-AF65-F5344CB8AC3E}">
        <p14:creationId xmlns:p14="http://schemas.microsoft.com/office/powerpoint/2010/main" val="27987998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08B5-2DA2-8A4D-8316-456497483321}"/>
              </a:ext>
            </a:extLst>
          </p:cNvPr>
          <p:cNvSpPr>
            <a:spLocks noGrp="1"/>
          </p:cNvSpPr>
          <p:nvPr>
            <p:ph type="title"/>
          </p:nvPr>
        </p:nvSpPr>
        <p:spPr/>
        <p:txBody>
          <a:bodyPr>
            <a:normAutofit/>
          </a:bodyPr>
          <a:lstStyle/>
          <a:p>
            <a:r>
              <a:rPr lang="en-US" sz="5400" b="1" dirty="0"/>
              <a:t>COTS</a:t>
            </a:r>
            <a:r>
              <a:rPr lang="en-US" sz="5400" dirty="0"/>
              <a:t> tag phase change</a:t>
            </a:r>
          </a:p>
        </p:txBody>
      </p:sp>
      <p:pic>
        <p:nvPicPr>
          <p:cNvPr id="6" name="Content Placeholder 5">
            <a:extLst>
              <a:ext uri="{FF2B5EF4-FFF2-40B4-BE49-F238E27FC236}">
                <a16:creationId xmlns:a16="http://schemas.microsoft.com/office/drawing/2014/main" id="{8E700490-4CE9-444F-8124-E36534A208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301" y="1825625"/>
            <a:ext cx="6427398" cy="4351338"/>
          </a:xfrm>
        </p:spPr>
      </p:pic>
      <p:sp>
        <p:nvSpPr>
          <p:cNvPr id="4" name="Slide Number Placeholder 3">
            <a:extLst>
              <a:ext uri="{FF2B5EF4-FFF2-40B4-BE49-F238E27FC236}">
                <a16:creationId xmlns:a16="http://schemas.microsoft.com/office/drawing/2014/main" id="{EC18646B-0B38-BB4B-8F25-0153F3696D85}"/>
              </a:ext>
            </a:extLst>
          </p:cNvPr>
          <p:cNvSpPr>
            <a:spLocks noGrp="1"/>
          </p:cNvSpPr>
          <p:nvPr>
            <p:ph type="sldNum" sz="quarter" idx="12"/>
          </p:nvPr>
        </p:nvSpPr>
        <p:spPr/>
        <p:txBody>
          <a:bodyPr/>
          <a:lstStyle/>
          <a:p>
            <a:fld id="{088FEC65-D79E-4DCE-A549-ACBEE94ABE9E}" type="slidenum">
              <a:rPr lang="en-US" smtClean="0"/>
              <a:t>115</a:t>
            </a:fld>
            <a:endParaRPr lang="en-US"/>
          </a:p>
        </p:txBody>
      </p:sp>
    </p:spTree>
    <p:extLst>
      <p:ext uri="{BB962C8B-B14F-4D97-AF65-F5344CB8AC3E}">
        <p14:creationId xmlns:p14="http://schemas.microsoft.com/office/powerpoint/2010/main" val="9063125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BCCF-CC39-E54E-BAA0-CF80124FCE1C}"/>
              </a:ext>
            </a:extLst>
          </p:cNvPr>
          <p:cNvSpPr>
            <a:spLocks noGrp="1"/>
          </p:cNvSpPr>
          <p:nvPr>
            <p:ph type="title"/>
          </p:nvPr>
        </p:nvSpPr>
        <p:spPr/>
        <p:txBody>
          <a:bodyPr>
            <a:normAutofit/>
          </a:bodyPr>
          <a:lstStyle/>
          <a:p>
            <a:r>
              <a:rPr lang="en-US" sz="5400" b="1" dirty="0"/>
              <a:t>Pattern</a:t>
            </a:r>
            <a:r>
              <a:rPr lang="en-US" sz="5400" dirty="0"/>
              <a:t> changes with other metrics</a:t>
            </a:r>
          </a:p>
        </p:txBody>
      </p:sp>
      <p:pic>
        <p:nvPicPr>
          <p:cNvPr id="6" name="Content Placeholder 5">
            <a:extLst>
              <a:ext uri="{FF2B5EF4-FFF2-40B4-BE49-F238E27FC236}">
                <a16:creationId xmlns:a16="http://schemas.microsoft.com/office/drawing/2014/main" id="{1E2F7646-1375-C040-955E-411A3C6032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905" y="1910034"/>
            <a:ext cx="9480884" cy="4161797"/>
          </a:xfrm>
        </p:spPr>
      </p:pic>
      <p:sp>
        <p:nvSpPr>
          <p:cNvPr id="4" name="Slide Number Placeholder 3">
            <a:extLst>
              <a:ext uri="{FF2B5EF4-FFF2-40B4-BE49-F238E27FC236}">
                <a16:creationId xmlns:a16="http://schemas.microsoft.com/office/drawing/2014/main" id="{DA9D7A42-CB71-AC44-A7E3-E02056EEA1D1}"/>
              </a:ext>
            </a:extLst>
          </p:cNvPr>
          <p:cNvSpPr>
            <a:spLocks noGrp="1"/>
          </p:cNvSpPr>
          <p:nvPr>
            <p:ph type="sldNum" sz="quarter" idx="12"/>
          </p:nvPr>
        </p:nvSpPr>
        <p:spPr/>
        <p:txBody>
          <a:bodyPr/>
          <a:lstStyle/>
          <a:p>
            <a:fld id="{088FEC65-D79E-4DCE-A549-ACBEE94ABE9E}" type="slidenum">
              <a:rPr lang="en-US" smtClean="0"/>
              <a:t>116</a:t>
            </a:fld>
            <a:endParaRPr lang="en-US"/>
          </a:p>
        </p:txBody>
      </p:sp>
    </p:spTree>
    <p:extLst>
      <p:ext uri="{BB962C8B-B14F-4D97-AF65-F5344CB8AC3E}">
        <p14:creationId xmlns:p14="http://schemas.microsoft.com/office/powerpoint/2010/main" val="1206600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A2CFF-AF58-644F-B842-52F56C9B8480}"/>
              </a:ext>
            </a:extLst>
          </p:cNvPr>
          <p:cNvSpPr>
            <a:spLocks noGrp="1"/>
          </p:cNvSpPr>
          <p:nvPr>
            <p:ph type="title"/>
          </p:nvPr>
        </p:nvSpPr>
        <p:spPr/>
        <p:txBody>
          <a:bodyPr>
            <a:normAutofit/>
          </a:bodyPr>
          <a:lstStyle/>
          <a:p>
            <a:r>
              <a:rPr lang="en-US" sz="5400" b="1" dirty="0"/>
              <a:t>Micro-benchmark</a:t>
            </a:r>
            <a:r>
              <a:rPr lang="en-US" sz="5400" dirty="0"/>
              <a:t> results</a:t>
            </a:r>
          </a:p>
        </p:txBody>
      </p:sp>
      <p:pic>
        <p:nvPicPr>
          <p:cNvPr id="6" name="Content Placeholder 5">
            <a:extLst>
              <a:ext uri="{FF2B5EF4-FFF2-40B4-BE49-F238E27FC236}">
                <a16:creationId xmlns:a16="http://schemas.microsoft.com/office/drawing/2014/main" id="{CE4BF027-3696-A845-A2BF-ED3E082FA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667" y="1775088"/>
            <a:ext cx="9234395" cy="4581266"/>
          </a:xfrm>
        </p:spPr>
      </p:pic>
      <p:sp>
        <p:nvSpPr>
          <p:cNvPr id="4" name="Slide Number Placeholder 3">
            <a:extLst>
              <a:ext uri="{FF2B5EF4-FFF2-40B4-BE49-F238E27FC236}">
                <a16:creationId xmlns:a16="http://schemas.microsoft.com/office/drawing/2014/main" id="{6E38EC23-1EBF-7741-8139-0C1DF53F62ED}"/>
              </a:ext>
            </a:extLst>
          </p:cNvPr>
          <p:cNvSpPr>
            <a:spLocks noGrp="1"/>
          </p:cNvSpPr>
          <p:nvPr>
            <p:ph type="sldNum" sz="quarter" idx="12"/>
          </p:nvPr>
        </p:nvSpPr>
        <p:spPr/>
        <p:txBody>
          <a:bodyPr/>
          <a:lstStyle/>
          <a:p>
            <a:fld id="{088FEC65-D79E-4DCE-A549-ACBEE94ABE9E}" type="slidenum">
              <a:rPr lang="en-US" smtClean="0"/>
              <a:t>117</a:t>
            </a:fld>
            <a:endParaRPr lang="en-US"/>
          </a:p>
        </p:txBody>
      </p:sp>
    </p:spTree>
    <p:extLst>
      <p:ext uri="{BB962C8B-B14F-4D97-AF65-F5344CB8AC3E}">
        <p14:creationId xmlns:p14="http://schemas.microsoft.com/office/powerpoint/2010/main" val="25691504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8457-0316-E84F-9BDA-3025E4236DEA}"/>
              </a:ext>
            </a:extLst>
          </p:cNvPr>
          <p:cNvSpPr>
            <a:spLocks noGrp="1"/>
          </p:cNvSpPr>
          <p:nvPr>
            <p:ph type="title"/>
          </p:nvPr>
        </p:nvSpPr>
        <p:spPr/>
        <p:txBody>
          <a:bodyPr>
            <a:normAutofit/>
          </a:bodyPr>
          <a:lstStyle/>
          <a:p>
            <a:r>
              <a:rPr lang="en-US" sz="5400" b="1" dirty="0"/>
              <a:t>Metric</a:t>
            </a:r>
            <a:r>
              <a:rPr lang="en-US" sz="5400" dirty="0"/>
              <a:t> parameters</a:t>
            </a:r>
          </a:p>
        </p:txBody>
      </p:sp>
      <p:pic>
        <p:nvPicPr>
          <p:cNvPr id="6" name="Content Placeholder 5">
            <a:extLst>
              <a:ext uri="{FF2B5EF4-FFF2-40B4-BE49-F238E27FC236}">
                <a16:creationId xmlns:a16="http://schemas.microsoft.com/office/drawing/2014/main" id="{FF322AF4-F194-2948-BC03-9DBD789D23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283067"/>
            <a:ext cx="9968833" cy="1073287"/>
          </a:xfrm>
        </p:spPr>
      </p:pic>
      <p:sp>
        <p:nvSpPr>
          <p:cNvPr id="4" name="Slide Number Placeholder 3">
            <a:extLst>
              <a:ext uri="{FF2B5EF4-FFF2-40B4-BE49-F238E27FC236}">
                <a16:creationId xmlns:a16="http://schemas.microsoft.com/office/drawing/2014/main" id="{2CE5172C-C9A6-7F45-88C1-620A68F58C0C}"/>
              </a:ext>
            </a:extLst>
          </p:cNvPr>
          <p:cNvSpPr>
            <a:spLocks noGrp="1"/>
          </p:cNvSpPr>
          <p:nvPr>
            <p:ph type="sldNum" sz="quarter" idx="12"/>
          </p:nvPr>
        </p:nvSpPr>
        <p:spPr/>
        <p:txBody>
          <a:bodyPr/>
          <a:lstStyle/>
          <a:p>
            <a:fld id="{088FEC65-D79E-4DCE-A549-ACBEE94ABE9E}" type="slidenum">
              <a:rPr lang="en-US" smtClean="0"/>
              <a:t>118</a:t>
            </a:fld>
            <a:endParaRPr lang="en-US"/>
          </a:p>
        </p:txBody>
      </p:sp>
      <p:pic>
        <p:nvPicPr>
          <p:cNvPr id="8" name="Picture 7">
            <a:extLst>
              <a:ext uri="{FF2B5EF4-FFF2-40B4-BE49-F238E27FC236}">
                <a16:creationId xmlns:a16="http://schemas.microsoft.com/office/drawing/2014/main" id="{5939B0F7-1FDA-6E46-8346-DAA43F9D2727}"/>
              </a:ext>
            </a:extLst>
          </p:cNvPr>
          <p:cNvPicPr>
            <a:picLocks noChangeAspect="1"/>
          </p:cNvPicPr>
          <p:nvPr/>
        </p:nvPicPr>
        <p:blipFill rotWithShape="1">
          <a:blip r:embed="rId3">
            <a:extLst>
              <a:ext uri="{28A0092B-C50C-407E-A947-70E740481C1C}">
                <a14:useLocalDpi xmlns:a14="http://schemas.microsoft.com/office/drawing/2010/main" val="0"/>
              </a:ext>
            </a:extLst>
          </a:blip>
          <a:srcRect b="11539"/>
          <a:stretch/>
        </p:blipFill>
        <p:spPr>
          <a:xfrm>
            <a:off x="838200" y="3618132"/>
            <a:ext cx="3965743" cy="1174891"/>
          </a:xfrm>
          <a:prstGeom prst="rect">
            <a:avLst/>
          </a:prstGeom>
        </p:spPr>
      </p:pic>
      <p:pic>
        <p:nvPicPr>
          <p:cNvPr id="10" name="Picture 9">
            <a:extLst>
              <a:ext uri="{FF2B5EF4-FFF2-40B4-BE49-F238E27FC236}">
                <a16:creationId xmlns:a16="http://schemas.microsoft.com/office/drawing/2014/main" id="{A63E1265-60E5-5B4F-A7D9-9EC9B2779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705613"/>
            <a:ext cx="10496994" cy="1723387"/>
          </a:xfrm>
          <a:prstGeom prst="rect">
            <a:avLst/>
          </a:prstGeom>
        </p:spPr>
      </p:pic>
    </p:spTree>
    <p:extLst>
      <p:ext uri="{BB962C8B-B14F-4D97-AF65-F5344CB8AC3E}">
        <p14:creationId xmlns:p14="http://schemas.microsoft.com/office/powerpoint/2010/main" val="3861806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45DF-DF5A-0B48-912C-2FD25C7DBD75}"/>
              </a:ext>
            </a:extLst>
          </p:cNvPr>
          <p:cNvSpPr>
            <a:spLocks noGrp="1"/>
          </p:cNvSpPr>
          <p:nvPr>
            <p:ph type="title"/>
          </p:nvPr>
        </p:nvSpPr>
        <p:spPr/>
        <p:txBody>
          <a:bodyPr>
            <a:normAutofit/>
          </a:bodyPr>
          <a:lstStyle/>
          <a:p>
            <a:r>
              <a:rPr lang="en-US" sz="5400" b="1" dirty="0"/>
              <a:t>Tag</a:t>
            </a:r>
            <a:r>
              <a:rPr lang="en-US" sz="5400" dirty="0"/>
              <a:t> chip-attachment choices</a:t>
            </a:r>
          </a:p>
        </p:txBody>
      </p:sp>
      <p:pic>
        <p:nvPicPr>
          <p:cNvPr id="6" name="Content Placeholder 5">
            <a:extLst>
              <a:ext uri="{FF2B5EF4-FFF2-40B4-BE49-F238E27FC236}">
                <a16:creationId xmlns:a16="http://schemas.microsoft.com/office/drawing/2014/main" id="{BF0A9337-4BAE-D648-8FBD-01C3A51D3E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211" y="2116667"/>
            <a:ext cx="11056632" cy="3776133"/>
          </a:xfrm>
        </p:spPr>
      </p:pic>
      <p:sp>
        <p:nvSpPr>
          <p:cNvPr id="4" name="Slide Number Placeholder 3">
            <a:extLst>
              <a:ext uri="{FF2B5EF4-FFF2-40B4-BE49-F238E27FC236}">
                <a16:creationId xmlns:a16="http://schemas.microsoft.com/office/drawing/2014/main" id="{B07CDCD3-2F8A-7144-848F-15008BF5CB7A}"/>
              </a:ext>
            </a:extLst>
          </p:cNvPr>
          <p:cNvSpPr>
            <a:spLocks noGrp="1"/>
          </p:cNvSpPr>
          <p:nvPr>
            <p:ph type="sldNum" sz="quarter" idx="12"/>
          </p:nvPr>
        </p:nvSpPr>
        <p:spPr/>
        <p:txBody>
          <a:bodyPr/>
          <a:lstStyle/>
          <a:p>
            <a:fld id="{088FEC65-D79E-4DCE-A549-ACBEE94ABE9E}" type="slidenum">
              <a:rPr lang="en-US" smtClean="0"/>
              <a:t>119</a:t>
            </a:fld>
            <a:endParaRPr lang="en-US"/>
          </a:p>
        </p:txBody>
      </p:sp>
    </p:spTree>
    <p:extLst>
      <p:ext uri="{BB962C8B-B14F-4D97-AF65-F5344CB8AC3E}">
        <p14:creationId xmlns:p14="http://schemas.microsoft.com/office/powerpoint/2010/main" val="64241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000">
              <a:schemeClr val="accent2">
                <a:lumMod val="0"/>
                <a:lumOff val="100000"/>
              </a:schemeClr>
            </a:gs>
            <a:gs pos="16000">
              <a:schemeClr val="accent2">
                <a:lumMod val="0"/>
                <a:lumOff val="100000"/>
              </a:schemeClr>
            </a:gs>
            <a:gs pos="100000">
              <a:schemeClr val="accent2">
                <a:lumMod val="100000"/>
              </a:schemeClr>
            </a:gs>
          </a:gsLst>
          <a:lin ang="162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12</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 and Reasoning</a:t>
            </a:r>
          </a:p>
        </p:txBody>
      </p:sp>
      <p:sp>
        <p:nvSpPr>
          <p:cNvPr id="6" name="TextBox 5"/>
          <p:cNvSpPr txBox="1"/>
          <p:nvPr/>
        </p:nvSpPr>
        <p:spPr>
          <a:xfrm>
            <a:off x="1855694" y="2653151"/>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Touch and Single Tag Tracking</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2" name="TextBox 1"/>
          <p:cNvSpPr txBox="1"/>
          <p:nvPr/>
        </p:nvSpPr>
        <p:spPr>
          <a:xfrm>
            <a:off x="1855694" y="2637296"/>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12" name="TextBox 11"/>
          <p:cNvSpPr txBox="1"/>
          <p:nvPr/>
        </p:nvSpPr>
        <p:spPr>
          <a:xfrm>
            <a:off x="1810872" y="450475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5287053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1212-C19C-6540-926B-980977ED2FBF}"/>
              </a:ext>
            </a:extLst>
          </p:cNvPr>
          <p:cNvSpPr>
            <a:spLocks noGrp="1"/>
          </p:cNvSpPr>
          <p:nvPr>
            <p:ph type="title"/>
          </p:nvPr>
        </p:nvSpPr>
        <p:spPr>
          <a:xfrm>
            <a:off x="838200" y="314330"/>
            <a:ext cx="10515600" cy="1325563"/>
          </a:xfrm>
        </p:spPr>
        <p:txBody>
          <a:bodyPr>
            <a:normAutofit/>
          </a:bodyPr>
          <a:lstStyle/>
          <a:p>
            <a:r>
              <a:rPr lang="en-US" sz="5400" b="1" dirty="0"/>
              <a:t>Tag-pair</a:t>
            </a:r>
            <a:r>
              <a:rPr lang="en-US" sz="5400" dirty="0"/>
              <a:t> phase difference metric</a:t>
            </a:r>
          </a:p>
        </p:txBody>
      </p:sp>
      <p:sp>
        <p:nvSpPr>
          <p:cNvPr id="4" name="Slide Number Placeholder 3">
            <a:extLst>
              <a:ext uri="{FF2B5EF4-FFF2-40B4-BE49-F238E27FC236}">
                <a16:creationId xmlns:a16="http://schemas.microsoft.com/office/drawing/2014/main" id="{DD624389-72CC-3743-B0B8-3577A14B17F3}"/>
              </a:ext>
            </a:extLst>
          </p:cNvPr>
          <p:cNvSpPr>
            <a:spLocks noGrp="1"/>
          </p:cNvSpPr>
          <p:nvPr>
            <p:ph type="sldNum" sz="quarter" idx="12"/>
          </p:nvPr>
        </p:nvSpPr>
        <p:spPr/>
        <p:txBody>
          <a:bodyPr/>
          <a:lstStyle/>
          <a:p>
            <a:fld id="{088FEC65-D79E-4DCE-A549-ACBEE94ABE9E}" type="slidenum">
              <a:rPr lang="en-US" smtClean="0"/>
              <a:t>120</a:t>
            </a:fld>
            <a:endParaRPr lang="en-US"/>
          </a:p>
        </p:txBody>
      </p:sp>
      <p:pic>
        <p:nvPicPr>
          <p:cNvPr id="5" name="Picture 4">
            <a:extLst>
              <a:ext uri="{FF2B5EF4-FFF2-40B4-BE49-F238E27FC236}">
                <a16:creationId xmlns:a16="http://schemas.microsoft.com/office/drawing/2014/main" id="{34ECC00C-6F50-164B-BCA7-94B504584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79" y="1899456"/>
            <a:ext cx="5518473" cy="4405237"/>
          </a:xfrm>
          <a:prstGeom prst="rect">
            <a:avLst/>
          </a:prstGeom>
        </p:spPr>
      </p:pic>
      <p:pic>
        <p:nvPicPr>
          <p:cNvPr id="6" name="Picture 5">
            <a:extLst>
              <a:ext uri="{FF2B5EF4-FFF2-40B4-BE49-F238E27FC236}">
                <a16:creationId xmlns:a16="http://schemas.microsoft.com/office/drawing/2014/main" id="{433CD160-FEC4-054A-B905-99CFB348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185" y="3218812"/>
            <a:ext cx="1673259" cy="1639457"/>
          </a:xfrm>
          <a:prstGeom prst="rect">
            <a:avLst/>
          </a:prstGeom>
        </p:spPr>
      </p:pic>
      <p:sp>
        <p:nvSpPr>
          <p:cNvPr id="7" name="TextBox 6">
            <a:extLst>
              <a:ext uri="{FF2B5EF4-FFF2-40B4-BE49-F238E27FC236}">
                <a16:creationId xmlns:a16="http://schemas.microsoft.com/office/drawing/2014/main" id="{DBD3FBCE-4EF9-AD47-8C2F-252C102AD8E7}"/>
              </a:ext>
            </a:extLst>
          </p:cNvPr>
          <p:cNvSpPr txBox="1"/>
          <p:nvPr/>
        </p:nvSpPr>
        <p:spPr>
          <a:xfrm>
            <a:off x="7166771" y="4858269"/>
            <a:ext cx="3644652" cy="707886"/>
          </a:xfrm>
          <a:prstGeom prst="rect">
            <a:avLst/>
          </a:prstGeom>
          <a:noFill/>
        </p:spPr>
        <p:txBody>
          <a:bodyPr wrap="none" rtlCol="0">
            <a:spAutoFit/>
          </a:bodyPr>
          <a:lstStyle/>
          <a:p>
            <a:r>
              <a:rPr lang="en-US" sz="4000" dirty="0" err="1">
                <a:solidFill>
                  <a:srgbClr val="C00000"/>
                </a:solidFill>
              </a:rPr>
              <a:t>RTSense</a:t>
            </a:r>
            <a:r>
              <a:rPr lang="en-US" sz="4000" dirty="0">
                <a:solidFill>
                  <a:srgbClr val="C00000"/>
                </a:solidFill>
              </a:rPr>
              <a:t> </a:t>
            </a:r>
            <a:r>
              <a:rPr lang="en-US" sz="4000" dirty="0"/>
              <a:t>Tag Pair</a:t>
            </a:r>
          </a:p>
        </p:txBody>
      </p:sp>
      <p:sp>
        <p:nvSpPr>
          <p:cNvPr id="8" name="TextBox 7">
            <a:extLst>
              <a:ext uri="{FF2B5EF4-FFF2-40B4-BE49-F238E27FC236}">
                <a16:creationId xmlns:a16="http://schemas.microsoft.com/office/drawing/2014/main" id="{AE8823A6-566D-1E4E-872D-CACFFD881F9F}"/>
              </a:ext>
            </a:extLst>
          </p:cNvPr>
          <p:cNvSpPr txBox="1"/>
          <p:nvPr/>
        </p:nvSpPr>
        <p:spPr>
          <a:xfrm>
            <a:off x="8603889" y="3378121"/>
            <a:ext cx="1392497" cy="646331"/>
          </a:xfrm>
          <a:prstGeom prst="rect">
            <a:avLst/>
          </a:prstGeom>
          <a:noFill/>
        </p:spPr>
        <p:txBody>
          <a:bodyPr wrap="none" rtlCol="0">
            <a:spAutoFit/>
          </a:bodyPr>
          <a:lstStyle/>
          <a:p>
            <a:r>
              <a:rPr lang="en-US" sz="3600" dirty="0">
                <a:solidFill>
                  <a:srgbClr val="FF0000"/>
                </a:solidFill>
              </a:rPr>
              <a:t>Tag   A</a:t>
            </a:r>
          </a:p>
        </p:txBody>
      </p:sp>
      <p:sp>
        <p:nvSpPr>
          <p:cNvPr id="9" name="TextBox 8">
            <a:extLst>
              <a:ext uri="{FF2B5EF4-FFF2-40B4-BE49-F238E27FC236}">
                <a16:creationId xmlns:a16="http://schemas.microsoft.com/office/drawing/2014/main" id="{CC4CED61-A0AB-1B4A-A2B3-E7FE8D45B67E}"/>
              </a:ext>
            </a:extLst>
          </p:cNvPr>
          <p:cNvSpPr txBox="1"/>
          <p:nvPr/>
        </p:nvSpPr>
        <p:spPr>
          <a:xfrm>
            <a:off x="8617143" y="3947963"/>
            <a:ext cx="1376467" cy="646331"/>
          </a:xfrm>
          <a:prstGeom prst="rect">
            <a:avLst/>
          </a:prstGeom>
          <a:noFill/>
        </p:spPr>
        <p:txBody>
          <a:bodyPr wrap="none" rtlCol="0">
            <a:spAutoFit/>
          </a:bodyPr>
          <a:lstStyle/>
          <a:p>
            <a:r>
              <a:rPr lang="en-US" sz="3600" dirty="0">
                <a:solidFill>
                  <a:srgbClr val="FF0000"/>
                </a:solidFill>
              </a:rPr>
              <a:t>Tag   B</a:t>
            </a:r>
          </a:p>
        </p:txBody>
      </p:sp>
    </p:spTree>
    <p:extLst>
      <p:ext uri="{BB962C8B-B14F-4D97-AF65-F5344CB8AC3E}">
        <p14:creationId xmlns:p14="http://schemas.microsoft.com/office/powerpoint/2010/main" val="12223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74BDF-B029-D148-8843-5FF867D1700F}"/>
              </a:ext>
            </a:extLst>
          </p:cNvPr>
          <p:cNvSpPr>
            <a:spLocks noGrp="1"/>
          </p:cNvSpPr>
          <p:nvPr>
            <p:ph type="title"/>
          </p:nvPr>
        </p:nvSpPr>
        <p:spPr/>
        <p:txBody>
          <a:bodyPr>
            <a:normAutofit/>
          </a:bodyPr>
          <a:lstStyle/>
          <a:p>
            <a:r>
              <a:rPr lang="en-US" sz="5400" b="1" dirty="0"/>
              <a:t>Other</a:t>
            </a:r>
            <a:r>
              <a:rPr lang="en-US" sz="5400" dirty="0"/>
              <a:t> calibration techniques</a:t>
            </a:r>
          </a:p>
        </p:txBody>
      </p:sp>
      <p:sp>
        <p:nvSpPr>
          <p:cNvPr id="4" name="Slide Number Placeholder 3">
            <a:extLst>
              <a:ext uri="{FF2B5EF4-FFF2-40B4-BE49-F238E27FC236}">
                <a16:creationId xmlns:a16="http://schemas.microsoft.com/office/drawing/2014/main" id="{DE154F5C-B836-AD49-AD3D-5ECF47381803}"/>
              </a:ext>
            </a:extLst>
          </p:cNvPr>
          <p:cNvSpPr>
            <a:spLocks noGrp="1"/>
          </p:cNvSpPr>
          <p:nvPr>
            <p:ph type="sldNum" sz="quarter" idx="12"/>
          </p:nvPr>
        </p:nvSpPr>
        <p:spPr/>
        <p:txBody>
          <a:bodyPr/>
          <a:lstStyle/>
          <a:p>
            <a:fld id="{088FEC65-D79E-4DCE-A549-ACBEE94ABE9E}" type="slidenum">
              <a:rPr lang="en-US" smtClean="0"/>
              <a:t>121</a:t>
            </a:fld>
            <a:endParaRPr lang="en-US"/>
          </a:p>
        </p:txBody>
      </p:sp>
      <p:pic>
        <p:nvPicPr>
          <p:cNvPr id="5" name="Picture 4">
            <a:extLst>
              <a:ext uri="{FF2B5EF4-FFF2-40B4-BE49-F238E27FC236}">
                <a16:creationId xmlns:a16="http://schemas.microsoft.com/office/drawing/2014/main" id="{C1F06E24-B0F6-9945-87D4-80ECAB127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735" y="1690692"/>
            <a:ext cx="8085463" cy="4365250"/>
          </a:xfrm>
          <a:prstGeom prst="rect">
            <a:avLst/>
          </a:prstGeom>
        </p:spPr>
      </p:pic>
    </p:spTree>
    <p:extLst>
      <p:ext uri="{BB962C8B-B14F-4D97-AF65-F5344CB8AC3E}">
        <p14:creationId xmlns:p14="http://schemas.microsoft.com/office/powerpoint/2010/main" val="1990034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5764-4D99-6242-B4D7-9E918338A9F0}"/>
              </a:ext>
            </a:extLst>
          </p:cNvPr>
          <p:cNvSpPr>
            <a:spLocks noGrp="1"/>
          </p:cNvSpPr>
          <p:nvPr>
            <p:ph type="title"/>
          </p:nvPr>
        </p:nvSpPr>
        <p:spPr/>
        <p:txBody>
          <a:bodyPr/>
          <a:lstStyle/>
          <a:p>
            <a:r>
              <a:rPr lang="en-US" dirty="0"/>
              <a:t>Impact of Calibration Location</a:t>
            </a:r>
          </a:p>
        </p:txBody>
      </p:sp>
      <p:pic>
        <p:nvPicPr>
          <p:cNvPr id="6" name="Content Placeholder 5" descr="A close up of a map&#10;&#10;Description automatically generated">
            <a:extLst>
              <a:ext uri="{FF2B5EF4-FFF2-40B4-BE49-F238E27FC236}">
                <a16:creationId xmlns:a16="http://schemas.microsoft.com/office/drawing/2014/main" id="{9F537399-7C4E-734D-BF0D-14D77B0091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5843" y="1825625"/>
            <a:ext cx="7001597" cy="4895854"/>
          </a:xfrm>
        </p:spPr>
      </p:pic>
      <p:sp>
        <p:nvSpPr>
          <p:cNvPr id="4" name="Slide Number Placeholder 3">
            <a:extLst>
              <a:ext uri="{FF2B5EF4-FFF2-40B4-BE49-F238E27FC236}">
                <a16:creationId xmlns:a16="http://schemas.microsoft.com/office/drawing/2014/main" id="{6AF82A17-1CE0-DB4F-B45F-5B8385C22141}"/>
              </a:ext>
            </a:extLst>
          </p:cNvPr>
          <p:cNvSpPr>
            <a:spLocks noGrp="1"/>
          </p:cNvSpPr>
          <p:nvPr>
            <p:ph type="sldNum" sz="quarter" idx="12"/>
          </p:nvPr>
        </p:nvSpPr>
        <p:spPr/>
        <p:txBody>
          <a:bodyPr/>
          <a:lstStyle/>
          <a:p>
            <a:fld id="{088FEC65-D79E-4DCE-A549-ACBEE94ABE9E}" type="slidenum">
              <a:rPr lang="en-US" smtClean="0"/>
              <a:t>122</a:t>
            </a:fld>
            <a:endParaRPr lang="en-US"/>
          </a:p>
        </p:txBody>
      </p:sp>
    </p:spTree>
    <p:extLst>
      <p:ext uri="{BB962C8B-B14F-4D97-AF65-F5344CB8AC3E}">
        <p14:creationId xmlns:p14="http://schemas.microsoft.com/office/powerpoint/2010/main" val="12375808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2246-A1BF-A54E-9163-CD4E8986B7F2}"/>
              </a:ext>
            </a:extLst>
          </p:cNvPr>
          <p:cNvSpPr>
            <a:spLocks noGrp="1"/>
          </p:cNvSpPr>
          <p:nvPr>
            <p:ph type="title"/>
          </p:nvPr>
        </p:nvSpPr>
        <p:spPr/>
        <p:txBody>
          <a:bodyPr>
            <a:normAutofit/>
          </a:bodyPr>
          <a:lstStyle/>
          <a:p>
            <a:r>
              <a:rPr lang="en-US" sz="5400" b="1" dirty="0"/>
              <a:t>Analytical</a:t>
            </a:r>
            <a:r>
              <a:rPr lang="en-US" sz="5400" dirty="0"/>
              <a:t> model formulae</a:t>
            </a:r>
          </a:p>
        </p:txBody>
      </p:sp>
      <p:pic>
        <p:nvPicPr>
          <p:cNvPr id="6" name="Content Placeholder 5">
            <a:extLst>
              <a:ext uri="{FF2B5EF4-FFF2-40B4-BE49-F238E27FC236}">
                <a16:creationId xmlns:a16="http://schemas.microsoft.com/office/drawing/2014/main" id="{A4D87137-0820-E94E-A1C3-2614F4C6EB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576" y="2074051"/>
            <a:ext cx="7952293" cy="1617416"/>
          </a:xfrm>
        </p:spPr>
      </p:pic>
      <p:sp>
        <p:nvSpPr>
          <p:cNvPr id="4" name="Slide Number Placeholder 3">
            <a:extLst>
              <a:ext uri="{FF2B5EF4-FFF2-40B4-BE49-F238E27FC236}">
                <a16:creationId xmlns:a16="http://schemas.microsoft.com/office/drawing/2014/main" id="{D567C071-410D-1B40-936C-FD7BFBCAC73F}"/>
              </a:ext>
            </a:extLst>
          </p:cNvPr>
          <p:cNvSpPr>
            <a:spLocks noGrp="1"/>
          </p:cNvSpPr>
          <p:nvPr>
            <p:ph type="sldNum" sz="quarter" idx="12"/>
          </p:nvPr>
        </p:nvSpPr>
        <p:spPr/>
        <p:txBody>
          <a:bodyPr/>
          <a:lstStyle/>
          <a:p>
            <a:fld id="{088FEC65-D79E-4DCE-A549-ACBEE94ABE9E}" type="slidenum">
              <a:rPr lang="en-US" smtClean="0"/>
              <a:t>123</a:t>
            </a:fld>
            <a:endParaRPr lang="en-US"/>
          </a:p>
        </p:txBody>
      </p:sp>
      <p:pic>
        <p:nvPicPr>
          <p:cNvPr id="8" name="Picture 7">
            <a:extLst>
              <a:ext uri="{FF2B5EF4-FFF2-40B4-BE49-F238E27FC236}">
                <a16:creationId xmlns:a16="http://schemas.microsoft.com/office/drawing/2014/main" id="{A61A2141-4769-EA41-AFEC-3CA14DEF8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77" y="4299450"/>
            <a:ext cx="7576845" cy="982942"/>
          </a:xfrm>
          <a:prstGeom prst="rect">
            <a:avLst/>
          </a:prstGeom>
        </p:spPr>
      </p:pic>
    </p:spTree>
    <p:extLst>
      <p:ext uri="{BB962C8B-B14F-4D97-AF65-F5344CB8AC3E}">
        <p14:creationId xmlns:p14="http://schemas.microsoft.com/office/powerpoint/2010/main" val="13148712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E2ED-9129-6F4C-840F-26D98B024430}"/>
              </a:ext>
            </a:extLst>
          </p:cNvPr>
          <p:cNvSpPr>
            <a:spLocks noGrp="1"/>
          </p:cNvSpPr>
          <p:nvPr>
            <p:ph type="title"/>
          </p:nvPr>
        </p:nvSpPr>
        <p:spPr/>
        <p:txBody>
          <a:bodyPr>
            <a:normAutofit/>
          </a:bodyPr>
          <a:lstStyle/>
          <a:p>
            <a:r>
              <a:rPr lang="en-US" sz="5400" b="1" dirty="0"/>
              <a:t>Phase</a:t>
            </a:r>
            <a:r>
              <a:rPr lang="en-US" sz="5400" dirty="0"/>
              <a:t> pattern reflects rotation axis</a:t>
            </a:r>
          </a:p>
        </p:txBody>
      </p:sp>
      <p:pic>
        <p:nvPicPr>
          <p:cNvPr id="6" name="Content Placeholder 5">
            <a:extLst>
              <a:ext uri="{FF2B5EF4-FFF2-40B4-BE49-F238E27FC236}">
                <a16:creationId xmlns:a16="http://schemas.microsoft.com/office/drawing/2014/main" id="{E68E394C-AFE3-0148-A5CA-01675696E5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 t="1" r="440" b="1869"/>
          <a:stretch/>
        </p:blipFill>
        <p:spPr>
          <a:xfrm>
            <a:off x="-6395" y="1826174"/>
            <a:ext cx="6138309" cy="4270000"/>
          </a:xfrm>
        </p:spPr>
      </p:pic>
      <p:sp>
        <p:nvSpPr>
          <p:cNvPr id="4" name="Slide Number Placeholder 3">
            <a:extLst>
              <a:ext uri="{FF2B5EF4-FFF2-40B4-BE49-F238E27FC236}">
                <a16:creationId xmlns:a16="http://schemas.microsoft.com/office/drawing/2014/main" id="{54BE694A-2988-924A-A7E8-2F843A5AD250}"/>
              </a:ext>
            </a:extLst>
          </p:cNvPr>
          <p:cNvSpPr>
            <a:spLocks noGrp="1"/>
          </p:cNvSpPr>
          <p:nvPr>
            <p:ph type="sldNum" sz="quarter" idx="12"/>
          </p:nvPr>
        </p:nvSpPr>
        <p:spPr/>
        <p:txBody>
          <a:bodyPr/>
          <a:lstStyle/>
          <a:p>
            <a:fld id="{088FEC65-D79E-4DCE-A549-ACBEE94ABE9E}" type="slidenum">
              <a:rPr lang="en-US" smtClean="0"/>
              <a:t>124</a:t>
            </a:fld>
            <a:endParaRPr lang="en-US"/>
          </a:p>
        </p:txBody>
      </p:sp>
      <p:pic>
        <p:nvPicPr>
          <p:cNvPr id="8" name="Picture 7">
            <a:extLst>
              <a:ext uri="{FF2B5EF4-FFF2-40B4-BE49-F238E27FC236}">
                <a16:creationId xmlns:a16="http://schemas.microsoft.com/office/drawing/2014/main" id="{10AA671A-75F2-634B-BAC5-4D195FFF7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924" y="1971374"/>
            <a:ext cx="5626241" cy="3968049"/>
          </a:xfrm>
          <a:prstGeom prst="rect">
            <a:avLst/>
          </a:prstGeom>
        </p:spPr>
      </p:pic>
      <p:sp>
        <p:nvSpPr>
          <p:cNvPr id="9" name="TextBox 8">
            <a:extLst>
              <a:ext uri="{FF2B5EF4-FFF2-40B4-BE49-F238E27FC236}">
                <a16:creationId xmlns:a16="http://schemas.microsoft.com/office/drawing/2014/main" id="{F687FEC3-0993-FE4C-A98C-1143F4322D9F}"/>
              </a:ext>
            </a:extLst>
          </p:cNvPr>
          <p:cNvSpPr txBox="1"/>
          <p:nvPr/>
        </p:nvSpPr>
        <p:spPr>
          <a:xfrm>
            <a:off x="1750947" y="6096174"/>
            <a:ext cx="3285771" cy="707886"/>
          </a:xfrm>
          <a:prstGeom prst="rect">
            <a:avLst/>
          </a:prstGeom>
          <a:noFill/>
        </p:spPr>
        <p:txBody>
          <a:bodyPr wrap="none" rtlCol="0">
            <a:spAutoFit/>
          </a:bodyPr>
          <a:lstStyle/>
          <a:p>
            <a:r>
              <a:rPr lang="en-US" sz="4000" dirty="0"/>
              <a:t>Rotation Axis 1</a:t>
            </a:r>
          </a:p>
        </p:txBody>
      </p:sp>
      <p:sp>
        <p:nvSpPr>
          <p:cNvPr id="10" name="TextBox 9">
            <a:extLst>
              <a:ext uri="{FF2B5EF4-FFF2-40B4-BE49-F238E27FC236}">
                <a16:creationId xmlns:a16="http://schemas.microsoft.com/office/drawing/2014/main" id="{A09F6762-4E87-5D4D-AFFC-FE27DA12B786}"/>
              </a:ext>
            </a:extLst>
          </p:cNvPr>
          <p:cNvSpPr txBox="1"/>
          <p:nvPr/>
        </p:nvSpPr>
        <p:spPr>
          <a:xfrm>
            <a:off x="7319409" y="6138928"/>
            <a:ext cx="3285771" cy="707886"/>
          </a:xfrm>
          <a:prstGeom prst="rect">
            <a:avLst/>
          </a:prstGeom>
          <a:noFill/>
        </p:spPr>
        <p:txBody>
          <a:bodyPr wrap="none" rtlCol="0">
            <a:spAutoFit/>
          </a:bodyPr>
          <a:lstStyle/>
          <a:p>
            <a:r>
              <a:rPr lang="en-US" sz="4000" dirty="0"/>
              <a:t>Rotation Axis 2</a:t>
            </a:r>
          </a:p>
        </p:txBody>
      </p:sp>
      <p:sp>
        <p:nvSpPr>
          <p:cNvPr id="11" name="Rounded Rectangle 10">
            <a:extLst>
              <a:ext uri="{FF2B5EF4-FFF2-40B4-BE49-F238E27FC236}">
                <a16:creationId xmlns:a16="http://schemas.microsoft.com/office/drawing/2014/main" id="{2A9B7365-F3E0-E44F-B8AC-491BB7034D0A}"/>
              </a:ext>
            </a:extLst>
          </p:cNvPr>
          <p:cNvSpPr/>
          <p:nvPr/>
        </p:nvSpPr>
        <p:spPr>
          <a:xfrm>
            <a:off x="1750947" y="2250831"/>
            <a:ext cx="1625299" cy="890954"/>
          </a:xfrm>
          <a:prstGeom prst="roundRect">
            <a:avLst/>
          </a:prstGeom>
          <a:noFill/>
          <a:ln w="38100">
            <a:solidFill>
              <a:srgbClr val="C8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FB7588F-A888-9E46-BF8A-4B86EC75A40A}"/>
              </a:ext>
            </a:extLst>
          </p:cNvPr>
          <p:cNvSpPr/>
          <p:nvPr/>
        </p:nvSpPr>
        <p:spPr>
          <a:xfrm>
            <a:off x="7525514" y="2250831"/>
            <a:ext cx="1625299" cy="890954"/>
          </a:xfrm>
          <a:prstGeom prst="roundRect">
            <a:avLst/>
          </a:prstGeom>
          <a:noFill/>
          <a:ln w="38100">
            <a:solidFill>
              <a:srgbClr val="C8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10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C637E1-A531-444E-BC3B-634732E1F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569" y="1459240"/>
            <a:ext cx="5479976" cy="1969760"/>
          </a:xfrm>
          <a:prstGeom prst="rect">
            <a:avLst/>
          </a:prstGeom>
        </p:spPr>
      </p:pic>
      <p:pic>
        <p:nvPicPr>
          <p:cNvPr id="12" name="Picture 11">
            <a:extLst>
              <a:ext uri="{FF2B5EF4-FFF2-40B4-BE49-F238E27FC236}">
                <a16:creationId xmlns:a16="http://schemas.microsoft.com/office/drawing/2014/main" id="{FA473B09-8685-0E41-B936-7E09997F0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487" y="3108880"/>
            <a:ext cx="5435270" cy="1970928"/>
          </a:xfrm>
          <a:prstGeom prst="rect">
            <a:avLst/>
          </a:prstGeom>
        </p:spPr>
      </p:pic>
      <p:sp>
        <p:nvSpPr>
          <p:cNvPr id="2" name="Title 1">
            <a:extLst>
              <a:ext uri="{FF2B5EF4-FFF2-40B4-BE49-F238E27FC236}">
                <a16:creationId xmlns:a16="http://schemas.microsoft.com/office/drawing/2014/main" id="{C8911769-E842-DF4D-9F85-EA76592A30E7}"/>
              </a:ext>
            </a:extLst>
          </p:cNvPr>
          <p:cNvSpPr>
            <a:spLocks noGrp="1"/>
          </p:cNvSpPr>
          <p:nvPr>
            <p:ph type="title"/>
          </p:nvPr>
        </p:nvSpPr>
        <p:spPr>
          <a:xfrm>
            <a:off x="838200" y="273689"/>
            <a:ext cx="10515600" cy="1325563"/>
          </a:xfrm>
        </p:spPr>
        <p:txBody>
          <a:bodyPr>
            <a:normAutofit/>
          </a:bodyPr>
          <a:lstStyle/>
          <a:p>
            <a:r>
              <a:rPr lang="en-US" sz="5400" b="1" dirty="0"/>
              <a:t>RSS</a:t>
            </a:r>
            <a:r>
              <a:rPr lang="en-US" sz="5400" dirty="0"/>
              <a:t> variation provide Rotation Speed</a:t>
            </a:r>
          </a:p>
        </p:txBody>
      </p:sp>
      <p:pic>
        <p:nvPicPr>
          <p:cNvPr id="6" name="Content Placeholder 5">
            <a:extLst>
              <a:ext uri="{FF2B5EF4-FFF2-40B4-BE49-F238E27FC236}">
                <a16:creationId xmlns:a16="http://schemas.microsoft.com/office/drawing/2014/main" id="{5A5ED743-8020-5D43-BE37-E33A85ED1B5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57781" y="4774309"/>
            <a:ext cx="5479976" cy="1969760"/>
          </a:xfrm>
        </p:spPr>
      </p:pic>
      <p:sp>
        <p:nvSpPr>
          <p:cNvPr id="4" name="Slide Number Placeholder 3">
            <a:extLst>
              <a:ext uri="{FF2B5EF4-FFF2-40B4-BE49-F238E27FC236}">
                <a16:creationId xmlns:a16="http://schemas.microsoft.com/office/drawing/2014/main" id="{D477C6E4-E642-F145-8F4A-1912821A0FF5}"/>
              </a:ext>
            </a:extLst>
          </p:cNvPr>
          <p:cNvSpPr>
            <a:spLocks noGrp="1"/>
          </p:cNvSpPr>
          <p:nvPr>
            <p:ph type="sldNum" sz="quarter" idx="12"/>
          </p:nvPr>
        </p:nvSpPr>
        <p:spPr/>
        <p:txBody>
          <a:bodyPr/>
          <a:lstStyle/>
          <a:p>
            <a:fld id="{088FEC65-D79E-4DCE-A549-ACBEE94ABE9E}" type="slidenum">
              <a:rPr lang="en-US" smtClean="0"/>
              <a:t>125</a:t>
            </a:fld>
            <a:endParaRPr lang="en-US"/>
          </a:p>
        </p:txBody>
      </p:sp>
      <p:sp>
        <p:nvSpPr>
          <p:cNvPr id="13" name="TextBox 12">
            <a:extLst>
              <a:ext uri="{FF2B5EF4-FFF2-40B4-BE49-F238E27FC236}">
                <a16:creationId xmlns:a16="http://schemas.microsoft.com/office/drawing/2014/main" id="{E9A6368A-8F5E-5A4A-8DFB-2B0464341AD9}"/>
              </a:ext>
            </a:extLst>
          </p:cNvPr>
          <p:cNvSpPr txBox="1"/>
          <p:nvPr/>
        </p:nvSpPr>
        <p:spPr>
          <a:xfrm>
            <a:off x="9091246" y="3838857"/>
            <a:ext cx="1896673" cy="584775"/>
          </a:xfrm>
          <a:prstGeom prst="rect">
            <a:avLst/>
          </a:prstGeom>
          <a:noFill/>
        </p:spPr>
        <p:txBody>
          <a:bodyPr wrap="none" rtlCol="0">
            <a:spAutoFit/>
          </a:bodyPr>
          <a:lstStyle/>
          <a:p>
            <a:r>
              <a:rPr lang="en-US" sz="3200" dirty="0"/>
              <a:t>1500 RPM</a:t>
            </a:r>
          </a:p>
        </p:txBody>
      </p:sp>
      <p:sp>
        <p:nvSpPr>
          <p:cNvPr id="14" name="TextBox 13">
            <a:extLst>
              <a:ext uri="{FF2B5EF4-FFF2-40B4-BE49-F238E27FC236}">
                <a16:creationId xmlns:a16="http://schemas.microsoft.com/office/drawing/2014/main" id="{26C7EA32-D1B8-1E4B-90C9-8D4B2B2B31F7}"/>
              </a:ext>
            </a:extLst>
          </p:cNvPr>
          <p:cNvSpPr txBox="1"/>
          <p:nvPr/>
        </p:nvSpPr>
        <p:spPr>
          <a:xfrm>
            <a:off x="9179169" y="5545015"/>
            <a:ext cx="1688283" cy="584775"/>
          </a:xfrm>
          <a:prstGeom prst="rect">
            <a:avLst/>
          </a:prstGeom>
          <a:noFill/>
        </p:spPr>
        <p:txBody>
          <a:bodyPr wrap="none" rtlCol="0">
            <a:spAutoFit/>
          </a:bodyPr>
          <a:lstStyle/>
          <a:p>
            <a:r>
              <a:rPr lang="en-US" sz="3200" dirty="0"/>
              <a:t>500 RPM</a:t>
            </a:r>
          </a:p>
        </p:txBody>
      </p:sp>
      <p:sp>
        <p:nvSpPr>
          <p:cNvPr id="15" name="TextBox 14">
            <a:extLst>
              <a:ext uri="{FF2B5EF4-FFF2-40B4-BE49-F238E27FC236}">
                <a16:creationId xmlns:a16="http://schemas.microsoft.com/office/drawing/2014/main" id="{61C67751-F01C-064C-9A2D-074EEC0AB723}"/>
              </a:ext>
            </a:extLst>
          </p:cNvPr>
          <p:cNvSpPr txBox="1"/>
          <p:nvPr/>
        </p:nvSpPr>
        <p:spPr>
          <a:xfrm>
            <a:off x="9091246" y="2097788"/>
            <a:ext cx="1896673" cy="584775"/>
          </a:xfrm>
          <a:prstGeom prst="rect">
            <a:avLst/>
          </a:prstGeom>
          <a:noFill/>
        </p:spPr>
        <p:txBody>
          <a:bodyPr wrap="none" rtlCol="0">
            <a:spAutoFit/>
          </a:bodyPr>
          <a:lstStyle/>
          <a:p>
            <a:r>
              <a:rPr lang="en-US" sz="3200" dirty="0"/>
              <a:t>2000 RPM</a:t>
            </a:r>
          </a:p>
        </p:txBody>
      </p:sp>
    </p:spTree>
    <p:extLst>
      <p:ext uri="{BB962C8B-B14F-4D97-AF65-F5344CB8AC3E}">
        <p14:creationId xmlns:p14="http://schemas.microsoft.com/office/powerpoint/2010/main" val="18376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ECC2-1F08-C34E-ACBD-3F426202D1CD}"/>
              </a:ext>
            </a:extLst>
          </p:cNvPr>
          <p:cNvSpPr>
            <a:spLocks noGrp="1"/>
          </p:cNvSpPr>
          <p:nvPr>
            <p:ph type="title"/>
          </p:nvPr>
        </p:nvSpPr>
        <p:spPr/>
        <p:txBody>
          <a:bodyPr>
            <a:normAutofit/>
          </a:bodyPr>
          <a:lstStyle/>
          <a:p>
            <a:r>
              <a:rPr lang="en-US" sz="5400" b="1" dirty="0"/>
              <a:t>Controlled</a:t>
            </a:r>
            <a:r>
              <a:rPr lang="en-US" sz="5400" dirty="0"/>
              <a:t> setup</a:t>
            </a:r>
          </a:p>
        </p:txBody>
      </p:sp>
      <p:pic>
        <p:nvPicPr>
          <p:cNvPr id="6" name="Content Placeholder 5">
            <a:extLst>
              <a:ext uri="{FF2B5EF4-FFF2-40B4-BE49-F238E27FC236}">
                <a16:creationId xmlns:a16="http://schemas.microsoft.com/office/drawing/2014/main" id="{8BD0397C-1F37-EB48-B0D2-A82CC984246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78614" y="1670813"/>
            <a:ext cx="6707716" cy="5030787"/>
          </a:xfrm>
        </p:spPr>
      </p:pic>
      <p:sp>
        <p:nvSpPr>
          <p:cNvPr id="4" name="Slide Number Placeholder 3">
            <a:extLst>
              <a:ext uri="{FF2B5EF4-FFF2-40B4-BE49-F238E27FC236}">
                <a16:creationId xmlns:a16="http://schemas.microsoft.com/office/drawing/2014/main" id="{C9B2D44D-D3A3-6A48-BA57-0235FE6732DD}"/>
              </a:ext>
            </a:extLst>
          </p:cNvPr>
          <p:cNvSpPr>
            <a:spLocks noGrp="1"/>
          </p:cNvSpPr>
          <p:nvPr>
            <p:ph type="sldNum" sz="quarter" idx="12"/>
          </p:nvPr>
        </p:nvSpPr>
        <p:spPr/>
        <p:txBody>
          <a:bodyPr/>
          <a:lstStyle/>
          <a:p>
            <a:fld id="{088FEC65-D79E-4DCE-A549-ACBEE94ABE9E}" type="slidenum">
              <a:rPr lang="en-US" smtClean="0"/>
              <a:t>126</a:t>
            </a:fld>
            <a:endParaRPr lang="en-US"/>
          </a:p>
        </p:txBody>
      </p:sp>
      <p:sp>
        <p:nvSpPr>
          <p:cNvPr id="5" name="TextBox 4">
            <a:extLst>
              <a:ext uri="{FF2B5EF4-FFF2-40B4-BE49-F238E27FC236}">
                <a16:creationId xmlns:a16="http://schemas.microsoft.com/office/drawing/2014/main" id="{B2C88A5D-4564-414B-9642-AA282FFE9A1A}"/>
              </a:ext>
            </a:extLst>
          </p:cNvPr>
          <p:cNvSpPr txBox="1"/>
          <p:nvPr/>
        </p:nvSpPr>
        <p:spPr>
          <a:xfrm>
            <a:off x="2496104" y="5771579"/>
            <a:ext cx="2170594" cy="584775"/>
          </a:xfrm>
          <a:prstGeom prst="rect">
            <a:avLst/>
          </a:prstGeom>
          <a:noFill/>
        </p:spPr>
        <p:txBody>
          <a:bodyPr wrap="none" rtlCol="0">
            <a:spAutoFit/>
          </a:bodyPr>
          <a:lstStyle/>
          <a:p>
            <a:r>
              <a:rPr lang="en-US" sz="3200" dirty="0">
                <a:highlight>
                  <a:srgbClr val="00FFFF"/>
                </a:highlight>
              </a:rPr>
              <a:t>Linear Track</a:t>
            </a:r>
          </a:p>
        </p:txBody>
      </p:sp>
      <p:sp>
        <p:nvSpPr>
          <p:cNvPr id="7" name="TextBox 6">
            <a:extLst>
              <a:ext uri="{FF2B5EF4-FFF2-40B4-BE49-F238E27FC236}">
                <a16:creationId xmlns:a16="http://schemas.microsoft.com/office/drawing/2014/main" id="{D47BC7D5-033B-1C40-8C56-C797CEAED919}"/>
              </a:ext>
            </a:extLst>
          </p:cNvPr>
          <p:cNvSpPr txBox="1"/>
          <p:nvPr/>
        </p:nvSpPr>
        <p:spPr>
          <a:xfrm>
            <a:off x="6299126" y="4371775"/>
            <a:ext cx="3263201" cy="584775"/>
          </a:xfrm>
          <a:prstGeom prst="rect">
            <a:avLst/>
          </a:prstGeom>
          <a:noFill/>
        </p:spPr>
        <p:txBody>
          <a:bodyPr wrap="none" rtlCol="0">
            <a:spAutoFit/>
          </a:bodyPr>
          <a:lstStyle/>
          <a:p>
            <a:r>
              <a:rPr lang="en-US" sz="3200" dirty="0">
                <a:highlight>
                  <a:srgbClr val="00FFFF"/>
                </a:highlight>
              </a:rPr>
              <a:t>Motor with holder</a:t>
            </a:r>
          </a:p>
        </p:txBody>
      </p:sp>
    </p:spTree>
    <p:extLst>
      <p:ext uri="{BB962C8B-B14F-4D97-AF65-F5344CB8AC3E}">
        <p14:creationId xmlns:p14="http://schemas.microsoft.com/office/powerpoint/2010/main" val="169465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E0D3-B08A-4345-8DBC-F7D5496761E3}"/>
              </a:ext>
            </a:extLst>
          </p:cNvPr>
          <p:cNvSpPr>
            <a:spLocks noGrp="1"/>
          </p:cNvSpPr>
          <p:nvPr>
            <p:ph type="title"/>
          </p:nvPr>
        </p:nvSpPr>
        <p:spPr/>
        <p:txBody>
          <a:bodyPr>
            <a:normAutofit/>
          </a:bodyPr>
          <a:lstStyle/>
          <a:p>
            <a:r>
              <a:rPr lang="en-US" sz="5400" b="1" dirty="0"/>
              <a:t>Initial</a:t>
            </a:r>
            <a:r>
              <a:rPr lang="en-US" sz="5400" dirty="0"/>
              <a:t> results</a:t>
            </a:r>
          </a:p>
        </p:txBody>
      </p:sp>
      <p:pic>
        <p:nvPicPr>
          <p:cNvPr id="6" name="Content Placeholder 5">
            <a:extLst>
              <a:ext uri="{FF2B5EF4-FFF2-40B4-BE49-F238E27FC236}">
                <a16:creationId xmlns:a16="http://schemas.microsoft.com/office/drawing/2014/main" id="{AAA73A28-54FA-2B48-B27C-88E8F2B1EE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713"/>
          <a:stretch/>
        </p:blipFill>
        <p:spPr>
          <a:xfrm>
            <a:off x="8044172" y="2397376"/>
            <a:ext cx="4097761" cy="3006629"/>
          </a:xfrm>
        </p:spPr>
      </p:pic>
      <p:sp>
        <p:nvSpPr>
          <p:cNvPr id="4" name="Slide Number Placeholder 3">
            <a:extLst>
              <a:ext uri="{FF2B5EF4-FFF2-40B4-BE49-F238E27FC236}">
                <a16:creationId xmlns:a16="http://schemas.microsoft.com/office/drawing/2014/main" id="{63654E95-1D67-AC40-AF7D-3AC42ED0974B}"/>
              </a:ext>
            </a:extLst>
          </p:cNvPr>
          <p:cNvSpPr>
            <a:spLocks noGrp="1"/>
          </p:cNvSpPr>
          <p:nvPr>
            <p:ph type="sldNum" sz="quarter" idx="12"/>
          </p:nvPr>
        </p:nvSpPr>
        <p:spPr/>
        <p:txBody>
          <a:bodyPr/>
          <a:lstStyle/>
          <a:p>
            <a:fld id="{088FEC65-D79E-4DCE-A549-ACBEE94ABE9E}" type="slidenum">
              <a:rPr lang="en-US" smtClean="0"/>
              <a:t>127</a:t>
            </a:fld>
            <a:endParaRPr lang="en-US"/>
          </a:p>
        </p:txBody>
      </p:sp>
      <p:pic>
        <p:nvPicPr>
          <p:cNvPr id="8" name="Picture 7">
            <a:extLst>
              <a:ext uri="{FF2B5EF4-FFF2-40B4-BE49-F238E27FC236}">
                <a16:creationId xmlns:a16="http://schemas.microsoft.com/office/drawing/2014/main" id="{49C7FBF7-D7B9-8747-B688-EEA1FDA6F019}"/>
              </a:ext>
            </a:extLst>
          </p:cNvPr>
          <p:cNvPicPr>
            <a:picLocks noChangeAspect="1"/>
          </p:cNvPicPr>
          <p:nvPr/>
        </p:nvPicPr>
        <p:blipFill rotWithShape="1">
          <a:blip r:embed="rId3">
            <a:extLst>
              <a:ext uri="{28A0092B-C50C-407E-A947-70E740481C1C}">
                <a14:useLocalDpi xmlns:a14="http://schemas.microsoft.com/office/drawing/2010/main" val="0"/>
              </a:ext>
            </a:extLst>
          </a:blip>
          <a:srcRect r="4787"/>
          <a:stretch/>
        </p:blipFill>
        <p:spPr>
          <a:xfrm>
            <a:off x="3975590" y="2355032"/>
            <a:ext cx="4010008" cy="2932242"/>
          </a:xfrm>
          <a:prstGeom prst="rect">
            <a:avLst/>
          </a:prstGeom>
        </p:spPr>
      </p:pic>
      <p:pic>
        <p:nvPicPr>
          <p:cNvPr id="10" name="Picture 9">
            <a:extLst>
              <a:ext uri="{FF2B5EF4-FFF2-40B4-BE49-F238E27FC236}">
                <a16:creationId xmlns:a16="http://schemas.microsoft.com/office/drawing/2014/main" id="{66D91D29-05B3-D749-AB46-04764FF45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 y="2379868"/>
            <a:ext cx="4010008" cy="2890851"/>
          </a:xfrm>
          <a:prstGeom prst="rect">
            <a:avLst/>
          </a:prstGeom>
        </p:spPr>
      </p:pic>
      <p:sp>
        <p:nvSpPr>
          <p:cNvPr id="11" name="TextBox 10">
            <a:extLst>
              <a:ext uri="{FF2B5EF4-FFF2-40B4-BE49-F238E27FC236}">
                <a16:creationId xmlns:a16="http://schemas.microsoft.com/office/drawing/2014/main" id="{DFEB05B6-6D1D-DD43-B1AB-69C00CFFDAF6}"/>
              </a:ext>
            </a:extLst>
          </p:cNvPr>
          <p:cNvSpPr txBox="1"/>
          <p:nvPr/>
        </p:nvSpPr>
        <p:spPr>
          <a:xfrm>
            <a:off x="917891" y="5771579"/>
            <a:ext cx="2170594" cy="584775"/>
          </a:xfrm>
          <a:prstGeom prst="rect">
            <a:avLst/>
          </a:prstGeom>
          <a:noFill/>
        </p:spPr>
        <p:txBody>
          <a:bodyPr wrap="none" rtlCol="0">
            <a:spAutoFit/>
          </a:bodyPr>
          <a:lstStyle/>
          <a:p>
            <a:r>
              <a:rPr lang="en-US" sz="3200" dirty="0">
                <a:solidFill>
                  <a:srgbClr val="FF0000"/>
                </a:solidFill>
              </a:rPr>
              <a:t>~2 Cm Error</a:t>
            </a:r>
          </a:p>
        </p:txBody>
      </p:sp>
      <p:sp>
        <p:nvSpPr>
          <p:cNvPr id="12" name="TextBox 11">
            <a:extLst>
              <a:ext uri="{FF2B5EF4-FFF2-40B4-BE49-F238E27FC236}">
                <a16:creationId xmlns:a16="http://schemas.microsoft.com/office/drawing/2014/main" id="{6FF9FD73-F4C6-974C-8C58-7949627E2382}"/>
              </a:ext>
            </a:extLst>
          </p:cNvPr>
          <p:cNvSpPr txBox="1"/>
          <p:nvPr/>
        </p:nvSpPr>
        <p:spPr>
          <a:xfrm>
            <a:off x="4764245" y="5776151"/>
            <a:ext cx="2558521" cy="584775"/>
          </a:xfrm>
          <a:prstGeom prst="rect">
            <a:avLst/>
          </a:prstGeom>
          <a:noFill/>
        </p:spPr>
        <p:txBody>
          <a:bodyPr wrap="none" rtlCol="0">
            <a:spAutoFit/>
          </a:bodyPr>
          <a:lstStyle/>
          <a:p>
            <a:r>
              <a:rPr lang="en-US" sz="3200" dirty="0">
                <a:solidFill>
                  <a:srgbClr val="FF0000"/>
                </a:solidFill>
              </a:rPr>
              <a:t>~0.3 RPS Error</a:t>
            </a:r>
          </a:p>
        </p:txBody>
      </p:sp>
      <p:sp>
        <p:nvSpPr>
          <p:cNvPr id="13" name="TextBox 12">
            <a:extLst>
              <a:ext uri="{FF2B5EF4-FFF2-40B4-BE49-F238E27FC236}">
                <a16:creationId xmlns:a16="http://schemas.microsoft.com/office/drawing/2014/main" id="{25085769-2D6C-ED45-8B06-9385DF5FA833}"/>
              </a:ext>
            </a:extLst>
          </p:cNvPr>
          <p:cNvSpPr txBox="1"/>
          <p:nvPr/>
        </p:nvSpPr>
        <p:spPr>
          <a:xfrm>
            <a:off x="8998526" y="5755740"/>
            <a:ext cx="2817631" cy="584775"/>
          </a:xfrm>
          <a:prstGeom prst="rect">
            <a:avLst/>
          </a:prstGeom>
          <a:noFill/>
        </p:spPr>
        <p:txBody>
          <a:bodyPr wrap="none" rtlCol="0">
            <a:spAutoFit/>
          </a:bodyPr>
          <a:lstStyle/>
          <a:p>
            <a:r>
              <a:rPr lang="en-US" sz="3200" dirty="0">
                <a:solidFill>
                  <a:srgbClr val="FF0000"/>
                </a:solidFill>
              </a:rPr>
              <a:t>~5 Degree Error</a:t>
            </a:r>
          </a:p>
        </p:txBody>
      </p:sp>
    </p:spTree>
    <p:extLst>
      <p:ext uri="{BB962C8B-B14F-4D97-AF65-F5344CB8AC3E}">
        <p14:creationId xmlns:p14="http://schemas.microsoft.com/office/powerpoint/2010/main" val="276549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97C-3633-A044-98FB-098B25359CE0}"/>
              </a:ext>
            </a:extLst>
          </p:cNvPr>
          <p:cNvSpPr>
            <a:spLocks noGrp="1"/>
          </p:cNvSpPr>
          <p:nvPr>
            <p:ph type="title"/>
          </p:nvPr>
        </p:nvSpPr>
        <p:spPr/>
        <p:txBody>
          <a:bodyPr>
            <a:normAutofit/>
          </a:bodyPr>
          <a:lstStyle/>
          <a:p>
            <a:r>
              <a:rPr lang="en-US" sz="5400" b="1" dirty="0"/>
              <a:t>Algorithm</a:t>
            </a:r>
            <a:r>
              <a:rPr lang="en-US" sz="5400" dirty="0"/>
              <a:t> detail of TIMU</a:t>
            </a:r>
          </a:p>
        </p:txBody>
      </p:sp>
      <p:sp>
        <p:nvSpPr>
          <p:cNvPr id="4" name="Slide Number Placeholder 3">
            <a:extLst>
              <a:ext uri="{FF2B5EF4-FFF2-40B4-BE49-F238E27FC236}">
                <a16:creationId xmlns:a16="http://schemas.microsoft.com/office/drawing/2014/main" id="{A15775D7-E06E-264C-91AC-BC8A0BAB4EE0}"/>
              </a:ext>
            </a:extLst>
          </p:cNvPr>
          <p:cNvSpPr>
            <a:spLocks noGrp="1"/>
          </p:cNvSpPr>
          <p:nvPr>
            <p:ph type="sldNum" sz="quarter" idx="12"/>
          </p:nvPr>
        </p:nvSpPr>
        <p:spPr/>
        <p:txBody>
          <a:bodyPr/>
          <a:lstStyle/>
          <a:p>
            <a:fld id="{088FEC65-D79E-4DCE-A549-ACBEE94ABE9E}" type="slidenum">
              <a:rPr lang="en-US" smtClean="0"/>
              <a:t>128</a:t>
            </a:fld>
            <a:endParaRPr lang="en-US"/>
          </a:p>
        </p:txBody>
      </p:sp>
      <p:pic>
        <p:nvPicPr>
          <p:cNvPr id="8" name="Content Placeholder 7" descr="A screenshot of a cell phone&#10;&#10;Description automatically generated">
            <a:extLst>
              <a:ext uri="{FF2B5EF4-FFF2-40B4-BE49-F238E27FC236}">
                <a16:creationId xmlns:a16="http://schemas.microsoft.com/office/drawing/2014/main" id="{A089A744-9ED1-0643-A310-04479D524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690692"/>
            <a:ext cx="7857067" cy="4935754"/>
          </a:xfrm>
        </p:spPr>
      </p:pic>
    </p:spTree>
    <p:extLst>
      <p:ext uri="{BB962C8B-B14F-4D97-AF65-F5344CB8AC3E}">
        <p14:creationId xmlns:p14="http://schemas.microsoft.com/office/powerpoint/2010/main" val="3288565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Distance</a:t>
            </a:r>
            <a:r>
              <a:rPr lang="en-US" sz="5400" dirty="0"/>
              <a:t> change from antenna</a:t>
            </a:r>
          </a:p>
        </p:txBody>
      </p:sp>
      <p:sp>
        <p:nvSpPr>
          <p:cNvPr id="4" name="Slide Number Placeholder 3"/>
          <p:cNvSpPr>
            <a:spLocks noGrp="1"/>
          </p:cNvSpPr>
          <p:nvPr>
            <p:ph type="sldNum" sz="quarter" idx="12"/>
          </p:nvPr>
        </p:nvSpPr>
        <p:spPr/>
        <p:txBody>
          <a:bodyPr/>
          <a:lstStyle/>
          <a:p>
            <a:fld id="{088FEC65-D79E-4DCE-A549-ACBEE94ABE9E}" type="slidenum">
              <a:rPr lang="en-US" smtClean="0"/>
              <a:t>129</a:t>
            </a:fld>
            <a:endParaRPr lang="en-US"/>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9330" y="1690692"/>
            <a:ext cx="9759796" cy="4486271"/>
          </a:xfrm>
        </p:spPr>
      </p:pic>
      <p:sp>
        <p:nvSpPr>
          <p:cNvPr id="8" name="TextBox 7"/>
          <p:cNvSpPr txBox="1"/>
          <p:nvPr/>
        </p:nvSpPr>
        <p:spPr>
          <a:xfrm>
            <a:off x="1405128" y="6057385"/>
            <a:ext cx="9787128"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remains within ~18mm</a:t>
            </a:r>
          </a:p>
        </p:txBody>
      </p:sp>
    </p:spTree>
    <p:extLst>
      <p:ext uri="{BB962C8B-B14F-4D97-AF65-F5344CB8AC3E}">
        <p14:creationId xmlns:p14="http://schemas.microsoft.com/office/powerpoint/2010/main" val="7151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979066" y="2051323"/>
            <a:ext cx="324161" cy="1907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p>
        </p:txBody>
      </p:sp>
      <p:sp>
        <p:nvSpPr>
          <p:cNvPr id="5" name="Rectangle 4"/>
          <p:cNvSpPr/>
          <p:nvPr/>
        </p:nvSpPr>
        <p:spPr>
          <a:xfrm>
            <a:off x="2792045" y="2375486"/>
            <a:ext cx="187016" cy="1321580"/>
          </a:xfrm>
          <a:prstGeom prst="rect">
            <a:avLst/>
          </a:prstGeom>
          <a:noFill/>
          <a:ln w="19050">
            <a:solidFill>
              <a:schemeClr val="tx1"/>
            </a:solidFill>
          </a:ln>
          <a:effectLst>
            <a:outerShdw blurRad="50800" dir="7740000" sx="102000" sy="102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p>
        </p:txBody>
      </p:sp>
      <p:sp>
        <p:nvSpPr>
          <p:cNvPr id="6" name="Oval 5"/>
          <p:cNvSpPr/>
          <p:nvPr/>
        </p:nvSpPr>
        <p:spPr>
          <a:xfrm>
            <a:off x="2679848" y="2961469"/>
            <a:ext cx="112205" cy="26182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p>
        </p:txBody>
      </p:sp>
      <p:cxnSp>
        <p:nvCxnSpPr>
          <p:cNvPr id="11" name="Curved Connector 10"/>
          <p:cNvCxnSpPr>
            <a:stCxn id="6" idx="2"/>
          </p:cNvCxnSpPr>
          <p:nvPr/>
        </p:nvCxnSpPr>
        <p:spPr>
          <a:xfrm rot="10800000" flipV="1">
            <a:off x="1894379" y="3092372"/>
            <a:ext cx="785469" cy="1402616"/>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0800000" flipV="1">
            <a:off x="1944242" y="3154714"/>
            <a:ext cx="748065" cy="134028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190284" y="4440668"/>
            <a:ext cx="1589680" cy="1057985"/>
          </a:xfrm>
          <a:prstGeom prst="rect">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p>
        </p:txBody>
      </p:sp>
      <p:sp>
        <p:nvSpPr>
          <p:cNvPr id="26" name="Block Arc 25"/>
          <p:cNvSpPr/>
          <p:nvPr/>
        </p:nvSpPr>
        <p:spPr>
          <a:xfrm rot="5400000" flipV="1">
            <a:off x="8305115" y="2820764"/>
            <a:ext cx="1418627" cy="1162273"/>
          </a:xfrm>
          <a:prstGeom prst="blockArc">
            <a:avLst>
              <a:gd name="adj1" fmla="val 12205719"/>
              <a:gd name="adj2" fmla="val 19953540"/>
              <a:gd name="adj3" fmla="val 0"/>
            </a:avLst>
          </a:prstGeom>
          <a:solidFill>
            <a:schemeClr val="tx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29" name="Block Arc 28"/>
          <p:cNvSpPr/>
          <p:nvPr/>
        </p:nvSpPr>
        <p:spPr>
          <a:xfrm rot="5400000">
            <a:off x="3221832" y="2056515"/>
            <a:ext cx="4789691" cy="2094587"/>
          </a:xfrm>
          <a:prstGeom prst="blockArc">
            <a:avLst>
              <a:gd name="adj1" fmla="val 12205719"/>
              <a:gd name="adj2" fmla="val 19953540"/>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30" name="Block Arc 29"/>
          <p:cNvSpPr/>
          <p:nvPr/>
        </p:nvSpPr>
        <p:spPr>
          <a:xfrm rot="5400000">
            <a:off x="2440189" y="2205095"/>
            <a:ext cx="4014609" cy="1800891"/>
          </a:xfrm>
          <a:prstGeom prst="blockArc">
            <a:avLst>
              <a:gd name="adj1" fmla="val 12112826"/>
              <a:gd name="adj2" fmla="val 19953540"/>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31" name="Block Arc 30"/>
          <p:cNvSpPr/>
          <p:nvPr/>
        </p:nvSpPr>
        <p:spPr>
          <a:xfrm rot="5400000">
            <a:off x="4198828" y="1798497"/>
            <a:ext cx="5501040" cy="2590519"/>
          </a:xfrm>
          <a:prstGeom prst="blockArc">
            <a:avLst>
              <a:gd name="adj1" fmla="val 12205719"/>
              <a:gd name="adj2" fmla="val 19953540"/>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93" name="TextBox 92"/>
          <p:cNvSpPr txBox="1"/>
          <p:nvPr/>
        </p:nvSpPr>
        <p:spPr>
          <a:xfrm>
            <a:off x="1133763" y="5634971"/>
            <a:ext cx="1561518" cy="666786"/>
          </a:xfrm>
          <a:prstGeom prst="rect">
            <a:avLst/>
          </a:prstGeom>
          <a:noFill/>
        </p:spPr>
        <p:txBody>
          <a:bodyPr wrap="none" rtlCol="0">
            <a:spAutoFit/>
          </a:bodyPr>
          <a:lstStyle/>
          <a:p>
            <a:r>
              <a:rPr lang="en-US" sz="3733" dirty="0"/>
              <a:t>Reader</a:t>
            </a:r>
          </a:p>
        </p:txBody>
      </p:sp>
      <p:sp>
        <p:nvSpPr>
          <p:cNvPr id="94" name="TextBox 93"/>
          <p:cNvSpPr txBox="1"/>
          <p:nvPr/>
        </p:nvSpPr>
        <p:spPr>
          <a:xfrm>
            <a:off x="657300" y="1577548"/>
            <a:ext cx="1836272" cy="666786"/>
          </a:xfrm>
          <a:prstGeom prst="rect">
            <a:avLst/>
          </a:prstGeom>
          <a:noFill/>
        </p:spPr>
        <p:txBody>
          <a:bodyPr wrap="none" rtlCol="0">
            <a:spAutoFit/>
          </a:bodyPr>
          <a:lstStyle/>
          <a:p>
            <a:r>
              <a:rPr lang="en-US" sz="3733" dirty="0"/>
              <a:t>Antenna</a:t>
            </a:r>
          </a:p>
        </p:txBody>
      </p:sp>
      <p:sp>
        <p:nvSpPr>
          <p:cNvPr id="95" name="TextBox 94"/>
          <p:cNvSpPr txBox="1"/>
          <p:nvPr/>
        </p:nvSpPr>
        <p:spPr>
          <a:xfrm>
            <a:off x="10056566" y="2295989"/>
            <a:ext cx="836639" cy="666786"/>
          </a:xfrm>
          <a:prstGeom prst="rect">
            <a:avLst/>
          </a:prstGeom>
          <a:noFill/>
        </p:spPr>
        <p:txBody>
          <a:bodyPr wrap="none" rtlCol="0">
            <a:spAutoFit/>
          </a:bodyPr>
          <a:lstStyle/>
          <a:p>
            <a:r>
              <a:rPr lang="en-US" sz="3733" dirty="0"/>
              <a:t>Tag</a:t>
            </a:r>
          </a:p>
        </p:txBody>
      </p:sp>
      <p:sp>
        <p:nvSpPr>
          <p:cNvPr id="101" name="Block Arc 100"/>
          <p:cNvSpPr/>
          <p:nvPr/>
        </p:nvSpPr>
        <p:spPr>
          <a:xfrm rot="5400000">
            <a:off x="2349447" y="2493930"/>
            <a:ext cx="2767837" cy="1334049"/>
          </a:xfrm>
          <a:prstGeom prst="blockArc">
            <a:avLst>
              <a:gd name="adj1" fmla="val 12205719"/>
              <a:gd name="adj2" fmla="val 19953540"/>
              <a:gd name="adj3"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103" name="Block Arc 102"/>
          <p:cNvSpPr/>
          <p:nvPr/>
        </p:nvSpPr>
        <p:spPr>
          <a:xfrm rot="5400000" flipV="1">
            <a:off x="7086890" y="2460769"/>
            <a:ext cx="2145748" cy="1814057"/>
          </a:xfrm>
          <a:prstGeom prst="blockArc">
            <a:avLst>
              <a:gd name="adj1" fmla="val 12112826"/>
              <a:gd name="adj2" fmla="val 19953540"/>
              <a:gd name="adj3" fmla="val 0"/>
            </a:avLst>
          </a:prstGeom>
          <a:solidFill>
            <a:schemeClr val="tx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104" name="Block Arc 103"/>
          <p:cNvSpPr/>
          <p:nvPr/>
        </p:nvSpPr>
        <p:spPr>
          <a:xfrm rot="5400000" flipV="1">
            <a:off x="5522583" y="2320393"/>
            <a:ext cx="2705320" cy="2129219"/>
          </a:xfrm>
          <a:prstGeom prst="blockArc">
            <a:avLst>
              <a:gd name="adj1" fmla="val 12205719"/>
              <a:gd name="adj2" fmla="val 19953540"/>
              <a:gd name="adj3" fmla="val 0"/>
            </a:avLst>
          </a:prstGeom>
          <a:solidFill>
            <a:schemeClr val="tx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sp>
        <p:nvSpPr>
          <p:cNvPr id="105" name="Block Arc 104"/>
          <p:cNvSpPr/>
          <p:nvPr/>
        </p:nvSpPr>
        <p:spPr>
          <a:xfrm rot="5400000" flipV="1">
            <a:off x="4067996" y="2270132"/>
            <a:ext cx="3115411" cy="2129219"/>
          </a:xfrm>
          <a:prstGeom prst="blockArc">
            <a:avLst>
              <a:gd name="adj1" fmla="val 12205719"/>
              <a:gd name="adj2" fmla="val 19953540"/>
              <a:gd name="adj3" fmla="val 0"/>
            </a:avLst>
          </a:prstGeom>
          <a:solidFill>
            <a:schemeClr val="tx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87" tIns="41143" rIns="82287" bIns="41143" numCol="1" spcCol="0" rtlCol="0" fromWordArt="0" anchor="ctr" anchorCtr="0" forceAA="0" compatLnSpc="1">
            <a:prstTxWarp prst="textNoShape">
              <a:avLst/>
            </a:prstTxWarp>
            <a:noAutofit/>
          </a:bodyPr>
          <a:lstStyle/>
          <a:p>
            <a:pPr algn="ctr"/>
            <a:endParaRPr lang="en-US" sz="1620">
              <a:solidFill>
                <a:schemeClr val="tx1"/>
              </a:solidFill>
            </a:endParaRPr>
          </a:p>
        </p:txBody>
      </p:sp>
      <p:pic>
        <p:nvPicPr>
          <p:cNvPr id="16" name="Picture 1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8400725" y="2555373"/>
            <a:ext cx="2393888" cy="593415"/>
          </a:xfrm>
          <a:prstGeom prst="rect">
            <a:avLst/>
          </a:prstGeom>
        </p:spPr>
      </p:pic>
      <p:pic>
        <p:nvPicPr>
          <p:cNvPr id="3" name="Picture 2"/>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rot="5400000">
            <a:off x="7830441" y="2355889"/>
            <a:ext cx="2869673" cy="1319020"/>
          </a:xfrm>
          <a:prstGeom prst="rect">
            <a:avLst/>
          </a:prstGeom>
        </p:spPr>
      </p:pic>
      <p:sp>
        <p:nvSpPr>
          <p:cNvPr id="17" name="TextBox 16"/>
          <p:cNvSpPr txBox="1"/>
          <p:nvPr/>
        </p:nvSpPr>
        <p:spPr>
          <a:xfrm>
            <a:off x="8625332" y="4453010"/>
            <a:ext cx="2661626" cy="1241237"/>
          </a:xfrm>
          <a:prstGeom prst="rect">
            <a:avLst/>
          </a:prstGeom>
          <a:noFill/>
        </p:spPr>
        <p:txBody>
          <a:bodyPr wrap="none" rtlCol="0">
            <a:spAutoFit/>
          </a:bodyPr>
          <a:lstStyle/>
          <a:p>
            <a:pPr algn="ctr"/>
            <a:r>
              <a:rPr lang="en-US" sz="3733" dirty="0"/>
              <a:t>Finger Swipe</a:t>
            </a:r>
          </a:p>
          <a:p>
            <a:pPr algn="ctr"/>
            <a:r>
              <a:rPr lang="en-US" sz="3733" dirty="0"/>
              <a:t> on Tag</a:t>
            </a:r>
          </a:p>
        </p:txBody>
      </p:sp>
      <p:sp>
        <p:nvSpPr>
          <p:cNvPr id="64" name="TextBox 63"/>
          <p:cNvSpPr txBox="1"/>
          <p:nvPr/>
        </p:nvSpPr>
        <p:spPr>
          <a:xfrm>
            <a:off x="3077806" y="177286"/>
            <a:ext cx="5152565" cy="1241237"/>
          </a:xfrm>
          <a:prstGeom prst="rect">
            <a:avLst/>
          </a:prstGeom>
          <a:noFill/>
        </p:spPr>
        <p:txBody>
          <a:bodyPr wrap="none" rtlCol="0">
            <a:spAutoFit/>
          </a:bodyPr>
          <a:lstStyle/>
          <a:p>
            <a:pPr algn="ctr"/>
            <a:r>
              <a:rPr lang="en-US" sz="3733" dirty="0"/>
              <a:t>Predictable phase change</a:t>
            </a:r>
          </a:p>
          <a:p>
            <a:pPr algn="ctr"/>
            <a:r>
              <a:rPr lang="en-US" sz="3733" dirty="0"/>
              <a:t>at reader side</a:t>
            </a:r>
          </a:p>
        </p:txBody>
      </p:sp>
      <p:sp>
        <p:nvSpPr>
          <p:cNvPr id="2" name="Freeform 1"/>
          <p:cNvSpPr/>
          <p:nvPr/>
        </p:nvSpPr>
        <p:spPr>
          <a:xfrm>
            <a:off x="621792" y="73152"/>
            <a:ext cx="3218688" cy="1152144"/>
          </a:xfrm>
          <a:custGeom>
            <a:avLst/>
            <a:gdLst>
              <a:gd name="connsiteX0" fmla="*/ 0 w 3218688"/>
              <a:gd name="connsiteY0" fmla="*/ 1133856 h 1152144"/>
              <a:gd name="connsiteX1" fmla="*/ 73152 w 3218688"/>
              <a:gd name="connsiteY1" fmla="*/ 1152144 h 1152144"/>
              <a:gd name="connsiteX2" fmla="*/ 256032 w 3218688"/>
              <a:gd name="connsiteY2" fmla="*/ 1097280 h 1152144"/>
              <a:gd name="connsiteX3" fmla="*/ 530352 w 3218688"/>
              <a:gd name="connsiteY3" fmla="*/ 1078992 h 1152144"/>
              <a:gd name="connsiteX4" fmla="*/ 640080 w 3218688"/>
              <a:gd name="connsiteY4" fmla="*/ 1042416 h 1152144"/>
              <a:gd name="connsiteX5" fmla="*/ 749808 w 3218688"/>
              <a:gd name="connsiteY5" fmla="*/ 969264 h 1152144"/>
              <a:gd name="connsiteX6" fmla="*/ 841248 w 3218688"/>
              <a:gd name="connsiteY6" fmla="*/ 896112 h 1152144"/>
              <a:gd name="connsiteX7" fmla="*/ 896112 w 3218688"/>
              <a:gd name="connsiteY7" fmla="*/ 859536 h 1152144"/>
              <a:gd name="connsiteX8" fmla="*/ 1005840 w 3218688"/>
              <a:gd name="connsiteY8" fmla="*/ 822960 h 1152144"/>
              <a:gd name="connsiteX9" fmla="*/ 1060704 w 3218688"/>
              <a:gd name="connsiteY9" fmla="*/ 804672 h 1152144"/>
              <a:gd name="connsiteX10" fmla="*/ 1188720 w 3218688"/>
              <a:gd name="connsiteY10" fmla="*/ 640080 h 1152144"/>
              <a:gd name="connsiteX11" fmla="*/ 1207008 w 3218688"/>
              <a:gd name="connsiteY11" fmla="*/ 585216 h 1152144"/>
              <a:gd name="connsiteX12" fmla="*/ 1316736 w 3218688"/>
              <a:gd name="connsiteY12" fmla="*/ 420624 h 1152144"/>
              <a:gd name="connsiteX13" fmla="*/ 1353312 w 3218688"/>
              <a:gd name="connsiteY13" fmla="*/ 365760 h 1152144"/>
              <a:gd name="connsiteX14" fmla="*/ 1426464 w 3218688"/>
              <a:gd name="connsiteY14" fmla="*/ 146304 h 1152144"/>
              <a:gd name="connsiteX15" fmla="*/ 1444752 w 3218688"/>
              <a:gd name="connsiteY15" fmla="*/ 91440 h 1152144"/>
              <a:gd name="connsiteX16" fmla="*/ 1609344 w 3218688"/>
              <a:gd name="connsiteY16" fmla="*/ 0 h 1152144"/>
              <a:gd name="connsiteX17" fmla="*/ 1719072 w 3218688"/>
              <a:gd name="connsiteY17" fmla="*/ 54864 h 1152144"/>
              <a:gd name="connsiteX18" fmla="*/ 1773936 w 3218688"/>
              <a:gd name="connsiteY18" fmla="*/ 164592 h 1152144"/>
              <a:gd name="connsiteX19" fmla="*/ 1901952 w 3218688"/>
              <a:gd name="connsiteY19" fmla="*/ 310896 h 1152144"/>
              <a:gd name="connsiteX20" fmla="*/ 1993392 w 3218688"/>
              <a:gd name="connsiteY20" fmla="*/ 402336 h 1152144"/>
              <a:gd name="connsiteX21" fmla="*/ 2084832 w 3218688"/>
              <a:gd name="connsiteY21" fmla="*/ 493776 h 1152144"/>
              <a:gd name="connsiteX22" fmla="*/ 2212848 w 3218688"/>
              <a:gd name="connsiteY22" fmla="*/ 640080 h 1152144"/>
              <a:gd name="connsiteX23" fmla="*/ 2359152 w 3218688"/>
              <a:gd name="connsiteY23" fmla="*/ 731520 h 1152144"/>
              <a:gd name="connsiteX24" fmla="*/ 2468880 w 3218688"/>
              <a:gd name="connsiteY24" fmla="*/ 804672 h 1152144"/>
              <a:gd name="connsiteX25" fmla="*/ 2633472 w 3218688"/>
              <a:gd name="connsiteY25" fmla="*/ 859536 h 1152144"/>
              <a:gd name="connsiteX26" fmla="*/ 2798064 w 3218688"/>
              <a:gd name="connsiteY26" fmla="*/ 914400 h 1152144"/>
              <a:gd name="connsiteX27" fmla="*/ 2852928 w 3218688"/>
              <a:gd name="connsiteY27" fmla="*/ 932688 h 1152144"/>
              <a:gd name="connsiteX28" fmla="*/ 2962656 w 3218688"/>
              <a:gd name="connsiteY28" fmla="*/ 914400 h 1152144"/>
              <a:gd name="connsiteX29" fmla="*/ 3017520 w 3218688"/>
              <a:gd name="connsiteY29" fmla="*/ 896112 h 1152144"/>
              <a:gd name="connsiteX30" fmla="*/ 3145536 w 3218688"/>
              <a:gd name="connsiteY30" fmla="*/ 877824 h 1152144"/>
              <a:gd name="connsiteX31" fmla="*/ 3218688 w 3218688"/>
              <a:gd name="connsiteY31" fmla="*/ 822960 h 115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18688" h="1152144">
                <a:moveTo>
                  <a:pt x="0" y="1133856"/>
                </a:moveTo>
                <a:cubicBezTo>
                  <a:pt x="24384" y="1139952"/>
                  <a:pt x="48018" y="1152144"/>
                  <a:pt x="73152" y="1152144"/>
                </a:cubicBezTo>
                <a:cubicBezTo>
                  <a:pt x="117440" y="1152144"/>
                  <a:pt x="224109" y="1099408"/>
                  <a:pt x="256032" y="1097280"/>
                </a:cubicBezTo>
                <a:lnTo>
                  <a:pt x="530352" y="1078992"/>
                </a:lnTo>
                <a:cubicBezTo>
                  <a:pt x="566928" y="1066800"/>
                  <a:pt x="612818" y="1069678"/>
                  <a:pt x="640080" y="1042416"/>
                </a:cubicBezTo>
                <a:cubicBezTo>
                  <a:pt x="708575" y="973921"/>
                  <a:pt x="670408" y="995731"/>
                  <a:pt x="749808" y="969264"/>
                </a:cubicBezTo>
                <a:cubicBezTo>
                  <a:pt x="811465" y="876778"/>
                  <a:pt x="752913" y="940279"/>
                  <a:pt x="841248" y="896112"/>
                </a:cubicBezTo>
                <a:cubicBezTo>
                  <a:pt x="860907" y="886282"/>
                  <a:pt x="876027" y="868463"/>
                  <a:pt x="896112" y="859536"/>
                </a:cubicBezTo>
                <a:cubicBezTo>
                  <a:pt x="931344" y="843878"/>
                  <a:pt x="969264" y="835152"/>
                  <a:pt x="1005840" y="822960"/>
                </a:cubicBezTo>
                <a:lnTo>
                  <a:pt x="1060704" y="804672"/>
                </a:lnTo>
                <a:cubicBezTo>
                  <a:pt x="1148202" y="673425"/>
                  <a:pt x="1102772" y="726028"/>
                  <a:pt x="1188720" y="640080"/>
                </a:cubicBezTo>
                <a:cubicBezTo>
                  <a:pt x="1194816" y="621792"/>
                  <a:pt x="1197646" y="602067"/>
                  <a:pt x="1207008" y="585216"/>
                </a:cubicBezTo>
                <a:lnTo>
                  <a:pt x="1316736" y="420624"/>
                </a:lnTo>
                <a:cubicBezTo>
                  <a:pt x="1328928" y="402336"/>
                  <a:pt x="1346361" y="386612"/>
                  <a:pt x="1353312" y="365760"/>
                </a:cubicBezTo>
                <a:lnTo>
                  <a:pt x="1426464" y="146304"/>
                </a:lnTo>
                <a:cubicBezTo>
                  <a:pt x="1432560" y="128016"/>
                  <a:pt x="1428712" y="102133"/>
                  <a:pt x="1444752" y="91440"/>
                </a:cubicBezTo>
                <a:cubicBezTo>
                  <a:pt x="1570520" y="7595"/>
                  <a:pt x="1512777" y="32189"/>
                  <a:pt x="1609344" y="0"/>
                </a:cubicBezTo>
                <a:cubicBezTo>
                  <a:pt x="1653966" y="14874"/>
                  <a:pt x="1683620" y="19412"/>
                  <a:pt x="1719072" y="54864"/>
                </a:cubicBezTo>
                <a:cubicBezTo>
                  <a:pt x="1779962" y="115754"/>
                  <a:pt x="1736751" y="97659"/>
                  <a:pt x="1773936" y="164592"/>
                </a:cubicBezTo>
                <a:cubicBezTo>
                  <a:pt x="1836689" y="277547"/>
                  <a:pt x="1821808" y="257466"/>
                  <a:pt x="1901952" y="310896"/>
                </a:cubicBezTo>
                <a:cubicBezTo>
                  <a:pt x="1999488" y="457200"/>
                  <a:pt x="1871472" y="280416"/>
                  <a:pt x="1993392" y="402336"/>
                </a:cubicBezTo>
                <a:cubicBezTo>
                  <a:pt x="2115312" y="524256"/>
                  <a:pt x="1938528" y="396240"/>
                  <a:pt x="2084832" y="493776"/>
                </a:cubicBezTo>
                <a:cubicBezTo>
                  <a:pt x="2170176" y="621792"/>
                  <a:pt x="2121408" y="579120"/>
                  <a:pt x="2212848" y="640080"/>
                </a:cubicBezTo>
                <a:cubicBezTo>
                  <a:pt x="2300587" y="771688"/>
                  <a:pt x="2176341" y="609646"/>
                  <a:pt x="2359152" y="731520"/>
                </a:cubicBezTo>
                <a:cubicBezTo>
                  <a:pt x="2395728" y="755904"/>
                  <a:pt x="2427177" y="790771"/>
                  <a:pt x="2468880" y="804672"/>
                </a:cubicBezTo>
                <a:lnTo>
                  <a:pt x="2633472" y="859536"/>
                </a:lnTo>
                <a:lnTo>
                  <a:pt x="2798064" y="914400"/>
                </a:lnTo>
                <a:lnTo>
                  <a:pt x="2852928" y="932688"/>
                </a:lnTo>
                <a:cubicBezTo>
                  <a:pt x="2889504" y="926592"/>
                  <a:pt x="2926458" y="922444"/>
                  <a:pt x="2962656" y="914400"/>
                </a:cubicBezTo>
                <a:cubicBezTo>
                  <a:pt x="2981474" y="910218"/>
                  <a:pt x="2998617" y="899893"/>
                  <a:pt x="3017520" y="896112"/>
                </a:cubicBezTo>
                <a:cubicBezTo>
                  <a:pt x="3059788" y="887658"/>
                  <a:pt x="3102864" y="883920"/>
                  <a:pt x="3145536" y="877824"/>
                </a:cubicBezTo>
                <a:cubicBezTo>
                  <a:pt x="3207573" y="836466"/>
                  <a:pt x="3184858" y="856790"/>
                  <a:pt x="3218688" y="82296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4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fade">
                                      <p:cBhvr>
                                        <p:cTn id="22" dur="500"/>
                                        <p:tgtEl>
                                          <p:spTgt spid="9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3000"/>
                                        <p:tgtEl>
                                          <p:spTgt spid="26"/>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fade">
                                      <p:cBhvr>
                                        <p:cTn id="64" dur="500"/>
                                        <p:tgtEl>
                                          <p:spTgt spid="103"/>
                                        </p:tgtEl>
                                      </p:cBhvr>
                                    </p:animEffect>
                                  </p:childTnLst>
                                </p:cTn>
                              </p:par>
                            </p:childTnLst>
                          </p:cTn>
                        </p:par>
                        <p:par>
                          <p:cTn id="65" fill="hold">
                            <p:stCondLst>
                              <p:cond delay="6500"/>
                            </p:stCondLst>
                            <p:childTnLst>
                              <p:par>
                                <p:cTn id="66" presetID="10" presetClass="entr" presetSubtype="0" fill="hold" grpId="0" nodeType="after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fade">
                                      <p:cBhvr>
                                        <p:cTn id="68" dur="500"/>
                                        <p:tgtEl>
                                          <p:spTgt spid="104"/>
                                        </p:tgtEl>
                                      </p:cBhvr>
                                    </p:animEffect>
                                  </p:childTnLst>
                                </p:cTn>
                              </p:par>
                            </p:childTnLst>
                          </p:cTn>
                        </p:par>
                        <p:par>
                          <p:cTn id="69" fill="hold">
                            <p:stCondLst>
                              <p:cond delay="7000"/>
                            </p:stCondLst>
                            <p:childTnLst>
                              <p:par>
                                <p:cTn id="70" presetID="10" presetClass="entr" presetSubtype="0"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animEffect transition="in" filter="fade">
                                      <p:cBhvr>
                                        <p:cTn id="72" dur="500"/>
                                        <p:tgtEl>
                                          <p:spTgt spid="10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left)">
                                      <p:cBhvr>
                                        <p:cTn id="75" dur="500"/>
                                        <p:tgtEl>
                                          <p:spTgt spid="2"/>
                                        </p:tgtEl>
                                      </p:cBhvr>
                                    </p:animEffect>
                                  </p:childTnLst>
                                </p:cTn>
                              </p:par>
                            </p:childTnLst>
                          </p:cTn>
                        </p:par>
                        <p:par>
                          <p:cTn id="76" fill="hold">
                            <p:stCondLst>
                              <p:cond delay="7500"/>
                            </p:stCondLst>
                            <p:childTnLst>
                              <p:par>
                                <p:cTn id="77" presetID="10" presetClass="entr" presetSubtype="0" fill="hold" grpId="0"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26" grpId="0" animBg="1"/>
      <p:bldP spid="29" grpId="0" animBg="1"/>
      <p:bldP spid="30" grpId="0" animBg="1"/>
      <p:bldP spid="31" grpId="0" animBg="1"/>
      <p:bldP spid="93" grpId="0"/>
      <p:bldP spid="94" grpId="0"/>
      <p:bldP spid="95" grpId="0"/>
      <p:bldP spid="101" grpId="0" animBg="1"/>
      <p:bldP spid="103" grpId="0" animBg="1"/>
      <p:bldP spid="104" grpId="0" animBg="1"/>
      <p:bldP spid="105" grpId="0" animBg="1"/>
      <p:bldP spid="17" grpId="0"/>
      <p:bldP spid="64" grpId="0"/>
      <p:bldP spid="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Relative</a:t>
            </a:r>
            <a:r>
              <a:rPr lang="en-US" sz="5400" dirty="0"/>
              <a:t> tilt angle change of antenna</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31859" y="1708980"/>
            <a:ext cx="9444229" cy="4486271"/>
          </a:xfrm>
        </p:spPr>
      </p:pic>
      <p:sp>
        <p:nvSpPr>
          <p:cNvPr id="4" name="Slide Number Placeholder 3"/>
          <p:cNvSpPr>
            <a:spLocks noGrp="1"/>
          </p:cNvSpPr>
          <p:nvPr>
            <p:ph type="sldNum" sz="quarter" idx="12"/>
          </p:nvPr>
        </p:nvSpPr>
        <p:spPr/>
        <p:txBody>
          <a:bodyPr/>
          <a:lstStyle/>
          <a:p>
            <a:fld id="{088FEC65-D79E-4DCE-A549-ACBEE94ABE9E}" type="slidenum">
              <a:rPr lang="en-US" smtClean="0"/>
              <a:t>130</a:t>
            </a:fld>
            <a:endParaRPr lang="en-US"/>
          </a:p>
        </p:txBody>
      </p:sp>
      <p:sp>
        <p:nvSpPr>
          <p:cNvPr id="6" name="TextBox 5"/>
          <p:cNvSpPr txBox="1"/>
          <p:nvPr/>
        </p:nvSpPr>
        <p:spPr>
          <a:xfrm>
            <a:off x="1405128" y="6057385"/>
            <a:ext cx="9787128"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remains within ~20mm</a:t>
            </a:r>
          </a:p>
        </p:txBody>
      </p:sp>
    </p:spTree>
    <p:extLst>
      <p:ext uri="{BB962C8B-B14F-4D97-AF65-F5344CB8AC3E}">
        <p14:creationId xmlns:p14="http://schemas.microsoft.com/office/powerpoint/2010/main" val="230872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Related</a:t>
            </a:r>
            <a:r>
              <a:rPr lang="en-US" sz="5400" dirty="0"/>
              <a:t> works of RIO</a:t>
            </a:r>
          </a:p>
        </p:txBody>
      </p:sp>
      <p:sp>
        <p:nvSpPr>
          <p:cNvPr id="3" name="Content Placeholder 2"/>
          <p:cNvSpPr>
            <a:spLocks noGrp="1"/>
          </p:cNvSpPr>
          <p:nvPr>
            <p:ph idx="1"/>
          </p:nvPr>
        </p:nvSpPr>
        <p:spPr>
          <a:xfrm>
            <a:off x="838199" y="1825624"/>
            <a:ext cx="10806953" cy="4373469"/>
          </a:xfrm>
        </p:spPr>
        <p:txBody>
          <a:bodyPr>
            <a:normAutofit fontScale="92500"/>
          </a:bodyPr>
          <a:lstStyle/>
          <a:p>
            <a:r>
              <a:rPr lang="en-US" sz="3900" dirty="0"/>
              <a:t>RFID based gesture recognition </a:t>
            </a:r>
            <a:r>
              <a:rPr lang="mr-IN" sz="3900" dirty="0"/>
              <a:t>–</a:t>
            </a:r>
            <a:r>
              <a:rPr lang="en-US" sz="3900" dirty="0"/>
              <a:t> Data-driven learning</a:t>
            </a:r>
          </a:p>
          <a:p>
            <a:pPr lvl="1"/>
            <a:r>
              <a:rPr lang="en-US" sz="2600" dirty="0" err="1">
                <a:solidFill>
                  <a:srgbClr val="FF0000"/>
                </a:solidFill>
              </a:rPr>
              <a:t>ShopMiner</a:t>
            </a:r>
            <a:r>
              <a:rPr lang="en-US" sz="2600" dirty="0">
                <a:solidFill>
                  <a:srgbClr val="FF0000"/>
                </a:solidFill>
              </a:rPr>
              <a:t> </a:t>
            </a:r>
            <a:r>
              <a:rPr lang="en-US" sz="2600" dirty="0"/>
              <a:t>(</a:t>
            </a:r>
            <a:r>
              <a:rPr lang="en-US" sz="2600" dirty="0" err="1"/>
              <a:t>SenSys</a:t>
            </a:r>
            <a:r>
              <a:rPr lang="en-US" sz="2600" dirty="0"/>
              <a:t> ‘15), </a:t>
            </a:r>
            <a:r>
              <a:rPr lang="en-US" sz="2600" dirty="0">
                <a:solidFill>
                  <a:srgbClr val="FF0000"/>
                </a:solidFill>
              </a:rPr>
              <a:t>FEMO</a:t>
            </a:r>
            <a:r>
              <a:rPr lang="en-US" sz="2600" dirty="0"/>
              <a:t> (</a:t>
            </a:r>
            <a:r>
              <a:rPr lang="en-US" sz="2600" dirty="0" err="1"/>
              <a:t>SenSys</a:t>
            </a:r>
            <a:r>
              <a:rPr lang="en-US" sz="2600" dirty="0"/>
              <a:t> ‘15) </a:t>
            </a:r>
            <a:r>
              <a:rPr lang="mr-IN" sz="2600" dirty="0"/>
              <a:t>…</a:t>
            </a:r>
            <a:endParaRPr lang="en-US" sz="2600" dirty="0"/>
          </a:p>
          <a:p>
            <a:pPr lvl="1"/>
            <a:endParaRPr lang="en-US" sz="3200" dirty="0"/>
          </a:p>
          <a:p>
            <a:r>
              <a:rPr lang="en-US" sz="3900" dirty="0"/>
              <a:t>RFID tag tracking </a:t>
            </a:r>
            <a:r>
              <a:rPr lang="mr-IN" sz="3900" dirty="0"/>
              <a:t>–</a:t>
            </a:r>
            <a:r>
              <a:rPr lang="en-US" sz="3900" dirty="0"/>
              <a:t> Tracks tag movement</a:t>
            </a:r>
          </a:p>
          <a:p>
            <a:pPr lvl="1"/>
            <a:r>
              <a:rPr lang="en-US" sz="2600" dirty="0" err="1">
                <a:solidFill>
                  <a:srgbClr val="FF0000"/>
                </a:solidFill>
              </a:rPr>
              <a:t>Tagyro</a:t>
            </a:r>
            <a:r>
              <a:rPr lang="en-US" sz="2600" dirty="0">
                <a:solidFill>
                  <a:srgbClr val="FF0000"/>
                </a:solidFill>
              </a:rPr>
              <a:t> </a:t>
            </a:r>
            <a:r>
              <a:rPr lang="en-US" sz="2600" dirty="0"/>
              <a:t>(</a:t>
            </a:r>
            <a:r>
              <a:rPr lang="en-US" sz="2600" dirty="0" err="1"/>
              <a:t>Mobicom</a:t>
            </a:r>
            <a:r>
              <a:rPr lang="en-US" sz="2600" dirty="0"/>
              <a:t> ‘16), </a:t>
            </a:r>
            <a:r>
              <a:rPr lang="en-US" sz="2600" dirty="0" err="1">
                <a:solidFill>
                  <a:srgbClr val="FF0000"/>
                </a:solidFill>
              </a:rPr>
              <a:t>PolarDraw</a:t>
            </a:r>
            <a:r>
              <a:rPr lang="en-US" sz="2600" dirty="0">
                <a:solidFill>
                  <a:srgbClr val="FF0000"/>
                </a:solidFill>
              </a:rPr>
              <a:t> </a:t>
            </a:r>
            <a:r>
              <a:rPr lang="en-US" sz="2600" dirty="0"/>
              <a:t>(</a:t>
            </a:r>
            <a:r>
              <a:rPr lang="en-US" sz="2600" dirty="0" err="1"/>
              <a:t>CoNext</a:t>
            </a:r>
            <a:r>
              <a:rPr lang="en-US" sz="2600" dirty="0"/>
              <a:t> ‘16) </a:t>
            </a:r>
            <a:r>
              <a:rPr lang="mr-IN" sz="2600" dirty="0"/>
              <a:t>…</a:t>
            </a:r>
            <a:endParaRPr lang="en-US" sz="2600" dirty="0"/>
          </a:p>
          <a:p>
            <a:pPr lvl="1"/>
            <a:endParaRPr lang="en-US" sz="3200" dirty="0"/>
          </a:p>
          <a:p>
            <a:r>
              <a:rPr lang="en-US" sz="3900" dirty="0"/>
              <a:t>RFID based UI (</a:t>
            </a:r>
            <a:r>
              <a:rPr lang="en-US" sz="3900" dirty="0">
                <a:solidFill>
                  <a:srgbClr val="00B0F0"/>
                </a:solidFill>
              </a:rPr>
              <a:t>Closest</a:t>
            </a:r>
            <a:r>
              <a:rPr lang="en-US" sz="3900" dirty="0"/>
              <a:t>) </a:t>
            </a:r>
            <a:r>
              <a:rPr lang="mr-IN" sz="3900" dirty="0"/>
              <a:t>–</a:t>
            </a:r>
            <a:r>
              <a:rPr lang="en-US" sz="3900" dirty="0"/>
              <a:t> ML on a fixed set of gestures</a:t>
            </a:r>
          </a:p>
          <a:p>
            <a:pPr lvl="1"/>
            <a:r>
              <a:rPr lang="en-US" sz="2600" dirty="0" err="1">
                <a:solidFill>
                  <a:srgbClr val="FF0000"/>
                </a:solidFill>
              </a:rPr>
              <a:t>PaperID</a:t>
            </a:r>
            <a:r>
              <a:rPr lang="en-US" sz="2600" dirty="0">
                <a:solidFill>
                  <a:srgbClr val="FF0000"/>
                </a:solidFill>
              </a:rPr>
              <a:t> </a:t>
            </a:r>
            <a:r>
              <a:rPr lang="en-US" sz="2600" dirty="0"/>
              <a:t>(CHI 2015), </a:t>
            </a:r>
            <a:r>
              <a:rPr lang="en-US" sz="2600" dirty="0" err="1">
                <a:solidFill>
                  <a:srgbClr val="FF0000"/>
                </a:solidFill>
              </a:rPr>
              <a:t>IDSense</a:t>
            </a:r>
            <a:r>
              <a:rPr lang="en-US" sz="2600" dirty="0"/>
              <a:t>  (CHI 2016) </a:t>
            </a:r>
            <a:r>
              <a:rPr lang="mr-IN" sz="2600" dirty="0"/>
              <a:t>…</a:t>
            </a:r>
            <a:endParaRPr lang="en-US" sz="2600" dirty="0"/>
          </a:p>
          <a:p>
            <a:pPr lvl="1"/>
            <a:endParaRPr lang="en-US" dirty="0"/>
          </a:p>
        </p:txBody>
      </p:sp>
      <p:sp>
        <p:nvSpPr>
          <p:cNvPr id="4" name="Slide Number Placeholder 3"/>
          <p:cNvSpPr>
            <a:spLocks noGrp="1"/>
          </p:cNvSpPr>
          <p:nvPr>
            <p:ph type="sldNum" sz="quarter" idx="12"/>
          </p:nvPr>
        </p:nvSpPr>
        <p:spPr/>
        <p:txBody>
          <a:bodyPr/>
          <a:lstStyle/>
          <a:p>
            <a:fld id="{088FEC65-D79E-4DCE-A549-ACBEE94ABE9E}" type="slidenum">
              <a:rPr lang="en-US" smtClean="0"/>
              <a:t>131</a:t>
            </a:fld>
            <a:endParaRPr lang="en-US"/>
          </a:p>
        </p:txBody>
      </p:sp>
    </p:spTree>
    <p:extLst>
      <p:ext uri="{BB962C8B-B14F-4D97-AF65-F5344CB8AC3E}">
        <p14:creationId xmlns:p14="http://schemas.microsoft.com/office/powerpoint/2010/main" val="555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20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20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And our </a:t>
            </a:r>
            <a:r>
              <a:rPr lang="en-US" sz="5400" b="1" dirty="0"/>
              <a:t>interface</a:t>
            </a:r>
            <a:r>
              <a:rPr lang="en-US" sz="5400" dirty="0"/>
              <a:t> </a:t>
            </a:r>
            <a:r>
              <a:rPr lang="mr-IN" sz="5400" dirty="0"/>
              <a:t>…</a:t>
            </a:r>
            <a:endParaRPr lang="en-US" sz="5400" dirty="0"/>
          </a:p>
        </p:txBody>
      </p:sp>
      <p:sp>
        <p:nvSpPr>
          <p:cNvPr id="3" name="Content Placeholder 2"/>
          <p:cNvSpPr>
            <a:spLocks noGrp="1"/>
          </p:cNvSpPr>
          <p:nvPr>
            <p:ph idx="1"/>
          </p:nvPr>
        </p:nvSpPr>
        <p:spPr/>
        <p:txBody>
          <a:bodyPr>
            <a:normAutofit lnSpcReduction="10000"/>
          </a:bodyPr>
          <a:lstStyle/>
          <a:p>
            <a:r>
              <a:rPr lang="en-US" sz="4000" dirty="0">
                <a:ea typeface="Helvetica Neue" charset="0"/>
                <a:cs typeface="Helvetica Neue" charset="0"/>
              </a:rPr>
              <a:t>Customizable and less costly</a:t>
            </a:r>
          </a:p>
          <a:p>
            <a:endParaRPr lang="en-US" sz="4000" dirty="0">
              <a:ea typeface="Helvetica Neue" charset="0"/>
              <a:cs typeface="Helvetica Neue" charset="0"/>
            </a:endParaRPr>
          </a:p>
          <a:p>
            <a:r>
              <a:rPr lang="en-US" sz="4000" dirty="0">
                <a:ea typeface="Helvetica Neue" charset="0"/>
                <a:cs typeface="Helvetica Neue" charset="0"/>
              </a:rPr>
              <a:t>Battery-free</a:t>
            </a:r>
          </a:p>
          <a:p>
            <a:endParaRPr lang="en-US" sz="4000" dirty="0">
              <a:ea typeface="Helvetica Neue" charset="0"/>
              <a:cs typeface="Helvetica Neue" charset="0"/>
            </a:endParaRPr>
          </a:p>
          <a:p>
            <a:r>
              <a:rPr lang="en-US" sz="4000" dirty="0">
                <a:ea typeface="Helvetica Neue" charset="0"/>
                <a:cs typeface="Helvetica Neue" charset="0"/>
              </a:rPr>
              <a:t>Supports fine-grained tracking</a:t>
            </a:r>
          </a:p>
          <a:p>
            <a:endParaRPr lang="en-US" sz="4000" dirty="0">
              <a:ea typeface="Helvetica Neue" charset="0"/>
              <a:cs typeface="Helvetica Neue" charset="0"/>
            </a:endParaRPr>
          </a:p>
          <a:p>
            <a:r>
              <a:rPr lang="en-US" sz="4000" dirty="0">
                <a:ea typeface="Helvetica Neue" charset="0"/>
                <a:cs typeface="Helvetica Neue" charset="0"/>
              </a:rPr>
              <a:t>Multi interface support </a:t>
            </a:r>
          </a:p>
          <a:p>
            <a:endParaRPr lang="en-US" sz="4000" dirty="0">
              <a:ea typeface="Helvetica Neue" charset="0"/>
              <a:cs typeface="Helvetica Neue" charset="0"/>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132</a:t>
            </a:fld>
            <a:endParaRPr lang="en-US"/>
          </a:p>
        </p:txBody>
      </p:sp>
    </p:spTree>
    <p:extLst>
      <p:ext uri="{BB962C8B-B14F-4D97-AF65-F5344CB8AC3E}">
        <p14:creationId xmlns:p14="http://schemas.microsoft.com/office/powerpoint/2010/main" val="92222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0C36-CBA7-8143-9845-648F496692A2}"/>
              </a:ext>
            </a:extLst>
          </p:cNvPr>
          <p:cNvSpPr>
            <a:spLocks noGrp="1"/>
          </p:cNvSpPr>
          <p:nvPr>
            <p:ph type="title"/>
          </p:nvPr>
        </p:nvSpPr>
        <p:spPr/>
        <p:txBody>
          <a:bodyPr>
            <a:normAutofit/>
          </a:bodyPr>
          <a:lstStyle/>
          <a:p>
            <a:r>
              <a:rPr lang="en-US" sz="5400" b="1" dirty="0"/>
              <a:t>Mutual</a:t>
            </a:r>
            <a:r>
              <a:rPr lang="en-US" sz="5400" dirty="0"/>
              <a:t> coupling reduces accuracy</a:t>
            </a:r>
          </a:p>
        </p:txBody>
      </p:sp>
      <p:pic>
        <p:nvPicPr>
          <p:cNvPr id="8" name="Content Placeholder 7">
            <a:extLst>
              <a:ext uri="{FF2B5EF4-FFF2-40B4-BE49-F238E27FC236}">
                <a16:creationId xmlns:a16="http://schemas.microsoft.com/office/drawing/2014/main" id="{83D07DA3-8324-E34F-89C8-5532041355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432" y="1651525"/>
            <a:ext cx="10238237" cy="5206475"/>
          </a:xfrm>
        </p:spPr>
      </p:pic>
      <p:sp>
        <p:nvSpPr>
          <p:cNvPr id="4" name="Slide Number Placeholder 3">
            <a:extLst>
              <a:ext uri="{FF2B5EF4-FFF2-40B4-BE49-F238E27FC236}">
                <a16:creationId xmlns:a16="http://schemas.microsoft.com/office/drawing/2014/main" id="{0E5F509D-95FD-A64F-9E03-30E55B89E396}"/>
              </a:ext>
            </a:extLst>
          </p:cNvPr>
          <p:cNvSpPr>
            <a:spLocks noGrp="1"/>
          </p:cNvSpPr>
          <p:nvPr>
            <p:ph type="sldNum" sz="quarter" idx="12"/>
          </p:nvPr>
        </p:nvSpPr>
        <p:spPr/>
        <p:txBody>
          <a:bodyPr/>
          <a:lstStyle/>
          <a:p>
            <a:fld id="{088FEC65-D79E-4DCE-A549-ACBEE94ABE9E}" type="slidenum">
              <a:rPr lang="en-US" smtClean="0"/>
              <a:t>133</a:t>
            </a:fld>
            <a:endParaRPr lang="en-US"/>
          </a:p>
        </p:txBody>
      </p:sp>
    </p:spTree>
    <p:extLst>
      <p:ext uri="{BB962C8B-B14F-4D97-AF65-F5344CB8AC3E}">
        <p14:creationId xmlns:p14="http://schemas.microsoft.com/office/powerpoint/2010/main" val="16600588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This change </a:t>
            </a:r>
            <a:r>
              <a:rPr lang="en-US" sz="5400" dirty="0"/>
              <a:t>is also present in </a:t>
            </a:r>
            <a:r>
              <a:rPr lang="en-US" sz="5400" dirty="0" err="1"/>
              <a:t>NLoS</a:t>
            </a:r>
            <a:endParaRPr lang="en-US" sz="5400"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84268" y="1690692"/>
            <a:ext cx="11217004" cy="4349244"/>
          </a:xfrm>
        </p:spPr>
      </p:pic>
      <p:sp>
        <p:nvSpPr>
          <p:cNvPr id="4" name="Slide Number Placeholder 3"/>
          <p:cNvSpPr>
            <a:spLocks noGrp="1"/>
          </p:cNvSpPr>
          <p:nvPr>
            <p:ph type="sldNum" sz="quarter" idx="12"/>
          </p:nvPr>
        </p:nvSpPr>
        <p:spPr/>
        <p:txBody>
          <a:bodyPr/>
          <a:lstStyle/>
          <a:p>
            <a:fld id="{088FEC65-D79E-4DCE-A549-ACBEE94ABE9E}" type="slidenum">
              <a:rPr lang="en-US" smtClean="0"/>
              <a:t>134</a:t>
            </a:fld>
            <a:endParaRPr lang="en-US"/>
          </a:p>
        </p:txBody>
      </p:sp>
      <p:sp>
        <p:nvSpPr>
          <p:cNvPr id="6" name="TextBox 5"/>
          <p:cNvSpPr txBox="1"/>
          <p:nvPr/>
        </p:nvSpPr>
        <p:spPr>
          <a:xfrm>
            <a:off x="2029968" y="5972306"/>
            <a:ext cx="3331425" cy="769441"/>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400" dirty="0">
                <a:ln w="0"/>
                <a:solidFill>
                  <a:schemeClr val="tx1"/>
                </a:solidFill>
                <a:effectLst>
                  <a:outerShdw blurRad="38100" dist="19050" dir="2700000" algn="tl" rotWithShape="0">
                    <a:schemeClr val="dk1">
                      <a:alpha val="40000"/>
                    </a:schemeClr>
                  </a:outerShdw>
                </a:effectLst>
              </a:rPr>
              <a:t>Behind a Wall</a:t>
            </a:r>
          </a:p>
        </p:txBody>
      </p:sp>
      <p:sp>
        <p:nvSpPr>
          <p:cNvPr id="7" name="TextBox 6"/>
          <p:cNvSpPr txBox="1"/>
          <p:nvPr/>
        </p:nvSpPr>
        <p:spPr>
          <a:xfrm>
            <a:off x="7577328" y="5923538"/>
            <a:ext cx="3459601" cy="769441"/>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400">
                <a:ln w="0"/>
                <a:solidFill>
                  <a:schemeClr val="tx1"/>
                </a:solidFill>
                <a:effectLst>
                  <a:outerShdw blurRad="38100" dist="19050" dir="2700000" algn="tl" rotWithShape="0">
                    <a:schemeClr val="dk1">
                      <a:alpha val="40000"/>
                    </a:schemeClr>
                  </a:outerShdw>
                </a:effectLst>
              </a:rPr>
              <a:t>Behind a Door</a:t>
            </a:r>
            <a:endParaRPr lang="en-US" sz="4400" dirty="0">
              <a:ln w="0"/>
              <a:solidFill>
                <a:schemeClr val="tx1"/>
              </a:solidFill>
              <a:effectLst>
                <a:outerShdw blurRad="38100" dist="19050" dir="2700000" algn="tl" rotWithShape="0">
                  <a:schemeClr val="dk1">
                    <a:alpha val="40000"/>
                  </a:schemeClr>
                </a:outerShdw>
              </a:effectLst>
            </a:endParaRPr>
          </a:p>
        </p:txBody>
      </p:sp>
      <p:cxnSp>
        <p:nvCxnSpPr>
          <p:cNvPr id="9" name="Straight Arrow Connector 8"/>
          <p:cNvCxnSpPr/>
          <p:nvPr/>
        </p:nvCxnSpPr>
        <p:spPr>
          <a:xfrm flipH="1">
            <a:off x="4352544" y="3236976"/>
            <a:ext cx="1426464" cy="5852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943600" y="3236976"/>
            <a:ext cx="1865376" cy="5852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79425" y="2429694"/>
            <a:ext cx="3826689"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4400">
                <a:ln w="0"/>
                <a:solidFill>
                  <a:schemeClr val="tx1"/>
                </a:solidFill>
                <a:effectLst>
                  <a:outerShdw blurRad="38100" dist="19050" dir="2700000" algn="tl" rotWithShape="0">
                    <a:schemeClr val="dk1">
                      <a:alpha val="40000"/>
                    </a:schemeClr>
                  </a:outerShdw>
                </a:effectLst>
              </a:rPr>
              <a:t>Remains Similar</a:t>
            </a:r>
            <a:endParaRPr lang="en-US" sz="4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9704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3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096851" y="234143"/>
            <a:ext cx="2436397" cy="6053220"/>
          </a:xfrm>
        </p:spPr>
      </p:pic>
      <p:sp>
        <p:nvSpPr>
          <p:cNvPr id="2" name="Title 1"/>
          <p:cNvSpPr>
            <a:spLocks noGrp="1"/>
          </p:cNvSpPr>
          <p:nvPr>
            <p:ph type="title"/>
          </p:nvPr>
        </p:nvSpPr>
        <p:spPr/>
        <p:txBody>
          <a:bodyPr>
            <a:normAutofit/>
          </a:bodyPr>
          <a:lstStyle/>
          <a:p>
            <a:r>
              <a:rPr lang="en-US" sz="5400" b="1" dirty="0"/>
              <a:t>Why</a:t>
            </a:r>
            <a:r>
              <a:rPr lang="en-US" sz="5400" dirty="0"/>
              <a:t> does it happen ?</a:t>
            </a:r>
          </a:p>
        </p:txBody>
      </p:sp>
      <p:sp>
        <p:nvSpPr>
          <p:cNvPr id="4" name="Slide Number Placeholder 3"/>
          <p:cNvSpPr>
            <a:spLocks noGrp="1"/>
          </p:cNvSpPr>
          <p:nvPr>
            <p:ph type="sldNum" sz="quarter" idx="12"/>
          </p:nvPr>
        </p:nvSpPr>
        <p:spPr/>
        <p:txBody>
          <a:bodyPr/>
          <a:lstStyle/>
          <a:p>
            <a:fld id="{088FEC65-D79E-4DCE-A549-ACBEE94ABE9E}" type="slidenum">
              <a:rPr lang="en-US" smtClean="0"/>
              <a:t>14</a:t>
            </a:fld>
            <a:endParaRPr lang="en-US" dirty="0"/>
          </a:p>
        </p:txBody>
      </p:sp>
      <p:grpSp>
        <p:nvGrpSpPr>
          <p:cNvPr id="24" name="Group 23"/>
          <p:cNvGrpSpPr/>
          <p:nvPr/>
        </p:nvGrpSpPr>
        <p:grpSpPr>
          <a:xfrm>
            <a:off x="2448560" y="3760147"/>
            <a:ext cx="2867797" cy="2778769"/>
            <a:chOff x="2448560" y="3760147"/>
            <a:chExt cx="2867797" cy="2778769"/>
          </a:xfrm>
        </p:grpSpPr>
        <p:pic>
          <p:nvPicPr>
            <p:cNvPr id="6" name="Picture 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6200000">
              <a:off x="2448560" y="3760147"/>
              <a:ext cx="1663192" cy="1663192"/>
            </a:xfrm>
            <a:prstGeom prst="rect">
              <a:avLst/>
            </a:prstGeom>
          </p:spPr>
        </p:pic>
        <p:pic>
          <p:nvPicPr>
            <p:cNvPr id="7" name="Picture 6"/>
            <p:cNvPicPr>
              <a:picLocks noChangeAspect="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rot="16200000">
              <a:off x="2684780" y="5165602"/>
              <a:ext cx="1190752" cy="1190752"/>
            </a:xfrm>
            <a:prstGeom prst="rect">
              <a:avLst/>
            </a:prstGeom>
          </p:spPr>
        </p:pic>
        <p:cxnSp>
          <p:nvCxnSpPr>
            <p:cNvPr id="9" name="Straight Connector 8"/>
            <p:cNvCxnSpPr/>
            <p:nvPr/>
          </p:nvCxnSpPr>
          <p:spPr>
            <a:xfrm>
              <a:off x="2448560" y="6356354"/>
              <a:ext cx="16631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16352" y="6538916"/>
              <a:ext cx="903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69513" y="5497309"/>
              <a:ext cx="1346844" cy="646331"/>
            </a:xfrm>
            <a:prstGeom prst="rect">
              <a:avLst/>
            </a:prstGeom>
            <a:noFill/>
          </p:spPr>
          <p:txBody>
            <a:bodyPr wrap="none" rtlCol="0">
              <a:spAutoFit/>
            </a:bodyPr>
            <a:lstStyle/>
            <a:p>
              <a:r>
                <a:rPr lang="en-US" sz="5400" baseline="30000" dirty="0" err="1">
                  <a:ln w="0"/>
                  <a:effectLst>
                    <a:outerShdw blurRad="38100" dist="19050" dir="2700000" algn="tl" rotWithShape="0">
                      <a:schemeClr val="dk1">
                        <a:alpha val="40000"/>
                      </a:schemeClr>
                    </a:outerShdw>
                  </a:effectLst>
                </a:rPr>
                <a:t>Z</a:t>
              </a:r>
              <a:r>
                <a:rPr lang="en-US" sz="5400" baseline="-25000" dirty="0" err="1">
                  <a:ln w="0"/>
                  <a:effectLst>
                    <a:outerShdw blurRad="38100" dist="19050" dir="2700000" algn="tl" rotWithShape="0">
                      <a:schemeClr val="dk1">
                        <a:alpha val="40000"/>
                      </a:schemeClr>
                    </a:outerShdw>
                  </a:effectLst>
                </a:rPr>
                <a:t>Body</a:t>
              </a:r>
              <a:endParaRPr lang="en-US" sz="5400" baseline="-25000" dirty="0">
                <a:ln w="0"/>
                <a:effectLst>
                  <a:outerShdw blurRad="38100" dist="19050" dir="2700000" algn="tl" rotWithShape="0">
                    <a:schemeClr val="dk1">
                      <a:alpha val="40000"/>
                    </a:schemeClr>
                  </a:outerShdw>
                </a:effectLst>
              </a:endParaRPr>
            </a:p>
          </p:txBody>
        </p:sp>
        <p:sp>
          <p:nvSpPr>
            <p:cNvPr id="18" name="Rectangle 17"/>
            <p:cNvSpPr/>
            <p:nvPr/>
          </p:nvSpPr>
          <p:spPr>
            <a:xfrm>
              <a:off x="2684781" y="3950207"/>
              <a:ext cx="1190752" cy="2223586"/>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5770522" y="4409888"/>
            <a:ext cx="1232325" cy="646331"/>
          </a:xfrm>
          <a:prstGeom prst="rect">
            <a:avLst/>
          </a:prstGeom>
          <a:noFill/>
        </p:spPr>
        <p:txBody>
          <a:bodyPr wrap="none" rtlCol="0">
            <a:spAutoFit/>
          </a:bodyPr>
          <a:lstStyle/>
          <a:p>
            <a:r>
              <a:rPr lang="en-US" sz="5400" baseline="30000" dirty="0" err="1">
                <a:ln w="0"/>
                <a:effectLst>
                  <a:outerShdw blurRad="38100" dist="19050" dir="2700000" algn="tl" rotWithShape="0">
                    <a:schemeClr val="dk1">
                      <a:alpha val="40000"/>
                    </a:schemeClr>
                  </a:outerShdw>
                </a:effectLst>
              </a:rPr>
              <a:t>Z</a:t>
            </a:r>
            <a:r>
              <a:rPr lang="en-US" sz="5400" baseline="-25000" dirty="0" err="1">
                <a:ln w="0"/>
                <a:effectLst>
                  <a:outerShdw blurRad="38100" dist="19050" dir="2700000" algn="tl" rotWithShape="0">
                    <a:schemeClr val="dk1">
                      <a:alpha val="40000"/>
                    </a:schemeClr>
                  </a:outerShdw>
                </a:effectLst>
              </a:rPr>
              <a:t>Chip</a:t>
            </a:r>
            <a:endParaRPr lang="en-US" sz="5400" baseline="-25000" dirty="0">
              <a:ln w="0"/>
              <a:effectLst>
                <a:outerShdw blurRad="38100" dist="19050" dir="2700000" algn="tl" rotWithShape="0">
                  <a:schemeClr val="dk1">
                    <a:alpha val="40000"/>
                  </a:schemeClr>
                </a:outerShdw>
              </a:effectLst>
            </a:endParaRPr>
          </a:p>
        </p:txBody>
      </p:sp>
      <p:sp>
        <p:nvSpPr>
          <p:cNvPr id="20" name="TextBox 19"/>
          <p:cNvSpPr txBox="1"/>
          <p:nvPr/>
        </p:nvSpPr>
        <p:spPr>
          <a:xfrm>
            <a:off x="9129776" y="2056836"/>
            <a:ext cx="1988173" cy="646331"/>
          </a:xfrm>
          <a:prstGeom prst="rect">
            <a:avLst/>
          </a:prstGeom>
          <a:noFill/>
        </p:spPr>
        <p:txBody>
          <a:bodyPr wrap="none" rtlCol="0">
            <a:spAutoFit/>
          </a:bodyPr>
          <a:lstStyle/>
          <a:p>
            <a:r>
              <a:rPr lang="en-US" sz="5400" baseline="30000" dirty="0" err="1">
                <a:ln w="0"/>
                <a:effectLst>
                  <a:outerShdw blurRad="38100" dist="19050" dir="2700000" algn="tl" rotWithShape="0">
                    <a:schemeClr val="dk1">
                      <a:alpha val="40000"/>
                    </a:schemeClr>
                  </a:outerShdw>
                </a:effectLst>
              </a:rPr>
              <a:t>Z</a:t>
            </a:r>
            <a:r>
              <a:rPr lang="en-US" sz="5400" baseline="-25000" dirty="0" err="1">
                <a:ln w="0"/>
                <a:effectLst>
                  <a:outerShdw blurRad="38100" dist="19050" dir="2700000" algn="tl" rotWithShape="0">
                    <a:schemeClr val="dk1">
                      <a:alpha val="40000"/>
                    </a:schemeClr>
                  </a:outerShdw>
                </a:effectLst>
              </a:rPr>
              <a:t>Antenna</a:t>
            </a:r>
            <a:endParaRPr lang="en-US" sz="5400" baseline="-25000" dirty="0">
              <a:ln w="0"/>
              <a:effectLst>
                <a:outerShdw blurRad="38100" dist="19050" dir="2700000" algn="tl" rotWithShape="0">
                  <a:schemeClr val="dk1">
                    <a:alpha val="40000"/>
                  </a:schemeClr>
                </a:outerShdw>
              </a:effectLst>
            </a:endParaRPr>
          </a:p>
        </p:txBody>
      </p:sp>
      <p:sp>
        <p:nvSpPr>
          <p:cNvPr id="21" name="Left Arrow 20"/>
          <p:cNvSpPr/>
          <p:nvPr/>
        </p:nvSpPr>
        <p:spPr>
          <a:xfrm rot="3358839">
            <a:off x="4999177" y="3593000"/>
            <a:ext cx="1267604" cy="2862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20161557">
            <a:off x="7921723" y="2572699"/>
            <a:ext cx="1287713" cy="305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TextBox 24"/>
              <p:cNvSpPr txBox="1"/>
              <p:nvPr/>
            </p:nvSpPr>
            <p:spPr>
              <a:xfrm>
                <a:off x="4273776" y="4572128"/>
                <a:ext cx="8178201" cy="106785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n-US" sz="4400" dirty="0"/>
                  <a:t> </a:t>
                </a:r>
                <a:r>
                  <a:rPr lang="en-US" sz="2800" b="1" i="1" dirty="0">
                    <a:solidFill>
                      <a:schemeClr val="tx1"/>
                    </a:solidFill>
                  </a:rPr>
                  <a:t>Induced Current </a:t>
                </a:r>
                <a:r>
                  <a:rPr lang="en-US" sz="4400" dirty="0"/>
                  <a:t>∝</a:t>
                </a:r>
                <a14:m>
                  <m:oMath xmlns:m="http://schemas.openxmlformats.org/officeDocument/2006/math">
                    <m:r>
                      <a:rPr lang="en-US" sz="4400" i="1">
                        <a:latin typeface="Cambria Math" charset="0"/>
                      </a:rPr>
                      <m:t> </m:t>
                    </m:r>
                    <m:f>
                      <m:fPr>
                        <m:ctrlPr>
                          <a:rPr lang="mr-IN" sz="4400" i="1" smtClean="0">
                            <a:latin typeface="Cambria Math" panose="02040503050406030204" pitchFamily="18" charset="0"/>
                          </a:rPr>
                        </m:ctrlPr>
                      </m:fPr>
                      <m:num>
                        <m:r>
                          <a:rPr lang="en-US" sz="4400" b="0" i="1" smtClean="0">
                            <a:latin typeface="Cambria Math" charset="0"/>
                          </a:rPr>
                          <m:t>𝐼𝑛𝑐𝑖𝑑𝑒𝑛𝑡</m:t>
                        </m:r>
                        <m:r>
                          <a:rPr lang="en-US" sz="4400" b="0" i="1" smtClean="0">
                            <a:latin typeface="Cambria Math" charset="0"/>
                          </a:rPr>
                          <m:t> </m:t>
                        </m:r>
                        <m:r>
                          <a:rPr lang="en-US" sz="4400" b="0" i="1" smtClean="0">
                            <a:latin typeface="Cambria Math" charset="0"/>
                          </a:rPr>
                          <m:t>𝐸𝑙𝑒𝑐𝑡𝑟𝑖𝑐</m:t>
                        </m:r>
                        <m:r>
                          <a:rPr lang="en-US" sz="4400" b="0" i="1" smtClean="0">
                            <a:latin typeface="Cambria Math" charset="0"/>
                          </a:rPr>
                          <m:t> </m:t>
                        </m:r>
                        <m:r>
                          <a:rPr lang="en-US" sz="4400" b="0" i="1" smtClean="0">
                            <a:latin typeface="Cambria Math" charset="0"/>
                          </a:rPr>
                          <m:t>𝐹𝑖𝑒𝑙𝑑</m:t>
                        </m:r>
                      </m:num>
                      <m:den>
                        <m:r>
                          <a:rPr lang="en-US" sz="4400" b="0" i="1" smtClean="0">
                            <a:latin typeface="Cambria Math" charset="0"/>
                          </a:rPr>
                          <m:t>𝑍</m:t>
                        </m:r>
                        <m:r>
                          <a:rPr lang="en-US" sz="4400" b="0" i="1" baseline="-25000" smtClean="0">
                            <a:latin typeface="Cambria Math" charset="0"/>
                          </a:rPr>
                          <m:t>𝑐h𝑖𝑝</m:t>
                        </m:r>
                        <m:r>
                          <a:rPr lang="en-US" sz="4400" b="0" i="1" smtClean="0">
                            <a:latin typeface="Cambria Math" charset="0"/>
                          </a:rPr>
                          <m:t>+</m:t>
                        </m:r>
                        <m:r>
                          <a:rPr lang="en-US" sz="4400" b="0" i="1" smtClean="0">
                            <a:latin typeface="Cambria Math" charset="0"/>
                          </a:rPr>
                          <m:t>𝑍𝐴</m:t>
                        </m:r>
                        <m:r>
                          <a:rPr lang="en-US" sz="4400" b="0" i="1" baseline="-25000" smtClean="0">
                            <a:latin typeface="Cambria Math" panose="02040503050406030204" pitchFamily="18" charset="0"/>
                          </a:rPr>
                          <m:t>𝑛𝑡𝑒𝑛𝑛𝑎</m:t>
                        </m:r>
                      </m:den>
                    </m:f>
                  </m:oMath>
                </a14:m>
                <a:endParaRPr lang="en-US" sz="4400" dirty="0"/>
              </a:p>
            </p:txBody>
          </p:sp>
        </mc:Choice>
        <mc:Fallback>
          <p:sp>
            <p:nvSpPr>
              <p:cNvPr id="25" name="TextBox 24"/>
              <p:cNvSpPr txBox="1">
                <a:spLocks noRot="1" noChangeAspect="1" noMove="1" noResize="1" noEditPoints="1" noAdjustHandles="1" noChangeArrowheads="1" noChangeShapeType="1" noTextEdit="1"/>
              </p:cNvSpPr>
              <p:nvPr/>
            </p:nvSpPr>
            <p:spPr>
              <a:xfrm>
                <a:off x="4273776" y="4572128"/>
                <a:ext cx="8178201" cy="1067856"/>
              </a:xfrm>
              <a:prstGeom prst="rect">
                <a:avLst/>
              </a:prstGeom>
              <a:blipFill>
                <a:blip r:embed="rId6"/>
                <a:stretch>
                  <a:fillRect l="-1087" t="-5952" b="-17857"/>
                </a:stretch>
              </a:blipFill>
              <a:ln>
                <a:noFill/>
              </a:ln>
            </p:spPr>
            <p:txBody>
              <a:bodyPr/>
              <a:lstStyle/>
              <a:p>
                <a:r>
                  <a:rPr lang="en-US">
                    <a:noFill/>
                  </a:rPr>
                  <a:t> </a:t>
                </a:r>
              </a:p>
            </p:txBody>
          </p:sp>
        </mc:Fallback>
      </mc:AlternateContent>
      <p:cxnSp>
        <p:nvCxnSpPr>
          <p:cNvPr id="27" name="Curved Connector 26"/>
          <p:cNvCxnSpPr>
            <a:stCxn id="17" idx="2"/>
          </p:cNvCxnSpPr>
          <p:nvPr/>
        </p:nvCxnSpPr>
        <p:spPr>
          <a:xfrm rot="5400000" flipH="1" flipV="1">
            <a:off x="6916360" y="3367357"/>
            <a:ext cx="502858" cy="5049708"/>
          </a:xfrm>
          <a:prstGeom prst="curvedConnector4">
            <a:avLst>
              <a:gd name="adj1" fmla="val -45460"/>
              <a:gd name="adj2" fmla="val 5666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9259854" y="4915168"/>
            <a:ext cx="2243837" cy="11534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Notched Right Arrow 34"/>
          <p:cNvSpPr/>
          <p:nvPr/>
        </p:nvSpPr>
        <p:spPr>
          <a:xfrm rot="18257933">
            <a:off x="6516641" y="4384811"/>
            <a:ext cx="918570" cy="43565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839441" y="2981047"/>
            <a:ext cx="5309146" cy="120032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3600" dirty="0"/>
              <a:t>Backscattered Electric field </a:t>
            </a:r>
          </a:p>
          <a:p>
            <a:pPr algn="ctr"/>
            <a:r>
              <a:rPr lang="en-US" sz="3600" dirty="0"/>
              <a:t>and Phase</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4071" y="2664811"/>
            <a:ext cx="2871317" cy="2871317"/>
          </a:xfrm>
          <a:prstGeom prst="rect">
            <a:avLst/>
          </a:prstGeom>
        </p:spPr>
      </p:pic>
    </p:spTree>
    <p:extLst>
      <p:ext uri="{BB962C8B-B14F-4D97-AF65-F5344CB8AC3E}">
        <p14:creationId xmlns:p14="http://schemas.microsoft.com/office/powerpoint/2010/main" val="4135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xit" presetSubtype="0" fill="hold" grpId="1"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20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animBg="1"/>
      <p:bldP spid="21" grpId="1" animBg="1"/>
      <p:bldP spid="22" grpId="0" animBg="1"/>
      <p:bldP spid="22" grpId="1" animBg="1"/>
      <p:bldP spid="25" grpId="0" animBg="1"/>
      <p:bldP spid="29"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accent2">
                <a:lumMod val="0"/>
                <a:lumOff val="100000"/>
              </a:schemeClr>
            </a:gs>
            <a:gs pos="16000">
              <a:schemeClr val="accent2">
                <a:lumMod val="0"/>
                <a:lumOff val="100000"/>
              </a:schemeClr>
            </a:gs>
            <a:gs pos="100000">
              <a:schemeClr val="accent2">
                <a:lumMod val="100000"/>
              </a:schemeClr>
            </a:gs>
          </a:gsLst>
          <a:lin ang="162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15</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 and Reasoning</a:t>
            </a:r>
          </a:p>
        </p:txBody>
      </p:sp>
      <p:sp>
        <p:nvSpPr>
          <p:cNvPr id="6" name="TextBox 5"/>
          <p:cNvSpPr txBox="1"/>
          <p:nvPr/>
        </p:nvSpPr>
        <p:spPr>
          <a:xfrm>
            <a:off x="1846730" y="26266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Touch and Single Tag Tracking</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2" name="TextBox 1"/>
          <p:cNvSpPr txBox="1"/>
          <p:nvPr/>
        </p:nvSpPr>
        <p:spPr>
          <a:xfrm>
            <a:off x="1855694" y="757520"/>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12" name="TextBox 11"/>
          <p:cNvSpPr txBox="1"/>
          <p:nvPr/>
        </p:nvSpPr>
        <p:spPr>
          <a:xfrm>
            <a:off x="1797425" y="450475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314931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How</a:t>
            </a:r>
            <a:r>
              <a:rPr lang="en-US" sz="5400" dirty="0"/>
              <a:t> to detect touch ?</a:t>
            </a:r>
          </a:p>
        </p:txBody>
      </p:sp>
      <p:sp>
        <p:nvSpPr>
          <p:cNvPr id="4" name="Slide Number Placeholder 3"/>
          <p:cNvSpPr>
            <a:spLocks noGrp="1"/>
          </p:cNvSpPr>
          <p:nvPr>
            <p:ph type="sldNum" sz="quarter" idx="12"/>
          </p:nvPr>
        </p:nvSpPr>
        <p:spPr/>
        <p:txBody>
          <a:bodyPr/>
          <a:lstStyle/>
          <a:p>
            <a:fld id="{088FEC65-D79E-4DCE-A549-ACBEE94ABE9E}" type="slidenum">
              <a:rPr lang="en-US" smtClean="0"/>
              <a:t>16</a:t>
            </a:fld>
            <a:endParaRPr lang="en-US"/>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807834"/>
            <a:ext cx="5512304" cy="4362196"/>
          </a:xfrm>
          <a:prstGeom prst="rect">
            <a:avLst/>
          </a:prstGeom>
        </p:spPr>
      </p:pic>
      <p:sp>
        <p:nvSpPr>
          <p:cNvPr id="7" name="Rectangle 6"/>
          <p:cNvSpPr/>
          <p:nvPr/>
        </p:nvSpPr>
        <p:spPr>
          <a:xfrm>
            <a:off x="7406640" y="2157984"/>
            <a:ext cx="3968496" cy="310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406640" y="4626864"/>
            <a:ext cx="3947160" cy="18288"/>
          </a:xfrm>
          <a:prstGeom prst="line">
            <a:avLst/>
          </a:prstGeom>
          <a:ln w="76200">
            <a:prstDash val="sysDash"/>
          </a:ln>
        </p:spPr>
        <p:style>
          <a:lnRef idx="3">
            <a:schemeClr val="accent1"/>
          </a:lnRef>
          <a:fillRef idx="0">
            <a:schemeClr val="accent1"/>
          </a:fillRef>
          <a:effectRef idx="2">
            <a:schemeClr val="accent1"/>
          </a:effectRef>
          <a:fontRef idx="minor">
            <a:schemeClr val="tx1"/>
          </a:fontRef>
        </p:style>
      </p:cxnSp>
      <p:sp>
        <p:nvSpPr>
          <p:cNvPr id="11" name="Freeform 10"/>
          <p:cNvSpPr/>
          <p:nvPr/>
        </p:nvSpPr>
        <p:spPr>
          <a:xfrm>
            <a:off x="7443216" y="2793583"/>
            <a:ext cx="3931920" cy="1919358"/>
          </a:xfrm>
          <a:custGeom>
            <a:avLst/>
            <a:gdLst>
              <a:gd name="connsiteX0" fmla="*/ 0 w 3931920"/>
              <a:gd name="connsiteY0" fmla="*/ 1796705 h 1919358"/>
              <a:gd name="connsiteX1" fmla="*/ 274320 w 3931920"/>
              <a:gd name="connsiteY1" fmla="*/ 1833281 h 1919358"/>
              <a:gd name="connsiteX2" fmla="*/ 548640 w 3931920"/>
              <a:gd name="connsiteY2" fmla="*/ 1906433 h 1919358"/>
              <a:gd name="connsiteX3" fmla="*/ 585216 w 3931920"/>
              <a:gd name="connsiteY3" fmla="*/ 1540673 h 1919358"/>
              <a:gd name="connsiteX4" fmla="*/ 566928 w 3931920"/>
              <a:gd name="connsiteY4" fmla="*/ 992033 h 1919358"/>
              <a:gd name="connsiteX5" fmla="*/ 585216 w 3931920"/>
              <a:gd name="connsiteY5" fmla="*/ 315377 h 1919358"/>
              <a:gd name="connsiteX6" fmla="*/ 621792 w 3931920"/>
              <a:gd name="connsiteY6" fmla="*/ 4481 h 1919358"/>
              <a:gd name="connsiteX7" fmla="*/ 713232 w 3931920"/>
              <a:gd name="connsiteY7" fmla="*/ 132497 h 1919358"/>
              <a:gd name="connsiteX8" fmla="*/ 1243584 w 3931920"/>
              <a:gd name="connsiteY8" fmla="*/ 150785 h 1919358"/>
              <a:gd name="connsiteX9" fmla="*/ 1755648 w 3931920"/>
              <a:gd name="connsiteY9" fmla="*/ 150785 h 1919358"/>
              <a:gd name="connsiteX10" fmla="*/ 1755648 w 3931920"/>
              <a:gd name="connsiteY10" fmla="*/ 59345 h 1919358"/>
              <a:gd name="connsiteX11" fmla="*/ 1810512 w 3931920"/>
              <a:gd name="connsiteY11" fmla="*/ 644561 h 1919358"/>
              <a:gd name="connsiteX12" fmla="*/ 1847088 w 3931920"/>
              <a:gd name="connsiteY12" fmla="*/ 1339505 h 1919358"/>
              <a:gd name="connsiteX13" fmla="*/ 1920240 w 3931920"/>
              <a:gd name="connsiteY13" fmla="*/ 1760129 h 1919358"/>
              <a:gd name="connsiteX14" fmla="*/ 2139696 w 3931920"/>
              <a:gd name="connsiteY14" fmla="*/ 1888145 h 1919358"/>
              <a:gd name="connsiteX15" fmla="*/ 2706624 w 3931920"/>
              <a:gd name="connsiteY15" fmla="*/ 1796705 h 1919358"/>
              <a:gd name="connsiteX16" fmla="*/ 3054096 w 3931920"/>
              <a:gd name="connsiteY16" fmla="*/ 1851569 h 1919358"/>
              <a:gd name="connsiteX17" fmla="*/ 3566160 w 3931920"/>
              <a:gd name="connsiteY17" fmla="*/ 1869857 h 1919358"/>
              <a:gd name="connsiteX18" fmla="*/ 3877056 w 3931920"/>
              <a:gd name="connsiteY18" fmla="*/ 1814993 h 1919358"/>
              <a:gd name="connsiteX19" fmla="*/ 3913632 w 3931920"/>
              <a:gd name="connsiteY19" fmla="*/ 1760129 h 1919358"/>
              <a:gd name="connsiteX20" fmla="*/ 3931920 w 3931920"/>
              <a:gd name="connsiteY20" fmla="*/ 1796705 h 1919358"/>
              <a:gd name="connsiteX21" fmla="*/ 3931920 w 3931920"/>
              <a:gd name="connsiteY21" fmla="*/ 1796705 h 191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1920" h="1919358">
                <a:moveTo>
                  <a:pt x="0" y="1796705"/>
                </a:moveTo>
                <a:cubicBezTo>
                  <a:pt x="91440" y="1805849"/>
                  <a:pt x="182880" y="1814993"/>
                  <a:pt x="274320" y="1833281"/>
                </a:cubicBezTo>
                <a:cubicBezTo>
                  <a:pt x="365760" y="1851569"/>
                  <a:pt x="496824" y="1955201"/>
                  <a:pt x="548640" y="1906433"/>
                </a:cubicBezTo>
                <a:cubicBezTo>
                  <a:pt x="600456" y="1857665"/>
                  <a:pt x="582168" y="1693073"/>
                  <a:pt x="585216" y="1540673"/>
                </a:cubicBezTo>
                <a:cubicBezTo>
                  <a:pt x="588264" y="1388273"/>
                  <a:pt x="566928" y="1196249"/>
                  <a:pt x="566928" y="992033"/>
                </a:cubicBezTo>
                <a:cubicBezTo>
                  <a:pt x="566928" y="787817"/>
                  <a:pt x="576072" y="479969"/>
                  <a:pt x="585216" y="315377"/>
                </a:cubicBezTo>
                <a:cubicBezTo>
                  <a:pt x="594360" y="150785"/>
                  <a:pt x="600456" y="34961"/>
                  <a:pt x="621792" y="4481"/>
                </a:cubicBezTo>
                <a:cubicBezTo>
                  <a:pt x="643128" y="-25999"/>
                  <a:pt x="609600" y="108113"/>
                  <a:pt x="713232" y="132497"/>
                </a:cubicBezTo>
                <a:cubicBezTo>
                  <a:pt x="816864" y="156881"/>
                  <a:pt x="1069848" y="147737"/>
                  <a:pt x="1243584" y="150785"/>
                </a:cubicBezTo>
                <a:cubicBezTo>
                  <a:pt x="1417320" y="153833"/>
                  <a:pt x="1670304" y="166025"/>
                  <a:pt x="1755648" y="150785"/>
                </a:cubicBezTo>
                <a:cubicBezTo>
                  <a:pt x="1840992" y="135545"/>
                  <a:pt x="1746504" y="-22951"/>
                  <a:pt x="1755648" y="59345"/>
                </a:cubicBezTo>
                <a:cubicBezTo>
                  <a:pt x="1764792" y="141641"/>
                  <a:pt x="1795272" y="431201"/>
                  <a:pt x="1810512" y="644561"/>
                </a:cubicBezTo>
                <a:cubicBezTo>
                  <a:pt x="1825752" y="857921"/>
                  <a:pt x="1828800" y="1153577"/>
                  <a:pt x="1847088" y="1339505"/>
                </a:cubicBezTo>
                <a:cubicBezTo>
                  <a:pt x="1865376" y="1525433"/>
                  <a:pt x="1871472" y="1668689"/>
                  <a:pt x="1920240" y="1760129"/>
                </a:cubicBezTo>
                <a:cubicBezTo>
                  <a:pt x="1969008" y="1851569"/>
                  <a:pt x="2008632" y="1882049"/>
                  <a:pt x="2139696" y="1888145"/>
                </a:cubicBezTo>
                <a:cubicBezTo>
                  <a:pt x="2270760" y="1894241"/>
                  <a:pt x="2554224" y="1802801"/>
                  <a:pt x="2706624" y="1796705"/>
                </a:cubicBezTo>
                <a:cubicBezTo>
                  <a:pt x="2859024" y="1790609"/>
                  <a:pt x="2910840" y="1839377"/>
                  <a:pt x="3054096" y="1851569"/>
                </a:cubicBezTo>
                <a:cubicBezTo>
                  <a:pt x="3197352" y="1863761"/>
                  <a:pt x="3429000" y="1875953"/>
                  <a:pt x="3566160" y="1869857"/>
                </a:cubicBezTo>
                <a:cubicBezTo>
                  <a:pt x="3703320" y="1863761"/>
                  <a:pt x="3819144" y="1833281"/>
                  <a:pt x="3877056" y="1814993"/>
                </a:cubicBezTo>
                <a:cubicBezTo>
                  <a:pt x="3934968" y="1796705"/>
                  <a:pt x="3904488" y="1763177"/>
                  <a:pt x="3913632" y="1760129"/>
                </a:cubicBezTo>
                <a:cubicBezTo>
                  <a:pt x="3922776" y="1757081"/>
                  <a:pt x="3931920" y="1796705"/>
                  <a:pt x="3931920" y="1796705"/>
                </a:cubicBezTo>
                <a:lnTo>
                  <a:pt x="3931920" y="1796705"/>
                </a:lnTo>
              </a:path>
            </a:pathLst>
          </a:cu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9328" y="2171791"/>
            <a:ext cx="2844292" cy="56315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575" y="2793583"/>
            <a:ext cx="5415137" cy="1242625"/>
          </a:xfrm>
          <a:prstGeom prst="rect">
            <a:avLst/>
          </a:prstGeom>
        </p:spPr>
      </p:pic>
      <p:sp>
        <p:nvSpPr>
          <p:cNvPr id="14" name="TextBox 13"/>
          <p:cNvSpPr txBox="1"/>
          <p:nvPr/>
        </p:nvSpPr>
        <p:spPr>
          <a:xfrm>
            <a:off x="2542032" y="5742432"/>
            <a:ext cx="4831772"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4000" dirty="0"/>
              <a:t>Sudden Jump in Phase</a:t>
            </a:r>
          </a:p>
        </p:txBody>
      </p:sp>
      <p:cxnSp>
        <p:nvCxnSpPr>
          <p:cNvPr id="16" name="Straight Arrow Connector 15"/>
          <p:cNvCxnSpPr/>
          <p:nvPr/>
        </p:nvCxnSpPr>
        <p:spPr>
          <a:xfrm flipV="1">
            <a:off x="5358384" y="3364992"/>
            <a:ext cx="2706624" cy="23774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3177958"/>
            <a:ext cx="1961141" cy="1961141"/>
          </a:xfrm>
          <a:prstGeom prst="rect">
            <a:avLst/>
          </a:prstGeom>
        </p:spPr>
      </p:pic>
    </p:spTree>
    <p:extLst>
      <p:ext uri="{BB962C8B-B14F-4D97-AF65-F5344CB8AC3E}">
        <p14:creationId xmlns:p14="http://schemas.microsoft.com/office/powerpoint/2010/main" val="16591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How</a:t>
            </a:r>
            <a:r>
              <a:rPr lang="en-US" sz="5400" dirty="0"/>
              <a:t> to detect tracking ?</a:t>
            </a:r>
          </a:p>
        </p:txBody>
      </p:sp>
      <p:sp>
        <p:nvSpPr>
          <p:cNvPr id="4" name="Slide Number Placeholder 3"/>
          <p:cNvSpPr>
            <a:spLocks noGrp="1"/>
          </p:cNvSpPr>
          <p:nvPr>
            <p:ph type="sldNum" sz="quarter" idx="12"/>
          </p:nvPr>
        </p:nvSpPr>
        <p:spPr/>
        <p:txBody>
          <a:bodyPr/>
          <a:lstStyle/>
          <a:p>
            <a:fld id="{088FEC65-D79E-4DCE-A549-ACBEE94ABE9E}" type="slidenum">
              <a:rPr lang="en-US" smtClean="0"/>
              <a:t>17</a:t>
            </a:fld>
            <a:endParaRPr lang="en-US"/>
          </a:p>
        </p:txBody>
      </p:sp>
      <p:grpSp>
        <p:nvGrpSpPr>
          <p:cNvPr id="14" name="Group 13"/>
          <p:cNvGrpSpPr/>
          <p:nvPr/>
        </p:nvGrpSpPr>
        <p:grpSpPr>
          <a:xfrm>
            <a:off x="5611003" y="1661653"/>
            <a:ext cx="6198350" cy="4601972"/>
            <a:chOff x="5611003" y="1661653"/>
            <a:chExt cx="6198350" cy="4601972"/>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1003" y="1661653"/>
              <a:ext cx="6198350" cy="4601972"/>
            </a:xfrm>
            <a:prstGeom prst="rect">
              <a:avLst/>
            </a:prstGeom>
          </p:spPr>
        </p:pic>
        <p:sp>
          <p:nvSpPr>
            <p:cNvPr id="8" name="Rectangle 7"/>
            <p:cNvSpPr/>
            <p:nvPr/>
          </p:nvSpPr>
          <p:spPr>
            <a:xfrm>
              <a:off x="6858000" y="1920240"/>
              <a:ext cx="4514088" cy="331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6803136" y="3429000"/>
            <a:ext cx="4568952" cy="0"/>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799847" y="2774008"/>
            <a:ext cx="4645321" cy="1401721"/>
          </a:xfrm>
          <a:custGeom>
            <a:avLst/>
            <a:gdLst>
              <a:gd name="connsiteX0" fmla="*/ 0 w 4645321"/>
              <a:gd name="connsiteY0" fmla="*/ 1017375 h 1401721"/>
              <a:gd name="connsiteX1" fmla="*/ 731520 w 4645321"/>
              <a:gd name="connsiteY1" fmla="*/ 980799 h 1401721"/>
              <a:gd name="connsiteX2" fmla="*/ 1097280 w 4645321"/>
              <a:gd name="connsiteY2" fmla="*/ 761343 h 1401721"/>
              <a:gd name="connsiteX3" fmla="*/ 1536192 w 4645321"/>
              <a:gd name="connsiteY3" fmla="*/ 578463 h 1401721"/>
              <a:gd name="connsiteX4" fmla="*/ 1865376 w 4645321"/>
              <a:gd name="connsiteY4" fmla="*/ 285855 h 1401721"/>
              <a:gd name="connsiteX5" fmla="*/ 2194560 w 4645321"/>
              <a:gd name="connsiteY5" fmla="*/ 48111 h 1401721"/>
              <a:gd name="connsiteX6" fmla="*/ 2340864 w 4645321"/>
              <a:gd name="connsiteY6" fmla="*/ 11535 h 1401721"/>
              <a:gd name="connsiteX7" fmla="*/ 2670048 w 4645321"/>
              <a:gd name="connsiteY7" fmla="*/ 194415 h 1401721"/>
              <a:gd name="connsiteX8" fmla="*/ 2980944 w 4645321"/>
              <a:gd name="connsiteY8" fmla="*/ 669903 h 1401721"/>
              <a:gd name="connsiteX9" fmla="*/ 3255264 w 4645321"/>
              <a:gd name="connsiteY9" fmla="*/ 999087 h 1401721"/>
              <a:gd name="connsiteX10" fmla="*/ 3566160 w 4645321"/>
              <a:gd name="connsiteY10" fmla="*/ 1181967 h 1401721"/>
              <a:gd name="connsiteX11" fmla="*/ 3822192 w 4645321"/>
              <a:gd name="connsiteY11" fmla="*/ 1346559 h 1401721"/>
              <a:gd name="connsiteX12" fmla="*/ 4279392 w 4645321"/>
              <a:gd name="connsiteY12" fmla="*/ 1364847 h 1401721"/>
              <a:gd name="connsiteX13" fmla="*/ 4590288 w 4645321"/>
              <a:gd name="connsiteY13" fmla="*/ 1401423 h 1401721"/>
              <a:gd name="connsiteX14" fmla="*/ 4645152 w 4645321"/>
              <a:gd name="connsiteY14" fmla="*/ 1383135 h 140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5321" h="1401721">
                <a:moveTo>
                  <a:pt x="0" y="1017375"/>
                </a:moveTo>
                <a:cubicBezTo>
                  <a:pt x="274320" y="1020423"/>
                  <a:pt x="548640" y="1023471"/>
                  <a:pt x="731520" y="980799"/>
                </a:cubicBezTo>
                <a:cubicBezTo>
                  <a:pt x="914400" y="938127"/>
                  <a:pt x="963168" y="828399"/>
                  <a:pt x="1097280" y="761343"/>
                </a:cubicBezTo>
                <a:cubicBezTo>
                  <a:pt x="1231392" y="694287"/>
                  <a:pt x="1408176" y="657711"/>
                  <a:pt x="1536192" y="578463"/>
                </a:cubicBezTo>
                <a:cubicBezTo>
                  <a:pt x="1664208" y="499215"/>
                  <a:pt x="1755648" y="374247"/>
                  <a:pt x="1865376" y="285855"/>
                </a:cubicBezTo>
                <a:cubicBezTo>
                  <a:pt x="1975104" y="197463"/>
                  <a:pt x="2115312" y="93831"/>
                  <a:pt x="2194560" y="48111"/>
                </a:cubicBezTo>
                <a:cubicBezTo>
                  <a:pt x="2273808" y="2391"/>
                  <a:pt x="2261616" y="-12849"/>
                  <a:pt x="2340864" y="11535"/>
                </a:cubicBezTo>
                <a:cubicBezTo>
                  <a:pt x="2420112" y="35919"/>
                  <a:pt x="2563368" y="84687"/>
                  <a:pt x="2670048" y="194415"/>
                </a:cubicBezTo>
                <a:cubicBezTo>
                  <a:pt x="2776728" y="304143"/>
                  <a:pt x="2883408" y="535791"/>
                  <a:pt x="2980944" y="669903"/>
                </a:cubicBezTo>
                <a:cubicBezTo>
                  <a:pt x="3078480" y="804015"/>
                  <a:pt x="3157728" y="913743"/>
                  <a:pt x="3255264" y="999087"/>
                </a:cubicBezTo>
                <a:cubicBezTo>
                  <a:pt x="3352800" y="1084431"/>
                  <a:pt x="3471672" y="1124055"/>
                  <a:pt x="3566160" y="1181967"/>
                </a:cubicBezTo>
                <a:cubicBezTo>
                  <a:pt x="3660648" y="1239879"/>
                  <a:pt x="3703320" y="1316079"/>
                  <a:pt x="3822192" y="1346559"/>
                </a:cubicBezTo>
                <a:cubicBezTo>
                  <a:pt x="3941064" y="1377039"/>
                  <a:pt x="4151376" y="1355703"/>
                  <a:pt x="4279392" y="1364847"/>
                </a:cubicBezTo>
                <a:cubicBezTo>
                  <a:pt x="4407408" y="1373991"/>
                  <a:pt x="4529328" y="1398375"/>
                  <a:pt x="4590288" y="1401423"/>
                </a:cubicBezTo>
                <a:cubicBezTo>
                  <a:pt x="4651248" y="1404471"/>
                  <a:pt x="4645152" y="1383135"/>
                  <a:pt x="4645152" y="1383135"/>
                </a:cubicBezTo>
              </a:path>
            </a:pathLst>
          </a:cu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60320" y="5833872"/>
            <a:ext cx="5525423" cy="70788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4000" dirty="0"/>
              <a:t>Predictable Phase Pattern</a:t>
            </a:r>
          </a:p>
        </p:txBody>
      </p:sp>
      <p:cxnSp>
        <p:nvCxnSpPr>
          <p:cNvPr id="13" name="Straight Arrow Connector 12"/>
          <p:cNvCxnSpPr/>
          <p:nvPr/>
        </p:nvCxnSpPr>
        <p:spPr>
          <a:xfrm flipV="1">
            <a:off x="5376672" y="3456432"/>
            <a:ext cx="2706624" cy="23774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3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235787" y="894835"/>
            <a:ext cx="1760831" cy="4374778"/>
          </a:xfr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54" y="2774008"/>
            <a:ext cx="1961141" cy="1961141"/>
          </a:xfrm>
          <a:prstGeom prst="rect">
            <a:avLst/>
          </a:prstGeom>
        </p:spPr>
      </p:pic>
    </p:spTree>
    <p:extLst>
      <p:ext uri="{BB962C8B-B14F-4D97-AF65-F5344CB8AC3E}">
        <p14:creationId xmlns:p14="http://schemas.microsoft.com/office/powerpoint/2010/main" val="11826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63" presetClass="path" presetSubtype="0" accel="50000" decel="50000" fill="hold" nodeType="afterEffect">
                                  <p:stCondLst>
                                    <p:cond delay="0"/>
                                  </p:stCondLst>
                                  <p:childTnLst>
                                    <p:animMotion origin="layout" path="M 4.16667E-7 -3.7037E-6 L 0.32461 -0.01018 " pathEditMode="relative" rAng="0" ptsTypes="AA">
                                      <p:cBhvr>
                                        <p:cTn id="19" dur="3500" fill="hold"/>
                                        <p:tgtEl>
                                          <p:spTgt spid="18"/>
                                        </p:tgtEl>
                                        <p:attrNameLst>
                                          <p:attrName>ppt_x</p:attrName>
                                          <p:attrName>ppt_y</p:attrName>
                                        </p:attrNameLst>
                                      </p:cBhvr>
                                      <p:rCtr x="16224" y="-509"/>
                                    </p:animMotion>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500"/>
                                        <p:tgtEl>
                                          <p:spTgt spid="11"/>
                                        </p:tgtEl>
                                      </p:cBhvr>
                                    </p:animEffect>
                                  </p:childTnLst>
                                </p:cTn>
                              </p:par>
                            </p:childTnLst>
                          </p:cTn>
                        </p:par>
                        <p:par>
                          <p:cTn id="23" fill="hold">
                            <p:stCondLst>
                              <p:cond delay="4000"/>
                            </p:stCondLst>
                            <p:childTnLst>
                              <p:par>
                                <p:cTn id="24" presetID="10" presetClass="entr" presetSubtype="0" fill="hold" grpId="1"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Single tag </a:t>
            </a:r>
            <a:r>
              <a:rPr lang="en-US" sz="5400" dirty="0"/>
              <a:t>tracking algorithm sketch</a:t>
            </a:r>
          </a:p>
        </p:txBody>
      </p:sp>
      <p:sp>
        <p:nvSpPr>
          <p:cNvPr id="4" name="Slide Number Placeholder 3"/>
          <p:cNvSpPr>
            <a:spLocks noGrp="1"/>
          </p:cNvSpPr>
          <p:nvPr>
            <p:ph type="sldNum" sz="quarter" idx="12"/>
          </p:nvPr>
        </p:nvSpPr>
        <p:spPr/>
        <p:txBody>
          <a:bodyPr/>
          <a:lstStyle/>
          <a:p>
            <a:fld id="{088FEC65-D79E-4DCE-A549-ACBEE94ABE9E}" type="slidenum">
              <a:rPr lang="en-US" smtClean="0"/>
              <a:t>18</a:t>
            </a:fld>
            <a:endParaRPr lang="en-US"/>
          </a:p>
        </p:txBody>
      </p:sp>
      <p:cxnSp>
        <p:nvCxnSpPr>
          <p:cNvPr id="7" name="Straight Arrow Connector 6"/>
          <p:cNvCxnSpPr/>
          <p:nvPr/>
        </p:nvCxnSpPr>
        <p:spPr>
          <a:xfrm flipV="1">
            <a:off x="1682496" y="1690693"/>
            <a:ext cx="0" cy="42529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64208" y="5925312"/>
            <a:ext cx="7973568" cy="182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10896" y="2834640"/>
            <a:ext cx="1545616" cy="769441"/>
          </a:xfrm>
          <a:prstGeom prst="rect">
            <a:avLst/>
          </a:prstGeom>
          <a:noFill/>
        </p:spPr>
        <p:txBody>
          <a:bodyPr wrap="none" rtlCol="0">
            <a:spAutoFit/>
          </a:bodyPr>
          <a:lstStyle/>
          <a:p>
            <a:r>
              <a:rPr lang="en-US" sz="4400" dirty="0"/>
              <a:t>Phase</a:t>
            </a:r>
          </a:p>
        </p:txBody>
      </p:sp>
      <p:sp>
        <p:nvSpPr>
          <p:cNvPr id="18" name="TextBox 17"/>
          <p:cNvSpPr txBox="1"/>
          <p:nvPr/>
        </p:nvSpPr>
        <p:spPr>
          <a:xfrm>
            <a:off x="4110277" y="6088559"/>
            <a:ext cx="2925032" cy="769441"/>
          </a:xfrm>
          <a:prstGeom prst="rect">
            <a:avLst/>
          </a:prstGeom>
          <a:noFill/>
        </p:spPr>
        <p:txBody>
          <a:bodyPr wrap="none" rtlCol="0">
            <a:spAutoFit/>
          </a:bodyPr>
          <a:lstStyle/>
          <a:p>
            <a:r>
              <a:rPr lang="en-US" sz="4400" dirty="0"/>
              <a:t>Tag Position</a:t>
            </a:r>
          </a:p>
        </p:txBody>
      </p:sp>
      <p:sp>
        <p:nvSpPr>
          <p:cNvPr id="19" name="TextBox 18"/>
          <p:cNvSpPr txBox="1"/>
          <p:nvPr/>
        </p:nvSpPr>
        <p:spPr>
          <a:xfrm>
            <a:off x="8007021" y="4306272"/>
            <a:ext cx="3245545" cy="584775"/>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Calibration Phase</a:t>
            </a:r>
          </a:p>
        </p:txBody>
      </p:sp>
      <p:sp>
        <p:nvSpPr>
          <p:cNvPr id="20" name="Freeform 19"/>
          <p:cNvSpPr/>
          <p:nvPr/>
        </p:nvSpPr>
        <p:spPr>
          <a:xfrm>
            <a:off x="2633472" y="2992921"/>
            <a:ext cx="5797296" cy="2885367"/>
          </a:xfrm>
          <a:custGeom>
            <a:avLst/>
            <a:gdLst>
              <a:gd name="connsiteX0" fmla="*/ 0 w 5797296"/>
              <a:gd name="connsiteY0" fmla="*/ 2859239 h 2885367"/>
              <a:gd name="connsiteX1" fmla="*/ 420624 w 5797296"/>
              <a:gd name="connsiteY1" fmla="*/ 2456903 h 2885367"/>
              <a:gd name="connsiteX2" fmla="*/ 822960 w 5797296"/>
              <a:gd name="connsiteY2" fmla="*/ 1889975 h 2885367"/>
              <a:gd name="connsiteX3" fmla="*/ 1316736 w 5797296"/>
              <a:gd name="connsiteY3" fmla="*/ 1268183 h 2885367"/>
              <a:gd name="connsiteX4" fmla="*/ 1664208 w 5797296"/>
              <a:gd name="connsiteY4" fmla="*/ 774407 h 2885367"/>
              <a:gd name="connsiteX5" fmla="*/ 2048256 w 5797296"/>
              <a:gd name="connsiteY5" fmla="*/ 390359 h 2885367"/>
              <a:gd name="connsiteX6" fmla="*/ 2596896 w 5797296"/>
              <a:gd name="connsiteY6" fmla="*/ 61175 h 2885367"/>
              <a:gd name="connsiteX7" fmla="*/ 3090672 w 5797296"/>
              <a:gd name="connsiteY7" fmla="*/ 24599 h 2885367"/>
              <a:gd name="connsiteX8" fmla="*/ 3675888 w 5797296"/>
              <a:gd name="connsiteY8" fmla="*/ 335495 h 2885367"/>
              <a:gd name="connsiteX9" fmla="*/ 4261104 w 5797296"/>
              <a:gd name="connsiteY9" fmla="*/ 993863 h 2885367"/>
              <a:gd name="connsiteX10" fmla="*/ 5029200 w 5797296"/>
              <a:gd name="connsiteY10" fmla="*/ 2017991 h 2885367"/>
              <a:gd name="connsiteX11" fmla="*/ 5669280 w 5797296"/>
              <a:gd name="connsiteY11" fmla="*/ 2786087 h 2885367"/>
              <a:gd name="connsiteX12" fmla="*/ 5760720 w 5797296"/>
              <a:gd name="connsiteY12" fmla="*/ 2877527 h 2885367"/>
              <a:gd name="connsiteX13" fmla="*/ 5760720 w 5797296"/>
              <a:gd name="connsiteY13" fmla="*/ 2804375 h 2885367"/>
              <a:gd name="connsiteX14" fmla="*/ 5797296 w 5797296"/>
              <a:gd name="connsiteY14" fmla="*/ 2840951 h 28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7296" h="2885367">
                <a:moveTo>
                  <a:pt x="0" y="2859239"/>
                </a:moveTo>
                <a:cubicBezTo>
                  <a:pt x="141732" y="2738843"/>
                  <a:pt x="283464" y="2618447"/>
                  <a:pt x="420624" y="2456903"/>
                </a:cubicBezTo>
                <a:cubicBezTo>
                  <a:pt x="557784" y="2295359"/>
                  <a:pt x="673608" y="2088095"/>
                  <a:pt x="822960" y="1889975"/>
                </a:cubicBezTo>
                <a:cubicBezTo>
                  <a:pt x="972312" y="1691855"/>
                  <a:pt x="1176528" y="1454111"/>
                  <a:pt x="1316736" y="1268183"/>
                </a:cubicBezTo>
                <a:cubicBezTo>
                  <a:pt x="1456944" y="1082255"/>
                  <a:pt x="1542288" y="920711"/>
                  <a:pt x="1664208" y="774407"/>
                </a:cubicBezTo>
                <a:cubicBezTo>
                  <a:pt x="1786128" y="628103"/>
                  <a:pt x="1892808" y="509231"/>
                  <a:pt x="2048256" y="390359"/>
                </a:cubicBezTo>
                <a:cubicBezTo>
                  <a:pt x="2203704" y="271487"/>
                  <a:pt x="2423160" y="122135"/>
                  <a:pt x="2596896" y="61175"/>
                </a:cubicBezTo>
                <a:cubicBezTo>
                  <a:pt x="2770632" y="215"/>
                  <a:pt x="2910840" y="-21121"/>
                  <a:pt x="3090672" y="24599"/>
                </a:cubicBezTo>
                <a:cubicBezTo>
                  <a:pt x="3270504" y="70319"/>
                  <a:pt x="3480816" y="173951"/>
                  <a:pt x="3675888" y="335495"/>
                </a:cubicBezTo>
                <a:cubicBezTo>
                  <a:pt x="3870960" y="497039"/>
                  <a:pt x="4035552" y="713447"/>
                  <a:pt x="4261104" y="993863"/>
                </a:cubicBezTo>
                <a:cubicBezTo>
                  <a:pt x="4486656" y="1274279"/>
                  <a:pt x="4794504" y="1719287"/>
                  <a:pt x="5029200" y="2017991"/>
                </a:cubicBezTo>
                <a:cubicBezTo>
                  <a:pt x="5263896" y="2316695"/>
                  <a:pt x="5547360" y="2642831"/>
                  <a:pt x="5669280" y="2786087"/>
                </a:cubicBezTo>
                <a:cubicBezTo>
                  <a:pt x="5791200" y="2929343"/>
                  <a:pt x="5745480" y="2874479"/>
                  <a:pt x="5760720" y="2877527"/>
                </a:cubicBezTo>
                <a:cubicBezTo>
                  <a:pt x="5775960" y="2880575"/>
                  <a:pt x="5754624" y="2810471"/>
                  <a:pt x="5760720" y="2804375"/>
                </a:cubicBezTo>
                <a:lnTo>
                  <a:pt x="5797296" y="2840951"/>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28989" y="5808679"/>
            <a:ext cx="2428293" cy="1200329"/>
          </a:xfrm>
          <a:prstGeom prst="rect">
            <a:avLst/>
          </a:prstGeom>
          <a:noFill/>
        </p:spPr>
        <p:txBody>
          <a:bodyPr wrap="none" rtlCol="0">
            <a:spAutoFit/>
          </a:bodyPr>
          <a:lstStyle/>
          <a:p>
            <a:pPr algn="ctr"/>
            <a:r>
              <a:rPr lang="en-US" sz="3600" dirty="0"/>
              <a:t>Last Known </a:t>
            </a:r>
          </a:p>
          <a:p>
            <a:pPr algn="ctr"/>
            <a:r>
              <a:rPr lang="en-US" sz="3600" dirty="0"/>
              <a:t>Position</a:t>
            </a:r>
          </a:p>
        </p:txBody>
      </p:sp>
      <p:cxnSp>
        <p:nvCxnSpPr>
          <p:cNvPr id="23" name="Straight Connector 22"/>
          <p:cNvCxnSpPr/>
          <p:nvPr/>
        </p:nvCxnSpPr>
        <p:spPr>
          <a:xfrm>
            <a:off x="3255264" y="5147433"/>
            <a:ext cx="0" cy="79616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32304" y="4119032"/>
            <a:ext cx="822960" cy="102840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97936" y="2936408"/>
            <a:ext cx="822960" cy="102840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20896" y="4021322"/>
            <a:ext cx="52442" cy="193071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0" idx="5"/>
          </p:cNvCxnSpPr>
          <p:nvPr/>
        </p:nvCxnSpPr>
        <p:spPr>
          <a:xfrm>
            <a:off x="4681728" y="3383280"/>
            <a:ext cx="46346" cy="257485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0" idx="5"/>
          </p:cNvCxnSpPr>
          <p:nvPr/>
        </p:nvCxnSpPr>
        <p:spPr>
          <a:xfrm>
            <a:off x="3293551" y="2936408"/>
            <a:ext cx="1388177" cy="44687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432304" y="2975208"/>
            <a:ext cx="888493" cy="1139592"/>
          </a:xfrm>
          <a:custGeom>
            <a:avLst/>
            <a:gdLst>
              <a:gd name="connsiteX0" fmla="*/ 0 w 888493"/>
              <a:gd name="connsiteY0" fmla="*/ 1139592 h 1139592"/>
              <a:gd name="connsiteX1" fmla="*/ 310896 w 888493"/>
              <a:gd name="connsiteY1" fmla="*/ 828696 h 1139592"/>
              <a:gd name="connsiteX2" fmla="*/ 493776 w 888493"/>
              <a:gd name="connsiteY2" fmla="*/ 536088 h 1139592"/>
              <a:gd name="connsiteX3" fmla="*/ 566928 w 888493"/>
              <a:gd name="connsiteY3" fmla="*/ 243480 h 1139592"/>
              <a:gd name="connsiteX4" fmla="*/ 859536 w 888493"/>
              <a:gd name="connsiteY4" fmla="*/ 24024 h 1139592"/>
              <a:gd name="connsiteX5" fmla="*/ 877824 w 888493"/>
              <a:gd name="connsiteY5" fmla="*/ 5736 h 1139592"/>
              <a:gd name="connsiteX6" fmla="*/ 877824 w 888493"/>
              <a:gd name="connsiteY6" fmla="*/ 5736 h 113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493" h="1139592">
                <a:moveTo>
                  <a:pt x="0" y="1139592"/>
                </a:moveTo>
                <a:cubicBezTo>
                  <a:pt x="114300" y="1034436"/>
                  <a:pt x="228600" y="929280"/>
                  <a:pt x="310896" y="828696"/>
                </a:cubicBezTo>
                <a:cubicBezTo>
                  <a:pt x="393192" y="728112"/>
                  <a:pt x="451104" y="633624"/>
                  <a:pt x="493776" y="536088"/>
                </a:cubicBezTo>
                <a:cubicBezTo>
                  <a:pt x="536448" y="438552"/>
                  <a:pt x="505968" y="328824"/>
                  <a:pt x="566928" y="243480"/>
                </a:cubicBezTo>
                <a:cubicBezTo>
                  <a:pt x="627888" y="158136"/>
                  <a:pt x="807720" y="63648"/>
                  <a:pt x="859536" y="24024"/>
                </a:cubicBezTo>
                <a:cubicBezTo>
                  <a:pt x="911352" y="-15600"/>
                  <a:pt x="877824" y="5736"/>
                  <a:pt x="877824" y="5736"/>
                </a:cubicBezTo>
                <a:lnTo>
                  <a:pt x="877824" y="5736"/>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216442" y="2001701"/>
            <a:ext cx="1999586" cy="954107"/>
          </a:xfrm>
          <a:prstGeom prst="rect">
            <a:avLst/>
          </a:prstGeom>
          <a:noFill/>
        </p:spPr>
        <p:txBody>
          <a:bodyPr wrap="none" rtlCol="0">
            <a:spAutoFit/>
          </a:bodyPr>
          <a:lstStyle/>
          <a:p>
            <a:r>
              <a:rPr lang="en-US" sz="2800"/>
              <a:t>T-second </a:t>
            </a:r>
          </a:p>
          <a:p>
            <a:r>
              <a:rPr lang="en-US" sz="2800" dirty="0"/>
              <a:t>Swipe Phase</a:t>
            </a:r>
          </a:p>
        </p:txBody>
      </p:sp>
      <p:sp>
        <p:nvSpPr>
          <p:cNvPr id="38" name="TextBox 37"/>
          <p:cNvSpPr txBox="1"/>
          <p:nvPr/>
        </p:nvSpPr>
        <p:spPr>
          <a:xfrm>
            <a:off x="2857025" y="4367827"/>
            <a:ext cx="2350067" cy="523220"/>
          </a:xfrm>
          <a:prstGeom prst="rect">
            <a:avLst/>
          </a:prstGeom>
          <a:solidFill>
            <a:schemeClr val="accent6">
              <a:lumMod val="40000"/>
              <a:lumOff val="6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DTW Matching</a:t>
            </a:r>
          </a:p>
        </p:txBody>
      </p:sp>
      <p:sp>
        <p:nvSpPr>
          <p:cNvPr id="39" name="Right Brace 38"/>
          <p:cNvSpPr/>
          <p:nvPr/>
        </p:nvSpPr>
        <p:spPr>
          <a:xfrm rot="5400000">
            <a:off x="4314319" y="5642650"/>
            <a:ext cx="323836" cy="805073"/>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5022229" y="4837659"/>
            <a:ext cx="2650213" cy="1200329"/>
          </a:xfrm>
          <a:prstGeom prst="rect">
            <a:avLst/>
          </a:prstGeom>
          <a:noFill/>
        </p:spPr>
        <p:txBody>
          <a:bodyPr wrap="none" rtlCol="0">
            <a:spAutoFit/>
          </a:bodyPr>
          <a:lstStyle/>
          <a:p>
            <a:r>
              <a:rPr lang="en-US" sz="3600"/>
              <a:t>Potential </a:t>
            </a:r>
          </a:p>
          <a:p>
            <a:r>
              <a:rPr lang="en-US" sz="3600" dirty="0"/>
              <a:t>New Position</a:t>
            </a:r>
          </a:p>
        </p:txBody>
      </p:sp>
      <p:pic>
        <p:nvPicPr>
          <p:cNvPr id="62" name="Content Placeholder 3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9231396" y="728668"/>
            <a:ext cx="1078653" cy="2679910"/>
          </a:xfrm>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695" y="1972237"/>
            <a:ext cx="875725" cy="875725"/>
          </a:xfrm>
          <a:prstGeom prst="rect">
            <a:avLst/>
          </a:prstGeom>
        </p:spPr>
      </p:pic>
      <p:pic>
        <p:nvPicPr>
          <p:cNvPr id="66" name="Picture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8072" y="2003614"/>
            <a:ext cx="875725" cy="875725"/>
          </a:xfrm>
          <a:prstGeom prst="rect">
            <a:avLst/>
          </a:prstGeom>
        </p:spPr>
      </p:pic>
      <p:pic>
        <p:nvPicPr>
          <p:cNvPr id="67" name="Picture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069" y="1972237"/>
            <a:ext cx="909472" cy="909472"/>
          </a:xfrm>
          <a:prstGeom prst="rect">
            <a:avLst/>
          </a:prstGeom>
        </p:spPr>
      </p:pic>
      <p:sp>
        <p:nvSpPr>
          <p:cNvPr id="68" name="Notched Right Arrow 67"/>
          <p:cNvSpPr/>
          <p:nvPr/>
        </p:nvSpPr>
        <p:spPr>
          <a:xfrm rot="16200000">
            <a:off x="9546312" y="2699413"/>
            <a:ext cx="509424" cy="38497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0" presetClass="path" presetSubtype="0" accel="50000" decel="50000" fill="hold" nodeType="withEffect">
                                  <p:stCondLst>
                                    <p:cond delay="0"/>
                                  </p:stCondLst>
                                  <p:childTnLst>
                                    <p:animMotion origin="layout" path="M 0.0125 0.01389 L 0.17552 0.01389 " pathEditMode="relative" ptsTypes="AA">
                                      <p:cBhvr>
                                        <p:cTn id="26" dur="2000" fill="hold"/>
                                        <p:tgtEl>
                                          <p:spTgt spid="63"/>
                                        </p:tgtEl>
                                        <p:attrNameLst>
                                          <p:attrName>ppt_x</p:attrName>
                                          <p:attrName>ppt_y</p:attrName>
                                        </p:attrNameLst>
                                      </p:cBhvr>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63"/>
                                        </p:tgtEl>
                                      </p:cBhvr>
                                    </p:animEffect>
                                    <p:set>
                                      <p:cBhvr>
                                        <p:cTn id="30" dur="1" fill="hold">
                                          <p:stCondLst>
                                            <p:cond delay="499"/>
                                          </p:stCondLst>
                                        </p:cTn>
                                        <p:tgtEl>
                                          <p:spTgt spid="63"/>
                                        </p:tgtEl>
                                        <p:attrNameLst>
                                          <p:attrName>style.visibility</p:attrName>
                                        </p:attrNameLst>
                                      </p:cBhvr>
                                      <p:to>
                                        <p:strVal val="hidden"/>
                                      </p:to>
                                    </p:se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0" presetClass="path" presetSubtype="0" accel="50000" decel="50000" fill="hold" nodeType="withEffect">
                                  <p:stCondLst>
                                    <p:cond delay="0"/>
                                  </p:stCondLst>
                                  <p:childTnLst>
                                    <p:animMotion origin="layout" path="M 0.0125 0.01389 L 0.17552 0.01389 " pathEditMode="relative" rAng="0" ptsTypes="AA">
                                      <p:cBhvr>
                                        <p:cTn id="36" dur="2000" fill="hold"/>
                                        <p:tgtEl>
                                          <p:spTgt spid="66"/>
                                        </p:tgtEl>
                                        <p:attrNameLst>
                                          <p:attrName>ppt_x</p:attrName>
                                          <p:attrName>ppt_y</p:attrName>
                                        </p:attrNameLst>
                                      </p:cBhvr>
                                      <p:rCtr x="8151" y="0"/>
                                    </p:animMotion>
                                  </p:childTnLst>
                                </p:cTn>
                              </p:par>
                            </p:childTnLst>
                          </p:cTn>
                        </p:par>
                        <p:par>
                          <p:cTn id="37" fill="hold">
                            <p:stCondLst>
                              <p:cond delay="4500"/>
                            </p:stCondLst>
                            <p:childTnLst>
                              <p:par>
                                <p:cTn id="38" presetID="10" presetClass="exit" presetSubtype="0" fill="hold" nodeType="afterEffect">
                                  <p:stCondLst>
                                    <p:cond delay="0"/>
                                  </p:stCondLst>
                                  <p:childTnLst>
                                    <p:animEffect transition="out" filter="fade">
                                      <p:cBhvr>
                                        <p:cTn id="39" dur="500"/>
                                        <p:tgtEl>
                                          <p:spTgt spid="66"/>
                                        </p:tgtEl>
                                      </p:cBhvr>
                                    </p:animEffect>
                                    <p:set>
                                      <p:cBhvr>
                                        <p:cTn id="40" dur="1" fill="hold">
                                          <p:stCondLst>
                                            <p:cond delay="499"/>
                                          </p:stCondLst>
                                        </p:cTn>
                                        <p:tgtEl>
                                          <p:spTgt spid="66"/>
                                        </p:tgtEl>
                                        <p:attrNameLst>
                                          <p:attrName>style.visibility</p:attrName>
                                        </p:attrNameLst>
                                      </p:cBhvr>
                                      <p:to>
                                        <p:strVal val="hidden"/>
                                      </p:to>
                                    </p:se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125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par>
                                <p:cTn id="56" presetID="10" presetClass="exit" presetSubtype="0" fill="hold" grpId="1" nodeType="with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1263 0.00301 L 0.05039 0.00301 " pathEditMode="relative" ptsTypes="AA">
                                      <p:cBhvr>
                                        <p:cTn id="65" dur="2000" fill="hold"/>
                                        <p:tgtEl>
                                          <p:spTgt spid="67"/>
                                        </p:tgtEl>
                                        <p:attrNameLst>
                                          <p:attrName>ppt_x</p:attrName>
                                          <p:attrName>ppt_y</p:attrName>
                                        </p:attrNameLst>
                                      </p:cBhvr>
                                    </p:animMotion>
                                  </p:childTnLst>
                                </p:cTn>
                              </p:par>
                              <p:par>
                                <p:cTn id="66" presetID="22" presetClass="entr" presetSubtype="8"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par>
                                <p:cTn id="81" presetID="10"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randombar(horizontal)">
                                      <p:cBhvr>
                                        <p:cTn id="98" dur="500"/>
                                        <p:tgtEl>
                                          <p:spTgt spid="3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500"/>
                                        <p:tgtEl>
                                          <p:spTgt spid="68"/>
                                        </p:tgtEl>
                                      </p:cBhvr>
                                    </p:animEffect>
                                  </p:childTnLst>
                                </p:cTn>
                              </p:par>
                              <p:par>
                                <p:cTn id="105" presetID="27" presetClass="emph" presetSubtype="0" fill="remove" grpId="0" nodeType="withEffect">
                                  <p:stCondLst>
                                    <p:cond delay="0"/>
                                  </p:stCondLst>
                                  <p:childTnLst>
                                    <p:animClr clrSpc="rgb" dir="cw">
                                      <p:cBhvr override="childStyle">
                                        <p:cTn id="106" dur="2000" autoRev="1" fill="remove"/>
                                        <p:tgtEl>
                                          <p:spTgt spid="68"/>
                                        </p:tgtEl>
                                        <p:attrNameLst>
                                          <p:attrName>style.color</p:attrName>
                                        </p:attrNameLst>
                                      </p:cBhvr>
                                      <p:to>
                                        <a:schemeClr val="bg1"/>
                                      </p:to>
                                    </p:animClr>
                                    <p:animClr clrSpc="rgb" dir="cw">
                                      <p:cBhvr>
                                        <p:cTn id="107" dur="2000" autoRev="1" fill="remove"/>
                                        <p:tgtEl>
                                          <p:spTgt spid="68"/>
                                        </p:tgtEl>
                                        <p:attrNameLst>
                                          <p:attrName>fillcolor</p:attrName>
                                        </p:attrNameLst>
                                      </p:cBhvr>
                                      <p:to>
                                        <a:schemeClr val="bg1"/>
                                      </p:to>
                                    </p:animClr>
                                    <p:set>
                                      <p:cBhvr>
                                        <p:cTn id="108" dur="2000" autoRev="1" fill="remove"/>
                                        <p:tgtEl>
                                          <p:spTgt spid="68"/>
                                        </p:tgtEl>
                                        <p:attrNameLst>
                                          <p:attrName>fill.type</p:attrName>
                                        </p:attrNameLst>
                                      </p:cBhvr>
                                      <p:to>
                                        <p:strVal val="solid"/>
                                      </p:to>
                                    </p:set>
                                    <p:set>
                                      <p:cBhvr>
                                        <p:cTn id="109" dur="2000" autoRev="1" fill="remove"/>
                                        <p:tgtEl>
                                          <p:spTgt spid="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19" grpId="0" animBg="1"/>
      <p:bldP spid="20" grpId="0" animBg="1"/>
      <p:bldP spid="21" grpId="0"/>
      <p:bldP spid="36" grpId="0" animBg="1"/>
      <p:bldP spid="37" grpId="0"/>
      <p:bldP spid="38" grpId="0" animBg="1"/>
      <p:bldP spid="39" grpId="0" animBg="1"/>
      <p:bldP spid="40" grpId="0"/>
      <p:bldP spid="68" grpId="0" animBg="1"/>
      <p:bldP spid="6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accent2">
                <a:lumMod val="0"/>
                <a:lumOff val="100000"/>
              </a:schemeClr>
            </a:gs>
            <a:gs pos="16000">
              <a:schemeClr val="accent2">
                <a:lumMod val="0"/>
                <a:lumOff val="100000"/>
              </a:schemeClr>
            </a:gs>
            <a:gs pos="100000">
              <a:schemeClr val="accent2">
                <a:lumMod val="100000"/>
              </a:schemeClr>
            </a:gs>
          </a:gsLst>
          <a:lin ang="162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19</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 and Reasoning</a:t>
            </a:r>
          </a:p>
        </p:txBody>
      </p:sp>
      <p:sp>
        <p:nvSpPr>
          <p:cNvPr id="6" name="TextBox 5"/>
          <p:cNvSpPr txBox="1"/>
          <p:nvPr/>
        </p:nvSpPr>
        <p:spPr>
          <a:xfrm>
            <a:off x="1846730" y="2606484"/>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Touch and Single </a:t>
            </a:r>
            <a:r>
              <a:rPr lang="en-US" sz="4800"/>
              <a:t>Tag Tracking</a:t>
            </a:r>
            <a:endParaRPr lang="en-US" sz="4800" dirty="0"/>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2" name="TextBox 1"/>
          <p:cNvSpPr txBox="1"/>
          <p:nvPr/>
        </p:nvSpPr>
        <p:spPr>
          <a:xfrm>
            <a:off x="1855694" y="757520"/>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11" name="TextBox 10"/>
          <p:cNvSpPr txBox="1"/>
          <p:nvPr/>
        </p:nvSpPr>
        <p:spPr>
          <a:xfrm>
            <a:off x="1846730" y="2595033"/>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716294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LOTS of c</a:t>
            </a:r>
            <a:r>
              <a:rPr lang="en-US" sz="5400" dirty="0"/>
              <a:t>onnected devices by 2022</a:t>
            </a:r>
          </a:p>
        </p:txBody>
      </p:sp>
      <p:sp>
        <p:nvSpPr>
          <p:cNvPr id="4" name="Slide Number Placeholder 3"/>
          <p:cNvSpPr>
            <a:spLocks noGrp="1"/>
          </p:cNvSpPr>
          <p:nvPr>
            <p:ph type="sldNum" sz="quarter" idx="12"/>
          </p:nvPr>
        </p:nvSpPr>
        <p:spPr/>
        <p:txBody>
          <a:bodyPr/>
          <a:lstStyle/>
          <a:p>
            <a:fld id="{6E06BAB6-B2D6-4F67-93FE-C0826FF65A29}" type="slidenum">
              <a:rPr lang="en-US" smtClean="0"/>
              <a:t>2</a:t>
            </a:fld>
            <a:endParaRPr lang="en-US" dirty="0"/>
          </a:p>
        </p:txBody>
      </p:sp>
      <p:pic>
        <p:nvPicPr>
          <p:cNvPr id="5" name="Picture 4"/>
          <p:cNvPicPr>
            <a:picLocks noChangeAspect="1"/>
          </p:cNvPicPr>
          <p:nvPr/>
        </p:nvPicPr>
        <p:blipFill>
          <a:blip r:embed="rId3"/>
          <a:stretch>
            <a:fillRect/>
          </a:stretch>
        </p:blipFill>
        <p:spPr>
          <a:xfrm>
            <a:off x="1815352" y="1731033"/>
            <a:ext cx="9331324" cy="4665662"/>
          </a:xfrm>
          <a:prstGeom prst="rect">
            <a:avLst/>
          </a:prstGeom>
        </p:spPr>
      </p:pic>
      <p:sp>
        <p:nvSpPr>
          <p:cNvPr id="3" name="TextBox 2"/>
          <p:cNvSpPr txBox="1"/>
          <p:nvPr/>
        </p:nvSpPr>
        <p:spPr>
          <a:xfrm>
            <a:off x="577873" y="2179426"/>
            <a:ext cx="3474028" cy="923330"/>
          </a:xfrm>
          <a:prstGeom prst="rect">
            <a:avLst/>
          </a:prstGeom>
          <a:noFill/>
        </p:spPr>
        <p:txBody>
          <a:bodyPr wrap="none" rtlCol="0">
            <a:spAutoFit/>
          </a:bodyPr>
          <a:lstStyle/>
          <a:p>
            <a:r>
              <a:rPr lang="en-US" sz="5400" dirty="0"/>
              <a:t>~30 Billion*</a:t>
            </a:r>
          </a:p>
        </p:txBody>
      </p:sp>
      <p:sp>
        <p:nvSpPr>
          <p:cNvPr id="6" name="TextBox 5"/>
          <p:cNvSpPr txBox="1"/>
          <p:nvPr/>
        </p:nvSpPr>
        <p:spPr>
          <a:xfrm>
            <a:off x="8928847" y="6507917"/>
            <a:ext cx="1375698" cy="276999"/>
          </a:xfrm>
          <a:prstGeom prst="rect">
            <a:avLst/>
          </a:prstGeom>
          <a:noFill/>
        </p:spPr>
        <p:txBody>
          <a:bodyPr wrap="none" rtlCol="0">
            <a:spAutoFit/>
          </a:bodyPr>
          <a:lstStyle/>
          <a:p>
            <a:r>
              <a:rPr lang="en-US" sz="1200" dirty="0"/>
              <a:t>*Ericsson Research</a:t>
            </a:r>
          </a:p>
        </p:txBody>
      </p:sp>
    </p:spTree>
    <p:extLst>
      <p:ext uri="{BB962C8B-B14F-4D97-AF65-F5344CB8AC3E}">
        <p14:creationId xmlns:p14="http://schemas.microsoft.com/office/powerpoint/2010/main" val="34101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Experimental</a:t>
            </a:r>
            <a:r>
              <a:rPr lang="en-US" sz="5400" dirty="0"/>
              <a:t> setup</a:t>
            </a:r>
          </a:p>
        </p:txBody>
      </p:sp>
      <p:sp>
        <p:nvSpPr>
          <p:cNvPr id="4" name="Slide Number Placeholder 3"/>
          <p:cNvSpPr>
            <a:spLocks noGrp="1"/>
          </p:cNvSpPr>
          <p:nvPr>
            <p:ph type="sldNum" sz="quarter" idx="12"/>
          </p:nvPr>
        </p:nvSpPr>
        <p:spPr/>
        <p:txBody>
          <a:bodyPr/>
          <a:lstStyle/>
          <a:p>
            <a:fld id="{088FEC65-D79E-4DCE-A549-ACBEE94ABE9E}" type="slidenum">
              <a:rPr lang="en-US" smtClean="0"/>
              <a:t>20</a:t>
            </a:fld>
            <a:endParaRPr lang="en-US"/>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927371" y="1554480"/>
            <a:ext cx="3847087" cy="5143500"/>
          </a:xfrm>
          <a:prstGeom prst="rect">
            <a:avLst/>
          </a:prstGeom>
        </p:spPr>
      </p:pic>
      <p:sp>
        <p:nvSpPr>
          <p:cNvPr id="6" name="Left Arrow 5"/>
          <p:cNvSpPr/>
          <p:nvPr/>
        </p:nvSpPr>
        <p:spPr>
          <a:xfrm>
            <a:off x="4602761" y="2271452"/>
            <a:ext cx="2306782"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Left Arrow 6"/>
          <p:cNvSpPr/>
          <p:nvPr/>
        </p:nvSpPr>
        <p:spPr>
          <a:xfrm>
            <a:off x="4665102" y="3310543"/>
            <a:ext cx="2306782" cy="1143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Left Arrow 7"/>
          <p:cNvSpPr/>
          <p:nvPr/>
        </p:nvSpPr>
        <p:spPr>
          <a:xfrm>
            <a:off x="4877678" y="4422372"/>
            <a:ext cx="2125373" cy="1039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eft Arrow 8"/>
          <p:cNvSpPr/>
          <p:nvPr/>
        </p:nvSpPr>
        <p:spPr>
          <a:xfrm>
            <a:off x="5230972" y="5180907"/>
            <a:ext cx="1761691" cy="1143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Left Arrow 9"/>
          <p:cNvSpPr/>
          <p:nvPr/>
        </p:nvSpPr>
        <p:spPr>
          <a:xfrm>
            <a:off x="5542701" y="6178437"/>
            <a:ext cx="1460350" cy="1142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TextBox 10"/>
          <p:cNvSpPr txBox="1"/>
          <p:nvPr/>
        </p:nvSpPr>
        <p:spPr>
          <a:xfrm>
            <a:off x="7231656" y="2136368"/>
            <a:ext cx="1783822" cy="707886"/>
          </a:xfrm>
          <a:prstGeom prst="rect">
            <a:avLst/>
          </a:prstGeom>
          <a:noFill/>
          <a:ln w="6350">
            <a:solidFill>
              <a:schemeClr val="tx1"/>
            </a:solidFill>
          </a:ln>
        </p:spPr>
        <p:txBody>
          <a:bodyPr wrap="none" rtlCol="0">
            <a:spAutoFit/>
          </a:bodyPr>
          <a:lstStyle/>
          <a:p>
            <a:r>
              <a:rPr lang="en-US" sz="4000" dirty="0"/>
              <a:t>Camera</a:t>
            </a:r>
          </a:p>
        </p:txBody>
      </p:sp>
      <p:sp>
        <p:nvSpPr>
          <p:cNvPr id="12" name="TextBox 11"/>
          <p:cNvSpPr txBox="1"/>
          <p:nvPr/>
        </p:nvSpPr>
        <p:spPr>
          <a:xfrm>
            <a:off x="7242043" y="3144288"/>
            <a:ext cx="1957652" cy="707886"/>
          </a:xfrm>
          <a:prstGeom prst="rect">
            <a:avLst/>
          </a:prstGeom>
          <a:noFill/>
          <a:ln w="6350">
            <a:solidFill>
              <a:schemeClr val="tx1"/>
            </a:solidFill>
          </a:ln>
        </p:spPr>
        <p:txBody>
          <a:bodyPr wrap="none" rtlCol="0">
            <a:spAutoFit/>
          </a:bodyPr>
          <a:lstStyle/>
          <a:p>
            <a:r>
              <a:rPr lang="en-US" sz="4000" dirty="0"/>
              <a:t>RFID Tag</a:t>
            </a:r>
          </a:p>
        </p:txBody>
      </p:sp>
      <p:sp>
        <p:nvSpPr>
          <p:cNvPr id="13" name="TextBox 12"/>
          <p:cNvSpPr txBox="1"/>
          <p:nvPr/>
        </p:nvSpPr>
        <p:spPr>
          <a:xfrm>
            <a:off x="7242046" y="4245718"/>
            <a:ext cx="1951047" cy="707886"/>
          </a:xfrm>
          <a:prstGeom prst="rect">
            <a:avLst/>
          </a:prstGeom>
          <a:noFill/>
          <a:ln w="6350">
            <a:solidFill>
              <a:schemeClr val="tx1"/>
            </a:solidFill>
          </a:ln>
        </p:spPr>
        <p:txBody>
          <a:bodyPr wrap="none" rtlCol="0">
            <a:spAutoFit/>
          </a:bodyPr>
          <a:lstStyle/>
          <a:p>
            <a:r>
              <a:rPr lang="en-US" sz="4000" dirty="0"/>
              <a:t>Antenna</a:t>
            </a:r>
          </a:p>
        </p:txBody>
      </p:sp>
      <p:sp>
        <p:nvSpPr>
          <p:cNvPr id="14" name="TextBox 13"/>
          <p:cNvSpPr txBox="1"/>
          <p:nvPr/>
        </p:nvSpPr>
        <p:spPr>
          <a:xfrm>
            <a:off x="7252437" y="5045818"/>
            <a:ext cx="1658724" cy="707886"/>
          </a:xfrm>
          <a:prstGeom prst="rect">
            <a:avLst/>
          </a:prstGeom>
          <a:noFill/>
          <a:ln w="6350">
            <a:solidFill>
              <a:schemeClr val="tx1"/>
            </a:solidFill>
          </a:ln>
        </p:spPr>
        <p:txBody>
          <a:bodyPr wrap="none" rtlCol="0">
            <a:spAutoFit/>
          </a:bodyPr>
          <a:lstStyle/>
          <a:p>
            <a:r>
              <a:rPr lang="en-US" sz="4000" dirty="0"/>
              <a:t>Reader</a:t>
            </a:r>
          </a:p>
        </p:txBody>
      </p:sp>
      <p:sp>
        <p:nvSpPr>
          <p:cNvPr id="15" name="TextBox 14"/>
          <p:cNvSpPr txBox="1"/>
          <p:nvPr/>
        </p:nvSpPr>
        <p:spPr>
          <a:xfrm>
            <a:off x="7262827" y="6001778"/>
            <a:ext cx="4254242" cy="707886"/>
          </a:xfrm>
          <a:prstGeom prst="rect">
            <a:avLst/>
          </a:prstGeom>
          <a:noFill/>
          <a:ln w="6350">
            <a:solidFill>
              <a:schemeClr val="tx1"/>
            </a:solidFill>
          </a:ln>
        </p:spPr>
        <p:txBody>
          <a:bodyPr wrap="none" rtlCol="0">
            <a:spAutoFit/>
          </a:bodyPr>
          <a:lstStyle/>
          <a:p>
            <a:r>
              <a:rPr lang="en-US" sz="4000" dirty="0"/>
              <a:t>Laptop (Processing)</a:t>
            </a:r>
          </a:p>
        </p:txBody>
      </p:sp>
    </p:spTree>
    <p:extLst>
      <p:ext uri="{BB962C8B-B14F-4D97-AF65-F5344CB8AC3E}">
        <p14:creationId xmlns:p14="http://schemas.microsoft.com/office/powerpoint/2010/main" val="5435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Single</a:t>
            </a:r>
            <a:r>
              <a:rPr lang="en-US" sz="5400" dirty="0"/>
              <a:t> tag tracking accuracy</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47087" y="1624785"/>
            <a:ext cx="6431290" cy="5096693"/>
          </a:xfrm>
        </p:spPr>
      </p:pic>
      <p:sp>
        <p:nvSpPr>
          <p:cNvPr id="4" name="Slide Number Placeholder 3"/>
          <p:cNvSpPr>
            <a:spLocks noGrp="1"/>
          </p:cNvSpPr>
          <p:nvPr>
            <p:ph type="sldNum" sz="quarter" idx="12"/>
          </p:nvPr>
        </p:nvSpPr>
        <p:spPr/>
        <p:txBody>
          <a:bodyPr/>
          <a:lstStyle/>
          <a:p>
            <a:fld id="{088FEC65-D79E-4DCE-A549-ACBEE94ABE9E}" type="slidenum">
              <a:rPr lang="en-US" smtClean="0"/>
              <a:t>21</a:t>
            </a:fld>
            <a:endParaRPr lang="en-US"/>
          </a:p>
        </p:txBody>
      </p:sp>
      <p:sp>
        <p:nvSpPr>
          <p:cNvPr id="6" name="TextBox 5"/>
          <p:cNvSpPr txBox="1"/>
          <p:nvPr/>
        </p:nvSpPr>
        <p:spPr>
          <a:xfrm>
            <a:off x="8156449" y="3290500"/>
            <a:ext cx="3840480"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~10 mm</a:t>
            </a:r>
          </a:p>
        </p:txBody>
      </p:sp>
      <p:cxnSp>
        <p:nvCxnSpPr>
          <p:cNvPr id="8" name="Straight Connector 7"/>
          <p:cNvCxnSpPr/>
          <p:nvPr/>
        </p:nvCxnSpPr>
        <p:spPr>
          <a:xfrm>
            <a:off x="2743200" y="2615184"/>
            <a:ext cx="2615184" cy="36576"/>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358384" y="2651760"/>
            <a:ext cx="0" cy="2999232"/>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6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Multi-tag</a:t>
            </a:r>
            <a:r>
              <a:rPr lang="en-US" sz="5400" dirty="0"/>
              <a:t> tracking accuracy</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28800" y="1534504"/>
            <a:ext cx="6836664" cy="5213094"/>
          </a:xfrm>
        </p:spPr>
      </p:pic>
      <p:sp>
        <p:nvSpPr>
          <p:cNvPr id="4" name="Slide Number Placeholder 3"/>
          <p:cNvSpPr>
            <a:spLocks noGrp="1"/>
          </p:cNvSpPr>
          <p:nvPr>
            <p:ph type="sldNum" sz="quarter" idx="12"/>
          </p:nvPr>
        </p:nvSpPr>
        <p:spPr/>
        <p:txBody>
          <a:bodyPr/>
          <a:lstStyle/>
          <a:p>
            <a:fld id="{088FEC65-D79E-4DCE-A549-ACBEE94ABE9E}" type="slidenum">
              <a:rPr lang="en-US" smtClean="0"/>
              <a:t>22</a:t>
            </a:fld>
            <a:endParaRPr lang="en-US"/>
          </a:p>
        </p:txBody>
      </p:sp>
      <p:cxnSp>
        <p:nvCxnSpPr>
          <p:cNvPr id="7" name="Straight Connector 6"/>
          <p:cNvCxnSpPr/>
          <p:nvPr/>
        </p:nvCxnSpPr>
        <p:spPr>
          <a:xfrm>
            <a:off x="2889504" y="2505456"/>
            <a:ext cx="2468880"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V="1">
            <a:off x="5358384" y="2505456"/>
            <a:ext cx="0" cy="3235386"/>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29601" y="3290500"/>
            <a:ext cx="3840480"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~18 mm</a:t>
            </a:r>
          </a:p>
        </p:txBody>
      </p:sp>
    </p:spTree>
    <p:extLst>
      <p:ext uri="{BB962C8B-B14F-4D97-AF65-F5344CB8AC3E}">
        <p14:creationId xmlns:p14="http://schemas.microsoft.com/office/powerpoint/2010/main" val="16549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67349"/>
            <a:ext cx="12192000" cy="2387600"/>
          </a:xfrm>
        </p:spPr>
        <p:txBody>
          <a:bodyPr lIns="274320" rIns="274320">
            <a:noAutofit/>
          </a:bodyPr>
          <a:lstStyle/>
          <a:p>
            <a:r>
              <a:rPr lang="en-US" dirty="0"/>
              <a:t>TIMU: Tag-based Motion Sensing</a:t>
            </a:r>
          </a:p>
        </p:txBody>
      </p:sp>
      <p:sp>
        <p:nvSpPr>
          <p:cNvPr id="4" name="Slide Number Placeholder 3"/>
          <p:cNvSpPr>
            <a:spLocks noGrp="1"/>
          </p:cNvSpPr>
          <p:nvPr>
            <p:ph type="sldNum" sz="quarter" idx="12"/>
          </p:nvPr>
        </p:nvSpPr>
        <p:spPr/>
        <p:txBody>
          <a:bodyPr/>
          <a:lstStyle/>
          <a:p>
            <a:fld id="{088FEC65-D79E-4DCE-A549-ACBEE94ABE9E}" type="slidenum">
              <a:rPr lang="en-US" smtClean="0"/>
              <a:t>23</a:t>
            </a:fld>
            <a:endParaRPr lang="en-US"/>
          </a:p>
        </p:txBody>
      </p:sp>
    </p:spTree>
    <p:extLst>
      <p:ext uri="{BB962C8B-B14F-4D97-AF65-F5344CB8AC3E}">
        <p14:creationId xmlns:p14="http://schemas.microsoft.com/office/powerpoint/2010/main" val="128937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D036-8290-4945-88CA-5518367F729E}"/>
              </a:ext>
            </a:extLst>
          </p:cNvPr>
          <p:cNvSpPr>
            <a:spLocks noGrp="1"/>
          </p:cNvSpPr>
          <p:nvPr>
            <p:ph type="title"/>
          </p:nvPr>
        </p:nvSpPr>
        <p:spPr/>
        <p:txBody>
          <a:bodyPr>
            <a:normAutofit/>
          </a:bodyPr>
          <a:lstStyle/>
          <a:p>
            <a:r>
              <a:rPr lang="en-US" sz="5400" b="1" dirty="0"/>
              <a:t>Metrics</a:t>
            </a:r>
            <a:r>
              <a:rPr lang="en-US" sz="5400" dirty="0"/>
              <a:t> of interest in sports</a:t>
            </a:r>
          </a:p>
        </p:txBody>
      </p:sp>
      <p:sp>
        <p:nvSpPr>
          <p:cNvPr id="3" name="Content Placeholder 2">
            <a:extLst>
              <a:ext uri="{FF2B5EF4-FFF2-40B4-BE49-F238E27FC236}">
                <a16:creationId xmlns:a16="http://schemas.microsoft.com/office/drawing/2014/main" id="{0EAEFB1F-F008-6E43-BB69-22A9794140CD}"/>
              </a:ext>
            </a:extLst>
          </p:cNvPr>
          <p:cNvSpPr>
            <a:spLocks noGrp="1"/>
          </p:cNvSpPr>
          <p:nvPr>
            <p:ph idx="1"/>
          </p:nvPr>
        </p:nvSpPr>
        <p:spPr>
          <a:xfrm>
            <a:off x="838200" y="1825624"/>
            <a:ext cx="10515600" cy="5032375"/>
          </a:xfrm>
        </p:spPr>
        <p:txBody>
          <a:bodyPr>
            <a:normAutofit/>
          </a:bodyPr>
          <a:lstStyle/>
          <a:p>
            <a:r>
              <a:rPr lang="en-US" sz="4000" i="1" dirty="0">
                <a:solidFill>
                  <a:srgbClr val="FF0000"/>
                </a:solidFill>
              </a:rPr>
              <a:t>Ball Motion Analytics </a:t>
            </a:r>
            <a:r>
              <a:rPr lang="en-US" sz="4000" dirty="0"/>
              <a:t>in </a:t>
            </a:r>
            <a:r>
              <a:rPr lang="en-US" sz="4000" dirty="0">
                <a:solidFill>
                  <a:srgbClr val="C00000"/>
                </a:solidFill>
              </a:rPr>
              <a:t>Bat or/and Ball </a:t>
            </a:r>
            <a:r>
              <a:rPr lang="en-US" sz="4000" dirty="0"/>
              <a:t>sports</a:t>
            </a:r>
          </a:p>
          <a:p>
            <a:endParaRPr lang="en-US" sz="4000" dirty="0"/>
          </a:p>
          <a:p>
            <a:endParaRPr lang="en-US" sz="4000" dirty="0"/>
          </a:p>
          <a:p>
            <a:endParaRPr lang="en-US" sz="4000" dirty="0"/>
          </a:p>
          <a:p>
            <a:endParaRPr lang="en-US" sz="4000" dirty="0"/>
          </a:p>
          <a:p>
            <a:pPr marL="0" indent="0">
              <a:buNone/>
            </a:pPr>
            <a:endParaRPr lang="en-US" sz="4000" i="1" dirty="0">
              <a:solidFill>
                <a:srgbClr val="FF0000"/>
              </a:solidFill>
            </a:endParaRPr>
          </a:p>
        </p:txBody>
      </p:sp>
      <p:sp>
        <p:nvSpPr>
          <p:cNvPr id="4" name="Slide Number Placeholder 3">
            <a:extLst>
              <a:ext uri="{FF2B5EF4-FFF2-40B4-BE49-F238E27FC236}">
                <a16:creationId xmlns:a16="http://schemas.microsoft.com/office/drawing/2014/main" id="{58783CA6-8EF8-8B41-A7EB-CDFDCC90F7CE}"/>
              </a:ext>
            </a:extLst>
          </p:cNvPr>
          <p:cNvSpPr>
            <a:spLocks noGrp="1"/>
          </p:cNvSpPr>
          <p:nvPr>
            <p:ph type="sldNum" sz="quarter" idx="12"/>
          </p:nvPr>
        </p:nvSpPr>
        <p:spPr>
          <a:xfrm>
            <a:off x="8610600" y="6940014"/>
            <a:ext cx="2743200" cy="365125"/>
          </a:xfrm>
        </p:spPr>
        <p:txBody>
          <a:bodyPr/>
          <a:lstStyle/>
          <a:p>
            <a:fld id="{088FEC65-D79E-4DCE-A549-ACBEE94ABE9E}" type="slidenum">
              <a:rPr lang="en-US" smtClean="0"/>
              <a:t>24</a:t>
            </a:fld>
            <a:endParaRPr lang="en-US"/>
          </a:p>
        </p:txBody>
      </p:sp>
      <p:pic>
        <p:nvPicPr>
          <p:cNvPr id="6" name="Graphic 5" descr="Baseball">
            <a:extLst>
              <a:ext uri="{FF2B5EF4-FFF2-40B4-BE49-F238E27FC236}">
                <a16:creationId xmlns:a16="http://schemas.microsoft.com/office/drawing/2014/main" id="{BB18A134-6AE5-DE40-ADD7-391E881203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584" y="3251160"/>
            <a:ext cx="2130496" cy="2130496"/>
          </a:xfrm>
          <a:prstGeom prst="rect">
            <a:avLst/>
          </a:prstGeom>
        </p:spPr>
      </p:pic>
      <p:pic>
        <p:nvPicPr>
          <p:cNvPr id="8" name="Graphic 7" descr="Cricket">
            <a:extLst>
              <a:ext uri="{FF2B5EF4-FFF2-40B4-BE49-F238E27FC236}">
                <a16:creationId xmlns:a16="http://schemas.microsoft.com/office/drawing/2014/main" id="{8F1AE4FE-BE1B-854D-B472-40894D8668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4800" y="3290072"/>
            <a:ext cx="1981200" cy="1981200"/>
          </a:xfrm>
          <a:prstGeom prst="rect">
            <a:avLst/>
          </a:prstGeom>
        </p:spPr>
      </p:pic>
      <p:sp>
        <p:nvSpPr>
          <p:cNvPr id="11" name="TextBox 10">
            <a:extLst>
              <a:ext uri="{FF2B5EF4-FFF2-40B4-BE49-F238E27FC236}">
                <a16:creationId xmlns:a16="http://schemas.microsoft.com/office/drawing/2014/main" id="{D1E1CB09-1B8E-B446-89D7-1F7FC5F60A77}"/>
              </a:ext>
            </a:extLst>
          </p:cNvPr>
          <p:cNvSpPr txBox="1"/>
          <p:nvPr/>
        </p:nvSpPr>
        <p:spPr>
          <a:xfrm>
            <a:off x="1536721" y="5353505"/>
            <a:ext cx="1912703" cy="707886"/>
          </a:xfrm>
          <a:prstGeom prst="rect">
            <a:avLst/>
          </a:prstGeom>
          <a:noFill/>
        </p:spPr>
        <p:txBody>
          <a:bodyPr wrap="none" rtlCol="0">
            <a:spAutoFit/>
          </a:bodyPr>
          <a:lstStyle/>
          <a:p>
            <a:r>
              <a:rPr lang="en-US" sz="4000" dirty="0">
                <a:solidFill>
                  <a:schemeClr val="accent5">
                    <a:lumMod val="50000"/>
                  </a:schemeClr>
                </a:solidFill>
              </a:rPr>
              <a:t>Baseball</a:t>
            </a:r>
          </a:p>
        </p:txBody>
      </p:sp>
      <p:sp>
        <p:nvSpPr>
          <p:cNvPr id="12" name="TextBox 11">
            <a:extLst>
              <a:ext uri="{FF2B5EF4-FFF2-40B4-BE49-F238E27FC236}">
                <a16:creationId xmlns:a16="http://schemas.microsoft.com/office/drawing/2014/main" id="{E2E221F9-DFD2-8945-B7DF-77EB80C4A68B}"/>
              </a:ext>
            </a:extLst>
          </p:cNvPr>
          <p:cNvSpPr txBox="1"/>
          <p:nvPr/>
        </p:nvSpPr>
        <p:spPr>
          <a:xfrm>
            <a:off x="5240809" y="5452691"/>
            <a:ext cx="1611275" cy="707886"/>
          </a:xfrm>
          <a:prstGeom prst="rect">
            <a:avLst/>
          </a:prstGeom>
          <a:noFill/>
        </p:spPr>
        <p:txBody>
          <a:bodyPr wrap="none" rtlCol="0">
            <a:spAutoFit/>
          </a:bodyPr>
          <a:lstStyle/>
          <a:p>
            <a:r>
              <a:rPr lang="en-US" sz="4000" dirty="0">
                <a:solidFill>
                  <a:schemeClr val="accent5">
                    <a:lumMod val="50000"/>
                  </a:schemeClr>
                </a:solidFill>
              </a:rPr>
              <a:t>Cricket</a:t>
            </a:r>
          </a:p>
        </p:txBody>
      </p:sp>
      <p:sp>
        <p:nvSpPr>
          <p:cNvPr id="13" name="TextBox 12">
            <a:extLst>
              <a:ext uri="{FF2B5EF4-FFF2-40B4-BE49-F238E27FC236}">
                <a16:creationId xmlns:a16="http://schemas.microsoft.com/office/drawing/2014/main" id="{ADD29D16-31BA-CE40-8F6F-1F148DA631AC}"/>
              </a:ext>
            </a:extLst>
          </p:cNvPr>
          <p:cNvSpPr txBox="1"/>
          <p:nvPr/>
        </p:nvSpPr>
        <p:spPr>
          <a:xfrm>
            <a:off x="8472975" y="5420067"/>
            <a:ext cx="2297360" cy="707886"/>
          </a:xfrm>
          <a:prstGeom prst="rect">
            <a:avLst/>
          </a:prstGeom>
          <a:noFill/>
        </p:spPr>
        <p:txBody>
          <a:bodyPr wrap="none" rtlCol="0">
            <a:spAutoFit/>
          </a:bodyPr>
          <a:lstStyle/>
          <a:p>
            <a:r>
              <a:rPr lang="en-US" sz="4000" dirty="0">
                <a:solidFill>
                  <a:schemeClr val="accent5">
                    <a:lumMod val="50000"/>
                  </a:schemeClr>
                </a:solidFill>
              </a:rPr>
              <a:t>Basketball</a:t>
            </a:r>
          </a:p>
        </p:txBody>
      </p:sp>
      <p:pic>
        <p:nvPicPr>
          <p:cNvPr id="21" name="Picture 20">
            <a:extLst>
              <a:ext uri="{FF2B5EF4-FFF2-40B4-BE49-F238E27FC236}">
                <a16:creationId xmlns:a16="http://schemas.microsoft.com/office/drawing/2014/main" id="{583F1680-9771-1A49-84E5-57A3E1BD5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8587" y="3557610"/>
            <a:ext cx="1342397" cy="1795895"/>
          </a:xfrm>
          <a:prstGeom prst="rect">
            <a:avLst/>
          </a:prstGeom>
        </p:spPr>
      </p:pic>
      <p:pic>
        <p:nvPicPr>
          <p:cNvPr id="23" name="Picture 22">
            <a:extLst>
              <a:ext uri="{FF2B5EF4-FFF2-40B4-BE49-F238E27FC236}">
                <a16:creationId xmlns:a16="http://schemas.microsoft.com/office/drawing/2014/main" id="{08EA1A1D-E671-234E-8A95-BE5EBB90EF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6285" y="3430385"/>
            <a:ext cx="1739484" cy="1739484"/>
          </a:xfrm>
          <a:prstGeom prst="rect">
            <a:avLst/>
          </a:prstGeom>
        </p:spPr>
      </p:pic>
      <p:pic>
        <p:nvPicPr>
          <p:cNvPr id="25" name="Picture 24">
            <a:extLst>
              <a:ext uri="{FF2B5EF4-FFF2-40B4-BE49-F238E27FC236}">
                <a16:creationId xmlns:a16="http://schemas.microsoft.com/office/drawing/2014/main" id="{E114B624-753C-7945-856B-684624858B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1726" y="2973606"/>
            <a:ext cx="2540000" cy="2540000"/>
          </a:xfrm>
          <a:prstGeom prst="rect">
            <a:avLst/>
          </a:prstGeom>
        </p:spPr>
      </p:pic>
      <p:sp>
        <p:nvSpPr>
          <p:cNvPr id="26" name="TextBox 25">
            <a:extLst>
              <a:ext uri="{FF2B5EF4-FFF2-40B4-BE49-F238E27FC236}">
                <a16:creationId xmlns:a16="http://schemas.microsoft.com/office/drawing/2014/main" id="{F39F270F-2880-8A42-B4FB-4668EEDFFB68}"/>
              </a:ext>
            </a:extLst>
          </p:cNvPr>
          <p:cNvSpPr txBox="1"/>
          <p:nvPr/>
        </p:nvSpPr>
        <p:spPr>
          <a:xfrm>
            <a:off x="181560" y="6128775"/>
            <a:ext cx="11828879" cy="707886"/>
          </a:xfrm>
          <a:prstGeom prst="rect">
            <a:avLst/>
          </a:prstGeom>
          <a:noFill/>
          <a:ln>
            <a:solidFill>
              <a:srgbClr val="FF0000"/>
            </a:solidFill>
          </a:ln>
        </p:spPr>
        <p:txBody>
          <a:bodyPr wrap="none" rtlCol="0">
            <a:spAutoFit/>
          </a:bodyPr>
          <a:lstStyle/>
          <a:p>
            <a:r>
              <a:rPr lang="en-US" sz="4000" dirty="0"/>
              <a:t>Can be used in </a:t>
            </a:r>
            <a:r>
              <a:rPr lang="en-US" sz="4000" dirty="0">
                <a:solidFill>
                  <a:srgbClr val="C00000"/>
                </a:solidFill>
              </a:rPr>
              <a:t>coaching</a:t>
            </a:r>
            <a:r>
              <a:rPr lang="en-US" sz="4000" dirty="0"/>
              <a:t> and </a:t>
            </a:r>
            <a:r>
              <a:rPr lang="en-US" sz="4000" dirty="0">
                <a:solidFill>
                  <a:srgbClr val="C00000"/>
                </a:solidFill>
              </a:rPr>
              <a:t>performance</a:t>
            </a:r>
            <a:r>
              <a:rPr lang="en-US" sz="4000" dirty="0"/>
              <a:t> improvement</a:t>
            </a:r>
          </a:p>
        </p:txBody>
      </p:sp>
    </p:spTree>
    <p:extLst>
      <p:ext uri="{BB962C8B-B14F-4D97-AF65-F5344CB8AC3E}">
        <p14:creationId xmlns:p14="http://schemas.microsoft.com/office/powerpoint/2010/main" val="9982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25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9267-DB9E-E84B-B8B7-7E74A4D93C51}"/>
              </a:ext>
            </a:extLst>
          </p:cNvPr>
          <p:cNvSpPr>
            <a:spLocks noGrp="1"/>
          </p:cNvSpPr>
          <p:nvPr>
            <p:ph type="title"/>
          </p:nvPr>
        </p:nvSpPr>
        <p:spPr/>
        <p:txBody>
          <a:bodyPr>
            <a:noAutofit/>
          </a:bodyPr>
          <a:lstStyle/>
          <a:p>
            <a:r>
              <a:rPr lang="en-US" sz="5400" b="1" dirty="0"/>
              <a:t>Different</a:t>
            </a:r>
            <a:r>
              <a:rPr lang="en-US" sz="5400" dirty="0"/>
              <a:t> components of ball motion </a:t>
            </a:r>
          </a:p>
        </p:txBody>
      </p:sp>
      <p:sp>
        <p:nvSpPr>
          <p:cNvPr id="3" name="Content Placeholder 2">
            <a:extLst>
              <a:ext uri="{FF2B5EF4-FFF2-40B4-BE49-F238E27FC236}">
                <a16:creationId xmlns:a16="http://schemas.microsoft.com/office/drawing/2014/main" id="{A04C3604-2501-2148-8C5A-3DC22DF0FE8C}"/>
              </a:ext>
            </a:extLst>
          </p:cNvPr>
          <p:cNvSpPr>
            <a:spLocks noGrp="1"/>
          </p:cNvSpPr>
          <p:nvPr>
            <p:ph idx="1"/>
          </p:nvPr>
        </p:nvSpPr>
        <p:spPr/>
        <p:txBody>
          <a:bodyPr/>
          <a:lstStyle/>
          <a:p>
            <a:r>
              <a:rPr lang="en-US" sz="3600" dirty="0"/>
              <a:t>Linear Speed and Direction</a:t>
            </a:r>
          </a:p>
          <a:p>
            <a:endParaRPr lang="en-US" dirty="0"/>
          </a:p>
          <a:p>
            <a:r>
              <a:rPr lang="en-US" sz="3600" dirty="0"/>
              <a:t>Rotation Speed and Direction</a:t>
            </a:r>
          </a:p>
          <a:p>
            <a:endParaRPr lang="en-US" dirty="0"/>
          </a:p>
          <a:p>
            <a:r>
              <a:rPr lang="en-US" sz="3600" dirty="0"/>
              <a:t>Rotation Axis …</a:t>
            </a:r>
          </a:p>
        </p:txBody>
      </p:sp>
      <p:sp>
        <p:nvSpPr>
          <p:cNvPr id="4" name="Slide Number Placeholder 3">
            <a:extLst>
              <a:ext uri="{FF2B5EF4-FFF2-40B4-BE49-F238E27FC236}">
                <a16:creationId xmlns:a16="http://schemas.microsoft.com/office/drawing/2014/main" id="{04FD9FD5-146A-0042-B8F1-ECA4C707337C}"/>
              </a:ext>
            </a:extLst>
          </p:cNvPr>
          <p:cNvSpPr>
            <a:spLocks noGrp="1"/>
          </p:cNvSpPr>
          <p:nvPr>
            <p:ph type="sldNum" sz="quarter" idx="12"/>
          </p:nvPr>
        </p:nvSpPr>
        <p:spPr/>
        <p:txBody>
          <a:bodyPr/>
          <a:lstStyle/>
          <a:p>
            <a:fld id="{088FEC65-D79E-4DCE-A549-ACBEE94ABE9E}" type="slidenum">
              <a:rPr lang="en-US" smtClean="0"/>
              <a:t>25</a:t>
            </a:fld>
            <a:endParaRPr lang="en-US"/>
          </a:p>
        </p:txBody>
      </p:sp>
      <p:pic>
        <p:nvPicPr>
          <p:cNvPr id="8" name="Picture 7">
            <a:extLst>
              <a:ext uri="{FF2B5EF4-FFF2-40B4-BE49-F238E27FC236}">
                <a16:creationId xmlns:a16="http://schemas.microsoft.com/office/drawing/2014/main" id="{487348DE-A1B1-4440-A8FA-CBE9FE11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11" y="4103725"/>
            <a:ext cx="2076577" cy="2073238"/>
          </a:xfrm>
          <a:prstGeom prst="rect">
            <a:avLst/>
          </a:prstGeom>
        </p:spPr>
      </p:pic>
      <p:pic>
        <p:nvPicPr>
          <p:cNvPr id="14" name="Picture 13">
            <a:extLst>
              <a:ext uri="{FF2B5EF4-FFF2-40B4-BE49-F238E27FC236}">
                <a16:creationId xmlns:a16="http://schemas.microsoft.com/office/drawing/2014/main" id="{051321D8-0224-EB41-8D3C-FBB6AE4A0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356" y="1991678"/>
            <a:ext cx="1669804" cy="1519522"/>
          </a:xfrm>
          <a:prstGeom prst="rect">
            <a:avLst/>
          </a:prstGeom>
        </p:spPr>
      </p:pic>
      <p:pic>
        <p:nvPicPr>
          <p:cNvPr id="16" name="Picture 15">
            <a:extLst>
              <a:ext uri="{FF2B5EF4-FFF2-40B4-BE49-F238E27FC236}">
                <a16:creationId xmlns:a16="http://schemas.microsoft.com/office/drawing/2014/main" id="{03A8F51C-21DF-2948-AF8D-099D5DF39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211" y="4181545"/>
            <a:ext cx="1753295" cy="1519522"/>
          </a:xfrm>
          <a:prstGeom prst="rect">
            <a:avLst/>
          </a:prstGeom>
        </p:spPr>
      </p:pic>
      <p:pic>
        <p:nvPicPr>
          <p:cNvPr id="18" name="Graphic 17" descr="Arrow Slight curve">
            <a:extLst>
              <a:ext uri="{FF2B5EF4-FFF2-40B4-BE49-F238E27FC236}">
                <a16:creationId xmlns:a16="http://schemas.microsoft.com/office/drawing/2014/main" id="{FA494294-5C26-4548-A3A3-204E2E0734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6202" y="4658055"/>
            <a:ext cx="914400" cy="914400"/>
          </a:xfrm>
          <a:prstGeom prst="rect">
            <a:avLst/>
          </a:prstGeom>
        </p:spPr>
      </p:pic>
      <p:pic>
        <p:nvPicPr>
          <p:cNvPr id="20" name="Graphic 19" descr="Refresh RTL">
            <a:extLst>
              <a:ext uri="{FF2B5EF4-FFF2-40B4-BE49-F238E27FC236}">
                <a16:creationId xmlns:a16="http://schemas.microsoft.com/office/drawing/2014/main" id="{D0D6265C-37B8-A140-AEE6-A47CB3A806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0915" y="1447557"/>
            <a:ext cx="914400" cy="914400"/>
          </a:xfrm>
          <a:prstGeom prst="rect">
            <a:avLst/>
          </a:prstGeom>
          <a:scene3d>
            <a:camera prst="isometricTopUp"/>
            <a:lightRig rig="threePt" dir="t"/>
          </a:scene3d>
        </p:spPr>
      </p:pic>
      <p:pic>
        <p:nvPicPr>
          <p:cNvPr id="24" name="Graphic 23" descr="Cursor">
            <a:extLst>
              <a:ext uri="{FF2B5EF4-FFF2-40B4-BE49-F238E27FC236}">
                <a16:creationId xmlns:a16="http://schemas.microsoft.com/office/drawing/2014/main" id="{30ABDE72-B139-4A4D-8F81-94FFFCF549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7711" y="3524356"/>
            <a:ext cx="657189" cy="657189"/>
          </a:xfrm>
          <a:prstGeom prst="rect">
            <a:avLst/>
          </a:prstGeom>
        </p:spPr>
      </p:pic>
      <p:pic>
        <p:nvPicPr>
          <p:cNvPr id="26" name="Graphic 25" descr="Refresh RTL">
            <a:extLst>
              <a:ext uri="{FF2B5EF4-FFF2-40B4-BE49-F238E27FC236}">
                <a16:creationId xmlns:a16="http://schemas.microsoft.com/office/drawing/2014/main" id="{8CE96ED3-88F7-F446-BB80-CA9F59A0CA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460853">
            <a:off x="5439041" y="3601289"/>
            <a:ext cx="914400" cy="914400"/>
          </a:xfrm>
          <a:prstGeom prst="rect">
            <a:avLst/>
          </a:prstGeom>
          <a:scene3d>
            <a:camera prst="isometricOffAxis2Top"/>
            <a:lightRig rig="threePt" dir="t"/>
          </a:scene3d>
        </p:spPr>
      </p:pic>
    </p:spTree>
    <p:extLst>
      <p:ext uri="{BB962C8B-B14F-4D97-AF65-F5344CB8AC3E}">
        <p14:creationId xmlns:p14="http://schemas.microsoft.com/office/powerpoint/2010/main" val="66375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072" y="-628124"/>
            <a:ext cx="11996928" cy="3566160"/>
          </a:xfrm>
        </p:spPr>
        <p:txBody>
          <a:bodyPr/>
          <a:lstStyle/>
          <a:p>
            <a:pPr algn="ctr"/>
            <a:r>
              <a:rPr lang="en-US" dirty="0">
                <a:solidFill>
                  <a:schemeClr val="bg1"/>
                </a:solidFill>
              </a:rPr>
              <a:t>Can we sense </a:t>
            </a:r>
            <a:r>
              <a:rPr lang="en-US" i="1" dirty="0">
                <a:solidFill>
                  <a:srgbClr val="C00000"/>
                </a:solidFill>
              </a:rPr>
              <a:t>rotation</a:t>
            </a:r>
            <a:r>
              <a:rPr lang="en-US" dirty="0">
                <a:solidFill>
                  <a:schemeClr val="bg1"/>
                </a:solidFill>
              </a:rPr>
              <a:t> and </a:t>
            </a:r>
            <a:r>
              <a:rPr lang="en-US" i="1" dirty="0">
                <a:solidFill>
                  <a:srgbClr val="C00000"/>
                </a:solidFill>
              </a:rPr>
              <a:t>linear</a:t>
            </a:r>
            <a:r>
              <a:rPr lang="en-US" dirty="0">
                <a:solidFill>
                  <a:schemeClr val="bg1"/>
                </a:solidFill>
              </a:rPr>
              <a:t> motion </a:t>
            </a:r>
            <a:r>
              <a:rPr lang="en-US" i="1" dirty="0">
                <a:solidFill>
                  <a:srgbClr val="C00000"/>
                </a:solidFill>
              </a:rPr>
              <a:t>with minimal change </a:t>
            </a:r>
            <a:r>
              <a:rPr lang="en-US" dirty="0">
                <a:solidFill>
                  <a:schemeClr val="bg1"/>
                </a:solidFill>
              </a:rPr>
              <a:t>using </a:t>
            </a:r>
            <a:r>
              <a:rPr lang="en-US" i="1" dirty="0">
                <a:solidFill>
                  <a:srgbClr val="C00000"/>
                </a:solidFill>
              </a:rPr>
              <a:t>single</a:t>
            </a:r>
            <a:r>
              <a:rPr lang="en-US" dirty="0">
                <a:solidFill>
                  <a:schemeClr val="bg1"/>
                </a:solidFill>
              </a:rPr>
              <a:t> RFID reader antenna ?</a:t>
            </a:r>
          </a:p>
        </p:txBody>
      </p:sp>
      <p:sp>
        <p:nvSpPr>
          <p:cNvPr id="5" name="Slide Number Placeholder 4"/>
          <p:cNvSpPr>
            <a:spLocks noGrp="1"/>
          </p:cNvSpPr>
          <p:nvPr>
            <p:ph type="sldNum" sz="quarter" idx="12"/>
          </p:nvPr>
        </p:nvSpPr>
        <p:spPr/>
        <p:txBody>
          <a:bodyPr/>
          <a:lstStyle/>
          <a:p>
            <a:fld id="{088FEC65-D79E-4DCE-A549-ACBEE94ABE9E}" type="slidenum">
              <a:rPr lang="en-US" smtClean="0"/>
              <a:t>26</a:t>
            </a:fld>
            <a:endParaRPr lang="en-US"/>
          </a:p>
        </p:txBody>
      </p:sp>
      <p:pic>
        <p:nvPicPr>
          <p:cNvPr id="7" name="Content Placeholder 5">
            <a:extLst>
              <a:ext uri="{FF2B5EF4-FFF2-40B4-BE49-F238E27FC236}">
                <a16:creationId xmlns:a16="http://schemas.microsoft.com/office/drawing/2014/main" id="{E2C679C0-D18D-7943-AC7D-7E444948F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357" y="3212526"/>
            <a:ext cx="9012357" cy="3508953"/>
          </a:xfrm>
          <a:prstGeom prst="rect">
            <a:avLst/>
          </a:prstGeom>
        </p:spPr>
      </p:pic>
    </p:spTree>
    <p:extLst>
      <p:ext uri="{BB962C8B-B14F-4D97-AF65-F5344CB8AC3E}">
        <p14:creationId xmlns:p14="http://schemas.microsoft.com/office/powerpoint/2010/main" val="7963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536" y="796229"/>
            <a:ext cx="11996928" cy="3566160"/>
          </a:xfrm>
        </p:spPr>
        <p:txBody>
          <a:bodyPr/>
          <a:lstStyle/>
          <a:p>
            <a:pPr algn="ctr"/>
            <a:r>
              <a:rPr lang="en-US" dirty="0">
                <a:solidFill>
                  <a:schemeClr val="bg1"/>
                </a:solidFill>
              </a:rPr>
              <a:t>Our Solution: We exploit </a:t>
            </a:r>
            <a:r>
              <a:rPr lang="en-US" i="1" dirty="0">
                <a:solidFill>
                  <a:srgbClr val="C00000"/>
                </a:solidFill>
              </a:rPr>
              <a:t>polarization</a:t>
            </a:r>
            <a:r>
              <a:rPr lang="en-US" dirty="0">
                <a:solidFill>
                  <a:schemeClr val="bg1"/>
                </a:solidFill>
              </a:rPr>
              <a:t> property of passive RFID system</a:t>
            </a:r>
          </a:p>
        </p:txBody>
      </p:sp>
      <p:sp>
        <p:nvSpPr>
          <p:cNvPr id="5" name="Slide Number Placeholder 4"/>
          <p:cNvSpPr>
            <a:spLocks noGrp="1"/>
          </p:cNvSpPr>
          <p:nvPr>
            <p:ph type="sldNum" sz="quarter" idx="12"/>
          </p:nvPr>
        </p:nvSpPr>
        <p:spPr/>
        <p:txBody>
          <a:bodyPr/>
          <a:lstStyle/>
          <a:p>
            <a:fld id="{088FEC65-D79E-4DCE-A549-ACBEE94ABE9E}" type="slidenum">
              <a:rPr lang="en-US" smtClean="0"/>
              <a:t>27</a:t>
            </a:fld>
            <a:endParaRPr lang="en-US"/>
          </a:p>
        </p:txBody>
      </p:sp>
    </p:spTree>
    <p:extLst>
      <p:ext uri="{BB962C8B-B14F-4D97-AF65-F5344CB8AC3E}">
        <p14:creationId xmlns:p14="http://schemas.microsoft.com/office/powerpoint/2010/main" val="46497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28</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55694" y="2628895"/>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Algorithm</a:t>
            </a:r>
          </a:p>
        </p:txBody>
      </p:sp>
    </p:spTree>
    <p:extLst>
      <p:ext uri="{BB962C8B-B14F-4D97-AF65-F5344CB8AC3E}">
        <p14:creationId xmlns:p14="http://schemas.microsoft.com/office/powerpoint/2010/main" val="365557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29</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55694" y="2628895"/>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Algorithm</a:t>
            </a:r>
          </a:p>
        </p:txBody>
      </p:sp>
      <p:sp>
        <p:nvSpPr>
          <p:cNvPr id="6" name="TextBox 5">
            <a:extLst>
              <a:ext uri="{FF2B5EF4-FFF2-40B4-BE49-F238E27FC236}">
                <a16:creationId xmlns:a16="http://schemas.microsoft.com/office/drawing/2014/main" id="{F31AC9E9-2068-D543-9B2F-61E79DA74AB2}"/>
              </a:ext>
            </a:extLst>
          </p:cNvPr>
          <p:cNvSpPr txBox="1"/>
          <p:nvPr/>
        </p:nvSpPr>
        <p:spPr>
          <a:xfrm>
            <a:off x="1855694" y="264102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689696FD-96C0-7841-8FA9-B4FC5A25146E}"/>
              </a:ext>
            </a:extLst>
          </p:cNvPr>
          <p:cNvSpPr txBox="1"/>
          <p:nvPr/>
        </p:nvSpPr>
        <p:spPr>
          <a:xfrm>
            <a:off x="1810872" y="450475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118071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346A-3D9D-684C-A33E-1BC276CCBCDA}"/>
              </a:ext>
            </a:extLst>
          </p:cNvPr>
          <p:cNvSpPr>
            <a:spLocks noGrp="1"/>
          </p:cNvSpPr>
          <p:nvPr>
            <p:ph type="title"/>
          </p:nvPr>
        </p:nvSpPr>
        <p:spPr/>
        <p:txBody>
          <a:bodyPr>
            <a:normAutofit/>
          </a:bodyPr>
          <a:lstStyle/>
          <a:p>
            <a:r>
              <a:rPr lang="en-US" sz="5400" b="1" dirty="0"/>
              <a:t>Missing pieces</a:t>
            </a:r>
            <a:r>
              <a:rPr lang="en-US" sz="5400" dirty="0"/>
              <a:t> of massive IoT</a:t>
            </a:r>
          </a:p>
        </p:txBody>
      </p:sp>
      <p:sp>
        <p:nvSpPr>
          <p:cNvPr id="3" name="Content Placeholder 2">
            <a:extLst>
              <a:ext uri="{FF2B5EF4-FFF2-40B4-BE49-F238E27FC236}">
                <a16:creationId xmlns:a16="http://schemas.microsoft.com/office/drawing/2014/main" id="{CCBC5B82-9D33-434B-9B06-6C497D02C2C4}"/>
              </a:ext>
            </a:extLst>
          </p:cNvPr>
          <p:cNvSpPr>
            <a:spLocks noGrp="1"/>
          </p:cNvSpPr>
          <p:nvPr>
            <p:ph idx="1"/>
          </p:nvPr>
        </p:nvSpPr>
        <p:spPr/>
        <p:txBody>
          <a:bodyPr>
            <a:noAutofit/>
          </a:bodyPr>
          <a:lstStyle/>
          <a:p>
            <a:r>
              <a:rPr lang="en-US" sz="3600" dirty="0">
                <a:solidFill>
                  <a:srgbClr val="FF0000"/>
                </a:solidFill>
              </a:rPr>
              <a:t>Seamless</a:t>
            </a:r>
            <a:r>
              <a:rPr lang="en-US" sz="3600" dirty="0"/>
              <a:t> User Interface</a:t>
            </a:r>
          </a:p>
          <a:p>
            <a:pPr lvl="1"/>
            <a:r>
              <a:rPr lang="en-US" sz="2800" dirty="0"/>
              <a:t>Easily embedded into the environment</a:t>
            </a:r>
          </a:p>
          <a:p>
            <a:pPr marL="457189" lvl="1" indent="0">
              <a:buNone/>
            </a:pPr>
            <a:endParaRPr lang="en-US" sz="3600" dirty="0"/>
          </a:p>
          <a:p>
            <a:r>
              <a:rPr lang="en-US" sz="3600" dirty="0">
                <a:solidFill>
                  <a:srgbClr val="FF0000"/>
                </a:solidFill>
              </a:rPr>
              <a:t>Efficient</a:t>
            </a:r>
            <a:r>
              <a:rPr lang="en-US" sz="3600" dirty="0"/>
              <a:t> Sensing Modality</a:t>
            </a:r>
          </a:p>
          <a:p>
            <a:pPr lvl="1"/>
            <a:r>
              <a:rPr lang="en-US" sz="2800" dirty="0"/>
              <a:t>Low physical cost and sensing cost</a:t>
            </a:r>
          </a:p>
          <a:p>
            <a:pPr marL="457189" lvl="1" indent="0">
              <a:buNone/>
            </a:pPr>
            <a:endParaRPr lang="en-US" sz="3600" dirty="0"/>
          </a:p>
          <a:p>
            <a:r>
              <a:rPr lang="en-US" sz="3600" dirty="0">
                <a:solidFill>
                  <a:srgbClr val="FF0000"/>
                </a:solidFill>
              </a:rPr>
              <a:t>Deployment</a:t>
            </a:r>
            <a:r>
              <a:rPr lang="en-US" sz="3600" dirty="0"/>
              <a:t> friendly </a:t>
            </a:r>
          </a:p>
          <a:p>
            <a:pPr lvl="1"/>
            <a:r>
              <a:rPr lang="en-US" sz="2800" dirty="0"/>
              <a:t>No need to recharge frequently</a:t>
            </a:r>
          </a:p>
          <a:p>
            <a:pPr lvl="1"/>
            <a:r>
              <a:rPr lang="en-US" sz="2800" dirty="0"/>
              <a:t>Should be easily discarded or customized</a:t>
            </a:r>
          </a:p>
        </p:txBody>
      </p:sp>
      <p:sp>
        <p:nvSpPr>
          <p:cNvPr id="4" name="Slide Number Placeholder 3">
            <a:extLst>
              <a:ext uri="{FF2B5EF4-FFF2-40B4-BE49-F238E27FC236}">
                <a16:creationId xmlns:a16="http://schemas.microsoft.com/office/drawing/2014/main" id="{24136901-676D-AF48-9921-8D59AFB342BE}"/>
              </a:ext>
            </a:extLst>
          </p:cNvPr>
          <p:cNvSpPr>
            <a:spLocks noGrp="1"/>
          </p:cNvSpPr>
          <p:nvPr>
            <p:ph type="sldNum" sz="quarter" idx="12"/>
          </p:nvPr>
        </p:nvSpPr>
        <p:spPr/>
        <p:txBody>
          <a:bodyPr/>
          <a:lstStyle/>
          <a:p>
            <a:fld id="{088FEC65-D79E-4DCE-A549-ACBEE94ABE9E}" type="slidenum">
              <a:rPr lang="en-US" smtClean="0"/>
              <a:t>3</a:t>
            </a:fld>
            <a:endParaRPr lang="en-US" dirty="0"/>
          </a:p>
        </p:txBody>
      </p:sp>
    </p:spTree>
    <p:extLst>
      <p:ext uri="{BB962C8B-B14F-4D97-AF65-F5344CB8AC3E}">
        <p14:creationId xmlns:p14="http://schemas.microsoft.com/office/powerpoint/2010/main" val="36174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5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2073-80A6-A747-87C4-4B457CAAF7EC}"/>
              </a:ext>
            </a:extLst>
          </p:cNvPr>
          <p:cNvSpPr>
            <a:spLocks noGrp="1"/>
          </p:cNvSpPr>
          <p:nvPr>
            <p:ph type="title"/>
          </p:nvPr>
        </p:nvSpPr>
        <p:spPr/>
        <p:txBody>
          <a:bodyPr>
            <a:normAutofit/>
          </a:bodyPr>
          <a:lstStyle/>
          <a:p>
            <a:r>
              <a:rPr lang="en-US" sz="5400" b="1" dirty="0"/>
              <a:t>Key</a:t>
            </a:r>
            <a:r>
              <a:rPr lang="en-US" sz="5400" dirty="0"/>
              <a:t> Idea</a:t>
            </a:r>
          </a:p>
        </p:txBody>
      </p:sp>
      <p:sp>
        <p:nvSpPr>
          <p:cNvPr id="3" name="Content Placeholder 2">
            <a:extLst>
              <a:ext uri="{FF2B5EF4-FFF2-40B4-BE49-F238E27FC236}">
                <a16:creationId xmlns:a16="http://schemas.microsoft.com/office/drawing/2014/main" id="{F54A1942-3796-D746-87B9-C4706C6E95FE}"/>
              </a:ext>
            </a:extLst>
          </p:cNvPr>
          <p:cNvSpPr>
            <a:spLocks noGrp="1"/>
          </p:cNvSpPr>
          <p:nvPr>
            <p:ph idx="1"/>
          </p:nvPr>
        </p:nvSpPr>
        <p:spPr/>
        <p:txBody>
          <a:bodyPr/>
          <a:lstStyle/>
          <a:p>
            <a:r>
              <a:rPr lang="en-US" sz="3200" dirty="0"/>
              <a:t>Exploit </a:t>
            </a:r>
            <a:r>
              <a:rPr lang="en-US" sz="3200" dirty="0">
                <a:solidFill>
                  <a:srgbClr val="C00000"/>
                </a:solidFill>
              </a:rPr>
              <a:t>polarization property </a:t>
            </a:r>
            <a:r>
              <a:rPr lang="en-US" sz="3200" dirty="0"/>
              <a:t>of RFID tag with linear antenna</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r>
              <a:rPr lang="en-US" sz="3600" dirty="0">
                <a:solidFill>
                  <a:srgbClr val="FF0000"/>
                </a:solidFill>
              </a:rPr>
              <a:t>Directly</a:t>
            </a:r>
            <a:r>
              <a:rPr lang="en-US" sz="3600" dirty="0"/>
              <a:t> extract the motion states </a:t>
            </a:r>
            <a:r>
              <a:rPr lang="en-US" sz="3600" dirty="0">
                <a:solidFill>
                  <a:srgbClr val="FF0000"/>
                </a:solidFill>
              </a:rPr>
              <a:t>using single antenna</a:t>
            </a:r>
          </a:p>
        </p:txBody>
      </p:sp>
      <p:sp>
        <p:nvSpPr>
          <p:cNvPr id="4" name="Slide Number Placeholder 3">
            <a:extLst>
              <a:ext uri="{FF2B5EF4-FFF2-40B4-BE49-F238E27FC236}">
                <a16:creationId xmlns:a16="http://schemas.microsoft.com/office/drawing/2014/main" id="{A28B5AEB-F669-D14F-BB91-539DC01D85B1}"/>
              </a:ext>
            </a:extLst>
          </p:cNvPr>
          <p:cNvSpPr>
            <a:spLocks noGrp="1"/>
          </p:cNvSpPr>
          <p:nvPr>
            <p:ph type="sldNum" sz="quarter" idx="12"/>
          </p:nvPr>
        </p:nvSpPr>
        <p:spPr/>
        <p:txBody>
          <a:bodyPr/>
          <a:lstStyle/>
          <a:p>
            <a:fld id="{088FEC65-D79E-4DCE-A549-ACBEE94ABE9E}" type="slidenum">
              <a:rPr lang="en-US" smtClean="0"/>
              <a:t>30</a:t>
            </a:fld>
            <a:endParaRPr lang="en-US"/>
          </a:p>
        </p:txBody>
      </p:sp>
      <p:pic>
        <p:nvPicPr>
          <p:cNvPr id="8" name="Picture 7">
            <a:extLst>
              <a:ext uri="{FF2B5EF4-FFF2-40B4-BE49-F238E27FC236}">
                <a16:creationId xmlns:a16="http://schemas.microsoft.com/office/drawing/2014/main" id="{09A38E8B-DF87-2244-8E26-A0BC3261A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472" y="2457939"/>
            <a:ext cx="3612173" cy="1186608"/>
          </a:xfrm>
          <a:prstGeom prst="rect">
            <a:avLst/>
          </a:prstGeom>
        </p:spPr>
      </p:pic>
      <p:pic>
        <p:nvPicPr>
          <p:cNvPr id="10" name="Picture 9">
            <a:extLst>
              <a:ext uri="{FF2B5EF4-FFF2-40B4-BE49-F238E27FC236}">
                <a16:creationId xmlns:a16="http://schemas.microsoft.com/office/drawing/2014/main" id="{0DAE5215-FA50-B449-BD37-0A8AC862C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160" y="3735317"/>
            <a:ext cx="5138582" cy="827691"/>
          </a:xfrm>
          <a:prstGeom prst="rect">
            <a:avLst/>
          </a:prstGeom>
        </p:spPr>
      </p:pic>
      <p:sp>
        <p:nvSpPr>
          <p:cNvPr id="11" name="Oval 10">
            <a:extLst>
              <a:ext uri="{FF2B5EF4-FFF2-40B4-BE49-F238E27FC236}">
                <a16:creationId xmlns:a16="http://schemas.microsoft.com/office/drawing/2014/main" id="{BBF89A0D-06FE-AF45-ADB7-C381CB1B35AB}"/>
              </a:ext>
            </a:extLst>
          </p:cNvPr>
          <p:cNvSpPr/>
          <p:nvPr/>
        </p:nvSpPr>
        <p:spPr>
          <a:xfrm>
            <a:off x="6447692" y="2457940"/>
            <a:ext cx="1172308" cy="1186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E5842B0-DA1C-0D4F-9BC9-911ACAE17A75}"/>
              </a:ext>
            </a:extLst>
          </p:cNvPr>
          <p:cNvSpPr/>
          <p:nvPr/>
        </p:nvSpPr>
        <p:spPr>
          <a:xfrm>
            <a:off x="7450014" y="3560356"/>
            <a:ext cx="1391593" cy="1186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2C51CD-DCE1-A947-8BA9-9921893BB329}"/>
              </a:ext>
            </a:extLst>
          </p:cNvPr>
          <p:cNvSpPr/>
          <p:nvPr/>
        </p:nvSpPr>
        <p:spPr>
          <a:xfrm>
            <a:off x="6447692" y="3760057"/>
            <a:ext cx="679939" cy="82769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4" name="TextBox 13">
            <a:extLst>
              <a:ext uri="{FF2B5EF4-FFF2-40B4-BE49-F238E27FC236}">
                <a16:creationId xmlns:a16="http://schemas.microsoft.com/office/drawing/2014/main" id="{26521308-F97A-854C-BE7C-C2BAECA24EFA}"/>
              </a:ext>
            </a:extLst>
          </p:cNvPr>
          <p:cNvSpPr txBox="1"/>
          <p:nvPr/>
        </p:nvSpPr>
        <p:spPr>
          <a:xfrm>
            <a:off x="8796181" y="2734408"/>
            <a:ext cx="2388411" cy="646331"/>
          </a:xfrm>
          <a:prstGeom prst="rect">
            <a:avLst/>
          </a:prstGeom>
          <a:noFill/>
        </p:spPr>
        <p:txBody>
          <a:bodyPr wrap="none" rtlCol="0">
            <a:spAutoFit/>
          </a:bodyPr>
          <a:lstStyle/>
          <a:p>
            <a:r>
              <a:rPr lang="en-US" sz="3600" dirty="0">
                <a:solidFill>
                  <a:srgbClr val="FF0000"/>
                </a:solidFill>
              </a:rPr>
              <a:t>Polarization</a:t>
            </a:r>
          </a:p>
        </p:txBody>
      </p:sp>
      <p:sp>
        <p:nvSpPr>
          <p:cNvPr id="15" name="Oval 14">
            <a:extLst>
              <a:ext uri="{FF2B5EF4-FFF2-40B4-BE49-F238E27FC236}">
                <a16:creationId xmlns:a16="http://schemas.microsoft.com/office/drawing/2014/main" id="{4C7EC28F-01BF-374E-ADF5-CCEB5A29233C}"/>
              </a:ext>
            </a:extLst>
          </p:cNvPr>
          <p:cNvSpPr/>
          <p:nvPr/>
        </p:nvSpPr>
        <p:spPr>
          <a:xfrm>
            <a:off x="5554801" y="2637397"/>
            <a:ext cx="679939" cy="82769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6" name="TextBox 15">
            <a:extLst>
              <a:ext uri="{FF2B5EF4-FFF2-40B4-BE49-F238E27FC236}">
                <a16:creationId xmlns:a16="http://schemas.microsoft.com/office/drawing/2014/main" id="{E82C6089-445C-0A4A-B5DA-7F3597324AA0}"/>
              </a:ext>
            </a:extLst>
          </p:cNvPr>
          <p:cNvSpPr txBox="1"/>
          <p:nvPr/>
        </p:nvSpPr>
        <p:spPr>
          <a:xfrm>
            <a:off x="9612923" y="3628006"/>
            <a:ext cx="1786451" cy="646331"/>
          </a:xfrm>
          <a:prstGeom prst="rect">
            <a:avLst/>
          </a:prstGeom>
          <a:noFill/>
        </p:spPr>
        <p:txBody>
          <a:bodyPr wrap="none" rtlCol="0">
            <a:spAutoFit/>
          </a:bodyPr>
          <a:lstStyle/>
          <a:p>
            <a:r>
              <a:rPr lang="en-US" sz="3600" dirty="0">
                <a:solidFill>
                  <a:srgbClr val="002060"/>
                </a:solidFill>
              </a:rPr>
              <a:t>Distance</a:t>
            </a:r>
          </a:p>
        </p:txBody>
      </p:sp>
      <p:sp>
        <p:nvSpPr>
          <p:cNvPr id="17" name="Oval 16">
            <a:extLst>
              <a:ext uri="{FF2B5EF4-FFF2-40B4-BE49-F238E27FC236}">
                <a16:creationId xmlns:a16="http://schemas.microsoft.com/office/drawing/2014/main" id="{9C762429-D1EC-1742-94F4-2CB12370AFF9}"/>
              </a:ext>
            </a:extLst>
          </p:cNvPr>
          <p:cNvSpPr/>
          <p:nvPr/>
        </p:nvSpPr>
        <p:spPr>
          <a:xfrm>
            <a:off x="5340460" y="3580598"/>
            <a:ext cx="1172309" cy="1186608"/>
          </a:xfrm>
          <a:prstGeom prst="ellipse">
            <a:avLst/>
          </a:prstGeom>
          <a:noFill/>
          <a:ln w="57150">
            <a:solidFill>
              <a:srgbClr val="D26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DA79AAE-1477-3946-A577-C909AD5A33C3}"/>
              </a:ext>
            </a:extLst>
          </p:cNvPr>
          <p:cNvSpPr txBox="1"/>
          <p:nvPr/>
        </p:nvSpPr>
        <p:spPr>
          <a:xfrm>
            <a:off x="9946773" y="4535748"/>
            <a:ext cx="1045479" cy="646331"/>
          </a:xfrm>
          <a:prstGeom prst="rect">
            <a:avLst/>
          </a:prstGeom>
          <a:noFill/>
        </p:spPr>
        <p:txBody>
          <a:bodyPr wrap="none" rtlCol="0">
            <a:spAutoFit/>
          </a:bodyPr>
          <a:lstStyle/>
          <a:p>
            <a:r>
              <a:rPr lang="en-US" sz="3600" dirty="0">
                <a:solidFill>
                  <a:srgbClr val="FF7415"/>
                </a:solidFill>
              </a:rPr>
              <a:t>Gain</a:t>
            </a:r>
          </a:p>
        </p:txBody>
      </p:sp>
    </p:spTree>
    <p:extLst>
      <p:ext uri="{BB962C8B-B14F-4D97-AF65-F5344CB8AC3E}">
        <p14:creationId xmlns:p14="http://schemas.microsoft.com/office/powerpoint/2010/main" val="10858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animBg="1"/>
      <p:bldP spid="17"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31</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55694" y="2628895"/>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Algorithm</a:t>
            </a:r>
          </a:p>
        </p:txBody>
      </p:sp>
      <p:sp>
        <p:nvSpPr>
          <p:cNvPr id="6" name="TextBox 5">
            <a:extLst>
              <a:ext uri="{FF2B5EF4-FFF2-40B4-BE49-F238E27FC236}">
                <a16:creationId xmlns:a16="http://schemas.microsoft.com/office/drawing/2014/main" id="{F31AC9E9-2068-D543-9B2F-61E79DA74AB2}"/>
              </a:ext>
            </a:extLst>
          </p:cNvPr>
          <p:cNvSpPr txBox="1"/>
          <p:nvPr/>
        </p:nvSpPr>
        <p:spPr>
          <a:xfrm>
            <a:off x="1855694" y="746115"/>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689696FD-96C0-7841-8FA9-B4FC5A25146E}"/>
              </a:ext>
            </a:extLst>
          </p:cNvPr>
          <p:cNvSpPr txBox="1"/>
          <p:nvPr/>
        </p:nvSpPr>
        <p:spPr>
          <a:xfrm>
            <a:off x="1810872" y="450475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266482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7A2D-18AA-844E-8368-C114B6E4858E}"/>
              </a:ext>
            </a:extLst>
          </p:cNvPr>
          <p:cNvSpPr>
            <a:spLocks noGrp="1"/>
          </p:cNvSpPr>
          <p:nvPr>
            <p:ph type="title"/>
          </p:nvPr>
        </p:nvSpPr>
        <p:spPr/>
        <p:txBody>
          <a:bodyPr>
            <a:normAutofit/>
          </a:bodyPr>
          <a:lstStyle/>
          <a:p>
            <a:r>
              <a:rPr lang="en-US" sz="5400" b="1" dirty="0"/>
              <a:t>RSS</a:t>
            </a:r>
            <a:r>
              <a:rPr lang="en-US" sz="5400" dirty="0"/>
              <a:t> Modeling Examples</a:t>
            </a:r>
          </a:p>
        </p:txBody>
      </p:sp>
      <p:pic>
        <p:nvPicPr>
          <p:cNvPr id="6" name="Content Placeholder 5" descr="A picture containing text, map&#10;&#10;Description automatically generated">
            <a:extLst>
              <a:ext uri="{FF2B5EF4-FFF2-40B4-BE49-F238E27FC236}">
                <a16:creationId xmlns:a16="http://schemas.microsoft.com/office/drawing/2014/main" id="{6E426F9C-745C-5F41-843B-34EB0784C29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 t="-256" r="-1570" b="50000"/>
          <a:stretch/>
        </p:blipFill>
        <p:spPr>
          <a:xfrm>
            <a:off x="977056" y="1775357"/>
            <a:ext cx="10385208" cy="4442887"/>
          </a:xfrm>
        </p:spPr>
      </p:pic>
      <p:sp>
        <p:nvSpPr>
          <p:cNvPr id="4" name="Slide Number Placeholder 3">
            <a:extLst>
              <a:ext uri="{FF2B5EF4-FFF2-40B4-BE49-F238E27FC236}">
                <a16:creationId xmlns:a16="http://schemas.microsoft.com/office/drawing/2014/main" id="{B44FC82E-0222-2640-9089-893B2285453B}"/>
              </a:ext>
            </a:extLst>
          </p:cNvPr>
          <p:cNvSpPr>
            <a:spLocks noGrp="1"/>
          </p:cNvSpPr>
          <p:nvPr>
            <p:ph type="sldNum" sz="quarter" idx="12"/>
          </p:nvPr>
        </p:nvSpPr>
        <p:spPr/>
        <p:txBody>
          <a:bodyPr/>
          <a:lstStyle/>
          <a:p>
            <a:fld id="{088FEC65-D79E-4DCE-A549-ACBEE94ABE9E}" type="slidenum">
              <a:rPr lang="en-US" smtClean="0"/>
              <a:t>32</a:t>
            </a:fld>
            <a:endParaRPr lang="en-US"/>
          </a:p>
        </p:txBody>
      </p:sp>
    </p:spTree>
    <p:extLst>
      <p:ext uri="{BB962C8B-B14F-4D97-AF65-F5344CB8AC3E}">
        <p14:creationId xmlns:p14="http://schemas.microsoft.com/office/powerpoint/2010/main" val="71233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E76F-DF99-7E4B-A30C-29FEFB649CD9}"/>
              </a:ext>
            </a:extLst>
          </p:cNvPr>
          <p:cNvSpPr>
            <a:spLocks noGrp="1"/>
          </p:cNvSpPr>
          <p:nvPr>
            <p:ph type="title"/>
          </p:nvPr>
        </p:nvSpPr>
        <p:spPr/>
        <p:txBody>
          <a:bodyPr>
            <a:normAutofit/>
          </a:bodyPr>
          <a:lstStyle/>
          <a:p>
            <a:r>
              <a:rPr lang="en-US" sz="5400" b="1" dirty="0"/>
              <a:t>Phase</a:t>
            </a:r>
            <a:r>
              <a:rPr lang="en-US" sz="5400" dirty="0"/>
              <a:t> Modeling Examples</a:t>
            </a:r>
          </a:p>
        </p:txBody>
      </p:sp>
      <p:pic>
        <p:nvPicPr>
          <p:cNvPr id="6" name="Content Placeholder 5" descr="A close up of a map&#10;&#10;Description automatically generated">
            <a:extLst>
              <a:ext uri="{FF2B5EF4-FFF2-40B4-BE49-F238E27FC236}">
                <a16:creationId xmlns:a16="http://schemas.microsoft.com/office/drawing/2014/main" id="{9252E32B-2565-FA41-9079-BD0D1E42830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8710"/>
          <a:stretch/>
        </p:blipFill>
        <p:spPr>
          <a:xfrm>
            <a:off x="837938" y="1873270"/>
            <a:ext cx="10608996" cy="4483084"/>
          </a:xfrm>
        </p:spPr>
      </p:pic>
      <p:sp>
        <p:nvSpPr>
          <p:cNvPr id="4" name="Slide Number Placeholder 3">
            <a:extLst>
              <a:ext uri="{FF2B5EF4-FFF2-40B4-BE49-F238E27FC236}">
                <a16:creationId xmlns:a16="http://schemas.microsoft.com/office/drawing/2014/main" id="{891483AF-4274-F845-A08D-68BF8AEC0BF1}"/>
              </a:ext>
            </a:extLst>
          </p:cNvPr>
          <p:cNvSpPr>
            <a:spLocks noGrp="1"/>
          </p:cNvSpPr>
          <p:nvPr>
            <p:ph type="sldNum" sz="quarter" idx="12"/>
          </p:nvPr>
        </p:nvSpPr>
        <p:spPr/>
        <p:txBody>
          <a:bodyPr/>
          <a:lstStyle/>
          <a:p>
            <a:fld id="{088FEC65-D79E-4DCE-A549-ACBEE94ABE9E}" type="slidenum">
              <a:rPr lang="en-US" smtClean="0"/>
              <a:t>33</a:t>
            </a:fld>
            <a:endParaRPr lang="en-US"/>
          </a:p>
        </p:txBody>
      </p:sp>
      <p:sp>
        <p:nvSpPr>
          <p:cNvPr id="7" name="TextBox 6">
            <a:extLst>
              <a:ext uri="{FF2B5EF4-FFF2-40B4-BE49-F238E27FC236}">
                <a16:creationId xmlns:a16="http://schemas.microsoft.com/office/drawing/2014/main" id="{53DFD1C6-8E5A-A045-B8FA-F9955CEDC9D4}"/>
              </a:ext>
            </a:extLst>
          </p:cNvPr>
          <p:cNvSpPr txBox="1"/>
          <p:nvPr/>
        </p:nvSpPr>
        <p:spPr>
          <a:xfrm>
            <a:off x="1456185" y="6200483"/>
            <a:ext cx="9372502"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t>For a given rotation axis, we get </a:t>
            </a:r>
            <a:r>
              <a:rPr lang="en-US" sz="3200" i="1" dirty="0">
                <a:solidFill>
                  <a:srgbClr val="C00000"/>
                </a:solidFill>
              </a:rPr>
              <a:t>almost unique </a:t>
            </a:r>
            <a:r>
              <a:rPr lang="en-US" sz="3200" dirty="0"/>
              <a:t>pattern </a:t>
            </a:r>
          </a:p>
        </p:txBody>
      </p:sp>
    </p:spTree>
    <p:extLst>
      <p:ext uri="{BB962C8B-B14F-4D97-AF65-F5344CB8AC3E}">
        <p14:creationId xmlns:p14="http://schemas.microsoft.com/office/powerpoint/2010/main" val="8068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6E7-687A-FE46-8B5D-8B003A21D2DC}"/>
              </a:ext>
            </a:extLst>
          </p:cNvPr>
          <p:cNvSpPr>
            <a:spLocks noGrp="1"/>
          </p:cNvSpPr>
          <p:nvPr>
            <p:ph type="title"/>
          </p:nvPr>
        </p:nvSpPr>
        <p:spPr>
          <a:xfrm>
            <a:off x="838200" y="103709"/>
            <a:ext cx="10515600" cy="1325563"/>
          </a:xfrm>
        </p:spPr>
        <p:txBody>
          <a:bodyPr>
            <a:normAutofit/>
          </a:bodyPr>
          <a:lstStyle/>
          <a:p>
            <a:r>
              <a:rPr lang="en-US" sz="5400" b="1" dirty="0"/>
              <a:t>Rotation</a:t>
            </a:r>
            <a:r>
              <a:rPr lang="en-US" sz="5400" dirty="0"/>
              <a:t> Axis Estimation Formulation </a:t>
            </a:r>
          </a:p>
        </p:txBody>
      </p:sp>
      <p:pic>
        <p:nvPicPr>
          <p:cNvPr id="6" name="Content Placeholder 5" descr="A close up of a logo&#10;&#10;Description automatically generated">
            <a:extLst>
              <a:ext uri="{FF2B5EF4-FFF2-40B4-BE49-F238E27FC236}">
                <a16:creationId xmlns:a16="http://schemas.microsoft.com/office/drawing/2014/main" id="{2EA703E1-8512-144F-9093-928E8B619A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4002" y="2025370"/>
            <a:ext cx="8848048" cy="2125927"/>
          </a:xfrm>
        </p:spPr>
      </p:pic>
      <p:sp>
        <p:nvSpPr>
          <p:cNvPr id="4" name="Slide Number Placeholder 3">
            <a:extLst>
              <a:ext uri="{FF2B5EF4-FFF2-40B4-BE49-F238E27FC236}">
                <a16:creationId xmlns:a16="http://schemas.microsoft.com/office/drawing/2014/main" id="{405700B7-241B-DD44-BD44-959A7CFDBAE4}"/>
              </a:ext>
            </a:extLst>
          </p:cNvPr>
          <p:cNvSpPr>
            <a:spLocks noGrp="1"/>
          </p:cNvSpPr>
          <p:nvPr>
            <p:ph type="sldNum" sz="quarter" idx="12"/>
          </p:nvPr>
        </p:nvSpPr>
        <p:spPr/>
        <p:txBody>
          <a:bodyPr/>
          <a:lstStyle/>
          <a:p>
            <a:fld id="{088FEC65-D79E-4DCE-A549-ACBEE94ABE9E}" type="slidenum">
              <a:rPr lang="en-US" smtClean="0"/>
              <a:t>34</a:t>
            </a:fld>
            <a:endParaRPr lang="en-US"/>
          </a:p>
        </p:txBody>
      </p:sp>
      <p:cxnSp>
        <p:nvCxnSpPr>
          <p:cNvPr id="8" name="Straight Arrow Connector 7">
            <a:extLst>
              <a:ext uri="{FF2B5EF4-FFF2-40B4-BE49-F238E27FC236}">
                <a16:creationId xmlns:a16="http://schemas.microsoft.com/office/drawing/2014/main" id="{B52F586B-0983-D64F-BB57-5D3385EFCA8E}"/>
              </a:ext>
            </a:extLst>
          </p:cNvPr>
          <p:cNvCxnSpPr>
            <a:cxnSpLocks/>
          </p:cNvCxnSpPr>
          <p:nvPr/>
        </p:nvCxnSpPr>
        <p:spPr>
          <a:xfrm flipV="1">
            <a:off x="4859867" y="3354770"/>
            <a:ext cx="491066" cy="965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27AD9A-A968-D742-9A34-5626F6882B15}"/>
              </a:ext>
            </a:extLst>
          </p:cNvPr>
          <p:cNvSpPr txBox="1"/>
          <p:nvPr/>
        </p:nvSpPr>
        <p:spPr>
          <a:xfrm>
            <a:off x="4220495" y="4319970"/>
            <a:ext cx="1130438" cy="523220"/>
          </a:xfrm>
          <a:prstGeom prst="rect">
            <a:avLst/>
          </a:prstGeom>
          <a:noFill/>
        </p:spPr>
        <p:txBody>
          <a:bodyPr wrap="none" rtlCol="0">
            <a:spAutoFit/>
          </a:bodyPr>
          <a:lstStyle/>
          <a:p>
            <a:r>
              <a:rPr lang="en-US" sz="2800" dirty="0"/>
              <a:t>Model</a:t>
            </a:r>
          </a:p>
        </p:txBody>
      </p:sp>
      <p:sp>
        <p:nvSpPr>
          <p:cNvPr id="10" name="Right Brace 9">
            <a:extLst>
              <a:ext uri="{FF2B5EF4-FFF2-40B4-BE49-F238E27FC236}">
                <a16:creationId xmlns:a16="http://schemas.microsoft.com/office/drawing/2014/main" id="{9A5CA557-D477-A24B-AC36-382BB4F9260F}"/>
              </a:ext>
            </a:extLst>
          </p:cNvPr>
          <p:cNvSpPr/>
          <p:nvPr/>
        </p:nvSpPr>
        <p:spPr>
          <a:xfrm rot="5400000">
            <a:off x="6849702" y="2567203"/>
            <a:ext cx="550332" cy="2125466"/>
          </a:xfrm>
          <a:prstGeom prst="rightBrace">
            <a:avLst>
              <a:gd name="adj1" fmla="val 8333"/>
              <a:gd name="adj2" fmla="val 447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3B0B8F2-B020-8E46-869C-934535BFC29D}"/>
              </a:ext>
            </a:extLst>
          </p:cNvPr>
          <p:cNvSpPr txBox="1"/>
          <p:nvPr/>
        </p:nvSpPr>
        <p:spPr>
          <a:xfrm>
            <a:off x="6175892" y="3837370"/>
            <a:ext cx="2094804" cy="523220"/>
          </a:xfrm>
          <a:prstGeom prst="rect">
            <a:avLst/>
          </a:prstGeom>
          <a:noFill/>
        </p:spPr>
        <p:txBody>
          <a:bodyPr wrap="none" rtlCol="0">
            <a:spAutoFit/>
          </a:bodyPr>
          <a:lstStyle/>
          <a:p>
            <a:r>
              <a:rPr lang="en-US" sz="2800" dirty="0"/>
              <a:t>Rotation Axis</a:t>
            </a:r>
          </a:p>
        </p:txBody>
      </p:sp>
      <p:sp>
        <p:nvSpPr>
          <p:cNvPr id="13" name="TextBox 12">
            <a:extLst>
              <a:ext uri="{FF2B5EF4-FFF2-40B4-BE49-F238E27FC236}">
                <a16:creationId xmlns:a16="http://schemas.microsoft.com/office/drawing/2014/main" id="{4615A4E0-91A5-CB4A-B0F7-B9F715ED2F08}"/>
              </a:ext>
            </a:extLst>
          </p:cNvPr>
          <p:cNvSpPr txBox="1"/>
          <p:nvPr/>
        </p:nvSpPr>
        <p:spPr>
          <a:xfrm>
            <a:off x="8610600" y="4251380"/>
            <a:ext cx="3156633" cy="523220"/>
          </a:xfrm>
          <a:prstGeom prst="rect">
            <a:avLst/>
          </a:prstGeom>
          <a:noFill/>
        </p:spPr>
        <p:txBody>
          <a:bodyPr wrap="none" rtlCol="0">
            <a:spAutoFit/>
          </a:bodyPr>
          <a:lstStyle/>
          <a:p>
            <a:r>
              <a:rPr lang="en-US" sz="2800" dirty="0"/>
              <a:t>Samples of signal (k)</a:t>
            </a:r>
          </a:p>
        </p:txBody>
      </p:sp>
      <p:cxnSp>
        <p:nvCxnSpPr>
          <p:cNvPr id="14" name="Straight Arrow Connector 13">
            <a:extLst>
              <a:ext uri="{FF2B5EF4-FFF2-40B4-BE49-F238E27FC236}">
                <a16:creationId xmlns:a16="http://schemas.microsoft.com/office/drawing/2014/main" id="{B629546A-D66A-D447-9078-9EFF4A7F2337}"/>
              </a:ext>
            </a:extLst>
          </p:cNvPr>
          <p:cNvCxnSpPr>
            <a:cxnSpLocks/>
          </p:cNvCxnSpPr>
          <p:nvPr/>
        </p:nvCxnSpPr>
        <p:spPr>
          <a:xfrm flipH="1" flipV="1">
            <a:off x="8943526" y="3286180"/>
            <a:ext cx="456929" cy="965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9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252A-25B9-8745-A7E8-E41A8B2C10F3}"/>
              </a:ext>
            </a:extLst>
          </p:cNvPr>
          <p:cNvSpPr>
            <a:spLocks noGrp="1"/>
          </p:cNvSpPr>
          <p:nvPr>
            <p:ph type="title"/>
          </p:nvPr>
        </p:nvSpPr>
        <p:spPr/>
        <p:txBody>
          <a:bodyPr>
            <a:normAutofit/>
          </a:bodyPr>
          <a:lstStyle/>
          <a:p>
            <a:r>
              <a:rPr lang="en-US" sz="5400" b="1" dirty="0"/>
              <a:t>Issue</a:t>
            </a:r>
            <a:r>
              <a:rPr lang="en-US" sz="5400" dirty="0"/>
              <a:t> with Initialization</a:t>
            </a:r>
          </a:p>
        </p:txBody>
      </p:sp>
      <p:sp>
        <p:nvSpPr>
          <p:cNvPr id="3" name="Content Placeholder 2">
            <a:extLst>
              <a:ext uri="{FF2B5EF4-FFF2-40B4-BE49-F238E27FC236}">
                <a16:creationId xmlns:a16="http://schemas.microsoft.com/office/drawing/2014/main" id="{3E1C3C75-1866-FD4D-A46C-16E60B27B75D}"/>
              </a:ext>
            </a:extLst>
          </p:cNvPr>
          <p:cNvSpPr>
            <a:spLocks noGrp="1"/>
          </p:cNvSpPr>
          <p:nvPr>
            <p:ph idx="1"/>
          </p:nvPr>
        </p:nvSpPr>
        <p:spPr/>
        <p:txBody>
          <a:bodyPr>
            <a:normAutofit/>
          </a:bodyPr>
          <a:lstStyle/>
          <a:p>
            <a:r>
              <a:rPr lang="en-US" sz="4000" dirty="0">
                <a:solidFill>
                  <a:srgbClr val="C00000"/>
                </a:solidFill>
              </a:rPr>
              <a:t>Challenge</a:t>
            </a:r>
            <a:r>
              <a:rPr lang="en-US" sz="4000" dirty="0"/>
              <a:t>: Non-linear optimization and easy to get stuck at local minimum</a:t>
            </a:r>
          </a:p>
          <a:p>
            <a:endParaRPr lang="en-US" sz="4000" dirty="0"/>
          </a:p>
          <a:p>
            <a:pPr marL="0" indent="0">
              <a:buNone/>
            </a:pPr>
            <a:endParaRPr lang="en-US" sz="4000" dirty="0"/>
          </a:p>
          <a:p>
            <a:r>
              <a:rPr lang="en-US" sz="4000" dirty="0">
                <a:solidFill>
                  <a:srgbClr val="C00000"/>
                </a:solidFill>
              </a:rPr>
              <a:t>Approach</a:t>
            </a:r>
            <a:r>
              <a:rPr lang="en-US" sz="4000" dirty="0"/>
              <a:t>: Develop NN and leverage </a:t>
            </a:r>
            <a:r>
              <a:rPr lang="en-US" sz="4000" i="1" dirty="0">
                <a:solidFill>
                  <a:srgbClr val="C00000"/>
                </a:solidFill>
              </a:rPr>
              <a:t>temporal locality</a:t>
            </a:r>
            <a:r>
              <a:rPr lang="en-US" sz="4000" dirty="0"/>
              <a:t> to find good initial solutions</a:t>
            </a:r>
          </a:p>
          <a:p>
            <a:pPr marL="0" indent="0">
              <a:buNone/>
            </a:pPr>
            <a:br>
              <a:rPr lang="en-US" sz="4000" dirty="0"/>
            </a:br>
            <a:endParaRPr lang="en-US" sz="4000" dirty="0"/>
          </a:p>
          <a:p>
            <a:endParaRPr lang="en-US" sz="4000" dirty="0"/>
          </a:p>
        </p:txBody>
      </p:sp>
      <p:sp>
        <p:nvSpPr>
          <p:cNvPr id="4" name="Slide Number Placeholder 3">
            <a:extLst>
              <a:ext uri="{FF2B5EF4-FFF2-40B4-BE49-F238E27FC236}">
                <a16:creationId xmlns:a16="http://schemas.microsoft.com/office/drawing/2014/main" id="{B64F6C59-F391-3A45-B0A7-F4755FCE8D2C}"/>
              </a:ext>
            </a:extLst>
          </p:cNvPr>
          <p:cNvSpPr>
            <a:spLocks noGrp="1"/>
          </p:cNvSpPr>
          <p:nvPr>
            <p:ph type="sldNum" sz="quarter" idx="12"/>
          </p:nvPr>
        </p:nvSpPr>
        <p:spPr/>
        <p:txBody>
          <a:bodyPr/>
          <a:lstStyle/>
          <a:p>
            <a:fld id="{088FEC65-D79E-4DCE-A549-ACBEE94ABE9E}" type="slidenum">
              <a:rPr lang="en-US" smtClean="0"/>
              <a:t>35</a:t>
            </a:fld>
            <a:endParaRPr lang="en-US"/>
          </a:p>
        </p:txBody>
      </p:sp>
    </p:spTree>
    <p:extLst>
      <p:ext uri="{BB962C8B-B14F-4D97-AF65-F5344CB8AC3E}">
        <p14:creationId xmlns:p14="http://schemas.microsoft.com/office/powerpoint/2010/main" val="4167215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FD10-E4EE-4E43-9424-36002C9D53F3}"/>
              </a:ext>
            </a:extLst>
          </p:cNvPr>
          <p:cNvSpPr>
            <a:spLocks noGrp="1"/>
          </p:cNvSpPr>
          <p:nvPr>
            <p:ph type="title"/>
          </p:nvPr>
        </p:nvSpPr>
        <p:spPr/>
        <p:txBody>
          <a:bodyPr>
            <a:normAutofit/>
          </a:bodyPr>
          <a:lstStyle/>
          <a:p>
            <a:r>
              <a:rPr lang="en-US" sz="5400" b="1" dirty="0"/>
              <a:t>Rotation</a:t>
            </a:r>
            <a:r>
              <a:rPr lang="en-US" sz="5400" dirty="0"/>
              <a:t> axis estimation error</a:t>
            </a:r>
          </a:p>
        </p:txBody>
      </p:sp>
      <p:pic>
        <p:nvPicPr>
          <p:cNvPr id="6" name="Content Placeholder 5" descr="A close up of a map&#10;&#10;Description automatically generated">
            <a:extLst>
              <a:ext uri="{FF2B5EF4-FFF2-40B4-BE49-F238E27FC236}">
                <a16:creationId xmlns:a16="http://schemas.microsoft.com/office/drawing/2014/main" id="{AAC179EA-C85D-3A44-89D8-D497C6E0D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465" y="1792289"/>
            <a:ext cx="5593240" cy="4087368"/>
          </a:xfrm>
        </p:spPr>
      </p:pic>
      <p:sp>
        <p:nvSpPr>
          <p:cNvPr id="4" name="Slide Number Placeholder 3">
            <a:extLst>
              <a:ext uri="{FF2B5EF4-FFF2-40B4-BE49-F238E27FC236}">
                <a16:creationId xmlns:a16="http://schemas.microsoft.com/office/drawing/2014/main" id="{35861F13-D19C-0846-8013-9E3819F4DA64}"/>
              </a:ext>
            </a:extLst>
          </p:cNvPr>
          <p:cNvSpPr>
            <a:spLocks noGrp="1"/>
          </p:cNvSpPr>
          <p:nvPr>
            <p:ph type="sldNum" sz="quarter" idx="12"/>
          </p:nvPr>
        </p:nvSpPr>
        <p:spPr/>
        <p:txBody>
          <a:bodyPr/>
          <a:lstStyle/>
          <a:p>
            <a:fld id="{088FEC65-D79E-4DCE-A549-ACBEE94ABE9E}" type="slidenum">
              <a:rPr lang="en-US" smtClean="0"/>
              <a:t>36</a:t>
            </a:fld>
            <a:endParaRPr lang="en-US"/>
          </a:p>
        </p:txBody>
      </p:sp>
      <p:pic>
        <p:nvPicPr>
          <p:cNvPr id="8" name="Picture 7" descr="A close up of a map&#10;&#10;Description automatically generated">
            <a:extLst>
              <a:ext uri="{FF2B5EF4-FFF2-40B4-BE49-F238E27FC236}">
                <a16:creationId xmlns:a16="http://schemas.microsoft.com/office/drawing/2014/main" id="{F6D8C96D-1D96-2842-B708-9543E4731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659" y="1964129"/>
            <a:ext cx="5453771" cy="3915528"/>
          </a:xfrm>
          <a:prstGeom prst="rect">
            <a:avLst/>
          </a:prstGeom>
        </p:spPr>
      </p:pic>
      <p:sp>
        <p:nvSpPr>
          <p:cNvPr id="9" name="TextBox 8">
            <a:extLst>
              <a:ext uri="{FF2B5EF4-FFF2-40B4-BE49-F238E27FC236}">
                <a16:creationId xmlns:a16="http://schemas.microsoft.com/office/drawing/2014/main" id="{7089E510-EAD2-5348-9BFF-B84E4BBE37BE}"/>
              </a:ext>
            </a:extLst>
          </p:cNvPr>
          <p:cNvSpPr txBox="1"/>
          <p:nvPr/>
        </p:nvSpPr>
        <p:spPr>
          <a:xfrm>
            <a:off x="1744180" y="5954141"/>
            <a:ext cx="799248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Median error remains within </a:t>
            </a:r>
            <a:r>
              <a:rPr lang="en-US" sz="3200" i="1" dirty="0">
                <a:solidFill>
                  <a:srgbClr val="FF0000"/>
                </a:solidFill>
              </a:rPr>
              <a:t>5 degree</a:t>
            </a:r>
          </a:p>
        </p:txBody>
      </p:sp>
    </p:spTree>
    <p:extLst>
      <p:ext uri="{BB962C8B-B14F-4D97-AF65-F5344CB8AC3E}">
        <p14:creationId xmlns:p14="http://schemas.microsoft.com/office/powerpoint/2010/main" val="27129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6F85-C754-314F-92D3-2F91B2BE94F7}"/>
              </a:ext>
            </a:extLst>
          </p:cNvPr>
          <p:cNvSpPr>
            <a:spLocks noGrp="1"/>
          </p:cNvSpPr>
          <p:nvPr>
            <p:ph type="title"/>
          </p:nvPr>
        </p:nvSpPr>
        <p:spPr>
          <a:xfrm>
            <a:off x="838200" y="229665"/>
            <a:ext cx="10515600" cy="1325563"/>
          </a:xfrm>
        </p:spPr>
        <p:txBody>
          <a:bodyPr>
            <a:normAutofit/>
          </a:bodyPr>
          <a:lstStyle/>
          <a:p>
            <a:r>
              <a:rPr lang="en-US" sz="5400" b="1" dirty="0"/>
              <a:t>Rotation</a:t>
            </a:r>
            <a:r>
              <a:rPr lang="en-US" sz="5400" dirty="0"/>
              <a:t> speed estimation</a:t>
            </a:r>
          </a:p>
        </p:txBody>
      </p:sp>
      <p:pic>
        <p:nvPicPr>
          <p:cNvPr id="6" name="Content Placeholder 5" descr="A close up of a map&#10;&#10;Description automatically generated">
            <a:extLst>
              <a:ext uri="{FF2B5EF4-FFF2-40B4-BE49-F238E27FC236}">
                <a16:creationId xmlns:a16="http://schemas.microsoft.com/office/drawing/2014/main" id="{072110C7-B332-A845-8FCB-D069D7B23F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9866" y="1510473"/>
            <a:ext cx="6975068" cy="5285232"/>
          </a:xfrm>
        </p:spPr>
      </p:pic>
      <p:sp>
        <p:nvSpPr>
          <p:cNvPr id="4" name="Slide Number Placeholder 3">
            <a:extLst>
              <a:ext uri="{FF2B5EF4-FFF2-40B4-BE49-F238E27FC236}">
                <a16:creationId xmlns:a16="http://schemas.microsoft.com/office/drawing/2014/main" id="{10492EEC-42D9-7548-9C34-8726B940D309}"/>
              </a:ext>
            </a:extLst>
          </p:cNvPr>
          <p:cNvSpPr>
            <a:spLocks noGrp="1"/>
          </p:cNvSpPr>
          <p:nvPr>
            <p:ph type="sldNum" sz="quarter" idx="12"/>
          </p:nvPr>
        </p:nvSpPr>
        <p:spPr/>
        <p:txBody>
          <a:bodyPr/>
          <a:lstStyle/>
          <a:p>
            <a:fld id="{088FEC65-D79E-4DCE-A549-ACBEE94ABE9E}" type="slidenum">
              <a:rPr lang="en-US" smtClean="0"/>
              <a:t>37</a:t>
            </a:fld>
            <a:endParaRPr lang="en-US"/>
          </a:p>
        </p:txBody>
      </p:sp>
    </p:spTree>
    <p:extLst>
      <p:ext uri="{BB962C8B-B14F-4D97-AF65-F5344CB8AC3E}">
        <p14:creationId xmlns:p14="http://schemas.microsoft.com/office/powerpoint/2010/main" val="2057909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6352-9D1C-A14B-B5E2-521534A918B5}"/>
              </a:ext>
            </a:extLst>
          </p:cNvPr>
          <p:cNvSpPr>
            <a:spLocks noGrp="1"/>
          </p:cNvSpPr>
          <p:nvPr>
            <p:ph type="title"/>
          </p:nvPr>
        </p:nvSpPr>
        <p:spPr/>
        <p:txBody>
          <a:bodyPr>
            <a:normAutofit/>
          </a:bodyPr>
          <a:lstStyle/>
          <a:p>
            <a:r>
              <a:rPr lang="en-US" sz="5400" b="1" dirty="0"/>
              <a:t>Linear</a:t>
            </a:r>
            <a:r>
              <a:rPr lang="en-US" sz="5400" dirty="0"/>
              <a:t> speed estimation</a:t>
            </a:r>
          </a:p>
        </p:txBody>
      </p:sp>
      <p:sp>
        <p:nvSpPr>
          <p:cNvPr id="3" name="Content Placeholder 2">
            <a:extLst>
              <a:ext uri="{FF2B5EF4-FFF2-40B4-BE49-F238E27FC236}">
                <a16:creationId xmlns:a16="http://schemas.microsoft.com/office/drawing/2014/main" id="{47C8416B-2BB3-004F-8D73-EDC967331FA8}"/>
              </a:ext>
            </a:extLst>
          </p:cNvPr>
          <p:cNvSpPr>
            <a:spLocks noGrp="1"/>
          </p:cNvSpPr>
          <p:nvPr>
            <p:ph idx="1"/>
          </p:nvPr>
        </p:nvSpPr>
        <p:spPr/>
        <p:txBody>
          <a:bodyPr>
            <a:normAutofit/>
          </a:bodyPr>
          <a:lstStyle/>
          <a:p>
            <a:r>
              <a:rPr lang="en-US" sz="4400" dirty="0"/>
              <a:t>Compensate the </a:t>
            </a:r>
          </a:p>
          <a:p>
            <a:pPr marL="0" indent="0">
              <a:buNone/>
            </a:pPr>
            <a:r>
              <a:rPr lang="en-US" sz="4400" dirty="0"/>
              <a:t>rotation axis and </a:t>
            </a:r>
          </a:p>
          <a:p>
            <a:pPr marL="0" indent="0">
              <a:buNone/>
            </a:pPr>
            <a:r>
              <a:rPr lang="en-US" sz="4400" dirty="0"/>
              <a:t>speed in the </a:t>
            </a:r>
          </a:p>
          <a:p>
            <a:pPr marL="0" indent="0">
              <a:buNone/>
            </a:pPr>
            <a:r>
              <a:rPr lang="en-US" sz="4400" dirty="0"/>
              <a:t>phase to extract </a:t>
            </a:r>
          </a:p>
          <a:p>
            <a:pPr marL="0" indent="0">
              <a:buNone/>
            </a:pPr>
            <a:r>
              <a:rPr lang="en-US" sz="4400" dirty="0"/>
              <a:t>the linear speed</a:t>
            </a:r>
          </a:p>
          <a:p>
            <a:pPr marL="0" indent="0">
              <a:buNone/>
            </a:pPr>
            <a:endParaRPr lang="en-US" sz="4400" dirty="0"/>
          </a:p>
        </p:txBody>
      </p:sp>
      <p:sp>
        <p:nvSpPr>
          <p:cNvPr id="4" name="Slide Number Placeholder 3">
            <a:extLst>
              <a:ext uri="{FF2B5EF4-FFF2-40B4-BE49-F238E27FC236}">
                <a16:creationId xmlns:a16="http://schemas.microsoft.com/office/drawing/2014/main" id="{6B36545D-D498-8C47-A434-EC11E641992A}"/>
              </a:ext>
            </a:extLst>
          </p:cNvPr>
          <p:cNvSpPr>
            <a:spLocks noGrp="1"/>
          </p:cNvSpPr>
          <p:nvPr>
            <p:ph type="sldNum" sz="quarter" idx="12"/>
          </p:nvPr>
        </p:nvSpPr>
        <p:spPr/>
        <p:txBody>
          <a:bodyPr/>
          <a:lstStyle/>
          <a:p>
            <a:fld id="{088FEC65-D79E-4DCE-A549-ACBEE94ABE9E}" type="slidenum">
              <a:rPr lang="en-US" smtClean="0"/>
              <a:t>38</a:t>
            </a:fld>
            <a:endParaRPr lang="en-US"/>
          </a:p>
        </p:txBody>
      </p:sp>
      <p:pic>
        <p:nvPicPr>
          <p:cNvPr id="8" name="Picture 7" descr="A close up of a map&#10;&#10;Description automatically generated">
            <a:extLst>
              <a:ext uri="{FF2B5EF4-FFF2-40B4-BE49-F238E27FC236}">
                <a16:creationId xmlns:a16="http://schemas.microsoft.com/office/drawing/2014/main" id="{C5C69F3B-877C-E846-A33A-E64BBFC1D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733" y="1690692"/>
            <a:ext cx="6451600" cy="4580280"/>
          </a:xfrm>
          <a:prstGeom prst="rect">
            <a:avLst/>
          </a:prstGeom>
        </p:spPr>
      </p:pic>
    </p:spTree>
    <p:extLst>
      <p:ext uri="{BB962C8B-B14F-4D97-AF65-F5344CB8AC3E}">
        <p14:creationId xmlns:p14="http://schemas.microsoft.com/office/powerpoint/2010/main" val="794813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20C1-35CC-6F42-AC29-E2DA75B38D64}"/>
              </a:ext>
            </a:extLst>
          </p:cNvPr>
          <p:cNvSpPr>
            <a:spLocks noGrp="1"/>
          </p:cNvSpPr>
          <p:nvPr>
            <p:ph type="title"/>
          </p:nvPr>
        </p:nvSpPr>
        <p:spPr>
          <a:xfrm>
            <a:off x="838200" y="248399"/>
            <a:ext cx="10515600" cy="1325563"/>
          </a:xfrm>
        </p:spPr>
        <p:txBody>
          <a:bodyPr>
            <a:normAutofit/>
          </a:bodyPr>
          <a:lstStyle/>
          <a:p>
            <a:r>
              <a:rPr lang="en-US" sz="5400" b="1" dirty="0"/>
              <a:t>Algorithm</a:t>
            </a:r>
            <a:r>
              <a:rPr lang="en-US" sz="5400" dirty="0"/>
              <a:t> sketch</a:t>
            </a:r>
          </a:p>
        </p:txBody>
      </p:sp>
      <p:sp>
        <p:nvSpPr>
          <p:cNvPr id="4" name="Slide Number Placeholder 3">
            <a:extLst>
              <a:ext uri="{FF2B5EF4-FFF2-40B4-BE49-F238E27FC236}">
                <a16:creationId xmlns:a16="http://schemas.microsoft.com/office/drawing/2014/main" id="{5DA0FB73-6755-7644-8A17-89FD6120A696}"/>
              </a:ext>
            </a:extLst>
          </p:cNvPr>
          <p:cNvSpPr>
            <a:spLocks noGrp="1"/>
          </p:cNvSpPr>
          <p:nvPr>
            <p:ph type="sldNum" sz="quarter" idx="12"/>
          </p:nvPr>
        </p:nvSpPr>
        <p:spPr/>
        <p:txBody>
          <a:bodyPr/>
          <a:lstStyle/>
          <a:p>
            <a:fld id="{088FEC65-D79E-4DCE-A549-ACBEE94ABE9E}" type="slidenum">
              <a:rPr lang="en-US" smtClean="0"/>
              <a:t>39</a:t>
            </a:fld>
            <a:endParaRPr lang="en-US"/>
          </a:p>
        </p:txBody>
      </p:sp>
      <p:sp>
        <p:nvSpPr>
          <p:cNvPr id="7" name="Rounded Rectangle 6">
            <a:extLst>
              <a:ext uri="{FF2B5EF4-FFF2-40B4-BE49-F238E27FC236}">
                <a16:creationId xmlns:a16="http://schemas.microsoft.com/office/drawing/2014/main" id="{7423E75E-0FED-2740-8BBF-8E1500815F0E}"/>
              </a:ext>
            </a:extLst>
          </p:cNvPr>
          <p:cNvSpPr/>
          <p:nvPr/>
        </p:nvSpPr>
        <p:spPr>
          <a:xfrm>
            <a:off x="304801" y="1922584"/>
            <a:ext cx="4900246" cy="19694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Denoised </a:t>
            </a:r>
            <a:r>
              <a:rPr lang="en-US" sz="3600" i="1" dirty="0">
                <a:solidFill>
                  <a:srgbClr val="FF0000"/>
                </a:solidFill>
              </a:rPr>
              <a:t>RSS and Phase Trend</a:t>
            </a:r>
            <a:r>
              <a:rPr lang="en-US" sz="3600" dirty="0">
                <a:solidFill>
                  <a:schemeClr val="tx1"/>
                </a:solidFill>
              </a:rPr>
              <a:t> from the RFID Tag(s) attached to a ball</a:t>
            </a:r>
          </a:p>
        </p:txBody>
      </p:sp>
      <p:sp>
        <p:nvSpPr>
          <p:cNvPr id="8" name="Striped Right Arrow 7">
            <a:extLst>
              <a:ext uri="{FF2B5EF4-FFF2-40B4-BE49-F238E27FC236}">
                <a16:creationId xmlns:a16="http://schemas.microsoft.com/office/drawing/2014/main" id="{07257E06-AAAA-B549-A7AA-E85990034B93}"/>
              </a:ext>
            </a:extLst>
          </p:cNvPr>
          <p:cNvSpPr/>
          <p:nvPr/>
        </p:nvSpPr>
        <p:spPr>
          <a:xfrm>
            <a:off x="5392615" y="2649414"/>
            <a:ext cx="1406771" cy="7795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02F1E86-85DF-6742-8CE9-DD9A923B6A73}"/>
              </a:ext>
            </a:extLst>
          </p:cNvPr>
          <p:cNvSpPr/>
          <p:nvPr/>
        </p:nvSpPr>
        <p:spPr>
          <a:xfrm>
            <a:off x="6822833" y="1948788"/>
            <a:ext cx="5322274" cy="196947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FF0000"/>
                </a:solidFill>
              </a:rPr>
              <a:t>RSS and Phase Template</a:t>
            </a:r>
            <a:r>
              <a:rPr lang="en-US" sz="3600" dirty="0">
                <a:solidFill>
                  <a:schemeClr val="tx1"/>
                </a:solidFill>
              </a:rPr>
              <a:t> extraction in one rotation</a:t>
            </a:r>
          </a:p>
        </p:txBody>
      </p:sp>
      <p:sp>
        <p:nvSpPr>
          <p:cNvPr id="10" name="Striped Right Arrow 9">
            <a:extLst>
              <a:ext uri="{FF2B5EF4-FFF2-40B4-BE49-F238E27FC236}">
                <a16:creationId xmlns:a16="http://schemas.microsoft.com/office/drawing/2014/main" id="{EDC58574-FBFC-E041-97EF-BC8DF11B6DFF}"/>
              </a:ext>
            </a:extLst>
          </p:cNvPr>
          <p:cNvSpPr/>
          <p:nvPr/>
        </p:nvSpPr>
        <p:spPr>
          <a:xfrm rot="5400000">
            <a:off x="8860712" y="3960177"/>
            <a:ext cx="830997" cy="90788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9D97E8-907E-6A42-8036-C9808B3D22AA}"/>
              </a:ext>
            </a:extLst>
          </p:cNvPr>
          <p:cNvSpPr txBox="1"/>
          <p:nvPr/>
        </p:nvSpPr>
        <p:spPr>
          <a:xfrm>
            <a:off x="5258699" y="1902014"/>
            <a:ext cx="1598644" cy="830997"/>
          </a:xfrm>
          <a:prstGeom prst="rect">
            <a:avLst/>
          </a:prstGeom>
          <a:noFill/>
        </p:spPr>
        <p:txBody>
          <a:bodyPr wrap="none" rtlCol="0">
            <a:spAutoFit/>
          </a:bodyPr>
          <a:lstStyle/>
          <a:p>
            <a:pPr algn="ctr"/>
            <a:r>
              <a:rPr lang="en-US" sz="2400" dirty="0"/>
              <a:t>Peak-Valley</a:t>
            </a:r>
          </a:p>
          <a:p>
            <a:pPr algn="ctr"/>
            <a:r>
              <a:rPr lang="en-US" sz="2400" dirty="0"/>
              <a:t>Detection</a:t>
            </a:r>
          </a:p>
        </p:txBody>
      </p:sp>
      <p:sp>
        <p:nvSpPr>
          <p:cNvPr id="13" name="Rounded Rectangle 12">
            <a:extLst>
              <a:ext uri="{FF2B5EF4-FFF2-40B4-BE49-F238E27FC236}">
                <a16:creationId xmlns:a16="http://schemas.microsoft.com/office/drawing/2014/main" id="{70D0FE8A-F202-5643-8C14-F620259712D1}"/>
              </a:ext>
            </a:extLst>
          </p:cNvPr>
          <p:cNvSpPr/>
          <p:nvPr/>
        </p:nvSpPr>
        <p:spPr>
          <a:xfrm>
            <a:off x="7329045" y="4829619"/>
            <a:ext cx="4663617" cy="198149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rgbClr val="FF0000"/>
                </a:solidFill>
              </a:rPr>
              <a:t>Rotation Axis &amp; Rotation Speed &amp; Azimuth &amp; Elevation </a:t>
            </a:r>
            <a:r>
              <a:rPr lang="en-US" sz="3600" dirty="0">
                <a:solidFill>
                  <a:schemeClr val="tx1"/>
                </a:solidFill>
              </a:rPr>
              <a:t>estimation</a:t>
            </a:r>
          </a:p>
        </p:txBody>
      </p:sp>
      <p:sp>
        <p:nvSpPr>
          <p:cNvPr id="16" name="Striped Right Arrow 15">
            <a:extLst>
              <a:ext uri="{FF2B5EF4-FFF2-40B4-BE49-F238E27FC236}">
                <a16:creationId xmlns:a16="http://schemas.microsoft.com/office/drawing/2014/main" id="{1814FEDD-3E41-4341-A3D7-2DE9C24635AA}"/>
              </a:ext>
            </a:extLst>
          </p:cNvPr>
          <p:cNvSpPr/>
          <p:nvPr/>
        </p:nvSpPr>
        <p:spPr>
          <a:xfrm rot="10800000">
            <a:off x="5588796" y="5541600"/>
            <a:ext cx="1086984" cy="8147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1674FFD-137E-2043-955B-4EFD7ACBA025}"/>
              </a:ext>
            </a:extLst>
          </p:cNvPr>
          <p:cNvSpPr txBox="1"/>
          <p:nvPr/>
        </p:nvSpPr>
        <p:spPr>
          <a:xfrm>
            <a:off x="5192667" y="4582512"/>
            <a:ext cx="1994778" cy="830997"/>
          </a:xfrm>
          <a:prstGeom prst="rect">
            <a:avLst/>
          </a:prstGeom>
          <a:noFill/>
        </p:spPr>
        <p:txBody>
          <a:bodyPr wrap="none" rtlCol="0">
            <a:spAutoFit/>
          </a:bodyPr>
          <a:lstStyle/>
          <a:p>
            <a:pPr algn="ctr"/>
            <a:r>
              <a:rPr lang="en-US" sz="2400" dirty="0"/>
              <a:t>Phase </a:t>
            </a:r>
          </a:p>
          <a:p>
            <a:pPr algn="ctr"/>
            <a:r>
              <a:rPr lang="en-US" sz="2400" dirty="0"/>
              <a:t>Compensation</a:t>
            </a:r>
          </a:p>
        </p:txBody>
      </p:sp>
      <p:sp>
        <p:nvSpPr>
          <p:cNvPr id="18" name="Rounded Rectangle 17">
            <a:extLst>
              <a:ext uri="{FF2B5EF4-FFF2-40B4-BE49-F238E27FC236}">
                <a16:creationId xmlns:a16="http://schemas.microsoft.com/office/drawing/2014/main" id="{8F0C5B05-0D8B-5C49-9E03-665A036FB4C5}"/>
              </a:ext>
            </a:extLst>
          </p:cNvPr>
          <p:cNvSpPr/>
          <p:nvPr/>
        </p:nvSpPr>
        <p:spPr>
          <a:xfrm>
            <a:off x="316615" y="4101028"/>
            <a:ext cx="4734452" cy="27228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Linear speed, distance &amp; direction from </a:t>
            </a:r>
            <a:r>
              <a:rPr lang="en-US" sz="3600" i="1" dirty="0">
                <a:solidFill>
                  <a:srgbClr val="FF0000"/>
                </a:solidFill>
              </a:rPr>
              <a:t>linear phase trend, total change, &amp;  slope sign</a:t>
            </a:r>
            <a:r>
              <a:rPr lang="en-US" sz="3600" dirty="0">
                <a:solidFill>
                  <a:schemeClr val="tx1"/>
                </a:solidFill>
              </a:rPr>
              <a:t> </a:t>
            </a:r>
          </a:p>
        </p:txBody>
      </p:sp>
    </p:spTree>
    <p:extLst>
      <p:ext uri="{BB962C8B-B14F-4D97-AF65-F5344CB8AC3E}">
        <p14:creationId xmlns:p14="http://schemas.microsoft.com/office/powerpoint/2010/main" val="12714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p:bldP spid="13" grpId="0" animBg="1"/>
      <p:bldP spid="16"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0D9B-79D2-304C-9358-557BB9249312}"/>
              </a:ext>
            </a:extLst>
          </p:cNvPr>
          <p:cNvSpPr>
            <a:spLocks noGrp="1"/>
          </p:cNvSpPr>
          <p:nvPr>
            <p:ph type="title"/>
          </p:nvPr>
        </p:nvSpPr>
        <p:spPr>
          <a:xfrm>
            <a:off x="838200" y="325373"/>
            <a:ext cx="10515600" cy="1325563"/>
          </a:xfrm>
        </p:spPr>
        <p:txBody>
          <a:bodyPr>
            <a:normAutofit/>
          </a:bodyPr>
          <a:lstStyle/>
          <a:p>
            <a:r>
              <a:rPr lang="en-US" sz="5400" b="1" dirty="0"/>
              <a:t>Our</a:t>
            </a:r>
            <a:r>
              <a:rPr lang="en-US" sz="5400" dirty="0"/>
              <a:t> Approach</a:t>
            </a:r>
          </a:p>
        </p:txBody>
      </p:sp>
      <p:sp>
        <p:nvSpPr>
          <p:cNvPr id="3" name="Content Placeholder 2">
            <a:extLst>
              <a:ext uri="{FF2B5EF4-FFF2-40B4-BE49-F238E27FC236}">
                <a16:creationId xmlns:a16="http://schemas.microsoft.com/office/drawing/2014/main" id="{4C5A315E-6FAC-9746-A71A-81F51B71E3BD}"/>
              </a:ext>
            </a:extLst>
          </p:cNvPr>
          <p:cNvSpPr>
            <a:spLocks noGrp="1"/>
          </p:cNvSpPr>
          <p:nvPr>
            <p:ph idx="1"/>
          </p:nvPr>
        </p:nvSpPr>
        <p:spPr>
          <a:xfrm>
            <a:off x="838200" y="1825625"/>
            <a:ext cx="10515600" cy="4895854"/>
          </a:xfrm>
        </p:spPr>
        <p:txBody>
          <a:bodyPr>
            <a:normAutofit fontScale="92500"/>
          </a:bodyPr>
          <a:lstStyle/>
          <a:p>
            <a:r>
              <a:rPr lang="en-US" sz="4400" dirty="0"/>
              <a:t>Can we use </a:t>
            </a:r>
            <a:r>
              <a:rPr lang="en-US" sz="4400" i="1" dirty="0">
                <a:solidFill>
                  <a:srgbClr val="FF0000"/>
                </a:solidFill>
              </a:rPr>
              <a:t>backscattering</a:t>
            </a:r>
            <a:r>
              <a:rPr lang="en-US" sz="4400" dirty="0"/>
              <a:t> to realize this ?</a:t>
            </a:r>
          </a:p>
          <a:p>
            <a:endParaRPr lang="en-US" sz="4400" dirty="0"/>
          </a:p>
          <a:p>
            <a:pPr marL="0" indent="0">
              <a:buNone/>
            </a:pPr>
            <a:endParaRPr lang="en-US" sz="4400" dirty="0"/>
          </a:p>
          <a:p>
            <a:pPr marL="0" indent="0">
              <a:buNone/>
            </a:pPr>
            <a:endParaRPr lang="en-US" sz="4400" dirty="0"/>
          </a:p>
          <a:p>
            <a:endParaRPr lang="en-US" sz="4400" dirty="0"/>
          </a:p>
          <a:p>
            <a:r>
              <a:rPr lang="en-US" sz="4400" dirty="0"/>
              <a:t>Can we use </a:t>
            </a:r>
            <a:r>
              <a:rPr lang="en-US" sz="4400" i="1" dirty="0">
                <a:solidFill>
                  <a:srgbClr val="FF0000"/>
                </a:solidFill>
              </a:rPr>
              <a:t>commercial passive RFID</a:t>
            </a:r>
            <a:r>
              <a:rPr lang="en-US" sz="4400" dirty="0"/>
              <a:t> tags ?</a:t>
            </a:r>
          </a:p>
          <a:p>
            <a:pPr lvl="1"/>
            <a:r>
              <a:rPr lang="en-US" sz="3600" dirty="0"/>
              <a:t>Cheap, Customizable, Wireless, Battery-free, Small …</a:t>
            </a:r>
          </a:p>
        </p:txBody>
      </p:sp>
      <p:sp>
        <p:nvSpPr>
          <p:cNvPr id="4" name="Slide Number Placeholder 3">
            <a:extLst>
              <a:ext uri="{FF2B5EF4-FFF2-40B4-BE49-F238E27FC236}">
                <a16:creationId xmlns:a16="http://schemas.microsoft.com/office/drawing/2014/main" id="{DC31AA8D-40F9-AC4E-8543-238B6B100406}"/>
              </a:ext>
            </a:extLst>
          </p:cNvPr>
          <p:cNvSpPr>
            <a:spLocks noGrp="1"/>
          </p:cNvSpPr>
          <p:nvPr>
            <p:ph type="sldNum" sz="quarter" idx="12"/>
          </p:nvPr>
        </p:nvSpPr>
        <p:spPr/>
        <p:txBody>
          <a:bodyPr/>
          <a:lstStyle/>
          <a:p>
            <a:fld id="{088FEC65-D79E-4DCE-A549-ACBEE94ABE9E}" type="slidenum">
              <a:rPr lang="en-US" smtClean="0"/>
              <a:t>4</a:t>
            </a:fld>
            <a:endParaRPr lang="en-US"/>
          </a:p>
        </p:txBody>
      </p:sp>
      <p:pic>
        <p:nvPicPr>
          <p:cNvPr id="6" name="Graphic 5" descr="Cell Tower">
            <a:extLst>
              <a:ext uri="{FF2B5EF4-FFF2-40B4-BE49-F238E27FC236}">
                <a16:creationId xmlns:a16="http://schemas.microsoft.com/office/drawing/2014/main" id="{ACEB1481-F265-2540-834B-79CE7386C7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9652" y="2680253"/>
            <a:ext cx="1941443" cy="1941443"/>
          </a:xfrm>
          <a:prstGeom prst="rect">
            <a:avLst/>
          </a:prstGeom>
        </p:spPr>
      </p:pic>
      <p:pic>
        <p:nvPicPr>
          <p:cNvPr id="8" name="Graphic 7" descr="Barcode">
            <a:extLst>
              <a:ext uri="{FF2B5EF4-FFF2-40B4-BE49-F238E27FC236}">
                <a16:creationId xmlns:a16="http://schemas.microsoft.com/office/drawing/2014/main" id="{00834991-3CFB-4B49-AD79-D7C2E8C368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5607" y="3397394"/>
            <a:ext cx="775253" cy="775253"/>
          </a:xfrm>
          <a:prstGeom prst="rect">
            <a:avLst/>
          </a:prstGeom>
        </p:spPr>
      </p:pic>
      <p:pic>
        <p:nvPicPr>
          <p:cNvPr id="10" name="Graphic 9" descr="Wireless">
            <a:extLst>
              <a:ext uri="{FF2B5EF4-FFF2-40B4-BE49-F238E27FC236}">
                <a16:creationId xmlns:a16="http://schemas.microsoft.com/office/drawing/2014/main" id="{28032651-D861-D94B-B54F-A578CDC182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8989" y="3039584"/>
            <a:ext cx="775253" cy="775253"/>
          </a:xfrm>
          <a:prstGeom prst="rect">
            <a:avLst/>
          </a:prstGeom>
        </p:spPr>
      </p:pic>
      <p:pic>
        <p:nvPicPr>
          <p:cNvPr id="12" name="Graphic 11" descr="Monitor">
            <a:extLst>
              <a:ext uri="{FF2B5EF4-FFF2-40B4-BE49-F238E27FC236}">
                <a16:creationId xmlns:a16="http://schemas.microsoft.com/office/drawing/2014/main" id="{3B5D26DD-10EF-8340-990D-9670CDB5AE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4045" y="3399670"/>
            <a:ext cx="914400" cy="914400"/>
          </a:xfrm>
          <a:prstGeom prst="rect">
            <a:avLst/>
          </a:prstGeom>
        </p:spPr>
      </p:pic>
      <p:cxnSp>
        <p:nvCxnSpPr>
          <p:cNvPr id="17" name="Curved Connector 16">
            <a:extLst>
              <a:ext uri="{FF2B5EF4-FFF2-40B4-BE49-F238E27FC236}">
                <a16:creationId xmlns:a16="http://schemas.microsoft.com/office/drawing/2014/main" id="{D7C66C96-68A4-3B45-853F-C534F603F029}"/>
              </a:ext>
            </a:extLst>
          </p:cNvPr>
          <p:cNvCxnSpPr>
            <a:cxnSpLocks/>
          </p:cNvCxnSpPr>
          <p:nvPr/>
        </p:nvCxnSpPr>
        <p:spPr>
          <a:xfrm>
            <a:off x="3376821" y="2902226"/>
            <a:ext cx="2146021" cy="748748"/>
          </a:xfrm>
          <a:prstGeom prst="curved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6FF72E20-4E99-4345-8B38-7966BC33CF68}"/>
              </a:ext>
            </a:extLst>
          </p:cNvPr>
          <p:cNvCxnSpPr>
            <a:cxnSpLocks/>
          </p:cNvCxnSpPr>
          <p:nvPr/>
        </p:nvCxnSpPr>
        <p:spPr>
          <a:xfrm>
            <a:off x="3281570" y="3375725"/>
            <a:ext cx="2241272" cy="481145"/>
          </a:xfrm>
          <a:prstGeom prst="curved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125E1E8D-5469-A147-8634-F64E971C353F}"/>
              </a:ext>
            </a:extLst>
          </p:cNvPr>
          <p:cNvCxnSpPr>
            <a:cxnSpLocks/>
          </p:cNvCxnSpPr>
          <p:nvPr/>
        </p:nvCxnSpPr>
        <p:spPr>
          <a:xfrm flipV="1">
            <a:off x="6470372" y="3352157"/>
            <a:ext cx="2023027" cy="432863"/>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B9BA4053-47AE-7C40-ADB7-FEF15F583C7A}"/>
              </a:ext>
            </a:extLst>
          </p:cNvPr>
          <p:cNvCxnSpPr>
            <a:cxnSpLocks/>
          </p:cNvCxnSpPr>
          <p:nvPr/>
        </p:nvCxnSpPr>
        <p:spPr>
          <a:xfrm>
            <a:off x="6470372" y="4037959"/>
            <a:ext cx="2023027" cy="402641"/>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C06B3979-FD3B-164E-8FD1-EEEDD7E45193}"/>
              </a:ext>
            </a:extLst>
          </p:cNvPr>
          <p:cNvCxnSpPr>
            <a:cxnSpLocks/>
          </p:cNvCxnSpPr>
          <p:nvPr/>
        </p:nvCxnSpPr>
        <p:spPr>
          <a:xfrm flipV="1">
            <a:off x="6204084" y="2529007"/>
            <a:ext cx="1171991" cy="92726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53939BE6-C65B-3344-AACF-512EB22DF560}"/>
              </a:ext>
            </a:extLst>
          </p:cNvPr>
          <p:cNvCxnSpPr>
            <a:cxnSpLocks/>
          </p:cNvCxnSpPr>
          <p:nvPr/>
        </p:nvCxnSpPr>
        <p:spPr>
          <a:xfrm rot="10800000" flipV="1">
            <a:off x="253244" y="3254934"/>
            <a:ext cx="1749493" cy="659910"/>
          </a:xfrm>
          <a:prstGeom prst="curved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417B9F5E-215D-5349-85E0-F441962B0DF5}"/>
              </a:ext>
            </a:extLst>
          </p:cNvPr>
          <p:cNvCxnSpPr>
            <a:cxnSpLocks/>
          </p:cNvCxnSpPr>
          <p:nvPr/>
        </p:nvCxnSpPr>
        <p:spPr>
          <a:xfrm rot="10800000">
            <a:off x="253245" y="2656773"/>
            <a:ext cx="1772375" cy="335866"/>
          </a:xfrm>
          <a:prstGeom prst="curved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2C1DDCF-A788-2041-8F44-BB7037EDC7F6}"/>
              </a:ext>
            </a:extLst>
          </p:cNvPr>
          <p:cNvSpPr txBox="1"/>
          <p:nvPr/>
        </p:nvSpPr>
        <p:spPr>
          <a:xfrm>
            <a:off x="1584005" y="4353247"/>
            <a:ext cx="2251963" cy="523220"/>
          </a:xfrm>
          <a:prstGeom prst="rect">
            <a:avLst/>
          </a:prstGeom>
          <a:noFill/>
        </p:spPr>
        <p:txBody>
          <a:bodyPr wrap="none" rtlCol="0">
            <a:spAutoFit/>
          </a:bodyPr>
          <a:lstStyle/>
          <a:p>
            <a:r>
              <a:rPr lang="en-US" sz="2800" dirty="0"/>
              <a:t>Energy Source</a:t>
            </a:r>
          </a:p>
        </p:txBody>
      </p:sp>
      <p:sp>
        <p:nvSpPr>
          <p:cNvPr id="40" name="TextBox 39">
            <a:extLst>
              <a:ext uri="{FF2B5EF4-FFF2-40B4-BE49-F238E27FC236}">
                <a16:creationId xmlns:a16="http://schemas.microsoft.com/office/drawing/2014/main" id="{B3547A39-6885-874C-8CE7-289940D3BF09}"/>
              </a:ext>
            </a:extLst>
          </p:cNvPr>
          <p:cNvSpPr txBox="1"/>
          <p:nvPr/>
        </p:nvSpPr>
        <p:spPr>
          <a:xfrm>
            <a:off x="4555530" y="3963547"/>
            <a:ext cx="2864759" cy="954107"/>
          </a:xfrm>
          <a:prstGeom prst="rect">
            <a:avLst/>
          </a:prstGeom>
          <a:noFill/>
        </p:spPr>
        <p:txBody>
          <a:bodyPr wrap="none" rtlCol="0">
            <a:spAutoFit/>
          </a:bodyPr>
          <a:lstStyle/>
          <a:p>
            <a:r>
              <a:rPr lang="en-US" sz="2800" dirty="0"/>
              <a:t>Energy Harvesting</a:t>
            </a:r>
          </a:p>
          <a:p>
            <a:r>
              <a:rPr lang="en-US" sz="2800" dirty="0"/>
              <a:t>Backscattering Tag</a:t>
            </a:r>
          </a:p>
        </p:txBody>
      </p:sp>
      <p:sp>
        <p:nvSpPr>
          <p:cNvPr id="43" name="TextBox 42">
            <a:extLst>
              <a:ext uri="{FF2B5EF4-FFF2-40B4-BE49-F238E27FC236}">
                <a16:creationId xmlns:a16="http://schemas.microsoft.com/office/drawing/2014/main" id="{67262BC7-4CB6-994B-8B40-DB580FB89652}"/>
              </a:ext>
            </a:extLst>
          </p:cNvPr>
          <p:cNvSpPr txBox="1"/>
          <p:nvPr/>
        </p:nvSpPr>
        <p:spPr>
          <a:xfrm>
            <a:off x="9230133" y="2982984"/>
            <a:ext cx="2378280" cy="954107"/>
          </a:xfrm>
          <a:prstGeom prst="rect">
            <a:avLst/>
          </a:prstGeom>
          <a:noFill/>
        </p:spPr>
        <p:txBody>
          <a:bodyPr wrap="none" rtlCol="0">
            <a:spAutoFit/>
          </a:bodyPr>
          <a:lstStyle/>
          <a:p>
            <a:pPr algn="ctr"/>
            <a:r>
              <a:rPr lang="en-US" sz="2800" dirty="0"/>
              <a:t>Backscattering </a:t>
            </a:r>
          </a:p>
          <a:p>
            <a:pPr algn="ctr"/>
            <a:r>
              <a:rPr lang="en-US" sz="2800" dirty="0"/>
              <a:t>Receiver</a:t>
            </a:r>
          </a:p>
        </p:txBody>
      </p:sp>
      <p:sp>
        <p:nvSpPr>
          <p:cNvPr id="44" name="TextBox 43">
            <a:extLst>
              <a:ext uri="{FF2B5EF4-FFF2-40B4-BE49-F238E27FC236}">
                <a16:creationId xmlns:a16="http://schemas.microsoft.com/office/drawing/2014/main" id="{4C90F5DF-FF19-1E49-879B-7507064F293E}"/>
              </a:ext>
            </a:extLst>
          </p:cNvPr>
          <p:cNvSpPr txBox="1"/>
          <p:nvPr/>
        </p:nvSpPr>
        <p:spPr>
          <a:xfrm>
            <a:off x="6754710" y="2540351"/>
            <a:ext cx="1857303" cy="954107"/>
          </a:xfrm>
          <a:prstGeom prst="rect">
            <a:avLst/>
          </a:prstGeom>
          <a:noFill/>
        </p:spPr>
        <p:txBody>
          <a:bodyPr wrap="none" rtlCol="0">
            <a:spAutoFit/>
          </a:bodyPr>
          <a:lstStyle/>
          <a:p>
            <a:pPr algn="ctr"/>
            <a:r>
              <a:rPr lang="en-US" sz="2800" dirty="0"/>
              <a:t>Ambient </a:t>
            </a:r>
          </a:p>
          <a:p>
            <a:pPr algn="ctr"/>
            <a:r>
              <a:rPr lang="en-US" sz="2800" dirty="0"/>
              <a:t>Backscatter</a:t>
            </a:r>
          </a:p>
        </p:txBody>
      </p:sp>
      <p:pic>
        <p:nvPicPr>
          <p:cNvPr id="46" name="Picture 45">
            <a:extLst>
              <a:ext uri="{FF2B5EF4-FFF2-40B4-BE49-F238E27FC236}">
                <a16:creationId xmlns:a16="http://schemas.microsoft.com/office/drawing/2014/main" id="{74D6F6AC-1040-E648-82E4-1974AE844F6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454" t="36134" b="37938"/>
          <a:stretch/>
        </p:blipFill>
        <p:spPr>
          <a:xfrm>
            <a:off x="4068835" y="6297432"/>
            <a:ext cx="3614526" cy="560515"/>
          </a:xfrm>
          <a:prstGeom prst="rect">
            <a:avLst/>
          </a:prstGeom>
        </p:spPr>
      </p:pic>
    </p:spTree>
    <p:extLst>
      <p:ext uri="{BB962C8B-B14F-4D97-AF65-F5344CB8AC3E}">
        <p14:creationId xmlns:p14="http://schemas.microsoft.com/office/powerpoint/2010/main" val="16302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1000"/>
                                        <p:tgtEl>
                                          <p:spTgt spid="3">
                                            <p:txEl>
                                              <p:pRg st="6" end="6"/>
                                            </p:txEl>
                                          </p:spTgt>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3"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40</a:t>
            </a:fld>
            <a:endParaRPr lang="en-US"/>
          </a:p>
        </p:txBody>
      </p:sp>
      <p:sp>
        <p:nvSpPr>
          <p:cNvPr id="5" name="TextBox 4"/>
          <p:cNvSpPr txBox="1"/>
          <p:nvPr/>
        </p:nvSpPr>
        <p:spPr>
          <a:xfrm>
            <a:off x="1855694" y="753038"/>
            <a:ext cx="8122024"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Key Idea</a:t>
            </a:r>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55694" y="2628895"/>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Algorithm</a:t>
            </a:r>
          </a:p>
        </p:txBody>
      </p:sp>
      <p:sp>
        <p:nvSpPr>
          <p:cNvPr id="6" name="TextBox 5">
            <a:extLst>
              <a:ext uri="{FF2B5EF4-FFF2-40B4-BE49-F238E27FC236}">
                <a16:creationId xmlns:a16="http://schemas.microsoft.com/office/drawing/2014/main" id="{F31AC9E9-2068-D543-9B2F-61E79DA74AB2}"/>
              </a:ext>
            </a:extLst>
          </p:cNvPr>
          <p:cNvSpPr txBox="1"/>
          <p:nvPr/>
        </p:nvSpPr>
        <p:spPr>
          <a:xfrm>
            <a:off x="1855694" y="746115"/>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689696FD-96C0-7841-8FA9-B4FC5A25146E}"/>
              </a:ext>
            </a:extLst>
          </p:cNvPr>
          <p:cNvSpPr txBox="1"/>
          <p:nvPr/>
        </p:nvSpPr>
        <p:spPr>
          <a:xfrm>
            <a:off x="1864658" y="2625434"/>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3968923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D0C0-98DD-6F40-9977-B3F649D05C29}"/>
              </a:ext>
            </a:extLst>
          </p:cNvPr>
          <p:cNvSpPr>
            <a:spLocks noGrp="1"/>
          </p:cNvSpPr>
          <p:nvPr>
            <p:ph type="title"/>
          </p:nvPr>
        </p:nvSpPr>
        <p:spPr/>
        <p:txBody>
          <a:bodyPr>
            <a:normAutofit/>
          </a:bodyPr>
          <a:lstStyle/>
          <a:p>
            <a:r>
              <a:rPr lang="en-US" sz="5400" b="1" dirty="0"/>
              <a:t>Controlled</a:t>
            </a:r>
            <a:r>
              <a:rPr lang="en-US" sz="5400" dirty="0"/>
              <a:t> setup</a:t>
            </a:r>
          </a:p>
        </p:txBody>
      </p:sp>
      <p:pic>
        <p:nvPicPr>
          <p:cNvPr id="6" name="Content Placeholder 5">
            <a:extLst>
              <a:ext uri="{FF2B5EF4-FFF2-40B4-BE49-F238E27FC236}">
                <a16:creationId xmlns:a16="http://schemas.microsoft.com/office/drawing/2014/main" id="{545980EF-C903-704F-97D1-F14711573A5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6131" r="22476" b="14042"/>
          <a:stretch/>
        </p:blipFill>
        <p:spPr>
          <a:xfrm>
            <a:off x="7298635" y="1576470"/>
            <a:ext cx="3919330" cy="4916401"/>
          </a:xfrm>
        </p:spPr>
      </p:pic>
      <p:sp>
        <p:nvSpPr>
          <p:cNvPr id="4" name="Slide Number Placeholder 3">
            <a:extLst>
              <a:ext uri="{FF2B5EF4-FFF2-40B4-BE49-F238E27FC236}">
                <a16:creationId xmlns:a16="http://schemas.microsoft.com/office/drawing/2014/main" id="{E05593D0-D059-C647-8C73-7874BBB5037E}"/>
              </a:ext>
            </a:extLst>
          </p:cNvPr>
          <p:cNvSpPr>
            <a:spLocks noGrp="1"/>
          </p:cNvSpPr>
          <p:nvPr>
            <p:ph type="sldNum" sz="quarter" idx="12"/>
          </p:nvPr>
        </p:nvSpPr>
        <p:spPr/>
        <p:txBody>
          <a:bodyPr/>
          <a:lstStyle/>
          <a:p>
            <a:fld id="{088FEC65-D79E-4DCE-A549-ACBEE94ABE9E}" type="slidenum">
              <a:rPr lang="en-US" smtClean="0"/>
              <a:t>41</a:t>
            </a:fld>
            <a:endParaRPr lang="en-US"/>
          </a:p>
        </p:txBody>
      </p:sp>
      <p:pic>
        <p:nvPicPr>
          <p:cNvPr id="8" name="Picture 7">
            <a:extLst>
              <a:ext uri="{FF2B5EF4-FFF2-40B4-BE49-F238E27FC236}">
                <a16:creationId xmlns:a16="http://schemas.microsoft.com/office/drawing/2014/main" id="{EB9D96D3-A32F-8E45-BBD0-B8E2173AEC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2309" y="1596348"/>
            <a:ext cx="6438334" cy="4828750"/>
          </a:xfrm>
          <a:prstGeom prst="rect">
            <a:avLst/>
          </a:prstGeom>
        </p:spPr>
      </p:pic>
      <p:sp>
        <p:nvSpPr>
          <p:cNvPr id="3" name="TextBox 2">
            <a:extLst>
              <a:ext uri="{FF2B5EF4-FFF2-40B4-BE49-F238E27FC236}">
                <a16:creationId xmlns:a16="http://schemas.microsoft.com/office/drawing/2014/main" id="{7F072728-B584-244B-A4B7-AB3CE26E89A1}"/>
              </a:ext>
            </a:extLst>
          </p:cNvPr>
          <p:cNvSpPr txBox="1"/>
          <p:nvPr/>
        </p:nvSpPr>
        <p:spPr>
          <a:xfrm>
            <a:off x="2602523" y="5509847"/>
            <a:ext cx="4060342" cy="584775"/>
          </a:xfrm>
          <a:prstGeom prst="rect">
            <a:avLst/>
          </a:prstGeom>
          <a:noFill/>
        </p:spPr>
        <p:txBody>
          <a:bodyPr wrap="none" rtlCol="0">
            <a:spAutoFit/>
          </a:bodyPr>
          <a:lstStyle/>
          <a:p>
            <a:r>
              <a:rPr lang="en-US" sz="3200" dirty="0">
                <a:highlight>
                  <a:srgbClr val="00FFFF"/>
                </a:highlight>
              </a:rPr>
              <a:t>3D Printed Goniometer</a:t>
            </a:r>
          </a:p>
        </p:txBody>
      </p:sp>
      <p:sp>
        <p:nvSpPr>
          <p:cNvPr id="7" name="TextBox 6">
            <a:extLst>
              <a:ext uri="{FF2B5EF4-FFF2-40B4-BE49-F238E27FC236}">
                <a16:creationId xmlns:a16="http://schemas.microsoft.com/office/drawing/2014/main" id="{7A7A8F87-8810-1548-B9E2-7FAB10A94609}"/>
              </a:ext>
            </a:extLst>
          </p:cNvPr>
          <p:cNvSpPr txBox="1"/>
          <p:nvPr/>
        </p:nvSpPr>
        <p:spPr>
          <a:xfrm>
            <a:off x="7485615" y="5542971"/>
            <a:ext cx="3133807" cy="584775"/>
          </a:xfrm>
          <a:prstGeom prst="rect">
            <a:avLst/>
          </a:prstGeom>
          <a:noFill/>
        </p:spPr>
        <p:txBody>
          <a:bodyPr wrap="none" rtlCol="0">
            <a:spAutoFit/>
          </a:bodyPr>
          <a:lstStyle/>
          <a:p>
            <a:r>
              <a:rPr lang="en-US" sz="3200" dirty="0">
                <a:highlight>
                  <a:srgbClr val="00FFFF"/>
                </a:highlight>
              </a:rPr>
              <a:t>Diff. Rotation Axis</a:t>
            </a:r>
          </a:p>
        </p:txBody>
      </p:sp>
    </p:spTree>
    <p:extLst>
      <p:ext uri="{BB962C8B-B14F-4D97-AF65-F5344CB8AC3E}">
        <p14:creationId xmlns:p14="http://schemas.microsoft.com/office/powerpoint/2010/main" val="3356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0037-1162-C946-9F66-7C4F4672BC5E}"/>
              </a:ext>
            </a:extLst>
          </p:cNvPr>
          <p:cNvSpPr>
            <a:spLocks noGrp="1"/>
          </p:cNvSpPr>
          <p:nvPr>
            <p:ph type="title"/>
          </p:nvPr>
        </p:nvSpPr>
        <p:spPr>
          <a:xfrm>
            <a:off x="838200" y="-312200"/>
            <a:ext cx="10515600" cy="1325563"/>
          </a:xfrm>
        </p:spPr>
        <p:txBody>
          <a:bodyPr>
            <a:normAutofit/>
          </a:bodyPr>
          <a:lstStyle/>
          <a:p>
            <a:r>
              <a:rPr lang="en-US" sz="5400" b="1" dirty="0"/>
              <a:t>Controlled</a:t>
            </a:r>
            <a:r>
              <a:rPr lang="en-US" sz="5400" dirty="0"/>
              <a:t> setup</a:t>
            </a:r>
          </a:p>
        </p:txBody>
      </p:sp>
      <p:pic>
        <p:nvPicPr>
          <p:cNvPr id="6" name="Content Placeholder 5" descr="A picture containing sitting, computer, table, computer&#10;&#10;Description automatically generated">
            <a:extLst>
              <a:ext uri="{FF2B5EF4-FFF2-40B4-BE49-F238E27FC236}">
                <a16:creationId xmlns:a16="http://schemas.microsoft.com/office/drawing/2014/main" id="{BB3FFD58-F531-1444-BDE9-4584F12CF5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800" y="729804"/>
            <a:ext cx="8940799" cy="6283864"/>
          </a:xfrm>
        </p:spPr>
      </p:pic>
      <p:sp>
        <p:nvSpPr>
          <p:cNvPr id="4" name="Slide Number Placeholder 3">
            <a:extLst>
              <a:ext uri="{FF2B5EF4-FFF2-40B4-BE49-F238E27FC236}">
                <a16:creationId xmlns:a16="http://schemas.microsoft.com/office/drawing/2014/main" id="{9BBFF045-B6F5-2A4F-8012-64CC2B8BDD90}"/>
              </a:ext>
            </a:extLst>
          </p:cNvPr>
          <p:cNvSpPr>
            <a:spLocks noGrp="1"/>
          </p:cNvSpPr>
          <p:nvPr>
            <p:ph type="sldNum" sz="quarter" idx="12"/>
          </p:nvPr>
        </p:nvSpPr>
        <p:spPr/>
        <p:txBody>
          <a:bodyPr/>
          <a:lstStyle/>
          <a:p>
            <a:fld id="{088FEC65-D79E-4DCE-A549-ACBEE94ABE9E}" type="slidenum">
              <a:rPr lang="en-US" smtClean="0"/>
              <a:t>42</a:t>
            </a:fld>
            <a:endParaRPr lang="en-US"/>
          </a:p>
        </p:txBody>
      </p:sp>
    </p:spTree>
    <p:extLst>
      <p:ext uri="{BB962C8B-B14F-4D97-AF65-F5344CB8AC3E}">
        <p14:creationId xmlns:p14="http://schemas.microsoft.com/office/powerpoint/2010/main" val="3155132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1A76-5E16-B64A-A5CD-F5088D241655}"/>
              </a:ext>
            </a:extLst>
          </p:cNvPr>
          <p:cNvSpPr>
            <a:spLocks noGrp="1"/>
          </p:cNvSpPr>
          <p:nvPr>
            <p:ph type="title"/>
          </p:nvPr>
        </p:nvSpPr>
        <p:spPr>
          <a:xfrm>
            <a:off x="693624" y="303500"/>
            <a:ext cx="10515600" cy="1325563"/>
          </a:xfrm>
        </p:spPr>
        <p:txBody>
          <a:bodyPr>
            <a:normAutofit/>
          </a:bodyPr>
          <a:lstStyle/>
          <a:p>
            <a:r>
              <a:rPr lang="en-US" sz="5400" b="1" dirty="0"/>
              <a:t>Rotation</a:t>
            </a:r>
            <a:r>
              <a:rPr lang="en-US" sz="5400" dirty="0"/>
              <a:t> axis Estimation error</a:t>
            </a:r>
          </a:p>
        </p:txBody>
      </p:sp>
      <p:pic>
        <p:nvPicPr>
          <p:cNvPr id="6" name="Content Placeholder 5" descr="A picture containing implement, stationary, pencil&#10;&#10;Description automatically generated">
            <a:extLst>
              <a:ext uri="{FF2B5EF4-FFF2-40B4-BE49-F238E27FC236}">
                <a16:creationId xmlns:a16="http://schemas.microsoft.com/office/drawing/2014/main" id="{9B466728-E302-A646-922C-27165EDC62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987" b="54213"/>
          <a:stretch/>
        </p:blipFill>
        <p:spPr>
          <a:xfrm>
            <a:off x="367831" y="1821684"/>
            <a:ext cx="11167187" cy="4342049"/>
          </a:xfrm>
        </p:spPr>
      </p:pic>
      <p:sp>
        <p:nvSpPr>
          <p:cNvPr id="4" name="Slide Number Placeholder 3">
            <a:extLst>
              <a:ext uri="{FF2B5EF4-FFF2-40B4-BE49-F238E27FC236}">
                <a16:creationId xmlns:a16="http://schemas.microsoft.com/office/drawing/2014/main" id="{EF5C4637-78B9-0846-9F7A-5B47C83360D7}"/>
              </a:ext>
            </a:extLst>
          </p:cNvPr>
          <p:cNvSpPr>
            <a:spLocks noGrp="1"/>
          </p:cNvSpPr>
          <p:nvPr>
            <p:ph type="sldNum" sz="quarter" idx="12"/>
          </p:nvPr>
        </p:nvSpPr>
        <p:spPr/>
        <p:txBody>
          <a:bodyPr/>
          <a:lstStyle/>
          <a:p>
            <a:fld id="{088FEC65-D79E-4DCE-A549-ACBEE94ABE9E}" type="slidenum">
              <a:rPr lang="en-US" smtClean="0"/>
              <a:t>43</a:t>
            </a:fld>
            <a:endParaRPr lang="en-US"/>
          </a:p>
        </p:txBody>
      </p:sp>
      <p:sp>
        <p:nvSpPr>
          <p:cNvPr id="7" name="TextBox 6">
            <a:extLst>
              <a:ext uri="{FF2B5EF4-FFF2-40B4-BE49-F238E27FC236}">
                <a16:creationId xmlns:a16="http://schemas.microsoft.com/office/drawing/2014/main" id="{5A467CAC-E738-3E40-8FD3-328087B33877}"/>
              </a:ext>
            </a:extLst>
          </p:cNvPr>
          <p:cNvSpPr txBox="1"/>
          <p:nvPr/>
        </p:nvSpPr>
        <p:spPr>
          <a:xfrm>
            <a:off x="1744180" y="6063966"/>
            <a:ext cx="799248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Error remains within </a:t>
            </a:r>
            <a:r>
              <a:rPr lang="en-US" sz="3200" i="1" dirty="0">
                <a:solidFill>
                  <a:srgbClr val="FF0000"/>
                </a:solidFill>
              </a:rPr>
              <a:t>5 degree</a:t>
            </a:r>
          </a:p>
        </p:txBody>
      </p:sp>
    </p:spTree>
    <p:extLst>
      <p:ext uri="{BB962C8B-B14F-4D97-AF65-F5344CB8AC3E}">
        <p14:creationId xmlns:p14="http://schemas.microsoft.com/office/powerpoint/2010/main" val="27617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C804-07A7-3A45-B86B-E214F5BD3F90}"/>
              </a:ext>
            </a:extLst>
          </p:cNvPr>
          <p:cNvSpPr>
            <a:spLocks noGrp="1"/>
          </p:cNvSpPr>
          <p:nvPr>
            <p:ph type="title"/>
          </p:nvPr>
        </p:nvSpPr>
        <p:spPr>
          <a:xfrm>
            <a:off x="838200" y="136521"/>
            <a:ext cx="10515600" cy="1325563"/>
          </a:xfrm>
        </p:spPr>
        <p:txBody>
          <a:bodyPr>
            <a:normAutofit/>
          </a:bodyPr>
          <a:lstStyle/>
          <a:p>
            <a:r>
              <a:rPr lang="en-US" sz="5400" b="1" dirty="0"/>
              <a:t>Linear</a:t>
            </a:r>
            <a:r>
              <a:rPr lang="en-US" sz="5400" dirty="0"/>
              <a:t> distance estimation error</a:t>
            </a:r>
          </a:p>
        </p:txBody>
      </p:sp>
      <p:pic>
        <p:nvPicPr>
          <p:cNvPr id="6" name="Content Placeholder 5" descr="A close up of a map&#10;&#10;Description automatically generated">
            <a:extLst>
              <a:ext uri="{FF2B5EF4-FFF2-40B4-BE49-F238E27FC236}">
                <a16:creationId xmlns:a16="http://schemas.microsoft.com/office/drawing/2014/main" id="{1B5025AF-DBDA-0342-B16F-4918E306EF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096" r="1982"/>
          <a:stretch/>
        </p:blipFill>
        <p:spPr>
          <a:xfrm>
            <a:off x="570747" y="1500983"/>
            <a:ext cx="11050505" cy="4816471"/>
          </a:xfrm>
        </p:spPr>
      </p:pic>
      <p:sp>
        <p:nvSpPr>
          <p:cNvPr id="4" name="Slide Number Placeholder 3">
            <a:extLst>
              <a:ext uri="{FF2B5EF4-FFF2-40B4-BE49-F238E27FC236}">
                <a16:creationId xmlns:a16="http://schemas.microsoft.com/office/drawing/2014/main" id="{25392236-DC51-B949-86FA-9289B8C41692}"/>
              </a:ext>
            </a:extLst>
          </p:cNvPr>
          <p:cNvSpPr>
            <a:spLocks noGrp="1"/>
          </p:cNvSpPr>
          <p:nvPr>
            <p:ph type="sldNum" sz="quarter" idx="12"/>
          </p:nvPr>
        </p:nvSpPr>
        <p:spPr/>
        <p:txBody>
          <a:bodyPr/>
          <a:lstStyle/>
          <a:p>
            <a:fld id="{088FEC65-D79E-4DCE-A549-ACBEE94ABE9E}" type="slidenum">
              <a:rPr lang="en-US" smtClean="0"/>
              <a:t>44</a:t>
            </a:fld>
            <a:endParaRPr lang="en-US"/>
          </a:p>
        </p:txBody>
      </p:sp>
      <p:sp>
        <p:nvSpPr>
          <p:cNvPr id="7" name="TextBox 6">
            <a:extLst>
              <a:ext uri="{FF2B5EF4-FFF2-40B4-BE49-F238E27FC236}">
                <a16:creationId xmlns:a16="http://schemas.microsoft.com/office/drawing/2014/main" id="{2E6FB831-5CA7-4649-A6F5-B89E6FEB1CA7}"/>
              </a:ext>
            </a:extLst>
          </p:cNvPr>
          <p:cNvSpPr txBox="1"/>
          <p:nvPr/>
        </p:nvSpPr>
        <p:spPr>
          <a:xfrm>
            <a:off x="1744180" y="6063966"/>
            <a:ext cx="799248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Median error remains within </a:t>
            </a:r>
            <a:r>
              <a:rPr lang="en-US" sz="3200" i="1" dirty="0">
                <a:solidFill>
                  <a:srgbClr val="FF0000"/>
                </a:solidFill>
              </a:rPr>
              <a:t>1 cm</a:t>
            </a:r>
          </a:p>
        </p:txBody>
      </p:sp>
    </p:spTree>
    <p:extLst>
      <p:ext uri="{BB962C8B-B14F-4D97-AF65-F5344CB8AC3E}">
        <p14:creationId xmlns:p14="http://schemas.microsoft.com/office/powerpoint/2010/main" val="17389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4510-94BC-BB4D-BF5F-7D94F6F92FE0}"/>
              </a:ext>
            </a:extLst>
          </p:cNvPr>
          <p:cNvSpPr>
            <a:spLocks noGrp="1"/>
          </p:cNvSpPr>
          <p:nvPr>
            <p:ph type="title"/>
          </p:nvPr>
        </p:nvSpPr>
        <p:spPr>
          <a:xfrm>
            <a:off x="838200" y="227969"/>
            <a:ext cx="10515600" cy="1325563"/>
          </a:xfrm>
        </p:spPr>
        <p:txBody>
          <a:bodyPr>
            <a:normAutofit/>
          </a:bodyPr>
          <a:lstStyle/>
          <a:p>
            <a:r>
              <a:rPr lang="en-US" sz="5400" b="1" dirty="0"/>
              <a:t>Related</a:t>
            </a:r>
            <a:r>
              <a:rPr lang="en-US" sz="5400" dirty="0"/>
              <a:t> works of TIMU</a:t>
            </a:r>
          </a:p>
        </p:txBody>
      </p:sp>
      <p:sp>
        <p:nvSpPr>
          <p:cNvPr id="3" name="Content Placeholder 2">
            <a:extLst>
              <a:ext uri="{FF2B5EF4-FFF2-40B4-BE49-F238E27FC236}">
                <a16:creationId xmlns:a16="http://schemas.microsoft.com/office/drawing/2014/main" id="{9A3CB312-5DBB-6A4F-AE96-9A9894B97F1A}"/>
              </a:ext>
            </a:extLst>
          </p:cNvPr>
          <p:cNvSpPr>
            <a:spLocks noGrp="1"/>
          </p:cNvSpPr>
          <p:nvPr>
            <p:ph idx="1"/>
          </p:nvPr>
        </p:nvSpPr>
        <p:spPr>
          <a:xfrm>
            <a:off x="838200" y="1825625"/>
            <a:ext cx="11306908" cy="4895854"/>
          </a:xfrm>
        </p:spPr>
        <p:txBody>
          <a:bodyPr>
            <a:normAutofit/>
          </a:bodyPr>
          <a:lstStyle/>
          <a:p>
            <a:r>
              <a:rPr lang="en-US" sz="3600" dirty="0"/>
              <a:t>IMU enabled Approaches</a:t>
            </a:r>
          </a:p>
          <a:p>
            <a:pPr lvl="1"/>
            <a:r>
              <a:rPr lang="en-US" sz="3200" dirty="0" err="1"/>
              <a:t>Qlipp</a:t>
            </a:r>
            <a:r>
              <a:rPr lang="en-US" sz="3200" dirty="0"/>
              <a:t>, </a:t>
            </a:r>
            <a:r>
              <a:rPr lang="en-US" sz="3200" dirty="0" err="1"/>
              <a:t>Zepp</a:t>
            </a:r>
            <a:r>
              <a:rPr lang="en-US" sz="3200" dirty="0"/>
              <a:t> companies ..</a:t>
            </a:r>
          </a:p>
          <a:p>
            <a:endParaRPr lang="en-US" dirty="0"/>
          </a:p>
          <a:p>
            <a:r>
              <a:rPr lang="en-US" sz="3600" dirty="0"/>
              <a:t>IMU with UWB ranging based approaches</a:t>
            </a:r>
          </a:p>
          <a:p>
            <a:pPr lvl="1"/>
            <a:r>
              <a:rPr lang="en-US" b="1" dirty="0" err="1"/>
              <a:t>iBall</a:t>
            </a:r>
            <a:r>
              <a:rPr lang="en-US" dirty="0"/>
              <a:t> [</a:t>
            </a:r>
            <a:r>
              <a:rPr lang="en-US" dirty="0">
                <a:solidFill>
                  <a:srgbClr val="FF0000"/>
                </a:solidFill>
              </a:rPr>
              <a:t>NSDI 2017</a:t>
            </a:r>
            <a:r>
              <a:rPr lang="en-US" dirty="0"/>
              <a:t>]</a:t>
            </a:r>
          </a:p>
          <a:p>
            <a:pPr lvl="1"/>
            <a:endParaRPr lang="en-US" dirty="0"/>
          </a:p>
          <a:p>
            <a:r>
              <a:rPr lang="en-US" sz="3600" dirty="0"/>
              <a:t>RFID tracking based approaches (</a:t>
            </a:r>
            <a:r>
              <a:rPr lang="en-US" sz="3600" dirty="0">
                <a:solidFill>
                  <a:srgbClr val="00B0F0"/>
                </a:solidFill>
              </a:rPr>
              <a:t>Closest</a:t>
            </a:r>
            <a:r>
              <a:rPr lang="en-US" sz="3600" dirty="0"/>
              <a:t>) </a:t>
            </a:r>
          </a:p>
          <a:p>
            <a:pPr lvl="1"/>
            <a:r>
              <a:rPr lang="en-US" b="1" dirty="0" err="1"/>
              <a:t>RfIDraw</a:t>
            </a:r>
            <a:r>
              <a:rPr lang="en-US" dirty="0"/>
              <a:t> (Custom hardware with multi-antenna for </a:t>
            </a:r>
            <a:r>
              <a:rPr lang="en-US" dirty="0" err="1"/>
              <a:t>AoA</a:t>
            </a:r>
            <a:r>
              <a:rPr lang="en-US" dirty="0"/>
              <a:t> profile) [</a:t>
            </a:r>
            <a:r>
              <a:rPr lang="en-US" dirty="0" err="1">
                <a:solidFill>
                  <a:srgbClr val="FF0000"/>
                </a:solidFill>
              </a:rPr>
              <a:t>SigComm</a:t>
            </a:r>
            <a:r>
              <a:rPr lang="en-US" dirty="0">
                <a:solidFill>
                  <a:srgbClr val="FF0000"/>
                </a:solidFill>
              </a:rPr>
              <a:t> 2014</a:t>
            </a:r>
            <a:r>
              <a:rPr lang="en-US" dirty="0"/>
              <a:t>]</a:t>
            </a:r>
          </a:p>
          <a:p>
            <a:pPr lvl="1"/>
            <a:r>
              <a:rPr lang="en-US" b="1" dirty="0" err="1"/>
              <a:t>RFind</a:t>
            </a:r>
            <a:r>
              <a:rPr lang="en-US" dirty="0"/>
              <a:t> (Offline high-bandwidth approach with USRP) [</a:t>
            </a:r>
            <a:r>
              <a:rPr lang="en-US" dirty="0">
                <a:solidFill>
                  <a:srgbClr val="FF0000"/>
                </a:solidFill>
              </a:rPr>
              <a:t>MobiCom 2017</a:t>
            </a:r>
            <a:r>
              <a:rPr lang="en-US" dirty="0"/>
              <a:t>]</a:t>
            </a:r>
          </a:p>
          <a:p>
            <a:pPr lvl="1"/>
            <a:r>
              <a:rPr lang="en-US" b="1" dirty="0" err="1"/>
              <a:t>Tagyro</a:t>
            </a:r>
            <a:r>
              <a:rPr lang="en-US" dirty="0"/>
              <a:t> (Multiple antennas with calibration) [</a:t>
            </a:r>
            <a:r>
              <a:rPr lang="en-US" dirty="0" err="1">
                <a:solidFill>
                  <a:srgbClr val="FF0000"/>
                </a:solidFill>
              </a:rPr>
              <a:t>Mobicom</a:t>
            </a:r>
            <a:r>
              <a:rPr lang="en-US" dirty="0">
                <a:solidFill>
                  <a:srgbClr val="FF0000"/>
                </a:solidFill>
              </a:rPr>
              <a:t> 2016</a:t>
            </a:r>
            <a:r>
              <a:rPr lang="en-US" dirty="0"/>
              <a:t>] …</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727FB38E-726A-2E42-80F5-5E258F380F7F}"/>
              </a:ext>
            </a:extLst>
          </p:cNvPr>
          <p:cNvSpPr>
            <a:spLocks noGrp="1"/>
          </p:cNvSpPr>
          <p:nvPr>
            <p:ph type="sldNum" sz="quarter" idx="12"/>
          </p:nvPr>
        </p:nvSpPr>
        <p:spPr/>
        <p:txBody>
          <a:bodyPr/>
          <a:lstStyle/>
          <a:p>
            <a:fld id="{088FEC65-D79E-4DCE-A549-ACBEE94ABE9E}" type="slidenum">
              <a:rPr lang="en-US" smtClean="0"/>
              <a:t>45</a:t>
            </a:fld>
            <a:endParaRPr lang="en-US" dirty="0"/>
          </a:p>
        </p:txBody>
      </p:sp>
      <p:pic>
        <p:nvPicPr>
          <p:cNvPr id="6" name="Picture 5">
            <a:extLst>
              <a:ext uri="{FF2B5EF4-FFF2-40B4-BE49-F238E27FC236}">
                <a16:creationId xmlns:a16="http://schemas.microsoft.com/office/drawing/2014/main" id="{68DCD198-8FC8-164E-9755-431976E48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270" y="2928816"/>
            <a:ext cx="3181838" cy="1708369"/>
          </a:xfrm>
          <a:prstGeom prst="rect">
            <a:avLst/>
          </a:prstGeom>
        </p:spPr>
      </p:pic>
      <p:pic>
        <p:nvPicPr>
          <p:cNvPr id="8" name="Picture 7">
            <a:extLst>
              <a:ext uri="{FF2B5EF4-FFF2-40B4-BE49-F238E27FC236}">
                <a16:creationId xmlns:a16="http://schemas.microsoft.com/office/drawing/2014/main" id="{0234CE54-D63E-A341-BA59-4516E3E10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563" y="1348319"/>
            <a:ext cx="2904045" cy="1422118"/>
          </a:xfrm>
          <a:prstGeom prst="rect">
            <a:avLst/>
          </a:prstGeom>
        </p:spPr>
      </p:pic>
      <p:pic>
        <p:nvPicPr>
          <p:cNvPr id="10" name="Picture 9">
            <a:extLst>
              <a:ext uri="{FF2B5EF4-FFF2-40B4-BE49-F238E27FC236}">
                <a16:creationId xmlns:a16="http://schemas.microsoft.com/office/drawing/2014/main" id="{954B3321-6762-4A4A-974F-531A0EA95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6209" y="1288731"/>
            <a:ext cx="2646691" cy="1597017"/>
          </a:xfrm>
          <a:prstGeom prst="rect">
            <a:avLst/>
          </a:prstGeom>
        </p:spPr>
      </p:pic>
    </p:spTree>
    <p:extLst>
      <p:ext uri="{BB962C8B-B14F-4D97-AF65-F5344CB8AC3E}">
        <p14:creationId xmlns:p14="http://schemas.microsoft.com/office/powerpoint/2010/main" val="282026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5" y="136521"/>
            <a:ext cx="10515600" cy="1325563"/>
          </a:xfrm>
        </p:spPr>
        <p:txBody>
          <a:bodyPr>
            <a:normAutofit/>
          </a:bodyPr>
          <a:lstStyle/>
          <a:p>
            <a:r>
              <a:rPr lang="en-US" sz="5400" b="1" dirty="0"/>
              <a:t>Key</a:t>
            </a:r>
            <a:r>
              <a:rPr lang="en-US" sz="5400" dirty="0"/>
              <a:t> takeaways of TIMU</a:t>
            </a:r>
          </a:p>
        </p:txBody>
      </p:sp>
      <p:sp>
        <p:nvSpPr>
          <p:cNvPr id="3" name="Content Placeholder 2"/>
          <p:cNvSpPr>
            <a:spLocks noGrp="1"/>
          </p:cNvSpPr>
          <p:nvPr>
            <p:ph idx="1"/>
          </p:nvPr>
        </p:nvSpPr>
        <p:spPr>
          <a:xfrm>
            <a:off x="437927" y="1825624"/>
            <a:ext cx="11567805" cy="4530730"/>
          </a:xfrm>
        </p:spPr>
        <p:txBody>
          <a:bodyPr>
            <a:normAutofit lnSpcReduction="10000"/>
          </a:bodyPr>
          <a:lstStyle/>
          <a:p>
            <a:r>
              <a:rPr lang="en-US" sz="4000" dirty="0">
                <a:solidFill>
                  <a:srgbClr val="C00000"/>
                </a:solidFill>
                <a:latin typeface="+mj-lt"/>
              </a:rPr>
              <a:t>Polarization</a:t>
            </a:r>
            <a:r>
              <a:rPr lang="en-US" sz="4000" dirty="0">
                <a:solidFill>
                  <a:srgbClr val="FF0000"/>
                </a:solidFill>
                <a:latin typeface="+mj-lt"/>
              </a:rPr>
              <a:t> </a:t>
            </a:r>
            <a:r>
              <a:rPr lang="en-US" sz="4000" dirty="0">
                <a:latin typeface="+mj-lt"/>
              </a:rPr>
              <a:t>can be exploited for motion sensing</a:t>
            </a:r>
          </a:p>
          <a:p>
            <a:pPr marL="0" indent="0">
              <a:buNone/>
            </a:pPr>
            <a:endParaRPr lang="en-US" sz="4000" dirty="0">
              <a:latin typeface="+mj-lt"/>
            </a:endParaRPr>
          </a:p>
          <a:p>
            <a:pPr marL="0" indent="0">
              <a:buNone/>
            </a:pPr>
            <a:endParaRPr lang="en-US" sz="4000" dirty="0">
              <a:latin typeface="+mj-lt"/>
            </a:endParaRPr>
          </a:p>
          <a:p>
            <a:r>
              <a:rPr lang="en-US" sz="4000" dirty="0">
                <a:latin typeface="+mj-lt"/>
              </a:rPr>
              <a:t>TIMU can sense different motion states </a:t>
            </a:r>
            <a:r>
              <a:rPr lang="en-US" sz="4000" dirty="0">
                <a:solidFill>
                  <a:srgbClr val="C00000"/>
                </a:solidFill>
                <a:latin typeface="+mj-lt"/>
              </a:rPr>
              <a:t>w/o tracking</a:t>
            </a:r>
          </a:p>
          <a:p>
            <a:endParaRPr lang="en-US" sz="4000" dirty="0">
              <a:solidFill>
                <a:srgbClr val="C00000"/>
              </a:solidFill>
              <a:latin typeface="+mj-lt"/>
            </a:endParaRPr>
          </a:p>
          <a:p>
            <a:endParaRPr lang="en-US" sz="4000" dirty="0">
              <a:solidFill>
                <a:srgbClr val="C00000"/>
              </a:solidFill>
              <a:latin typeface="+mj-lt"/>
            </a:endParaRPr>
          </a:p>
          <a:p>
            <a:r>
              <a:rPr lang="en-US" sz="4000" i="1" dirty="0">
                <a:solidFill>
                  <a:srgbClr val="C00000"/>
                </a:solidFill>
                <a:latin typeface="+mj-lt"/>
              </a:rPr>
              <a:t>First</a:t>
            </a:r>
            <a:r>
              <a:rPr lang="en-US" sz="4000" dirty="0">
                <a:solidFill>
                  <a:srgbClr val="C00000"/>
                </a:solidFill>
                <a:latin typeface="+mj-lt"/>
              </a:rPr>
              <a:t> RFID-based single antenna </a:t>
            </a:r>
            <a:r>
              <a:rPr lang="en-US" sz="4000" dirty="0">
                <a:latin typeface="+mj-lt"/>
              </a:rPr>
              <a:t>motion sensing system</a:t>
            </a:r>
          </a:p>
          <a:p>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46</a:t>
            </a:fld>
            <a:endParaRPr lang="en-US"/>
          </a:p>
        </p:txBody>
      </p:sp>
    </p:spTree>
    <p:extLst>
      <p:ext uri="{BB962C8B-B14F-4D97-AF65-F5344CB8AC3E}">
        <p14:creationId xmlns:p14="http://schemas.microsoft.com/office/powerpoint/2010/main" val="19201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67349"/>
            <a:ext cx="12192000" cy="2387600"/>
          </a:xfrm>
        </p:spPr>
        <p:txBody>
          <a:bodyPr lIns="274320" rIns="274320">
            <a:noAutofit/>
          </a:bodyPr>
          <a:lstStyle/>
          <a:p>
            <a:r>
              <a:rPr lang="en-US" dirty="0" err="1"/>
              <a:t>RTSense</a:t>
            </a:r>
            <a:r>
              <a:rPr lang="en-US" dirty="0"/>
              <a:t>: RFID based </a:t>
            </a:r>
            <a:br>
              <a:rPr lang="en-US" dirty="0"/>
            </a:br>
            <a:r>
              <a:rPr lang="en-US" dirty="0"/>
              <a:t>Temperature Sensing</a:t>
            </a:r>
          </a:p>
        </p:txBody>
      </p:sp>
      <p:sp>
        <p:nvSpPr>
          <p:cNvPr id="3" name="Subtitle 2"/>
          <p:cNvSpPr>
            <a:spLocks noGrp="1"/>
          </p:cNvSpPr>
          <p:nvPr>
            <p:ph type="subTitle" idx="1"/>
          </p:nvPr>
        </p:nvSpPr>
        <p:spPr>
          <a:xfrm>
            <a:off x="256179" y="3002619"/>
            <a:ext cx="11716217" cy="1904661"/>
          </a:xfrm>
        </p:spPr>
        <p:txBody>
          <a:bodyPr>
            <a:normAutofit/>
          </a:bodyPr>
          <a:lstStyle/>
          <a:p>
            <a:endParaRPr lang="en-US" sz="4400" dirty="0">
              <a:solidFill>
                <a:schemeClr val="tx2"/>
              </a:solidFill>
            </a:endParaRPr>
          </a:p>
          <a:p>
            <a:r>
              <a:rPr lang="en-US" sz="4400" b="1" dirty="0"/>
              <a:t>         </a:t>
            </a:r>
            <a:r>
              <a:rPr lang="en-US" sz="4400" b="1" baseline="30000" dirty="0"/>
              <a:t>                                                                  </a:t>
            </a:r>
            <a:r>
              <a:rPr lang="en-US" sz="4400" dirty="0">
                <a:solidFill>
                  <a:schemeClr val="tx2"/>
                </a:solidFill>
              </a:rPr>
              <a:t>                   </a:t>
            </a:r>
            <a:endParaRPr lang="en-US" sz="4400" baseline="30000" dirty="0">
              <a:solidFill>
                <a:srgbClr val="FF0000"/>
              </a:solidFill>
            </a:endParaRPr>
          </a:p>
          <a:p>
            <a:endParaRPr lang="en-US" sz="4400" baseline="30000" dirty="0">
              <a:solidFill>
                <a:schemeClr val="tx2"/>
              </a:solidFill>
            </a:endParaRPr>
          </a:p>
          <a:p>
            <a:endParaRPr lang="en-US" sz="4400" baseline="30000" dirty="0">
              <a:solidFill>
                <a:schemeClr val="tx2"/>
              </a:solidFill>
            </a:endParaRPr>
          </a:p>
          <a:p>
            <a:endParaRPr lang="en-US" sz="4400" dirty="0">
              <a:solidFill>
                <a:schemeClr val="tx2"/>
              </a:solidFill>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47</a:t>
            </a:fld>
            <a:endParaRPr lang="en-US"/>
          </a:p>
        </p:txBody>
      </p:sp>
    </p:spTree>
    <p:extLst>
      <p:ext uri="{BB962C8B-B14F-4D97-AF65-F5344CB8AC3E}">
        <p14:creationId xmlns:p14="http://schemas.microsoft.com/office/powerpoint/2010/main" val="1712187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8A3B-B19C-2942-82C7-6E1F769E3CC8}"/>
              </a:ext>
            </a:extLst>
          </p:cNvPr>
          <p:cNvSpPr>
            <a:spLocks noGrp="1"/>
          </p:cNvSpPr>
          <p:nvPr>
            <p:ph type="title"/>
          </p:nvPr>
        </p:nvSpPr>
        <p:spPr/>
        <p:txBody>
          <a:bodyPr>
            <a:normAutofit/>
          </a:bodyPr>
          <a:lstStyle/>
          <a:p>
            <a:r>
              <a:rPr lang="en-US" sz="5400" b="1" dirty="0"/>
              <a:t>Why indoor temperature sensing ?</a:t>
            </a:r>
          </a:p>
        </p:txBody>
      </p:sp>
      <p:sp>
        <p:nvSpPr>
          <p:cNvPr id="3" name="Content Placeholder 2">
            <a:extLst>
              <a:ext uri="{FF2B5EF4-FFF2-40B4-BE49-F238E27FC236}">
                <a16:creationId xmlns:a16="http://schemas.microsoft.com/office/drawing/2014/main" id="{3B8F0200-E241-A04E-9EEA-846206DC704B}"/>
              </a:ext>
            </a:extLst>
          </p:cNvPr>
          <p:cNvSpPr>
            <a:spLocks noGrp="1"/>
          </p:cNvSpPr>
          <p:nvPr>
            <p:ph idx="1"/>
          </p:nvPr>
        </p:nvSpPr>
        <p:spPr>
          <a:xfrm>
            <a:off x="838200" y="1825624"/>
            <a:ext cx="10711070" cy="4530729"/>
          </a:xfrm>
        </p:spPr>
        <p:txBody>
          <a:bodyPr>
            <a:normAutofit/>
          </a:bodyPr>
          <a:lstStyle/>
          <a:p>
            <a:r>
              <a:rPr lang="en-US" sz="4000" dirty="0"/>
              <a:t>Users spend around </a:t>
            </a:r>
            <a:r>
              <a:rPr lang="en-US" sz="4000" dirty="0">
                <a:solidFill>
                  <a:srgbClr val="FF0000"/>
                </a:solidFill>
              </a:rPr>
              <a:t>90% </a:t>
            </a:r>
            <a:r>
              <a:rPr lang="en-US" sz="4000" dirty="0"/>
              <a:t>of the time indoors</a:t>
            </a:r>
          </a:p>
          <a:p>
            <a:pPr marL="0" indent="0">
              <a:buNone/>
            </a:pPr>
            <a:endParaRPr lang="en-US" dirty="0"/>
          </a:p>
          <a:p>
            <a:pPr marL="0" indent="0">
              <a:buNone/>
            </a:pPr>
            <a:endParaRPr lang="en-US" dirty="0"/>
          </a:p>
          <a:p>
            <a:r>
              <a:rPr lang="en-US" sz="4000" dirty="0"/>
              <a:t>Indoor </a:t>
            </a:r>
            <a:r>
              <a:rPr lang="en-US" sz="4000" dirty="0">
                <a:solidFill>
                  <a:srgbClr val="FF0000"/>
                </a:solidFill>
              </a:rPr>
              <a:t>personalized thermal comfort</a:t>
            </a:r>
            <a:r>
              <a:rPr lang="en-US" sz="4000" dirty="0"/>
              <a:t> is needed</a:t>
            </a:r>
          </a:p>
          <a:p>
            <a:pPr marL="0" indent="0">
              <a:buNone/>
            </a:pPr>
            <a:endParaRPr lang="en-US" sz="4000" dirty="0"/>
          </a:p>
          <a:p>
            <a:pPr marL="0" indent="0">
              <a:buNone/>
            </a:pPr>
            <a:endParaRPr lang="en-US" sz="4000" dirty="0"/>
          </a:p>
          <a:p>
            <a:r>
              <a:rPr lang="en-US" sz="4000" dirty="0"/>
              <a:t>HVAC needs </a:t>
            </a:r>
            <a:r>
              <a:rPr lang="en-US" sz="4000" i="1" dirty="0">
                <a:solidFill>
                  <a:srgbClr val="FF0000"/>
                </a:solidFill>
              </a:rPr>
              <a:t>fine-grained real-time </a:t>
            </a:r>
            <a:r>
              <a:rPr lang="en-US" sz="4000" dirty="0"/>
              <a:t>knowledge</a:t>
            </a:r>
          </a:p>
        </p:txBody>
      </p:sp>
      <p:sp>
        <p:nvSpPr>
          <p:cNvPr id="4" name="Slide Number Placeholder 3">
            <a:extLst>
              <a:ext uri="{FF2B5EF4-FFF2-40B4-BE49-F238E27FC236}">
                <a16:creationId xmlns:a16="http://schemas.microsoft.com/office/drawing/2014/main" id="{E3C7A633-78AB-CE46-9376-66C76CCE1070}"/>
              </a:ext>
            </a:extLst>
          </p:cNvPr>
          <p:cNvSpPr>
            <a:spLocks noGrp="1"/>
          </p:cNvSpPr>
          <p:nvPr>
            <p:ph type="sldNum" sz="quarter" idx="12"/>
          </p:nvPr>
        </p:nvSpPr>
        <p:spPr/>
        <p:txBody>
          <a:bodyPr/>
          <a:lstStyle/>
          <a:p>
            <a:fld id="{088FEC65-D79E-4DCE-A549-ACBEE94ABE9E}" type="slidenum">
              <a:rPr lang="en-US" smtClean="0"/>
              <a:t>48</a:t>
            </a:fld>
            <a:endParaRPr lang="en-US"/>
          </a:p>
        </p:txBody>
      </p:sp>
    </p:spTree>
    <p:extLst>
      <p:ext uri="{BB962C8B-B14F-4D97-AF65-F5344CB8AC3E}">
        <p14:creationId xmlns:p14="http://schemas.microsoft.com/office/powerpoint/2010/main" val="39686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45495"/>
            <a:ext cx="11996928" cy="3566160"/>
          </a:xfrm>
        </p:spPr>
        <p:txBody>
          <a:bodyPr/>
          <a:lstStyle/>
          <a:p>
            <a:pPr algn="ctr"/>
            <a:r>
              <a:rPr lang="en-US" dirty="0">
                <a:solidFill>
                  <a:schemeClr val="bg1"/>
                </a:solidFill>
              </a:rPr>
              <a:t>Can we measure </a:t>
            </a:r>
            <a:r>
              <a:rPr lang="en-US" i="1" dirty="0">
                <a:solidFill>
                  <a:srgbClr val="C00000"/>
                </a:solidFill>
              </a:rPr>
              <a:t>temperature</a:t>
            </a:r>
            <a:r>
              <a:rPr lang="en-US" dirty="0">
                <a:solidFill>
                  <a:schemeClr val="bg1"/>
                </a:solidFill>
              </a:rPr>
              <a:t> exploiting </a:t>
            </a:r>
            <a:r>
              <a:rPr lang="en-US" i="1" dirty="0">
                <a:solidFill>
                  <a:srgbClr val="C00000"/>
                </a:solidFill>
              </a:rPr>
              <a:t>impedance change due to temperature</a:t>
            </a:r>
            <a:r>
              <a:rPr lang="en-US" dirty="0">
                <a:solidFill>
                  <a:schemeClr val="bg1"/>
                </a:solidFill>
              </a:rPr>
              <a:t> </a:t>
            </a:r>
            <a:r>
              <a:rPr lang="en-US" i="1" dirty="0">
                <a:solidFill>
                  <a:srgbClr val="C00000"/>
                </a:solidFill>
              </a:rPr>
              <a:t>variation</a:t>
            </a:r>
            <a:r>
              <a:rPr lang="en-US" dirty="0">
                <a:solidFill>
                  <a:schemeClr val="bg1"/>
                </a:solidFill>
              </a:rPr>
              <a:t> in RFID tags?</a:t>
            </a:r>
          </a:p>
        </p:txBody>
      </p:sp>
      <p:sp>
        <p:nvSpPr>
          <p:cNvPr id="5" name="Slide Number Placeholder 4"/>
          <p:cNvSpPr>
            <a:spLocks noGrp="1"/>
          </p:cNvSpPr>
          <p:nvPr>
            <p:ph type="sldNum" sz="quarter" idx="12"/>
          </p:nvPr>
        </p:nvSpPr>
        <p:spPr/>
        <p:txBody>
          <a:bodyPr/>
          <a:lstStyle/>
          <a:p>
            <a:fld id="{088FEC65-D79E-4DCE-A549-ACBEE94ABE9E}" type="slidenum">
              <a:rPr lang="en-US" smtClean="0"/>
              <a:t>49</a:t>
            </a:fld>
            <a:endParaRPr lang="en-US"/>
          </a:p>
        </p:txBody>
      </p:sp>
    </p:spTree>
    <p:extLst>
      <p:ext uri="{BB962C8B-B14F-4D97-AF65-F5344CB8AC3E}">
        <p14:creationId xmlns:p14="http://schemas.microsoft.com/office/powerpoint/2010/main" val="21844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9EC8-2C12-5742-BF5A-4019DB6C1907}"/>
              </a:ext>
            </a:extLst>
          </p:cNvPr>
          <p:cNvSpPr>
            <a:spLocks noGrp="1"/>
          </p:cNvSpPr>
          <p:nvPr>
            <p:ph type="title"/>
          </p:nvPr>
        </p:nvSpPr>
        <p:spPr/>
        <p:txBody>
          <a:bodyPr>
            <a:normAutofit/>
          </a:bodyPr>
          <a:lstStyle/>
          <a:p>
            <a:r>
              <a:rPr lang="en-US" sz="5400" b="1" dirty="0"/>
              <a:t>Challenges</a:t>
            </a:r>
            <a:r>
              <a:rPr lang="en-US" sz="5400" dirty="0"/>
              <a:t> to address</a:t>
            </a:r>
          </a:p>
        </p:txBody>
      </p:sp>
      <p:sp>
        <p:nvSpPr>
          <p:cNvPr id="3" name="Content Placeholder 2">
            <a:extLst>
              <a:ext uri="{FF2B5EF4-FFF2-40B4-BE49-F238E27FC236}">
                <a16:creationId xmlns:a16="http://schemas.microsoft.com/office/drawing/2014/main" id="{965DFF1D-7CC0-8546-9E62-C7C1CBB4748D}"/>
              </a:ext>
            </a:extLst>
          </p:cNvPr>
          <p:cNvSpPr>
            <a:spLocks noGrp="1"/>
          </p:cNvSpPr>
          <p:nvPr>
            <p:ph idx="1"/>
          </p:nvPr>
        </p:nvSpPr>
        <p:spPr/>
        <p:txBody>
          <a:bodyPr>
            <a:normAutofit/>
          </a:bodyPr>
          <a:lstStyle/>
          <a:p>
            <a:r>
              <a:rPr lang="en-US" sz="4000" dirty="0"/>
              <a:t>How to provide </a:t>
            </a:r>
            <a:r>
              <a:rPr lang="en-US" sz="4000" i="1" dirty="0">
                <a:solidFill>
                  <a:srgbClr val="C00000"/>
                </a:solidFill>
              </a:rPr>
              <a:t>ubiquitous interactivity</a:t>
            </a:r>
            <a:r>
              <a:rPr lang="en-US" sz="4000" dirty="0"/>
              <a:t> ?</a:t>
            </a:r>
          </a:p>
          <a:p>
            <a:endParaRPr lang="en-US" sz="4000" dirty="0"/>
          </a:p>
          <a:p>
            <a:r>
              <a:rPr lang="en-US" sz="4000" dirty="0"/>
              <a:t>How to </a:t>
            </a:r>
            <a:r>
              <a:rPr lang="en-US" sz="4000" i="1" dirty="0">
                <a:solidFill>
                  <a:srgbClr val="C00000"/>
                </a:solidFill>
              </a:rPr>
              <a:t>sense </a:t>
            </a:r>
            <a:r>
              <a:rPr lang="en-US" sz="4000" dirty="0"/>
              <a:t>beyond translation movement ?</a:t>
            </a:r>
          </a:p>
          <a:p>
            <a:endParaRPr lang="en-US" sz="4000" dirty="0"/>
          </a:p>
          <a:p>
            <a:r>
              <a:rPr lang="en-US" sz="4000" dirty="0"/>
              <a:t>How to </a:t>
            </a:r>
            <a:r>
              <a:rPr lang="en-US" sz="4000" i="1" dirty="0">
                <a:solidFill>
                  <a:srgbClr val="C00000"/>
                </a:solidFill>
              </a:rPr>
              <a:t>sense </a:t>
            </a:r>
            <a:r>
              <a:rPr lang="en-US" sz="4000" dirty="0"/>
              <a:t>beyond </a:t>
            </a:r>
            <a:r>
              <a:rPr lang="en-US" sz="4000" i="1" dirty="0">
                <a:solidFill>
                  <a:srgbClr val="C00000"/>
                </a:solidFill>
              </a:rPr>
              <a:t>mobility </a:t>
            </a:r>
            <a:r>
              <a:rPr lang="en-US" sz="4000" dirty="0"/>
              <a:t>?</a:t>
            </a:r>
          </a:p>
        </p:txBody>
      </p:sp>
      <p:sp>
        <p:nvSpPr>
          <p:cNvPr id="4" name="Slide Number Placeholder 3">
            <a:extLst>
              <a:ext uri="{FF2B5EF4-FFF2-40B4-BE49-F238E27FC236}">
                <a16:creationId xmlns:a16="http://schemas.microsoft.com/office/drawing/2014/main" id="{7E7B334B-2C1A-BF44-B1DC-4E2EAE6A45C3}"/>
              </a:ext>
            </a:extLst>
          </p:cNvPr>
          <p:cNvSpPr>
            <a:spLocks noGrp="1"/>
          </p:cNvSpPr>
          <p:nvPr>
            <p:ph type="sldNum" sz="quarter" idx="12"/>
          </p:nvPr>
        </p:nvSpPr>
        <p:spPr/>
        <p:txBody>
          <a:bodyPr/>
          <a:lstStyle/>
          <a:p>
            <a:fld id="{088FEC65-D79E-4DCE-A549-ACBEE94ABE9E}" type="slidenum">
              <a:rPr lang="en-US" smtClean="0"/>
              <a:t>5</a:t>
            </a:fld>
            <a:endParaRPr lang="en-US"/>
          </a:p>
        </p:txBody>
      </p:sp>
    </p:spTree>
    <p:extLst>
      <p:ext uri="{BB962C8B-B14F-4D97-AF65-F5344CB8AC3E}">
        <p14:creationId xmlns:p14="http://schemas.microsoft.com/office/powerpoint/2010/main" val="3669491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8F92-5E2F-1047-9BF9-6F59F8416433}"/>
              </a:ext>
            </a:extLst>
          </p:cNvPr>
          <p:cNvSpPr>
            <a:spLocks noGrp="1"/>
          </p:cNvSpPr>
          <p:nvPr>
            <p:ph type="title"/>
          </p:nvPr>
        </p:nvSpPr>
        <p:spPr/>
        <p:txBody>
          <a:bodyPr>
            <a:normAutofit/>
          </a:bodyPr>
          <a:lstStyle/>
          <a:p>
            <a:r>
              <a:rPr lang="en-US" sz="5400" b="1" dirty="0"/>
              <a:t>Yes! and Key</a:t>
            </a:r>
            <a:r>
              <a:rPr lang="en-US" sz="5400" dirty="0"/>
              <a:t> Idea</a:t>
            </a:r>
          </a:p>
        </p:txBody>
      </p:sp>
      <p:sp>
        <p:nvSpPr>
          <p:cNvPr id="3" name="Content Placeholder 2">
            <a:extLst>
              <a:ext uri="{FF2B5EF4-FFF2-40B4-BE49-F238E27FC236}">
                <a16:creationId xmlns:a16="http://schemas.microsoft.com/office/drawing/2014/main" id="{A14DB958-E45C-3F41-BF10-28CA4C5B6E71}"/>
              </a:ext>
            </a:extLst>
          </p:cNvPr>
          <p:cNvSpPr>
            <a:spLocks noGrp="1"/>
          </p:cNvSpPr>
          <p:nvPr>
            <p:ph idx="1"/>
          </p:nvPr>
        </p:nvSpPr>
        <p:spPr>
          <a:xfrm>
            <a:off x="258417" y="1825624"/>
            <a:ext cx="11933583" cy="4530730"/>
          </a:xfrm>
        </p:spPr>
        <p:txBody>
          <a:bodyPr>
            <a:normAutofit fontScale="92500"/>
          </a:bodyPr>
          <a:lstStyle/>
          <a:p>
            <a:r>
              <a:rPr lang="en-US" sz="4000" dirty="0">
                <a:solidFill>
                  <a:srgbClr val="FF0000"/>
                </a:solidFill>
              </a:rPr>
              <a:t>Temperature variation </a:t>
            </a:r>
            <a:r>
              <a:rPr lang="en-US" sz="4000" dirty="0"/>
              <a:t>changes the </a:t>
            </a:r>
            <a:r>
              <a:rPr lang="en-US" sz="4000" dirty="0">
                <a:solidFill>
                  <a:srgbClr val="FF0000"/>
                </a:solidFill>
              </a:rPr>
              <a:t>tag-antenna impedance</a:t>
            </a:r>
          </a:p>
          <a:p>
            <a:pPr lvl="1"/>
            <a:r>
              <a:rPr lang="en-US" sz="4000" dirty="0">
                <a:solidFill>
                  <a:srgbClr val="FF0000"/>
                </a:solidFill>
              </a:rPr>
              <a:t>Larger antenna surface area </a:t>
            </a:r>
            <a:r>
              <a:rPr lang="en-US" sz="4000" dirty="0"/>
              <a:t>experiences more change</a:t>
            </a:r>
          </a:p>
          <a:p>
            <a:pPr lvl="1"/>
            <a:endParaRPr lang="en-US" sz="4000" dirty="0"/>
          </a:p>
          <a:p>
            <a:r>
              <a:rPr lang="en-US" sz="4000" dirty="0"/>
              <a:t>Impedance change manifests in </a:t>
            </a:r>
            <a:r>
              <a:rPr lang="en-US" sz="4000" dirty="0">
                <a:solidFill>
                  <a:srgbClr val="FF0000"/>
                </a:solidFill>
              </a:rPr>
              <a:t>change of reflected signal</a:t>
            </a:r>
          </a:p>
          <a:p>
            <a:endParaRPr lang="en-US" sz="4000" dirty="0"/>
          </a:p>
          <a:p>
            <a:r>
              <a:rPr lang="en-US" sz="4000" dirty="0">
                <a:solidFill>
                  <a:srgbClr val="FF0000"/>
                </a:solidFill>
              </a:rPr>
              <a:t>Differential sensing </a:t>
            </a:r>
            <a:r>
              <a:rPr lang="en-US" sz="4000" dirty="0"/>
              <a:t>of tag-pair used to predict </a:t>
            </a:r>
            <a:r>
              <a:rPr lang="en-US" sz="4000" dirty="0">
                <a:solidFill>
                  <a:srgbClr val="FF0000"/>
                </a:solidFill>
              </a:rPr>
              <a:t>temperature</a:t>
            </a:r>
          </a:p>
          <a:p>
            <a:endParaRPr lang="en-US" dirty="0"/>
          </a:p>
        </p:txBody>
      </p:sp>
      <p:sp>
        <p:nvSpPr>
          <p:cNvPr id="4" name="Slide Number Placeholder 3">
            <a:extLst>
              <a:ext uri="{FF2B5EF4-FFF2-40B4-BE49-F238E27FC236}">
                <a16:creationId xmlns:a16="http://schemas.microsoft.com/office/drawing/2014/main" id="{1B946CAE-3C2E-6140-A090-E4B17B464E56}"/>
              </a:ext>
            </a:extLst>
          </p:cNvPr>
          <p:cNvSpPr>
            <a:spLocks noGrp="1"/>
          </p:cNvSpPr>
          <p:nvPr>
            <p:ph type="sldNum" sz="quarter" idx="12"/>
          </p:nvPr>
        </p:nvSpPr>
        <p:spPr/>
        <p:txBody>
          <a:bodyPr/>
          <a:lstStyle/>
          <a:p>
            <a:fld id="{088FEC65-D79E-4DCE-A549-ACBEE94ABE9E}" type="slidenum">
              <a:rPr lang="en-US" smtClean="0"/>
              <a:t>50</a:t>
            </a:fld>
            <a:endParaRPr lang="en-US"/>
          </a:p>
        </p:txBody>
      </p:sp>
    </p:spTree>
    <p:extLst>
      <p:ext uri="{BB962C8B-B14F-4D97-AF65-F5344CB8AC3E}">
        <p14:creationId xmlns:p14="http://schemas.microsoft.com/office/powerpoint/2010/main" val="424878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51</a:t>
            </a:fld>
            <a:endParaRPr lang="en-US"/>
          </a:p>
        </p:txBody>
      </p:sp>
      <p:sp>
        <p:nvSpPr>
          <p:cNvPr id="8" name="TextBox 7"/>
          <p:cNvSpPr txBox="1"/>
          <p:nvPr/>
        </p:nvSpPr>
        <p:spPr>
          <a:xfrm>
            <a:off x="1801908" y="4064539"/>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01908" y="1937748"/>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Analytical Model</a:t>
            </a:r>
          </a:p>
        </p:txBody>
      </p:sp>
    </p:spTree>
    <p:extLst>
      <p:ext uri="{BB962C8B-B14F-4D97-AF65-F5344CB8AC3E}">
        <p14:creationId xmlns:p14="http://schemas.microsoft.com/office/powerpoint/2010/main" val="561192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52</a:t>
            </a:fld>
            <a:endParaRPr lang="en-US"/>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792944" y="1892701"/>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Analytical Model</a:t>
            </a:r>
          </a:p>
        </p:txBody>
      </p:sp>
      <p:sp>
        <p:nvSpPr>
          <p:cNvPr id="11" name="TextBox 10">
            <a:extLst>
              <a:ext uri="{FF2B5EF4-FFF2-40B4-BE49-F238E27FC236}">
                <a16:creationId xmlns:a16="http://schemas.microsoft.com/office/drawing/2014/main" id="{8FB82D82-C916-D849-B637-1C1BCC28A288}"/>
              </a:ext>
            </a:extLst>
          </p:cNvPr>
          <p:cNvSpPr txBox="1"/>
          <p:nvPr/>
        </p:nvSpPr>
        <p:spPr>
          <a:xfrm>
            <a:off x="1801908" y="4504752"/>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2787379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C521-D244-F743-A369-1C835E46FE93}"/>
              </a:ext>
            </a:extLst>
          </p:cNvPr>
          <p:cNvSpPr>
            <a:spLocks noGrp="1"/>
          </p:cNvSpPr>
          <p:nvPr>
            <p:ph type="title"/>
          </p:nvPr>
        </p:nvSpPr>
        <p:spPr/>
        <p:txBody>
          <a:bodyPr>
            <a:normAutofit/>
          </a:bodyPr>
          <a:lstStyle/>
          <a:p>
            <a:r>
              <a:rPr lang="en-US" sz="5400" b="1" dirty="0"/>
              <a:t>Analytical</a:t>
            </a:r>
            <a:r>
              <a:rPr lang="en-US" sz="5400" dirty="0"/>
              <a:t> model</a:t>
            </a:r>
          </a:p>
        </p:txBody>
      </p:sp>
      <p:sp>
        <p:nvSpPr>
          <p:cNvPr id="3" name="Content Placeholder 2">
            <a:extLst>
              <a:ext uri="{FF2B5EF4-FFF2-40B4-BE49-F238E27FC236}">
                <a16:creationId xmlns:a16="http://schemas.microsoft.com/office/drawing/2014/main" id="{FD8CF115-BD5B-2848-B3E7-CAA0D8063C67}"/>
              </a:ext>
            </a:extLst>
          </p:cNvPr>
          <p:cNvSpPr>
            <a:spLocks noGrp="1"/>
          </p:cNvSpPr>
          <p:nvPr>
            <p:ph idx="1"/>
          </p:nvPr>
        </p:nvSpPr>
        <p:spPr>
          <a:xfrm>
            <a:off x="838199" y="1825625"/>
            <a:ext cx="10989365" cy="4356514"/>
          </a:xfrm>
        </p:spPr>
        <p:txBody>
          <a:bodyPr>
            <a:noAutofit/>
          </a:bodyPr>
          <a:lstStyle/>
          <a:p>
            <a:r>
              <a:rPr lang="en-US" sz="4000" dirty="0">
                <a:solidFill>
                  <a:srgbClr val="FF0000"/>
                </a:solidFill>
              </a:rPr>
              <a:t>Impedance Modeling </a:t>
            </a:r>
            <a:r>
              <a:rPr lang="en-US" sz="4000" dirty="0"/>
              <a:t>of Dipole Tag Antenna</a:t>
            </a:r>
          </a:p>
          <a:p>
            <a:endParaRPr lang="en-US" sz="4000" dirty="0"/>
          </a:p>
          <a:p>
            <a:r>
              <a:rPr lang="en-US" sz="4000" dirty="0">
                <a:solidFill>
                  <a:srgbClr val="FF0000"/>
                </a:solidFill>
              </a:rPr>
              <a:t>Temperature Impact </a:t>
            </a:r>
            <a:r>
              <a:rPr lang="en-US" sz="4000" dirty="0"/>
              <a:t>on Antenna Impedance</a:t>
            </a:r>
          </a:p>
          <a:p>
            <a:pPr marL="0" indent="0">
              <a:buNone/>
            </a:pPr>
            <a:endParaRPr lang="en-US" sz="4000" dirty="0"/>
          </a:p>
          <a:p>
            <a:r>
              <a:rPr lang="en-US" sz="4000" dirty="0">
                <a:solidFill>
                  <a:srgbClr val="FF0000"/>
                </a:solidFill>
              </a:rPr>
              <a:t>Phase Change Modeling </a:t>
            </a:r>
            <a:r>
              <a:rPr lang="en-US" sz="4000" dirty="0"/>
              <a:t>from Impedance Change</a:t>
            </a:r>
          </a:p>
        </p:txBody>
      </p:sp>
      <p:sp>
        <p:nvSpPr>
          <p:cNvPr id="4" name="Slide Number Placeholder 3">
            <a:extLst>
              <a:ext uri="{FF2B5EF4-FFF2-40B4-BE49-F238E27FC236}">
                <a16:creationId xmlns:a16="http://schemas.microsoft.com/office/drawing/2014/main" id="{FC9FBD11-67C6-C847-8319-606DD91D0958}"/>
              </a:ext>
            </a:extLst>
          </p:cNvPr>
          <p:cNvSpPr>
            <a:spLocks noGrp="1"/>
          </p:cNvSpPr>
          <p:nvPr>
            <p:ph type="sldNum" sz="quarter" idx="12"/>
          </p:nvPr>
        </p:nvSpPr>
        <p:spPr/>
        <p:txBody>
          <a:bodyPr/>
          <a:lstStyle/>
          <a:p>
            <a:fld id="{088FEC65-D79E-4DCE-A549-ACBEE94ABE9E}" type="slidenum">
              <a:rPr lang="en-US" smtClean="0"/>
              <a:t>53</a:t>
            </a:fld>
            <a:endParaRPr lang="en-US"/>
          </a:p>
        </p:txBody>
      </p:sp>
    </p:spTree>
    <p:extLst>
      <p:ext uri="{BB962C8B-B14F-4D97-AF65-F5344CB8AC3E}">
        <p14:creationId xmlns:p14="http://schemas.microsoft.com/office/powerpoint/2010/main" val="69699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8F92-5E2F-1047-9BF9-6F59F8416433}"/>
              </a:ext>
            </a:extLst>
          </p:cNvPr>
          <p:cNvSpPr>
            <a:spLocks noGrp="1"/>
          </p:cNvSpPr>
          <p:nvPr>
            <p:ph type="title"/>
          </p:nvPr>
        </p:nvSpPr>
        <p:spPr/>
        <p:txBody>
          <a:bodyPr>
            <a:normAutofit/>
          </a:bodyPr>
          <a:lstStyle/>
          <a:p>
            <a:r>
              <a:rPr lang="en-US" sz="5400" b="1" dirty="0"/>
              <a:t>Analytical</a:t>
            </a:r>
            <a:r>
              <a:rPr lang="en-US" sz="5400" dirty="0"/>
              <a:t> R/L/C model of dipole </a:t>
            </a:r>
          </a:p>
        </p:txBody>
      </p:sp>
      <p:sp>
        <p:nvSpPr>
          <p:cNvPr id="4" name="Slide Number Placeholder 3">
            <a:extLst>
              <a:ext uri="{FF2B5EF4-FFF2-40B4-BE49-F238E27FC236}">
                <a16:creationId xmlns:a16="http://schemas.microsoft.com/office/drawing/2014/main" id="{1B946CAE-3C2E-6140-A090-E4B17B464E56}"/>
              </a:ext>
            </a:extLst>
          </p:cNvPr>
          <p:cNvSpPr>
            <a:spLocks noGrp="1"/>
          </p:cNvSpPr>
          <p:nvPr>
            <p:ph type="sldNum" sz="quarter" idx="12"/>
          </p:nvPr>
        </p:nvSpPr>
        <p:spPr/>
        <p:txBody>
          <a:bodyPr/>
          <a:lstStyle/>
          <a:p>
            <a:fld id="{088FEC65-D79E-4DCE-A549-ACBEE94ABE9E}" type="slidenum">
              <a:rPr lang="en-US" smtClean="0"/>
              <a:t>54</a:t>
            </a:fld>
            <a:endParaRPr lang="en-US"/>
          </a:p>
        </p:txBody>
      </p:sp>
      <p:pic>
        <p:nvPicPr>
          <p:cNvPr id="6" name="Picture 5">
            <a:extLst>
              <a:ext uri="{FF2B5EF4-FFF2-40B4-BE49-F238E27FC236}">
                <a16:creationId xmlns:a16="http://schemas.microsoft.com/office/drawing/2014/main" id="{38F76E08-0B6A-CD44-8C23-1F30E0A56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765" y="3445675"/>
            <a:ext cx="1612794" cy="794538"/>
          </a:xfrm>
          <a:prstGeom prst="rect">
            <a:avLst/>
          </a:prstGeom>
        </p:spPr>
      </p:pic>
      <p:pic>
        <p:nvPicPr>
          <p:cNvPr id="8" name="Picture 7">
            <a:extLst>
              <a:ext uri="{FF2B5EF4-FFF2-40B4-BE49-F238E27FC236}">
                <a16:creationId xmlns:a16="http://schemas.microsoft.com/office/drawing/2014/main" id="{91E2C1FB-BB3D-EF4D-9469-0DBBCE5F0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70" y="3382964"/>
            <a:ext cx="2578100" cy="838200"/>
          </a:xfrm>
          <a:prstGeom prst="rect">
            <a:avLst/>
          </a:prstGeom>
        </p:spPr>
      </p:pic>
      <p:pic>
        <p:nvPicPr>
          <p:cNvPr id="12" name="Picture 11">
            <a:extLst>
              <a:ext uri="{FF2B5EF4-FFF2-40B4-BE49-F238E27FC236}">
                <a16:creationId xmlns:a16="http://schemas.microsoft.com/office/drawing/2014/main" id="{527A60D5-55B1-B34F-A2E7-6EAE3CFCA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629" y="4658135"/>
            <a:ext cx="8674100" cy="977900"/>
          </a:xfrm>
          <a:prstGeom prst="rect">
            <a:avLst/>
          </a:prstGeom>
        </p:spPr>
      </p:pic>
      <p:pic>
        <p:nvPicPr>
          <p:cNvPr id="16" name="Picture 15">
            <a:extLst>
              <a:ext uri="{FF2B5EF4-FFF2-40B4-BE49-F238E27FC236}">
                <a16:creationId xmlns:a16="http://schemas.microsoft.com/office/drawing/2014/main" id="{8840DDF6-8755-4E4B-8D12-D9D20DEC3434}"/>
              </a:ext>
            </a:extLst>
          </p:cNvPr>
          <p:cNvPicPr>
            <a:picLocks noChangeAspect="1"/>
          </p:cNvPicPr>
          <p:nvPr/>
        </p:nvPicPr>
        <p:blipFill rotWithShape="1">
          <a:blip r:embed="rId6">
            <a:extLst>
              <a:ext uri="{28A0092B-C50C-407E-A947-70E740481C1C}">
                <a14:useLocalDpi xmlns:a14="http://schemas.microsoft.com/office/drawing/2010/main" val="0"/>
              </a:ext>
            </a:extLst>
          </a:blip>
          <a:srcRect l="2528" t="25018" r="2581" b="7395"/>
          <a:stretch/>
        </p:blipFill>
        <p:spPr>
          <a:xfrm>
            <a:off x="1759789" y="5854460"/>
            <a:ext cx="2145102" cy="575095"/>
          </a:xfrm>
          <a:prstGeom prst="rect">
            <a:avLst/>
          </a:prstGeom>
        </p:spPr>
      </p:pic>
      <p:sp>
        <p:nvSpPr>
          <p:cNvPr id="19" name="TextBox 18">
            <a:extLst>
              <a:ext uri="{FF2B5EF4-FFF2-40B4-BE49-F238E27FC236}">
                <a16:creationId xmlns:a16="http://schemas.microsoft.com/office/drawing/2014/main" id="{B9519BA3-6A84-0449-A78B-68E4E94ABB82}"/>
              </a:ext>
            </a:extLst>
          </p:cNvPr>
          <p:cNvSpPr txBox="1"/>
          <p:nvPr/>
        </p:nvSpPr>
        <p:spPr>
          <a:xfrm>
            <a:off x="1702629" y="3480023"/>
            <a:ext cx="976549" cy="646331"/>
          </a:xfrm>
          <a:prstGeom prst="rect">
            <a:avLst/>
          </a:prstGeom>
          <a:noFill/>
        </p:spPr>
        <p:txBody>
          <a:bodyPr wrap="none" rtlCol="0">
            <a:spAutoFit/>
          </a:bodyPr>
          <a:lstStyle/>
          <a:p>
            <a:r>
              <a:rPr lang="en-US" sz="3600" dirty="0"/>
              <a:t>R   =</a:t>
            </a:r>
          </a:p>
        </p:txBody>
      </p:sp>
      <p:sp>
        <p:nvSpPr>
          <p:cNvPr id="20" name="TextBox 19">
            <a:extLst>
              <a:ext uri="{FF2B5EF4-FFF2-40B4-BE49-F238E27FC236}">
                <a16:creationId xmlns:a16="http://schemas.microsoft.com/office/drawing/2014/main" id="{D5D26A79-4938-DB44-8A82-71AF85F4C955}"/>
              </a:ext>
            </a:extLst>
          </p:cNvPr>
          <p:cNvSpPr txBox="1"/>
          <p:nvPr/>
        </p:nvSpPr>
        <p:spPr>
          <a:xfrm>
            <a:off x="5130916" y="3445675"/>
            <a:ext cx="413896" cy="646331"/>
          </a:xfrm>
          <a:prstGeom prst="rect">
            <a:avLst/>
          </a:prstGeom>
          <a:noFill/>
        </p:spPr>
        <p:txBody>
          <a:bodyPr wrap="none" rtlCol="0">
            <a:spAutoFit/>
          </a:bodyPr>
          <a:lstStyle/>
          <a:p>
            <a:r>
              <a:rPr lang="en-US" sz="3600" dirty="0"/>
              <a:t>+</a:t>
            </a:r>
          </a:p>
        </p:txBody>
      </p:sp>
      <p:sp>
        <p:nvSpPr>
          <p:cNvPr id="21" name="Rectangle 20">
            <a:extLst>
              <a:ext uri="{FF2B5EF4-FFF2-40B4-BE49-F238E27FC236}">
                <a16:creationId xmlns:a16="http://schemas.microsoft.com/office/drawing/2014/main" id="{9B368368-AE06-BE43-95AF-54C5249A83EC}"/>
              </a:ext>
            </a:extLst>
          </p:cNvPr>
          <p:cNvSpPr/>
          <p:nvPr/>
        </p:nvSpPr>
        <p:spPr>
          <a:xfrm>
            <a:off x="2190903" y="2027583"/>
            <a:ext cx="2699656" cy="834887"/>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AE3946-AB4D-7C40-9398-C1EA4497EE12}"/>
              </a:ext>
            </a:extLst>
          </p:cNvPr>
          <p:cNvSpPr/>
          <p:nvPr/>
        </p:nvSpPr>
        <p:spPr>
          <a:xfrm>
            <a:off x="5130916" y="2021012"/>
            <a:ext cx="2699656" cy="834887"/>
          </a:xfrm>
          <a:prstGeom prst="rect">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9A0D9E0-50BA-F44E-AB16-432F44BE0217}"/>
              </a:ext>
            </a:extLst>
          </p:cNvPr>
          <p:cNvCxnSpPr/>
          <p:nvPr/>
        </p:nvCxnSpPr>
        <p:spPr>
          <a:xfrm>
            <a:off x="2190903" y="1809960"/>
            <a:ext cx="2699656"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FB9D59C9-58D4-ED47-943A-7ED88FD7EE9F}"/>
              </a:ext>
            </a:extLst>
          </p:cNvPr>
          <p:cNvCxnSpPr>
            <a:cxnSpLocks/>
          </p:cNvCxnSpPr>
          <p:nvPr/>
        </p:nvCxnSpPr>
        <p:spPr>
          <a:xfrm>
            <a:off x="8124731" y="1981256"/>
            <a:ext cx="0" cy="89727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C0A7F50-EBCF-B64C-8D19-D95604C30586}"/>
              </a:ext>
            </a:extLst>
          </p:cNvPr>
          <p:cNvCxnSpPr>
            <a:cxnSpLocks/>
          </p:cNvCxnSpPr>
          <p:nvPr/>
        </p:nvCxnSpPr>
        <p:spPr>
          <a:xfrm>
            <a:off x="4791169" y="2961860"/>
            <a:ext cx="447305"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575C237-F664-644B-8604-FA69197329FD}"/>
              </a:ext>
            </a:extLst>
          </p:cNvPr>
          <p:cNvCxnSpPr>
            <a:cxnSpLocks/>
          </p:cNvCxnSpPr>
          <p:nvPr/>
        </p:nvCxnSpPr>
        <p:spPr>
          <a:xfrm>
            <a:off x="7896089" y="1823211"/>
            <a:ext cx="293757" cy="204372"/>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8E54F5E8-EAE4-7C43-AAA7-3722FFC936D1}"/>
              </a:ext>
            </a:extLst>
          </p:cNvPr>
          <p:cNvSpPr txBox="1"/>
          <p:nvPr/>
        </p:nvSpPr>
        <p:spPr>
          <a:xfrm>
            <a:off x="8230060" y="2064666"/>
            <a:ext cx="441146" cy="523220"/>
          </a:xfrm>
          <a:prstGeom prst="rect">
            <a:avLst/>
          </a:prstGeom>
          <a:noFill/>
        </p:spPr>
        <p:txBody>
          <a:bodyPr wrap="none" rtlCol="0">
            <a:spAutoFit/>
          </a:bodyPr>
          <a:lstStyle/>
          <a:p>
            <a:r>
              <a:rPr lang="en-US" sz="2800" dirty="0">
                <a:solidFill>
                  <a:srgbClr val="FF0000"/>
                </a:solidFill>
              </a:rPr>
              <a:t>w</a:t>
            </a:r>
          </a:p>
        </p:txBody>
      </p:sp>
      <p:sp>
        <p:nvSpPr>
          <p:cNvPr id="35" name="TextBox 34">
            <a:extLst>
              <a:ext uri="{FF2B5EF4-FFF2-40B4-BE49-F238E27FC236}">
                <a16:creationId xmlns:a16="http://schemas.microsoft.com/office/drawing/2014/main" id="{79F2EF87-AE59-184D-9BE7-28BA1E5A7F20}"/>
              </a:ext>
            </a:extLst>
          </p:cNvPr>
          <p:cNvSpPr txBox="1"/>
          <p:nvPr/>
        </p:nvSpPr>
        <p:spPr>
          <a:xfrm>
            <a:off x="3226593" y="1299991"/>
            <a:ext cx="266420" cy="523220"/>
          </a:xfrm>
          <a:prstGeom prst="rect">
            <a:avLst/>
          </a:prstGeom>
          <a:noFill/>
        </p:spPr>
        <p:txBody>
          <a:bodyPr wrap="none" rtlCol="0">
            <a:spAutoFit/>
          </a:bodyPr>
          <a:lstStyle/>
          <a:p>
            <a:r>
              <a:rPr lang="en-US" sz="2800" dirty="0">
                <a:solidFill>
                  <a:srgbClr val="FF0000"/>
                </a:solidFill>
              </a:rPr>
              <a:t>l</a:t>
            </a:r>
          </a:p>
        </p:txBody>
      </p:sp>
      <p:sp>
        <p:nvSpPr>
          <p:cNvPr id="36" name="TextBox 35">
            <a:extLst>
              <a:ext uri="{FF2B5EF4-FFF2-40B4-BE49-F238E27FC236}">
                <a16:creationId xmlns:a16="http://schemas.microsoft.com/office/drawing/2014/main" id="{FF2DC005-34EA-114F-95F7-6C95DC6D8C7E}"/>
              </a:ext>
            </a:extLst>
          </p:cNvPr>
          <p:cNvSpPr txBox="1"/>
          <p:nvPr/>
        </p:nvSpPr>
        <p:spPr>
          <a:xfrm>
            <a:off x="4791169" y="2915884"/>
            <a:ext cx="373820" cy="523220"/>
          </a:xfrm>
          <a:prstGeom prst="rect">
            <a:avLst/>
          </a:prstGeom>
          <a:noFill/>
        </p:spPr>
        <p:txBody>
          <a:bodyPr wrap="none" rtlCol="0">
            <a:spAutoFit/>
          </a:bodyPr>
          <a:lstStyle/>
          <a:p>
            <a:r>
              <a:rPr lang="en-US" sz="2800" dirty="0">
                <a:solidFill>
                  <a:srgbClr val="FF0000"/>
                </a:solidFill>
              </a:rPr>
              <a:t>d</a:t>
            </a:r>
          </a:p>
        </p:txBody>
      </p:sp>
      <p:sp>
        <p:nvSpPr>
          <p:cNvPr id="37" name="TextBox 36">
            <a:extLst>
              <a:ext uri="{FF2B5EF4-FFF2-40B4-BE49-F238E27FC236}">
                <a16:creationId xmlns:a16="http://schemas.microsoft.com/office/drawing/2014/main" id="{5DFF232D-6737-D946-A3C0-65C7D7FA5094}"/>
              </a:ext>
            </a:extLst>
          </p:cNvPr>
          <p:cNvSpPr txBox="1"/>
          <p:nvPr/>
        </p:nvSpPr>
        <p:spPr>
          <a:xfrm>
            <a:off x="7972285" y="1476818"/>
            <a:ext cx="304892" cy="523220"/>
          </a:xfrm>
          <a:prstGeom prst="rect">
            <a:avLst/>
          </a:prstGeom>
          <a:noFill/>
        </p:spPr>
        <p:txBody>
          <a:bodyPr wrap="none" rtlCol="0">
            <a:spAutoFit/>
          </a:bodyPr>
          <a:lstStyle/>
          <a:p>
            <a:r>
              <a:rPr lang="en-US" sz="2800" dirty="0">
                <a:solidFill>
                  <a:srgbClr val="FF0000"/>
                </a:solidFill>
              </a:rPr>
              <a:t>t</a:t>
            </a:r>
          </a:p>
        </p:txBody>
      </p:sp>
      <p:sp>
        <p:nvSpPr>
          <p:cNvPr id="3" name="Oval 2">
            <a:extLst>
              <a:ext uri="{FF2B5EF4-FFF2-40B4-BE49-F238E27FC236}">
                <a16:creationId xmlns:a16="http://schemas.microsoft.com/office/drawing/2014/main" id="{4D3ABBCA-7DA0-804F-9D19-61BE6270F483}"/>
              </a:ext>
            </a:extLst>
          </p:cNvPr>
          <p:cNvSpPr/>
          <p:nvPr/>
        </p:nvSpPr>
        <p:spPr>
          <a:xfrm>
            <a:off x="3097984" y="3155594"/>
            <a:ext cx="1886359" cy="11829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C803E6F-C933-1B45-AF52-E9ACF2E0ABAC}"/>
              </a:ext>
            </a:extLst>
          </p:cNvPr>
          <p:cNvSpPr/>
          <p:nvPr/>
        </p:nvSpPr>
        <p:spPr>
          <a:xfrm>
            <a:off x="5691385" y="3090569"/>
            <a:ext cx="2671881" cy="122449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A93157-CBD2-D44C-B99C-51A9650259CF}"/>
              </a:ext>
            </a:extLst>
          </p:cNvPr>
          <p:cNvSpPr txBox="1"/>
          <p:nvPr/>
        </p:nvSpPr>
        <p:spPr>
          <a:xfrm>
            <a:off x="3171469" y="4315062"/>
            <a:ext cx="1959447" cy="461665"/>
          </a:xfrm>
          <a:prstGeom prst="rect">
            <a:avLst/>
          </a:prstGeom>
          <a:noFill/>
        </p:spPr>
        <p:txBody>
          <a:bodyPr wrap="none" rtlCol="0">
            <a:spAutoFit/>
          </a:bodyPr>
          <a:lstStyle/>
          <a:p>
            <a:r>
              <a:rPr lang="en-US" sz="2400" b="1" dirty="0">
                <a:solidFill>
                  <a:srgbClr val="C00000"/>
                </a:solidFill>
              </a:rPr>
              <a:t>DC Resistance</a:t>
            </a:r>
          </a:p>
        </p:txBody>
      </p:sp>
      <p:sp>
        <p:nvSpPr>
          <p:cNvPr id="26" name="TextBox 25">
            <a:extLst>
              <a:ext uri="{FF2B5EF4-FFF2-40B4-BE49-F238E27FC236}">
                <a16:creationId xmlns:a16="http://schemas.microsoft.com/office/drawing/2014/main" id="{0418E0C9-B72E-6549-BF22-357C7CA988D3}"/>
              </a:ext>
            </a:extLst>
          </p:cNvPr>
          <p:cNvSpPr txBox="1"/>
          <p:nvPr/>
        </p:nvSpPr>
        <p:spPr>
          <a:xfrm>
            <a:off x="6176890" y="4301502"/>
            <a:ext cx="1947841" cy="461665"/>
          </a:xfrm>
          <a:prstGeom prst="rect">
            <a:avLst/>
          </a:prstGeom>
          <a:noFill/>
        </p:spPr>
        <p:txBody>
          <a:bodyPr wrap="none" rtlCol="0">
            <a:spAutoFit/>
          </a:bodyPr>
          <a:lstStyle/>
          <a:p>
            <a:r>
              <a:rPr lang="en-US" sz="2400" b="1" dirty="0">
                <a:solidFill>
                  <a:srgbClr val="C00000"/>
                </a:solidFill>
              </a:rPr>
              <a:t>AC Resistance</a:t>
            </a:r>
          </a:p>
        </p:txBody>
      </p:sp>
    </p:spTree>
    <p:extLst>
      <p:ext uri="{BB962C8B-B14F-4D97-AF65-F5344CB8AC3E}">
        <p14:creationId xmlns:p14="http://schemas.microsoft.com/office/powerpoint/2010/main" val="1610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P spid="34" grpId="0"/>
      <p:bldP spid="35" grpId="0"/>
      <p:bldP spid="36" grpId="0"/>
      <p:bldP spid="37" grpId="0"/>
      <p:bldP spid="3" grpId="0" animBg="1"/>
      <p:bldP spid="23" grpId="0" animBg="1"/>
      <p:bldP spid="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8F92-5E2F-1047-9BF9-6F59F8416433}"/>
              </a:ext>
            </a:extLst>
          </p:cNvPr>
          <p:cNvSpPr>
            <a:spLocks noGrp="1"/>
          </p:cNvSpPr>
          <p:nvPr>
            <p:ph type="title"/>
          </p:nvPr>
        </p:nvSpPr>
        <p:spPr/>
        <p:txBody>
          <a:bodyPr>
            <a:normAutofit/>
          </a:bodyPr>
          <a:lstStyle/>
          <a:p>
            <a:r>
              <a:rPr lang="en-US" sz="5400" b="1" dirty="0"/>
              <a:t>Analytical </a:t>
            </a:r>
            <a:r>
              <a:rPr lang="en-US" sz="5400" dirty="0"/>
              <a:t>R/L/C model of dipole</a:t>
            </a:r>
          </a:p>
        </p:txBody>
      </p:sp>
      <p:sp>
        <p:nvSpPr>
          <p:cNvPr id="4" name="Slide Number Placeholder 3">
            <a:extLst>
              <a:ext uri="{FF2B5EF4-FFF2-40B4-BE49-F238E27FC236}">
                <a16:creationId xmlns:a16="http://schemas.microsoft.com/office/drawing/2014/main" id="{1B946CAE-3C2E-6140-A090-E4B17B464E56}"/>
              </a:ext>
            </a:extLst>
          </p:cNvPr>
          <p:cNvSpPr>
            <a:spLocks noGrp="1"/>
          </p:cNvSpPr>
          <p:nvPr>
            <p:ph type="sldNum" sz="quarter" idx="12"/>
          </p:nvPr>
        </p:nvSpPr>
        <p:spPr/>
        <p:txBody>
          <a:bodyPr/>
          <a:lstStyle/>
          <a:p>
            <a:fld id="{088FEC65-D79E-4DCE-A549-ACBEE94ABE9E}" type="slidenum">
              <a:rPr lang="en-US" smtClean="0"/>
              <a:t>55</a:t>
            </a:fld>
            <a:endParaRPr lang="en-US"/>
          </a:p>
        </p:txBody>
      </p:sp>
      <p:pic>
        <p:nvPicPr>
          <p:cNvPr id="5" name="Picture 4">
            <a:extLst>
              <a:ext uri="{FF2B5EF4-FFF2-40B4-BE49-F238E27FC236}">
                <a16:creationId xmlns:a16="http://schemas.microsoft.com/office/drawing/2014/main" id="{C48CCA05-8634-5440-8AC6-CFC985AD2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574" y="4793976"/>
            <a:ext cx="9525000" cy="1905000"/>
          </a:xfrm>
          <a:prstGeom prst="rect">
            <a:avLst/>
          </a:prstGeom>
        </p:spPr>
      </p:pic>
      <p:pic>
        <p:nvPicPr>
          <p:cNvPr id="6" name="Picture 5">
            <a:extLst>
              <a:ext uri="{FF2B5EF4-FFF2-40B4-BE49-F238E27FC236}">
                <a16:creationId xmlns:a16="http://schemas.microsoft.com/office/drawing/2014/main" id="{545A99F8-44A6-F842-8645-A71D998F2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050" y="1600907"/>
            <a:ext cx="5578550" cy="3441878"/>
          </a:xfrm>
          <a:prstGeom prst="rect">
            <a:avLst/>
          </a:prstGeom>
        </p:spPr>
      </p:pic>
    </p:spTree>
    <p:extLst>
      <p:ext uri="{BB962C8B-B14F-4D97-AF65-F5344CB8AC3E}">
        <p14:creationId xmlns:p14="http://schemas.microsoft.com/office/powerpoint/2010/main" val="23012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8F92-5E2F-1047-9BF9-6F59F8416433}"/>
              </a:ext>
            </a:extLst>
          </p:cNvPr>
          <p:cNvSpPr>
            <a:spLocks noGrp="1"/>
          </p:cNvSpPr>
          <p:nvPr>
            <p:ph type="title"/>
          </p:nvPr>
        </p:nvSpPr>
        <p:spPr/>
        <p:txBody>
          <a:bodyPr>
            <a:normAutofit/>
          </a:bodyPr>
          <a:lstStyle/>
          <a:p>
            <a:r>
              <a:rPr lang="en-US" sz="5400" b="1" dirty="0"/>
              <a:t>Temperature</a:t>
            </a:r>
            <a:r>
              <a:rPr lang="en-US" sz="5400" dirty="0"/>
              <a:t> impedance model</a:t>
            </a:r>
          </a:p>
        </p:txBody>
      </p:sp>
      <p:sp>
        <p:nvSpPr>
          <p:cNvPr id="4" name="Slide Number Placeholder 3">
            <a:extLst>
              <a:ext uri="{FF2B5EF4-FFF2-40B4-BE49-F238E27FC236}">
                <a16:creationId xmlns:a16="http://schemas.microsoft.com/office/drawing/2014/main" id="{1B946CAE-3C2E-6140-A090-E4B17B464E56}"/>
              </a:ext>
            </a:extLst>
          </p:cNvPr>
          <p:cNvSpPr>
            <a:spLocks noGrp="1"/>
          </p:cNvSpPr>
          <p:nvPr>
            <p:ph type="sldNum" sz="quarter" idx="12"/>
          </p:nvPr>
        </p:nvSpPr>
        <p:spPr/>
        <p:txBody>
          <a:bodyPr/>
          <a:lstStyle/>
          <a:p>
            <a:fld id="{088FEC65-D79E-4DCE-A549-ACBEE94ABE9E}" type="slidenum">
              <a:rPr lang="en-US" smtClean="0"/>
              <a:t>56</a:t>
            </a:fld>
            <a:endParaRPr lang="en-US"/>
          </a:p>
        </p:txBody>
      </p:sp>
      <p:sp>
        <p:nvSpPr>
          <p:cNvPr id="9" name="TextBox 8">
            <a:extLst>
              <a:ext uri="{FF2B5EF4-FFF2-40B4-BE49-F238E27FC236}">
                <a16:creationId xmlns:a16="http://schemas.microsoft.com/office/drawing/2014/main" id="{E76FC33C-29BC-7544-80BD-B6531F9E72FB}"/>
              </a:ext>
            </a:extLst>
          </p:cNvPr>
          <p:cNvSpPr txBox="1"/>
          <p:nvPr/>
        </p:nvSpPr>
        <p:spPr>
          <a:xfrm>
            <a:off x="1235560" y="6002411"/>
            <a:ext cx="4463081" cy="707886"/>
          </a:xfrm>
          <a:prstGeom prst="rect">
            <a:avLst/>
          </a:prstGeom>
          <a:noFill/>
        </p:spPr>
        <p:txBody>
          <a:bodyPr wrap="none" rtlCol="0">
            <a:spAutoFit/>
          </a:bodyPr>
          <a:lstStyle/>
          <a:p>
            <a:r>
              <a:rPr lang="en-US" sz="4000" dirty="0"/>
              <a:t>Larger Width (30cm)</a:t>
            </a:r>
          </a:p>
        </p:txBody>
      </p:sp>
      <p:sp>
        <p:nvSpPr>
          <p:cNvPr id="10" name="TextBox 9">
            <a:extLst>
              <a:ext uri="{FF2B5EF4-FFF2-40B4-BE49-F238E27FC236}">
                <a16:creationId xmlns:a16="http://schemas.microsoft.com/office/drawing/2014/main" id="{F18CDA00-4D4F-2C4B-82E0-517227559814}"/>
              </a:ext>
            </a:extLst>
          </p:cNvPr>
          <p:cNvSpPr txBox="1"/>
          <p:nvPr/>
        </p:nvSpPr>
        <p:spPr>
          <a:xfrm>
            <a:off x="7053265" y="5973269"/>
            <a:ext cx="4572085" cy="707886"/>
          </a:xfrm>
          <a:prstGeom prst="rect">
            <a:avLst/>
          </a:prstGeom>
          <a:noFill/>
        </p:spPr>
        <p:txBody>
          <a:bodyPr wrap="none" rtlCol="0">
            <a:spAutoFit/>
          </a:bodyPr>
          <a:lstStyle/>
          <a:p>
            <a:r>
              <a:rPr lang="en-US" sz="4000" dirty="0"/>
              <a:t>Smaller Width (5 cm)</a:t>
            </a:r>
          </a:p>
        </p:txBody>
      </p:sp>
      <p:pic>
        <p:nvPicPr>
          <p:cNvPr id="12" name="Picture 11">
            <a:extLst>
              <a:ext uri="{FF2B5EF4-FFF2-40B4-BE49-F238E27FC236}">
                <a16:creationId xmlns:a16="http://schemas.microsoft.com/office/drawing/2014/main" id="{F5B177D0-91F2-B54C-9499-97596D8AC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21" y="2552936"/>
            <a:ext cx="7480300" cy="889000"/>
          </a:xfrm>
          <a:prstGeom prst="rect">
            <a:avLst/>
          </a:prstGeom>
        </p:spPr>
      </p:pic>
      <p:pic>
        <p:nvPicPr>
          <p:cNvPr id="14" name="Picture 13">
            <a:extLst>
              <a:ext uri="{FF2B5EF4-FFF2-40B4-BE49-F238E27FC236}">
                <a16:creationId xmlns:a16="http://schemas.microsoft.com/office/drawing/2014/main" id="{FB7F757C-B9D4-5F44-B721-9709D9B090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21" y="1602894"/>
            <a:ext cx="4991100" cy="990600"/>
          </a:xfrm>
          <a:prstGeom prst="rect">
            <a:avLst/>
          </a:prstGeom>
        </p:spPr>
      </p:pic>
      <p:pic>
        <p:nvPicPr>
          <p:cNvPr id="8" name="Picture 7">
            <a:extLst>
              <a:ext uri="{FF2B5EF4-FFF2-40B4-BE49-F238E27FC236}">
                <a16:creationId xmlns:a16="http://schemas.microsoft.com/office/drawing/2014/main" id="{827F9A53-BB17-C54D-B66E-93C376E3F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96" y="1701110"/>
            <a:ext cx="5894851" cy="4282854"/>
          </a:xfrm>
          <a:prstGeom prst="rect">
            <a:avLst/>
          </a:prstGeom>
        </p:spPr>
      </p:pic>
      <p:pic>
        <p:nvPicPr>
          <p:cNvPr id="6" name="Content Placeholder 5">
            <a:extLst>
              <a:ext uri="{FF2B5EF4-FFF2-40B4-BE49-F238E27FC236}">
                <a16:creationId xmlns:a16="http://schemas.microsoft.com/office/drawing/2014/main" id="{0BDE977A-613C-D843-8C94-0BA968036BC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96001" y="1661354"/>
            <a:ext cx="6096000" cy="4420826"/>
          </a:xfrm>
        </p:spPr>
      </p:pic>
    </p:spTree>
    <p:extLst>
      <p:ext uri="{BB962C8B-B14F-4D97-AF65-F5344CB8AC3E}">
        <p14:creationId xmlns:p14="http://schemas.microsoft.com/office/powerpoint/2010/main" val="161069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B22E-491F-794F-AD2D-5BD9B8993DDB}"/>
              </a:ext>
            </a:extLst>
          </p:cNvPr>
          <p:cNvSpPr>
            <a:spLocks noGrp="1"/>
          </p:cNvSpPr>
          <p:nvPr>
            <p:ph type="title"/>
          </p:nvPr>
        </p:nvSpPr>
        <p:spPr/>
        <p:txBody>
          <a:bodyPr>
            <a:normAutofit/>
          </a:bodyPr>
          <a:lstStyle/>
          <a:p>
            <a:r>
              <a:rPr lang="en-US" sz="5400" b="1" dirty="0"/>
              <a:t>Phase</a:t>
            </a:r>
            <a:r>
              <a:rPr lang="en-US" sz="5400" dirty="0"/>
              <a:t> impedance model</a:t>
            </a:r>
          </a:p>
        </p:txBody>
      </p:sp>
      <p:pic>
        <p:nvPicPr>
          <p:cNvPr id="6" name="Content Placeholder 5">
            <a:extLst>
              <a:ext uri="{FF2B5EF4-FFF2-40B4-BE49-F238E27FC236}">
                <a16:creationId xmlns:a16="http://schemas.microsoft.com/office/drawing/2014/main" id="{F89AD829-31E6-C441-AC59-566839926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146" y="1925396"/>
            <a:ext cx="10515600" cy="1204490"/>
          </a:xfrm>
        </p:spPr>
      </p:pic>
      <p:sp>
        <p:nvSpPr>
          <p:cNvPr id="4" name="Slide Number Placeholder 3">
            <a:extLst>
              <a:ext uri="{FF2B5EF4-FFF2-40B4-BE49-F238E27FC236}">
                <a16:creationId xmlns:a16="http://schemas.microsoft.com/office/drawing/2014/main" id="{0FC04055-6253-0B4F-AD61-A99A9BC3945A}"/>
              </a:ext>
            </a:extLst>
          </p:cNvPr>
          <p:cNvSpPr>
            <a:spLocks noGrp="1"/>
          </p:cNvSpPr>
          <p:nvPr>
            <p:ph type="sldNum" sz="quarter" idx="12"/>
          </p:nvPr>
        </p:nvSpPr>
        <p:spPr/>
        <p:txBody>
          <a:bodyPr/>
          <a:lstStyle/>
          <a:p>
            <a:fld id="{088FEC65-D79E-4DCE-A549-ACBEE94ABE9E}" type="slidenum">
              <a:rPr lang="en-US" smtClean="0"/>
              <a:t>57</a:t>
            </a:fld>
            <a:endParaRPr lang="en-US"/>
          </a:p>
        </p:txBody>
      </p:sp>
      <p:sp>
        <p:nvSpPr>
          <p:cNvPr id="7" name="Oval 6">
            <a:extLst>
              <a:ext uri="{FF2B5EF4-FFF2-40B4-BE49-F238E27FC236}">
                <a16:creationId xmlns:a16="http://schemas.microsoft.com/office/drawing/2014/main" id="{7D0890E9-4DDB-DE4E-B1A7-5FC360B9C25B}"/>
              </a:ext>
            </a:extLst>
          </p:cNvPr>
          <p:cNvSpPr/>
          <p:nvPr/>
        </p:nvSpPr>
        <p:spPr>
          <a:xfrm>
            <a:off x="2266122" y="1925396"/>
            <a:ext cx="1331843" cy="1204490"/>
          </a:xfrm>
          <a:prstGeom prst="ellipse">
            <a:avLst/>
          </a:prstGeom>
          <a:noFill/>
          <a:ln w="38100">
            <a:solidFill>
              <a:srgbClr val="C8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1981466-1C97-B64B-8C62-0EF2D17CBA47}"/>
              </a:ext>
            </a:extLst>
          </p:cNvPr>
          <p:cNvSpPr/>
          <p:nvPr/>
        </p:nvSpPr>
        <p:spPr>
          <a:xfrm>
            <a:off x="3909391" y="1925396"/>
            <a:ext cx="1331843" cy="1204490"/>
          </a:xfrm>
          <a:prstGeom prst="ellipse">
            <a:avLst/>
          </a:prstGeom>
          <a:noFill/>
          <a:ln w="38100">
            <a:solidFill>
              <a:srgbClr val="C8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0089B6-86FB-064A-8ACA-507B0D3EA00D}"/>
              </a:ext>
            </a:extLst>
          </p:cNvPr>
          <p:cNvSpPr/>
          <p:nvPr/>
        </p:nvSpPr>
        <p:spPr>
          <a:xfrm>
            <a:off x="5592416" y="1510748"/>
            <a:ext cx="3949149" cy="2217367"/>
          </a:xfrm>
          <a:prstGeom prst="ellipse">
            <a:avLst/>
          </a:prstGeom>
          <a:noFill/>
          <a:ln w="38100">
            <a:solidFill>
              <a:srgbClr val="C8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ABFCC9E-F91B-AD4C-AF34-AB3067151A80}"/>
              </a:ext>
            </a:extLst>
          </p:cNvPr>
          <p:cNvCxnSpPr>
            <a:cxnSpLocks/>
          </p:cNvCxnSpPr>
          <p:nvPr/>
        </p:nvCxnSpPr>
        <p:spPr>
          <a:xfrm flipV="1">
            <a:off x="2862470" y="3129886"/>
            <a:ext cx="0" cy="598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8E29CC-35AC-8847-881C-6F11A2293C24}"/>
              </a:ext>
            </a:extLst>
          </p:cNvPr>
          <p:cNvCxnSpPr>
            <a:cxnSpLocks/>
          </p:cNvCxnSpPr>
          <p:nvPr/>
        </p:nvCxnSpPr>
        <p:spPr>
          <a:xfrm flipV="1">
            <a:off x="4625009" y="3129886"/>
            <a:ext cx="0" cy="598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AE935BA-9AC8-9C40-819A-EC14801FEB1A}"/>
              </a:ext>
            </a:extLst>
          </p:cNvPr>
          <p:cNvCxnSpPr>
            <a:cxnSpLocks/>
          </p:cNvCxnSpPr>
          <p:nvPr/>
        </p:nvCxnSpPr>
        <p:spPr>
          <a:xfrm flipV="1">
            <a:off x="7620000" y="3728115"/>
            <a:ext cx="0" cy="598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95B0C40-C67D-A147-9C3C-65C595AD77C8}"/>
              </a:ext>
            </a:extLst>
          </p:cNvPr>
          <p:cNvSpPr txBox="1"/>
          <p:nvPr/>
        </p:nvSpPr>
        <p:spPr>
          <a:xfrm>
            <a:off x="1786181" y="3528376"/>
            <a:ext cx="2152577" cy="1077218"/>
          </a:xfrm>
          <a:prstGeom prst="rect">
            <a:avLst/>
          </a:prstGeom>
          <a:noFill/>
        </p:spPr>
        <p:txBody>
          <a:bodyPr wrap="none" rtlCol="0">
            <a:spAutoFit/>
          </a:bodyPr>
          <a:lstStyle/>
          <a:p>
            <a:pPr algn="ctr"/>
            <a:r>
              <a:rPr lang="en-US" sz="3200" dirty="0"/>
              <a:t>Distance </a:t>
            </a:r>
          </a:p>
          <a:p>
            <a:pPr algn="ctr"/>
            <a:r>
              <a:rPr lang="en-US" sz="3200" dirty="0"/>
              <a:t>Component</a:t>
            </a:r>
          </a:p>
        </p:txBody>
      </p:sp>
      <p:sp>
        <p:nvSpPr>
          <p:cNvPr id="16" name="TextBox 15">
            <a:extLst>
              <a:ext uri="{FF2B5EF4-FFF2-40B4-BE49-F238E27FC236}">
                <a16:creationId xmlns:a16="http://schemas.microsoft.com/office/drawing/2014/main" id="{230B45A0-BEFC-AC4C-B4BF-892754CF2CD6}"/>
              </a:ext>
            </a:extLst>
          </p:cNvPr>
          <p:cNvSpPr txBox="1"/>
          <p:nvPr/>
        </p:nvSpPr>
        <p:spPr>
          <a:xfrm>
            <a:off x="3825837" y="3646024"/>
            <a:ext cx="2240165" cy="1077218"/>
          </a:xfrm>
          <a:prstGeom prst="rect">
            <a:avLst/>
          </a:prstGeom>
          <a:noFill/>
        </p:spPr>
        <p:txBody>
          <a:bodyPr wrap="none" rtlCol="0">
            <a:spAutoFit/>
          </a:bodyPr>
          <a:lstStyle/>
          <a:p>
            <a:pPr algn="ctr"/>
            <a:r>
              <a:rPr lang="en-US" sz="3200" dirty="0"/>
              <a:t>Polarization </a:t>
            </a:r>
          </a:p>
          <a:p>
            <a:pPr algn="ctr"/>
            <a:r>
              <a:rPr lang="en-US" sz="3200" dirty="0"/>
              <a:t>Component</a:t>
            </a:r>
          </a:p>
        </p:txBody>
      </p:sp>
      <p:sp>
        <p:nvSpPr>
          <p:cNvPr id="17" name="TextBox 16">
            <a:extLst>
              <a:ext uri="{FF2B5EF4-FFF2-40B4-BE49-F238E27FC236}">
                <a16:creationId xmlns:a16="http://schemas.microsoft.com/office/drawing/2014/main" id="{3FBE72C1-6001-EE48-A955-99DBDE2233E4}"/>
              </a:ext>
            </a:extLst>
          </p:cNvPr>
          <p:cNvSpPr txBox="1"/>
          <p:nvPr/>
        </p:nvSpPr>
        <p:spPr>
          <a:xfrm>
            <a:off x="5978414" y="4302281"/>
            <a:ext cx="3646960" cy="1077218"/>
          </a:xfrm>
          <a:prstGeom prst="rect">
            <a:avLst/>
          </a:prstGeom>
          <a:noFill/>
        </p:spPr>
        <p:txBody>
          <a:bodyPr wrap="none" rtlCol="0">
            <a:spAutoFit/>
          </a:bodyPr>
          <a:lstStyle/>
          <a:p>
            <a:pPr algn="ctr"/>
            <a:r>
              <a:rPr lang="en-US" sz="3200" dirty="0"/>
              <a:t>Antenna Impedance </a:t>
            </a:r>
          </a:p>
          <a:p>
            <a:pPr algn="ctr"/>
            <a:r>
              <a:rPr lang="en-US" sz="3200" dirty="0"/>
              <a:t>Component</a:t>
            </a:r>
          </a:p>
        </p:txBody>
      </p:sp>
      <p:pic>
        <p:nvPicPr>
          <p:cNvPr id="19" name="Picture 18">
            <a:extLst>
              <a:ext uri="{FF2B5EF4-FFF2-40B4-BE49-F238E27FC236}">
                <a16:creationId xmlns:a16="http://schemas.microsoft.com/office/drawing/2014/main" id="{1BC3F8D9-EA28-FD42-AA5F-EACD3618C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837" y="4725126"/>
            <a:ext cx="3228919" cy="1861377"/>
          </a:xfrm>
          <a:prstGeom prst="rect">
            <a:avLst/>
          </a:prstGeom>
        </p:spPr>
      </p:pic>
    </p:spTree>
    <p:extLst>
      <p:ext uri="{BB962C8B-B14F-4D97-AF65-F5344CB8AC3E}">
        <p14:creationId xmlns:p14="http://schemas.microsoft.com/office/powerpoint/2010/main" val="60258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4002-654D-B142-8225-82CB0DA7A602}"/>
              </a:ext>
            </a:extLst>
          </p:cNvPr>
          <p:cNvSpPr>
            <a:spLocks noGrp="1"/>
          </p:cNvSpPr>
          <p:nvPr>
            <p:ph type="title"/>
          </p:nvPr>
        </p:nvSpPr>
        <p:spPr/>
        <p:txBody>
          <a:bodyPr>
            <a:normAutofit/>
          </a:bodyPr>
          <a:lstStyle/>
          <a:p>
            <a:r>
              <a:rPr lang="en-US" sz="5400" b="1" dirty="0"/>
              <a:t>Phase</a:t>
            </a:r>
            <a:r>
              <a:rPr lang="en-US" sz="5400" dirty="0"/>
              <a:t> impedance model and metric</a:t>
            </a:r>
          </a:p>
        </p:txBody>
      </p:sp>
      <p:pic>
        <p:nvPicPr>
          <p:cNvPr id="6" name="Content Placeholder 5">
            <a:extLst>
              <a:ext uri="{FF2B5EF4-FFF2-40B4-BE49-F238E27FC236}">
                <a16:creationId xmlns:a16="http://schemas.microsoft.com/office/drawing/2014/main" id="{83B3EDB9-2D85-C341-9577-A4F3ACED68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392" y="1449630"/>
            <a:ext cx="10989216" cy="1357903"/>
          </a:xfrm>
        </p:spPr>
      </p:pic>
      <p:sp>
        <p:nvSpPr>
          <p:cNvPr id="4" name="Slide Number Placeholder 3">
            <a:extLst>
              <a:ext uri="{FF2B5EF4-FFF2-40B4-BE49-F238E27FC236}">
                <a16:creationId xmlns:a16="http://schemas.microsoft.com/office/drawing/2014/main" id="{E4D9D38B-54D4-2743-959A-3DFC1067DD2D}"/>
              </a:ext>
            </a:extLst>
          </p:cNvPr>
          <p:cNvSpPr>
            <a:spLocks noGrp="1"/>
          </p:cNvSpPr>
          <p:nvPr>
            <p:ph type="sldNum" sz="quarter" idx="12"/>
          </p:nvPr>
        </p:nvSpPr>
        <p:spPr/>
        <p:txBody>
          <a:bodyPr/>
          <a:lstStyle/>
          <a:p>
            <a:fld id="{088FEC65-D79E-4DCE-A549-ACBEE94ABE9E}" type="slidenum">
              <a:rPr lang="en-US" smtClean="0"/>
              <a:t>58</a:t>
            </a:fld>
            <a:endParaRPr lang="en-US"/>
          </a:p>
        </p:txBody>
      </p:sp>
      <p:pic>
        <p:nvPicPr>
          <p:cNvPr id="15" name="Picture 14">
            <a:extLst>
              <a:ext uri="{FF2B5EF4-FFF2-40B4-BE49-F238E27FC236}">
                <a16:creationId xmlns:a16="http://schemas.microsoft.com/office/drawing/2014/main" id="{01A91DB0-046D-E84E-958A-D1601424C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781300"/>
            <a:ext cx="4737100" cy="4076700"/>
          </a:xfrm>
          <a:prstGeom prst="rect">
            <a:avLst/>
          </a:prstGeom>
        </p:spPr>
      </p:pic>
      <p:pic>
        <p:nvPicPr>
          <p:cNvPr id="17" name="Picture 16">
            <a:extLst>
              <a:ext uri="{FF2B5EF4-FFF2-40B4-BE49-F238E27FC236}">
                <a16:creationId xmlns:a16="http://schemas.microsoft.com/office/drawing/2014/main" id="{ED9DF7B5-1D69-6A47-9258-FDD7F09F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050" y="2775193"/>
            <a:ext cx="4737100" cy="4064000"/>
          </a:xfrm>
          <a:prstGeom prst="rect">
            <a:avLst/>
          </a:prstGeom>
        </p:spPr>
      </p:pic>
      <p:sp>
        <p:nvSpPr>
          <p:cNvPr id="3" name="TextBox 2">
            <a:extLst>
              <a:ext uri="{FF2B5EF4-FFF2-40B4-BE49-F238E27FC236}">
                <a16:creationId xmlns:a16="http://schemas.microsoft.com/office/drawing/2014/main" id="{5FF5D04B-7E3D-6F42-A104-CF5397C21716}"/>
              </a:ext>
            </a:extLst>
          </p:cNvPr>
          <p:cNvSpPr txBox="1"/>
          <p:nvPr/>
        </p:nvSpPr>
        <p:spPr>
          <a:xfrm>
            <a:off x="8503920" y="2206848"/>
            <a:ext cx="351378" cy="461665"/>
          </a:xfrm>
          <a:prstGeom prst="rect">
            <a:avLst/>
          </a:prstGeom>
          <a:solidFill>
            <a:schemeClr val="bg1"/>
          </a:solidFill>
        </p:spPr>
        <p:txBody>
          <a:bodyPr wrap="none" rtlCol="0">
            <a:spAutoFit/>
          </a:bodyPr>
          <a:lstStyle/>
          <a:p>
            <a:r>
              <a:rPr lang="en-US" sz="2400" i="1" dirty="0"/>
              <a:t>B</a:t>
            </a:r>
          </a:p>
        </p:txBody>
      </p:sp>
      <p:sp>
        <p:nvSpPr>
          <p:cNvPr id="5" name="Rectangle 4">
            <a:extLst>
              <a:ext uri="{FF2B5EF4-FFF2-40B4-BE49-F238E27FC236}">
                <a16:creationId xmlns:a16="http://schemas.microsoft.com/office/drawing/2014/main" id="{68FC401F-BAF3-984C-9641-50C464A28C4A}"/>
              </a:ext>
            </a:extLst>
          </p:cNvPr>
          <p:cNvSpPr/>
          <p:nvPr/>
        </p:nvSpPr>
        <p:spPr>
          <a:xfrm>
            <a:off x="8855298" y="2191608"/>
            <a:ext cx="517302"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98FCE0-5754-024B-B1A8-1C501611BCBE}"/>
              </a:ext>
            </a:extLst>
          </p:cNvPr>
          <p:cNvSpPr txBox="1"/>
          <p:nvPr/>
        </p:nvSpPr>
        <p:spPr>
          <a:xfrm>
            <a:off x="3718560" y="1367526"/>
            <a:ext cx="1184107" cy="646331"/>
          </a:xfrm>
          <a:prstGeom prst="rect">
            <a:avLst/>
          </a:prstGeom>
          <a:noFill/>
        </p:spPr>
        <p:txBody>
          <a:bodyPr wrap="none" rtlCol="0">
            <a:spAutoFit/>
          </a:bodyPr>
          <a:lstStyle/>
          <a:p>
            <a:r>
              <a:rPr lang="en-US" sz="3600" dirty="0">
                <a:solidFill>
                  <a:srgbClr val="C00000"/>
                </a:solidFill>
              </a:rPr>
              <a:t>Tag A</a:t>
            </a:r>
          </a:p>
        </p:txBody>
      </p:sp>
      <p:sp>
        <p:nvSpPr>
          <p:cNvPr id="10" name="TextBox 9">
            <a:extLst>
              <a:ext uri="{FF2B5EF4-FFF2-40B4-BE49-F238E27FC236}">
                <a16:creationId xmlns:a16="http://schemas.microsoft.com/office/drawing/2014/main" id="{89E4C704-CA8B-514E-B825-A0CB02618294}"/>
              </a:ext>
            </a:extLst>
          </p:cNvPr>
          <p:cNvSpPr txBox="1"/>
          <p:nvPr/>
        </p:nvSpPr>
        <p:spPr>
          <a:xfrm>
            <a:off x="8610600" y="1302439"/>
            <a:ext cx="1184107" cy="646331"/>
          </a:xfrm>
          <a:prstGeom prst="rect">
            <a:avLst/>
          </a:prstGeom>
          <a:noFill/>
        </p:spPr>
        <p:txBody>
          <a:bodyPr wrap="none" rtlCol="0">
            <a:spAutoFit/>
          </a:bodyPr>
          <a:lstStyle/>
          <a:p>
            <a:r>
              <a:rPr lang="en-US" sz="3600" dirty="0">
                <a:solidFill>
                  <a:srgbClr val="C00000"/>
                </a:solidFill>
              </a:rPr>
              <a:t>Tag B</a:t>
            </a:r>
          </a:p>
        </p:txBody>
      </p:sp>
    </p:spTree>
    <p:extLst>
      <p:ext uri="{BB962C8B-B14F-4D97-AF65-F5344CB8AC3E}">
        <p14:creationId xmlns:p14="http://schemas.microsoft.com/office/powerpoint/2010/main" val="12553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8F92-5E2F-1047-9BF9-6F59F8416433}"/>
              </a:ext>
            </a:extLst>
          </p:cNvPr>
          <p:cNvSpPr>
            <a:spLocks noGrp="1"/>
          </p:cNvSpPr>
          <p:nvPr>
            <p:ph type="title"/>
          </p:nvPr>
        </p:nvSpPr>
        <p:spPr>
          <a:xfrm>
            <a:off x="838200" y="297397"/>
            <a:ext cx="10515600" cy="1325563"/>
          </a:xfrm>
        </p:spPr>
        <p:txBody>
          <a:bodyPr>
            <a:normAutofit/>
          </a:bodyPr>
          <a:lstStyle/>
          <a:p>
            <a:r>
              <a:rPr lang="en-US" sz="5400" b="1" dirty="0"/>
              <a:t>Algorithm </a:t>
            </a:r>
            <a:r>
              <a:rPr lang="en-US" sz="5400" dirty="0"/>
              <a:t>sketch of </a:t>
            </a:r>
            <a:r>
              <a:rPr lang="en-US" sz="5400" dirty="0" err="1"/>
              <a:t>RTSense</a:t>
            </a:r>
            <a:endParaRPr lang="en-US" sz="5400" dirty="0"/>
          </a:p>
        </p:txBody>
      </p:sp>
      <p:pic>
        <p:nvPicPr>
          <p:cNvPr id="6" name="Content Placeholder 5">
            <a:extLst>
              <a:ext uri="{FF2B5EF4-FFF2-40B4-BE49-F238E27FC236}">
                <a16:creationId xmlns:a16="http://schemas.microsoft.com/office/drawing/2014/main" id="{F0040C31-F0AD-314D-9481-4CFBEC4DED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090" y="1690692"/>
            <a:ext cx="8186178" cy="994776"/>
          </a:xfrm>
        </p:spPr>
      </p:pic>
      <p:sp>
        <p:nvSpPr>
          <p:cNvPr id="4" name="Slide Number Placeholder 3">
            <a:extLst>
              <a:ext uri="{FF2B5EF4-FFF2-40B4-BE49-F238E27FC236}">
                <a16:creationId xmlns:a16="http://schemas.microsoft.com/office/drawing/2014/main" id="{1B946CAE-3C2E-6140-A090-E4B17B464E56}"/>
              </a:ext>
            </a:extLst>
          </p:cNvPr>
          <p:cNvSpPr>
            <a:spLocks noGrp="1"/>
          </p:cNvSpPr>
          <p:nvPr>
            <p:ph type="sldNum" sz="quarter" idx="12"/>
          </p:nvPr>
        </p:nvSpPr>
        <p:spPr/>
        <p:txBody>
          <a:bodyPr/>
          <a:lstStyle/>
          <a:p>
            <a:fld id="{088FEC65-D79E-4DCE-A549-ACBEE94ABE9E}" type="slidenum">
              <a:rPr lang="en-US" smtClean="0"/>
              <a:t>59</a:t>
            </a:fld>
            <a:endParaRPr lang="en-US"/>
          </a:p>
        </p:txBody>
      </p:sp>
      <p:sp>
        <p:nvSpPr>
          <p:cNvPr id="7" name="TextBox 6">
            <a:extLst>
              <a:ext uri="{FF2B5EF4-FFF2-40B4-BE49-F238E27FC236}">
                <a16:creationId xmlns:a16="http://schemas.microsoft.com/office/drawing/2014/main" id="{AE9DEB54-765C-844F-8497-6B7DA6817635}"/>
              </a:ext>
            </a:extLst>
          </p:cNvPr>
          <p:cNvSpPr txBox="1"/>
          <p:nvPr/>
        </p:nvSpPr>
        <p:spPr>
          <a:xfrm>
            <a:off x="5049046" y="2766898"/>
            <a:ext cx="3006208" cy="584775"/>
          </a:xfrm>
          <a:prstGeom prst="rect">
            <a:avLst/>
          </a:prstGeom>
          <a:noFill/>
        </p:spPr>
        <p:txBody>
          <a:bodyPr wrap="none" rtlCol="0">
            <a:spAutoFit/>
          </a:bodyPr>
          <a:lstStyle/>
          <a:p>
            <a:r>
              <a:rPr lang="en-US" sz="3200" dirty="0">
                <a:solidFill>
                  <a:srgbClr val="C00000"/>
                </a:solidFill>
              </a:rPr>
              <a:t>Calibration Stage</a:t>
            </a:r>
          </a:p>
        </p:txBody>
      </p:sp>
      <p:pic>
        <p:nvPicPr>
          <p:cNvPr id="9" name="Picture 8">
            <a:extLst>
              <a:ext uri="{FF2B5EF4-FFF2-40B4-BE49-F238E27FC236}">
                <a16:creationId xmlns:a16="http://schemas.microsoft.com/office/drawing/2014/main" id="{5C3D0A1E-FE6E-794F-9BCC-530B1DBEA0C7}"/>
              </a:ext>
            </a:extLst>
          </p:cNvPr>
          <p:cNvPicPr>
            <a:picLocks noChangeAspect="1"/>
          </p:cNvPicPr>
          <p:nvPr/>
        </p:nvPicPr>
        <p:blipFill rotWithShape="1">
          <a:blip r:embed="rId3">
            <a:extLst>
              <a:ext uri="{28A0092B-C50C-407E-A947-70E740481C1C}">
                <a14:useLocalDpi xmlns:a14="http://schemas.microsoft.com/office/drawing/2010/main" val="0"/>
              </a:ext>
            </a:extLst>
          </a:blip>
          <a:srcRect l="7096" t="12748" r="8146" b="11534"/>
          <a:stretch/>
        </p:blipFill>
        <p:spPr>
          <a:xfrm>
            <a:off x="6444981" y="3506329"/>
            <a:ext cx="5814005" cy="3033998"/>
          </a:xfrm>
          <a:prstGeom prst="rect">
            <a:avLst/>
          </a:prstGeom>
        </p:spPr>
      </p:pic>
      <p:sp>
        <p:nvSpPr>
          <p:cNvPr id="3" name="TextBox 2">
            <a:extLst>
              <a:ext uri="{FF2B5EF4-FFF2-40B4-BE49-F238E27FC236}">
                <a16:creationId xmlns:a16="http://schemas.microsoft.com/office/drawing/2014/main" id="{E50B90B9-6517-7345-9A04-77A8CB1E5011}"/>
              </a:ext>
            </a:extLst>
          </p:cNvPr>
          <p:cNvSpPr txBox="1"/>
          <p:nvPr/>
        </p:nvSpPr>
        <p:spPr>
          <a:xfrm>
            <a:off x="2969912" y="2723498"/>
            <a:ext cx="1831527" cy="584775"/>
          </a:xfrm>
          <a:prstGeom prst="rect">
            <a:avLst/>
          </a:prstGeom>
          <a:noFill/>
        </p:spPr>
        <p:txBody>
          <a:bodyPr wrap="none" rtlCol="0">
            <a:spAutoFit/>
          </a:bodyPr>
          <a:lstStyle/>
          <a:p>
            <a:r>
              <a:rPr lang="en-US" sz="3200" dirty="0" err="1">
                <a:solidFill>
                  <a:srgbClr val="C00000"/>
                </a:solidFill>
              </a:rPr>
              <a:t>r</a:t>
            </a:r>
            <a:r>
              <a:rPr lang="en-US" sz="3200" baseline="-25000" dirty="0" err="1">
                <a:solidFill>
                  <a:srgbClr val="C00000"/>
                </a:solidFill>
              </a:rPr>
              <a:t>TagA</a:t>
            </a:r>
            <a:r>
              <a:rPr lang="en-US" sz="3200" dirty="0">
                <a:solidFill>
                  <a:srgbClr val="C00000"/>
                </a:solidFill>
              </a:rPr>
              <a:t> - </a:t>
            </a:r>
            <a:r>
              <a:rPr lang="en-US" sz="3200" dirty="0" err="1">
                <a:solidFill>
                  <a:srgbClr val="C00000"/>
                </a:solidFill>
              </a:rPr>
              <a:t>r</a:t>
            </a:r>
            <a:r>
              <a:rPr lang="en-US" sz="3200" baseline="-25000" dirty="0" err="1">
                <a:solidFill>
                  <a:srgbClr val="C00000"/>
                </a:solidFill>
              </a:rPr>
              <a:t>TagB</a:t>
            </a:r>
            <a:endParaRPr lang="en-US" sz="3200" dirty="0">
              <a:solidFill>
                <a:srgbClr val="C00000"/>
              </a:solidFill>
            </a:endParaRPr>
          </a:p>
        </p:txBody>
      </p:sp>
      <p:cxnSp>
        <p:nvCxnSpPr>
          <p:cNvPr id="8" name="Straight Arrow Connector 7">
            <a:extLst>
              <a:ext uri="{FF2B5EF4-FFF2-40B4-BE49-F238E27FC236}">
                <a16:creationId xmlns:a16="http://schemas.microsoft.com/office/drawing/2014/main" id="{C4AAAEEC-D2CF-054A-8462-046773ABE7A5}"/>
              </a:ext>
            </a:extLst>
          </p:cNvPr>
          <p:cNvCxnSpPr/>
          <p:nvPr/>
        </p:nvCxnSpPr>
        <p:spPr>
          <a:xfrm flipH="1" flipV="1">
            <a:off x="3048000" y="2447969"/>
            <a:ext cx="563880" cy="4094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BAC4E48-39F0-C242-9681-0E85ABC5336B}"/>
              </a:ext>
            </a:extLst>
          </p:cNvPr>
          <p:cNvCxnSpPr>
            <a:cxnSpLocks/>
          </p:cNvCxnSpPr>
          <p:nvPr/>
        </p:nvCxnSpPr>
        <p:spPr>
          <a:xfrm flipV="1">
            <a:off x="3992880" y="2403835"/>
            <a:ext cx="859113" cy="4535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23737D-ACAA-634D-B1F9-0E7EC4B08E6D}"/>
              </a:ext>
            </a:extLst>
          </p:cNvPr>
          <p:cNvCxnSpPr>
            <a:cxnSpLocks/>
          </p:cNvCxnSpPr>
          <p:nvPr/>
        </p:nvCxnSpPr>
        <p:spPr>
          <a:xfrm>
            <a:off x="1219200" y="5791626"/>
            <a:ext cx="3956979"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2958B5-9503-2647-B359-E6B6B632F47F}"/>
              </a:ext>
            </a:extLst>
          </p:cNvPr>
          <p:cNvCxnSpPr>
            <a:cxnSpLocks/>
          </p:cNvCxnSpPr>
          <p:nvPr/>
        </p:nvCxnSpPr>
        <p:spPr>
          <a:xfrm flipV="1">
            <a:off x="1219200" y="3091370"/>
            <a:ext cx="0" cy="27002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5FB702-5D0E-B143-93E9-8D02CC40A6DC}"/>
              </a:ext>
            </a:extLst>
          </p:cNvPr>
          <p:cNvSpPr txBox="1"/>
          <p:nvPr/>
        </p:nvSpPr>
        <p:spPr>
          <a:xfrm rot="16200000">
            <a:off x="-578812" y="4460134"/>
            <a:ext cx="2134623" cy="523220"/>
          </a:xfrm>
          <a:prstGeom prst="rect">
            <a:avLst/>
          </a:prstGeom>
          <a:noFill/>
        </p:spPr>
        <p:txBody>
          <a:bodyPr wrap="none" rtlCol="0">
            <a:spAutoFit/>
          </a:bodyPr>
          <a:lstStyle/>
          <a:p>
            <a:r>
              <a:rPr lang="en-US" sz="2800" dirty="0"/>
              <a:t>Temperature </a:t>
            </a:r>
          </a:p>
        </p:txBody>
      </p:sp>
      <p:sp>
        <p:nvSpPr>
          <p:cNvPr id="21" name="TextBox 20">
            <a:extLst>
              <a:ext uri="{FF2B5EF4-FFF2-40B4-BE49-F238E27FC236}">
                <a16:creationId xmlns:a16="http://schemas.microsoft.com/office/drawing/2014/main" id="{05CEE0D8-5813-3746-A915-20DB0655F19A}"/>
              </a:ext>
            </a:extLst>
          </p:cNvPr>
          <p:cNvSpPr txBox="1"/>
          <p:nvPr/>
        </p:nvSpPr>
        <p:spPr>
          <a:xfrm>
            <a:off x="1790550" y="5710196"/>
            <a:ext cx="2095125" cy="523220"/>
          </a:xfrm>
          <a:prstGeom prst="rect">
            <a:avLst/>
          </a:prstGeom>
          <a:noFill/>
        </p:spPr>
        <p:txBody>
          <a:bodyPr wrap="square" rtlCol="0">
            <a:spAutoFit/>
          </a:bodyPr>
          <a:lstStyle/>
          <a:p>
            <a:r>
              <a:rPr lang="en-US" sz="2800" dirty="0"/>
              <a:t>Phase Metric</a:t>
            </a:r>
          </a:p>
        </p:txBody>
      </p:sp>
      <p:sp>
        <p:nvSpPr>
          <p:cNvPr id="22" name="Up Arrow 21">
            <a:extLst>
              <a:ext uri="{FF2B5EF4-FFF2-40B4-BE49-F238E27FC236}">
                <a16:creationId xmlns:a16="http://schemas.microsoft.com/office/drawing/2014/main" id="{33BDB19D-3D19-7A4E-913D-8FDE6D5B9340}"/>
              </a:ext>
            </a:extLst>
          </p:cNvPr>
          <p:cNvSpPr/>
          <p:nvPr/>
        </p:nvSpPr>
        <p:spPr>
          <a:xfrm>
            <a:off x="376603" y="3203566"/>
            <a:ext cx="223792" cy="4508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2">
            <a:extLst>
              <a:ext uri="{FF2B5EF4-FFF2-40B4-BE49-F238E27FC236}">
                <a16:creationId xmlns:a16="http://schemas.microsoft.com/office/drawing/2014/main" id="{012474EF-F25A-7047-ACAC-342D19C9F0D0}"/>
              </a:ext>
            </a:extLst>
          </p:cNvPr>
          <p:cNvSpPr/>
          <p:nvPr/>
        </p:nvSpPr>
        <p:spPr>
          <a:xfrm rot="5400000">
            <a:off x="3999212" y="5797749"/>
            <a:ext cx="223792" cy="4508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B7A594E9-D972-4947-8B50-CD6C5508D67B}"/>
              </a:ext>
            </a:extLst>
          </p:cNvPr>
          <p:cNvSpPr/>
          <p:nvPr/>
        </p:nvSpPr>
        <p:spPr>
          <a:xfrm>
            <a:off x="2021305" y="3654432"/>
            <a:ext cx="2780133" cy="1949537"/>
          </a:xfrm>
          <a:custGeom>
            <a:avLst/>
            <a:gdLst>
              <a:gd name="connsiteX0" fmla="*/ 0 w 3703443"/>
              <a:gd name="connsiteY0" fmla="*/ 2103120 h 2103120"/>
              <a:gd name="connsiteX1" fmla="*/ 60960 w 3703443"/>
              <a:gd name="connsiteY1" fmla="*/ 1996440 h 2103120"/>
              <a:gd name="connsiteX2" fmla="*/ 91440 w 3703443"/>
              <a:gd name="connsiteY2" fmla="*/ 1950720 h 2103120"/>
              <a:gd name="connsiteX3" fmla="*/ 106680 w 3703443"/>
              <a:gd name="connsiteY3" fmla="*/ 1905000 h 2103120"/>
              <a:gd name="connsiteX4" fmla="*/ 213360 w 3703443"/>
              <a:gd name="connsiteY4" fmla="*/ 1783080 h 2103120"/>
              <a:gd name="connsiteX5" fmla="*/ 243840 w 3703443"/>
              <a:gd name="connsiteY5" fmla="*/ 1737360 h 2103120"/>
              <a:gd name="connsiteX6" fmla="*/ 335280 w 3703443"/>
              <a:gd name="connsiteY6" fmla="*/ 1676400 h 2103120"/>
              <a:gd name="connsiteX7" fmla="*/ 426720 w 3703443"/>
              <a:gd name="connsiteY7" fmla="*/ 1615440 h 2103120"/>
              <a:gd name="connsiteX8" fmla="*/ 609600 w 3703443"/>
              <a:gd name="connsiteY8" fmla="*/ 1493520 h 2103120"/>
              <a:gd name="connsiteX9" fmla="*/ 655320 w 3703443"/>
              <a:gd name="connsiteY9" fmla="*/ 1463040 h 2103120"/>
              <a:gd name="connsiteX10" fmla="*/ 701040 w 3703443"/>
              <a:gd name="connsiteY10" fmla="*/ 1432560 h 2103120"/>
              <a:gd name="connsiteX11" fmla="*/ 746760 w 3703443"/>
              <a:gd name="connsiteY11" fmla="*/ 1417320 h 2103120"/>
              <a:gd name="connsiteX12" fmla="*/ 792480 w 3703443"/>
              <a:gd name="connsiteY12" fmla="*/ 1386840 h 2103120"/>
              <a:gd name="connsiteX13" fmla="*/ 853440 w 3703443"/>
              <a:gd name="connsiteY13" fmla="*/ 1371600 h 2103120"/>
              <a:gd name="connsiteX14" fmla="*/ 899160 w 3703443"/>
              <a:gd name="connsiteY14" fmla="*/ 1356360 h 2103120"/>
              <a:gd name="connsiteX15" fmla="*/ 1082040 w 3703443"/>
              <a:gd name="connsiteY15" fmla="*/ 1325880 h 2103120"/>
              <a:gd name="connsiteX16" fmla="*/ 1143000 w 3703443"/>
              <a:gd name="connsiteY16" fmla="*/ 1310640 h 2103120"/>
              <a:gd name="connsiteX17" fmla="*/ 1188720 w 3703443"/>
              <a:gd name="connsiteY17" fmla="*/ 1280160 h 2103120"/>
              <a:gd name="connsiteX18" fmla="*/ 1280160 w 3703443"/>
              <a:gd name="connsiteY18" fmla="*/ 1249680 h 2103120"/>
              <a:gd name="connsiteX19" fmla="*/ 1371600 w 3703443"/>
              <a:gd name="connsiteY19" fmla="*/ 1219200 h 2103120"/>
              <a:gd name="connsiteX20" fmla="*/ 1417320 w 3703443"/>
              <a:gd name="connsiteY20" fmla="*/ 1203960 h 2103120"/>
              <a:gd name="connsiteX21" fmla="*/ 1463040 w 3703443"/>
              <a:gd name="connsiteY21" fmla="*/ 1188720 h 2103120"/>
              <a:gd name="connsiteX22" fmla="*/ 1569720 w 3703443"/>
              <a:gd name="connsiteY22" fmla="*/ 1127760 h 2103120"/>
              <a:gd name="connsiteX23" fmla="*/ 1676400 w 3703443"/>
              <a:gd name="connsiteY23" fmla="*/ 1051560 h 2103120"/>
              <a:gd name="connsiteX24" fmla="*/ 1767840 w 3703443"/>
              <a:gd name="connsiteY24" fmla="*/ 960120 h 2103120"/>
              <a:gd name="connsiteX25" fmla="*/ 1828800 w 3703443"/>
              <a:gd name="connsiteY25" fmla="*/ 914400 h 2103120"/>
              <a:gd name="connsiteX26" fmla="*/ 1874520 w 3703443"/>
              <a:gd name="connsiteY26" fmla="*/ 883920 h 2103120"/>
              <a:gd name="connsiteX27" fmla="*/ 1981200 w 3703443"/>
              <a:gd name="connsiteY27" fmla="*/ 792480 h 2103120"/>
              <a:gd name="connsiteX28" fmla="*/ 2011680 w 3703443"/>
              <a:gd name="connsiteY28" fmla="*/ 746760 h 2103120"/>
              <a:gd name="connsiteX29" fmla="*/ 2164080 w 3703443"/>
              <a:gd name="connsiteY29" fmla="*/ 670560 h 2103120"/>
              <a:gd name="connsiteX30" fmla="*/ 2240280 w 3703443"/>
              <a:gd name="connsiteY30" fmla="*/ 655320 h 2103120"/>
              <a:gd name="connsiteX31" fmla="*/ 2453640 w 3703443"/>
              <a:gd name="connsiteY31" fmla="*/ 594360 h 2103120"/>
              <a:gd name="connsiteX32" fmla="*/ 2499360 w 3703443"/>
              <a:gd name="connsiteY32" fmla="*/ 579120 h 2103120"/>
              <a:gd name="connsiteX33" fmla="*/ 2545080 w 3703443"/>
              <a:gd name="connsiteY33" fmla="*/ 563880 h 2103120"/>
              <a:gd name="connsiteX34" fmla="*/ 2667000 w 3703443"/>
              <a:gd name="connsiteY34" fmla="*/ 533400 h 2103120"/>
              <a:gd name="connsiteX35" fmla="*/ 2743200 w 3703443"/>
              <a:gd name="connsiteY35" fmla="*/ 441960 h 2103120"/>
              <a:gd name="connsiteX36" fmla="*/ 2773680 w 3703443"/>
              <a:gd name="connsiteY36" fmla="*/ 396240 h 2103120"/>
              <a:gd name="connsiteX37" fmla="*/ 2819400 w 3703443"/>
              <a:gd name="connsiteY37" fmla="*/ 365760 h 2103120"/>
              <a:gd name="connsiteX38" fmla="*/ 2865120 w 3703443"/>
              <a:gd name="connsiteY38" fmla="*/ 320040 h 2103120"/>
              <a:gd name="connsiteX39" fmla="*/ 3017520 w 3703443"/>
              <a:gd name="connsiteY39" fmla="*/ 259080 h 2103120"/>
              <a:gd name="connsiteX40" fmla="*/ 3063240 w 3703443"/>
              <a:gd name="connsiteY40" fmla="*/ 243840 h 2103120"/>
              <a:gd name="connsiteX41" fmla="*/ 3124200 w 3703443"/>
              <a:gd name="connsiteY41" fmla="*/ 213360 h 2103120"/>
              <a:gd name="connsiteX42" fmla="*/ 3200400 w 3703443"/>
              <a:gd name="connsiteY42" fmla="*/ 198120 h 2103120"/>
              <a:gd name="connsiteX43" fmla="*/ 3261360 w 3703443"/>
              <a:gd name="connsiteY43" fmla="*/ 182880 h 2103120"/>
              <a:gd name="connsiteX44" fmla="*/ 3307080 w 3703443"/>
              <a:gd name="connsiteY44" fmla="*/ 152400 h 2103120"/>
              <a:gd name="connsiteX45" fmla="*/ 3352800 w 3703443"/>
              <a:gd name="connsiteY45" fmla="*/ 106680 h 2103120"/>
              <a:gd name="connsiteX46" fmla="*/ 3489960 w 3703443"/>
              <a:gd name="connsiteY46" fmla="*/ 76200 h 2103120"/>
              <a:gd name="connsiteX47" fmla="*/ 3535680 w 3703443"/>
              <a:gd name="connsiteY47" fmla="*/ 60960 h 2103120"/>
              <a:gd name="connsiteX48" fmla="*/ 3657600 w 3703443"/>
              <a:gd name="connsiteY48" fmla="*/ 30480 h 2103120"/>
              <a:gd name="connsiteX49" fmla="*/ 3703320 w 3703443"/>
              <a:gd name="connsiteY49" fmla="*/ 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03443" h="2103120">
                <a:moveTo>
                  <a:pt x="0" y="2103120"/>
                </a:moveTo>
                <a:cubicBezTo>
                  <a:pt x="20320" y="2067560"/>
                  <a:pt x="39888" y="2031560"/>
                  <a:pt x="60960" y="1996440"/>
                </a:cubicBezTo>
                <a:cubicBezTo>
                  <a:pt x="70384" y="1980734"/>
                  <a:pt x="83249" y="1967103"/>
                  <a:pt x="91440" y="1950720"/>
                </a:cubicBezTo>
                <a:cubicBezTo>
                  <a:pt x="98624" y="1936352"/>
                  <a:pt x="98878" y="1919043"/>
                  <a:pt x="106680" y="1905000"/>
                </a:cubicBezTo>
                <a:cubicBezTo>
                  <a:pt x="158974" y="1810871"/>
                  <a:pt x="146573" y="1827605"/>
                  <a:pt x="213360" y="1783080"/>
                </a:cubicBezTo>
                <a:cubicBezTo>
                  <a:pt x="223520" y="1767840"/>
                  <a:pt x="230056" y="1749421"/>
                  <a:pt x="243840" y="1737360"/>
                </a:cubicBezTo>
                <a:cubicBezTo>
                  <a:pt x="271409" y="1713237"/>
                  <a:pt x="304800" y="1696720"/>
                  <a:pt x="335280" y="1676400"/>
                </a:cubicBezTo>
                <a:lnTo>
                  <a:pt x="426720" y="1615440"/>
                </a:lnTo>
                <a:lnTo>
                  <a:pt x="609600" y="1493520"/>
                </a:lnTo>
                <a:lnTo>
                  <a:pt x="655320" y="1463040"/>
                </a:lnTo>
                <a:cubicBezTo>
                  <a:pt x="670560" y="1452880"/>
                  <a:pt x="683664" y="1438352"/>
                  <a:pt x="701040" y="1432560"/>
                </a:cubicBezTo>
                <a:cubicBezTo>
                  <a:pt x="716280" y="1427480"/>
                  <a:pt x="732392" y="1424504"/>
                  <a:pt x="746760" y="1417320"/>
                </a:cubicBezTo>
                <a:cubicBezTo>
                  <a:pt x="763143" y="1409129"/>
                  <a:pt x="775645" y="1394055"/>
                  <a:pt x="792480" y="1386840"/>
                </a:cubicBezTo>
                <a:cubicBezTo>
                  <a:pt x="811732" y="1378589"/>
                  <a:pt x="833301" y="1377354"/>
                  <a:pt x="853440" y="1371600"/>
                </a:cubicBezTo>
                <a:cubicBezTo>
                  <a:pt x="868886" y="1367187"/>
                  <a:pt x="883575" y="1360256"/>
                  <a:pt x="899160" y="1356360"/>
                </a:cubicBezTo>
                <a:cubicBezTo>
                  <a:pt x="983398" y="1335300"/>
                  <a:pt x="987416" y="1343084"/>
                  <a:pt x="1082040" y="1325880"/>
                </a:cubicBezTo>
                <a:cubicBezTo>
                  <a:pt x="1102648" y="1322133"/>
                  <a:pt x="1122680" y="1315720"/>
                  <a:pt x="1143000" y="1310640"/>
                </a:cubicBezTo>
                <a:cubicBezTo>
                  <a:pt x="1158240" y="1300480"/>
                  <a:pt x="1171982" y="1287599"/>
                  <a:pt x="1188720" y="1280160"/>
                </a:cubicBezTo>
                <a:cubicBezTo>
                  <a:pt x="1218080" y="1267111"/>
                  <a:pt x="1249680" y="1259840"/>
                  <a:pt x="1280160" y="1249680"/>
                </a:cubicBezTo>
                <a:lnTo>
                  <a:pt x="1371600" y="1219200"/>
                </a:lnTo>
                <a:lnTo>
                  <a:pt x="1417320" y="1203960"/>
                </a:lnTo>
                <a:cubicBezTo>
                  <a:pt x="1432560" y="1198880"/>
                  <a:pt x="1449674" y="1197631"/>
                  <a:pt x="1463040" y="1188720"/>
                </a:cubicBezTo>
                <a:cubicBezTo>
                  <a:pt x="1574430" y="1114460"/>
                  <a:pt x="1434371" y="1205103"/>
                  <a:pt x="1569720" y="1127760"/>
                </a:cubicBezTo>
                <a:cubicBezTo>
                  <a:pt x="1592304" y="1114855"/>
                  <a:pt x="1662178" y="1064359"/>
                  <a:pt x="1676400" y="1051560"/>
                </a:cubicBezTo>
                <a:cubicBezTo>
                  <a:pt x="1708440" y="1022724"/>
                  <a:pt x="1733356" y="985983"/>
                  <a:pt x="1767840" y="960120"/>
                </a:cubicBezTo>
                <a:cubicBezTo>
                  <a:pt x="1788160" y="944880"/>
                  <a:pt x="1808131" y="929163"/>
                  <a:pt x="1828800" y="914400"/>
                </a:cubicBezTo>
                <a:cubicBezTo>
                  <a:pt x="1843705" y="903754"/>
                  <a:pt x="1860613" y="895840"/>
                  <a:pt x="1874520" y="883920"/>
                </a:cubicBezTo>
                <a:cubicBezTo>
                  <a:pt x="2003865" y="773053"/>
                  <a:pt x="1876237" y="862455"/>
                  <a:pt x="1981200" y="792480"/>
                </a:cubicBezTo>
                <a:cubicBezTo>
                  <a:pt x="1991360" y="777240"/>
                  <a:pt x="1997896" y="758821"/>
                  <a:pt x="2011680" y="746760"/>
                </a:cubicBezTo>
                <a:cubicBezTo>
                  <a:pt x="2078621" y="688187"/>
                  <a:pt x="2091554" y="686677"/>
                  <a:pt x="2164080" y="670560"/>
                </a:cubicBezTo>
                <a:cubicBezTo>
                  <a:pt x="2189366" y="664941"/>
                  <a:pt x="2215040" y="661145"/>
                  <a:pt x="2240280" y="655320"/>
                </a:cubicBezTo>
                <a:cubicBezTo>
                  <a:pt x="2364665" y="626616"/>
                  <a:pt x="2344474" y="630749"/>
                  <a:pt x="2453640" y="594360"/>
                </a:cubicBezTo>
                <a:lnTo>
                  <a:pt x="2499360" y="579120"/>
                </a:lnTo>
                <a:cubicBezTo>
                  <a:pt x="2514600" y="574040"/>
                  <a:pt x="2529328" y="567030"/>
                  <a:pt x="2545080" y="563880"/>
                </a:cubicBezTo>
                <a:cubicBezTo>
                  <a:pt x="2637032" y="545490"/>
                  <a:pt x="2596706" y="556831"/>
                  <a:pt x="2667000" y="533400"/>
                </a:cubicBezTo>
                <a:cubicBezTo>
                  <a:pt x="2742676" y="419886"/>
                  <a:pt x="2645414" y="559303"/>
                  <a:pt x="2743200" y="441960"/>
                </a:cubicBezTo>
                <a:cubicBezTo>
                  <a:pt x="2754926" y="427889"/>
                  <a:pt x="2760728" y="409192"/>
                  <a:pt x="2773680" y="396240"/>
                </a:cubicBezTo>
                <a:cubicBezTo>
                  <a:pt x="2786632" y="383288"/>
                  <a:pt x="2805329" y="377486"/>
                  <a:pt x="2819400" y="365760"/>
                </a:cubicBezTo>
                <a:cubicBezTo>
                  <a:pt x="2835957" y="351962"/>
                  <a:pt x="2847582" y="332567"/>
                  <a:pt x="2865120" y="320040"/>
                </a:cubicBezTo>
                <a:cubicBezTo>
                  <a:pt x="2904362" y="292010"/>
                  <a:pt x="2975881" y="272960"/>
                  <a:pt x="3017520" y="259080"/>
                </a:cubicBezTo>
                <a:cubicBezTo>
                  <a:pt x="3032760" y="254000"/>
                  <a:pt x="3048872" y="251024"/>
                  <a:pt x="3063240" y="243840"/>
                </a:cubicBezTo>
                <a:cubicBezTo>
                  <a:pt x="3083560" y="233680"/>
                  <a:pt x="3102647" y="220544"/>
                  <a:pt x="3124200" y="213360"/>
                </a:cubicBezTo>
                <a:cubicBezTo>
                  <a:pt x="3148774" y="205169"/>
                  <a:pt x="3175114" y="203739"/>
                  <a:pt x="3200400" y="198120"/>
                </a:cubicBezTo>
                <a:cubicBezTo>
                  <a:pt x="3220847" y="193576"/>
                  <a:pt x="3241040" y="187960"/>
                  <a:pt x="3261360" y="182880"/>
                </a:cubicBezTo>
                <a:cubicBezTo>
                  <a:pt x="3276600" y="172720"/>
                  <a:pt x="3293009" y="164126"/>
                  <a:pt x="3307080" y="152400"/>
                </a:cubicBezTo>
                <a:cubicBezTo>
                  <a:pt x="3323637" y="138602"/>
                  <a:pt x="3334867" y="118635"/>
                  <a:pt x="3352800" y="106680"/>
                </a:cubicBezTo>
                <a:cubicBezTo>
                  <a:pt x="3378531" y="89526"/>
                  <a:pt x="3477513" y="78966"/>
                  <a:pt x="3489960" y="76200"/>
                </a:cubicBezTo>
                <a:cubicBezTo>
                  <a:pt x="3505642" y="72715"/>
                  <a:pt x="3520182" y="65187"/>
                  <a:pt x="3535680" y="60960"/>
                </a:cubicBezTo>
                <a:cubicBezTo>
                  <a:pt x="3576095" y="49938"/>
                  <a:pt x="3617859" y="43727"/>
                  <a:pt x="3657600" y="30480"/>
                </a:cubicBezTo>
                <a:cubicBezTo>
                  <a:pt x="3708139" y="13634"/>
                  <a:pt x="3703320" y="31304"/>
                  <a:pt x="3703320"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2E1096BE-709A-7140-A7B2-89C701D5D9E0}"/>
              </a:ext>
            </a:extLst>
          </p:cNvPr>
          <p:cNvCxnSpPr>
            <a:cxnSpLocks/>
            <a:endCxn id="27" idx="49"/>
          </p:cNvCxnSpPr>
          <p:nvPr/>
        </p:nvCxnSpPr>
        <p:spPr>
          <a:xfrm>
            <a:off x="1219200" y="3654432"/>
            <a:ext cx="3582146"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06A5BA-5A58-9643-89BE-80B072609204}"/>
              </a:ext>
            </a:extLst>
          </p:cNvPr>
          <p:cNvCxnSpPr>
            <a:cxnSpLocks/>
            <a:endCxn id="27" idx="0"/>
          </p:cNvCxnSpPr>
          <p:nvPr/>
        </p:nvCxnSpPr>
        <p:spPr>
          <a:xfrm>
            <a:off x="1219199" y="5603969"/>
            <a:ext cx="802106"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23BA924-3601-FA4A-B211-CF9EEA91BBF4}"/>
              </a:ext>
            </a:extLst>
          </p:cNvPr>
          <p:cNvSpPr txBox="1"/>
          <p:nvPr/>
        </p:nvSpPr>
        <p:spPr>
          <a:xfrm>
            <a:off x="600395" y="5236132"/>
            <a:ext cx="633635" cy="461665"/>
          </a:xfrm>
          <a:prstGeom prst="rect">
            <a:avLst/>
          </a:prstGeom>
          <a:noFill/>
        </p:spPr>
        <p:txBody>
          <a:bodyPr wrap="none" rtlCol="0">
            <a:spAutoFit/>
          </a:bodyPr>
          <a:lstStyle/>
          <a:p>
            <a:r>
              <a:rPr lang="en-US" sz="2400" dirty="0" err="1"/>
              <a:t>T</a:t>
            </a:r>
            <a:r>
              <a:rPr lang="en-US" sz="2400" baseline="-25000" dirty="0" err="1"/>
              <a:t>min</a:t>
            </a:r>
            <a:endParaRPr lang="en-US" sz="2400" dirty="0"/>
          </a:p>
        </p:txBody>
      </p:sp>
      <p:sp>
        <p:nvSpPr>
          <p:cNvPr id="37" name="TextBox 36">
            <a:extLst>
              <a:ext uri="{FF2B5EF4-FFF2-40B4-BE49-F238E27FC236}">
                <a16:creationId xmlns:a16="http://schemas.microsoft.com/office/drawing/2014/main" id="{F86BA486-91C0-454D-907D-EB62DB9D718B}"/>
              </a:ext>
            </a:extLst>
          </p:cNvPr>
          <p:cNvSpPr txBox="1"/>
          <p:nvPr/>
        </p:nvSpPr>
        <p:spPr>
          <a:xfrm>
            <a:off x="555558" y="3340495"/>
            <a:ext cx="663771" cy="461665"/>
          </a:xfrm>
          <a:prstGeom prst="rect">
            <a:avLst/>
          </a:prstGeom>
          <a:noFill/>
        </p:spPr>
        <p:txBody>
          <a:bodyPr wrap="none" rtlCol="0">
            <a:spAutoFit/>
          </a:bodyPr>
          <a:lstStyle/>
          <a:p>
            <a:r>
              <a:rPr lang="en-US" sz="2400" dirty="0" err="1"/>
              <a:t>T</a:t>
            </a:r>
            <a:r>
              <a:rPr lang="en-US" sz="2400" baseline="-25000" dirty="0" err="1"/>
              <a:t>max</a:t>
            </a:r>
            <a:endParaRPr lang="en-US" sz="2400" dirty="0"/>
          </a:p>
        </p:txBody>
      </p:sp>
      <p:sp>
        <p:nvSpPr>
          <p:cNvPr id="43" name="TextBox 42">
            <a:extLst>
              <a:ext uri="{FF2B5EF4-FFF2-40B4-BE49-F238E27FC236}">
                <a16:creationId xmlns:a16="http://schemas.microsoft.com/office/drawing/2014/main" id="{0BACB1E4-2397-9447-A220-B95D11A61984}"/>
              </a:ext>
            </a:extLst>
          </p:cNvPr>
          <p:cNvSpPr txBox="1"/>
          <p:nvPr/>
        </p:nvSpPr>
        <p:spPr>
          <a:xfrm>
            <a:off x="4497784" y="4107675"/>
            <a:ext cx="2966710" cy="584775"/>
          </a:xfrm>
          <a:prstGeom prst="rect">
            <a:avLst/>
          </a:prstGeom>
          <a:noFill/>
        </p:spPr>
        <p:txBody>
          <a:bodyPr wrap="none" rtlCol="0">
            <a:spAutoFit/>
          </a:bodyPr>
          <a:lstStyle/>
          <a:p>
            <a:r>
              <a:rPr lang="en-US" sz="3200" dirty="0">
                <a:solidFill>
                  <a:srgbClr val="C00000"/>
                </a:solidFill>
              </a:rPr>
              <a:t>Estimation Stage</a:t>
            </a:r>
          </a:p>
        </p:txBody>
      </p:sp>
      <p:pic>
        <p:nvPicPr>
          <p:cNvPr id="45" name="Graphic 44" descr="Star">
            <a:extLst>
              <a:ext uri="{FF2B5EF4-FFF2-40B4-BE49-F238E27FC236}">
                <a16:creationId xmlns:a16="http://schemas.microsoft.com/office/drawing/2014/main" id="{E372C2A6-0398-7145-A678-2E89DA54A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3950" y="4557694"/>
            <a:ext cx="328099" cy="328099"/>
          </a:xfrm>
          <a:prstGeom prst="rect">
            <a:avLst/>
          </a:prstGeom>
        </p:spPr>
      </p:pic>
      <p:sp>
        <p:nvSpPr>
          <p:cNvPr id="46" name="TextBox 45">
            <a:extLst>
              <a:ext uri="{FF2B5EF4-FFF2-40B4-BE49-F238E27FC236}">
                <a16:creationId xmlns:a16="http://schemas.microsoft.com/office/drawing/2014/main" id="{EBE31F08-5351-F84A-8AE2-8371935A860C}"/>
              </a:ext>
            </a:extLst>
          </p:cNvPr>
          <p:cNvSpPr txBox="1"/>
          <p:nvPr/>
        </p:nvSpPr>
        <p:spPr>
          <a:xfrm>
            <a:off x="3197689" y="4597891"/>
            <a:ext cx="4106189" cy="523220"/>
          </a:xfrm>
          <a:prstGeom prst="rect">
            <a:avLst/>
          </a:prstGeom>
          <a:noFill/>
        </p:spPr>
        <p:txBody>
          <a:bodyPr wrap="none" rtlCol="0">
            <a:spAutoFit/>
          </a:bodyPr>
          <a:lstStyle/>
          <a:p>
            <a:r>
              <a:rPr lang="en-US" sz="2800" dirty="0"/>
              <a:t>Mean of 20 Second of data</a:t>
            </a:r>
          </a:p>
        </p:txBody>
      </p:sp>
      <p:cxnSp>
        <p:nvCxnSpPr>
          <p:cNvPr id="48" name="Straight Connector 47">
            <a:extLst>
              <a:ext uri="{FF2B5EF4-FFF2-40B4-BE49-F238E27FC236}">
                <a16:creationId xmlns:a16="http://schemas.microsoft.com/office/drawing/2014/main" id="{F200CA67-D6DC-0E44-8E03-0556B1A0679C}"/>
              </a:ext>
            </a:extLst>
          </p:cNvPr>
          <p:cNvCxnSpPr>
            <a:cxnSpLocks/>
          </p:cNvCxnSpPr>
          <p:nvPr/>
        </p:nvCxnSpPr>
        <p:spPr>
          <a:xfrm flipH="1">
            <a:off x="1219199" y="4754191"/>
            <a:ext cx="1791075"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C0281F0-B752-AF4B-9926-FFB847C21A00}"/>
              </a:ext>
            </a:extLst>
          </p:cNvPr>
          <p:cNvSpPr txBox="1"/>
          <p:nvPr/>
        </p:nvSpPr>
        <p:spPr>
          <a:xfrm>
            <a:off x="1232299" y="4350078"/>
            <a:ext cx="593304" cy="369332"/>
          </a:xfrm>
          <a:prstGeom prst="rect">
            <a:avLst/>
          </a:prstGeom>
          <a:noFill/>
        </p:spPr>
        <p:txBody>
          <a:bodyPr wrap="none" rtlCol="0">
            <a:spAutoFit/>
          </a:bodyPr>
          <a:lstStyle/>
          <a:p>
            <a:r>
              <a:rPr lang="en-US" b="1" dirty="0" err="1">
                <a:solidFill>
                  <a:srgbClr val="00B050"/>
                </a:solidFill>
              </a:rPr>
              <a:t>T</a:t>
            </a:r>
            <a:r>
              <a:rPr lang="en-US" b="1" baseline="-25000" dirty="0" err="1">
                <a:solidFill>
                  <a:srgbClr val="00B050"/>
                </a:solidFill>
              </a:rPr>
              <a:t>Pred</a:t>
            </a:r>
            <a:endParaRPr lang="en-US" b="1" dirty="0">
              <a:solidFill>
                <a:srgbClr val="00B050"/>
              </a:solidFill>
            </a:endParaRPr>
          </a:p>
        </p:txBody>
      </p:sp>
      <p:sp>
        <p:nvSpPr>
          <p:cNvPr id="52" name="Oval 51">
            <a:extLst>
              <a:ext uri="{FF2B5EF4-FFF2-40B4-BE49-F238E27FC236}">
                <a16:creationId xmlns:a16="http://schemas.microsoft.com/office/drawing/2014/main" id="{68ABBBD5-FA8D-3945-A045-3124F7AA9677}"/>
              </a:ext>
            </a:extLst>
          </p:cNvPr>
          <p:cNvSpPr/>
          <p:nvPr/>
        </p:nvSpPr>
        <p:spPr>
          <a:xfrm>
            <a:off x="9753600" y="3802160"/>
            <a:ext cx="1270000" cy="5479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46DE984-6157-5146-848C-7B3B4206424C}"/>
              </a:ext>
            </a:extLst>
          </p:cNvPr>
          <p:cNvSpPr/>
          <p:nvPr/>
        </p:nvSpPr>
        <p:spPr>
          <a:xfrm>
            <a:off x="6739465" y="5239418"/>
            <a:ext cx="2122349" cy="6454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B14EBAF-0F79-CC46-9FE1-AB10E3984B52}"/>
              </a:ext>
            </a:extLst>
          </p:cNvPr>
          <p:cNvSpPr/>
          <p:nvPr/>
        </p:nvSpPr>
        <p:spPr>
          <a:xfrm>
            <a:off x="9753600" y="5812354"/>
            <a:ext cx="2122349" cy="6454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92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1000"/>
                                        <p:tgtEl>
                                          <p:spTgt spid="27"/>
                                        </p:tgtEl>
                                      </p:cBhvr>
                                    </p:animEffect>
                                  </p:child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1250"/>
                                        <p:tgtEl>
                                          <p:spTgt spid="29"/>
                                        </p:tgtEl>
                                      </p:cBhvr>
                                    </p:animEffect>
                                  </p:childTnLst>
                                </p:cTn>
                              </p:par>
                            </p:childTnLst>
                          </p:cTn>
                        </p:par>
                        <p:par>
                          <p:cTn id="51" fill="hold">
                            <p:stCondLst>
                              <p:cond delay="325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3750"/>
                            </p:stCondLst>
                            <p:childTnLst>
                              <p:par>
                                <p:cTn id="56" presetID="22" presetClass="entr" presetSubtype="1"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
                                        <p:tgtEl>
                                          <p:spTgt spid="32"/>
                                        </p:tgtEl>
                                      </p:cBhvr>
                                    </p:animEffect>
                                  </p:childTnLst>
                                </p:cTn>
                              </p:par>
                            </p:childTnLst>
                          </p:cTn>
                        </p:par>
                        <p:par>
                          <p:cTn id="59" fill="hold">
                            <p:stCondLst>
                              <p:cond delay="4250"/>
                            </p:stCondLst>
                            <p:childTnLst>
                              <p:par>
                                <p:cTn id="60" presetID="10" presetClass="entr" presetSubtype="0"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22" presetClass="entr" presetSubtype="2"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right)">
                                      <p:cBhvr>
                                        <p:cTn id="73" dur="500"/>
                                        <p:tgtEl>
                                          <p:spTgt spid="48"/>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500"/>
                                        <p:tgtEl>
                                          <p:spTgt spid="53"/>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0" grpId="0"/>
      <p:bldP spid="21" grpId="0"/>
      <p:bldP spid="22" grpId="0" animBg="1"/>
      <p:bldP spid="23" grpId="0" animBg="1"/>
      <p:bldP spid="27" grpId="0" animBg="1"/>
      <p:bldP spid="36" grpId="0"/>
      <p:bldP spid="37" grpId="0"/>
      <p:bldP spid="43" grpId="0"/>
      <p:bldP spid="46" grpId="0"/>
      <p:bldP spid="51" grpId="0"/>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2BC3-5AF1-2C42-9A0A-200F239B098A}"/>
              </a:ext>
            </a:extLst>
          </p:cNvPr>
          <p:cNvSpPr>
            <a:spLocks noGrp="1"/>
          </p:cNvSpPr>
          <p:nvPr>
            <p:ph type="title"/>
          </p:nvPr>
        </p:nvSpPr>
        <p:spPr/>
        <p:txBody>
          <a:bodyPr>
            <a:normAutofit/>
          </a:bodyPr>
          <a:lstStyle/>
          <a:p>
            <a:r>
              <a:rPr lang="en-US" sz="5400" b="1" dirty="0"/>
              <a:t>Our</a:t>
            </a:r>
            <a:r>
              <a:rPr lang="en-US" sz="5400" dirty="0"/>
              <a:t> works</a:t>
            </a:r>
          </a:p>
        </p:txBody>
      </p:sp>
      <p:sp>
        <p:nvSpPr>
          <p:cNvPr id="3" name="Content Placeholder 2">
            <a:extLst>
              <a:ext uri="{FF2B5EF4-FFF2-40B4-BE49-F238E27FC236}">
                <a16:creationId xmlns:a16="http://schemas.microsoft.com/office/drawing/2014/main" id="{C77AEF23-2074-DB4D-A95A-7DC40BCB164B}"/>
              </a:ext>
            </a:extLst>
          </p:cNvPr>
          <p:cNvSpPr>
            <a:spLocks noGrp="1"/>
          </p:cNvSpPr>
          <p:nvPr>
            <p:ph idx="1"/>
          </p:nvPr>
        </p:nvSpPr>
        <p:spPr>
          <a:xfrm>
            <a:off x="838199" y="1825624"/>
            <a:ext cx="11220451" cy="5032375"/>
          </a:xfrm>
        </p:spPr>
        <p:txBody>
          <a:bodyPr>
            <a:normAutofit fontScale="92500" lnSpcReduction="10000"/>
          </a:bodyPr>
          <a:lstStyle/>
          <a:p>
            <a:r>
              <a:rPr lang="en-US" sz="4300" dirty="0"/>
              <a:t>Enabling </a:t>
            </a:r>
            <a:r>
              <a:rPr lang="en-US" sz="4300" dirty="0">
                <a:solidFill>
                  <a:srgbClr val="FF0000"/>
                </a:solidFill>
              </a:rPr>
              <a:t>seamless</a:t>
            </a:r>
            <a:r>
              <a:rPr lang="en-US" sz="4300" dirty="0"/>
              <a:t> user interaction</a:t>
            </a:r>
          </a:p>
          <a:p>
            <a:pPr lvl="1"/>
            <a:r>
              <a:rPr lang="en-US" sz="3200" dirty="0">
                <a:solidFill>
                  <a:srgbClr val="FF0000"/>
                </a:solidFill>
              </a:rPr>
              <a:t>RIO</a:t>
            </a:r>
            <a:r>
              <a:rPr lang="en-US" sz="3200" dirty="0"/>
              <a:t>: A Pervasive RFID-based Touch Gesture Interface </a:t>
            </a:r>
          </a:p>
          <a:p>
            <a:pPr marL="457189" lvl="1" indent="0">
              <a:buNone/>
            </a:pPr>
            <a:r>
              <a:rPr lang="en-US" sz="3200" dirty="0"/>
              <a:t>  </a:t>
            </a:r>
            <a:r>
              <a:rPr lang="en-US" dirty="0"/>
              <a:t>(ACM MobiCom 2017)</a:t>
            </a:r>
          </a:p>
          <a:p>
            <a:pPr marL="457189" lvl="1" indent="0">
              <a:buNone/>
            </a:pPr>
            <a:endParaRPr lang="en-US" dirty="0"/>
          </a:p>
          <a:p>
            <a:r>
              <a:rPr lang="en-US" sz="4300" dirty="0"/>
              <a:t>Tracking </a:t>
            </a:r>
            <a:r>
              <a:rPr lang="en-US" sz="4300" dirty="0">
                <a:solidFill>
                  <a:srgbClr val="FF0000"/>
                </a:solidFill>
              </a:rPr>
              <a:t>motion</a:t>
            </a:r>
            <a:r>
              <a:rPr lang="en-US" sz="4300" dirty="0"/>
              <a:t> dynamics</a:t>
            </a:r>
          </a:p>
          <a:p>
            <a:pPr lvl="1"/>
            <a:r>
              <a:rPr lang="en-US" sz="3200" dirty="0">
                <a:solidFill>
                  <a:srgbClr val="FF0000"/>
                </a:solidFill>
              </a:rPr>
              <a:t>TIMU</a:t>
            </a:r>
            <a:r>
              <a:rPr lang="en-US" sz="3200" dirty="0"/>
              <a:t>: Tag-based Motion Sensing</a:t>
            </a:r>
          </a:p>
          <a:p>
            <a:pPr marL="457189" lvl="1" indent="0">
              <a:buNone/>
            </a:pPr>
            <a:r>
              <a:rPr lang="en-US" dirty="0"/>
              <a:t>(In Submission)</a:t>
            </a:r>
          </a:p>
          <a:p>
            <a:pPr marL="457189" lvl="1" indent="0">
              <a:buNone/>
            </a:pPr>
            <a:endParaRPr lang="en-US" dirty="0"/>
          </a:p>
          <a:p>
            <a:r>
              <a:rPr lang="en-US" sz="4300" dirty="0"/>
              <a:t>Enabling </a:t>
            </a:r>
            <a:r>
              <a:rPr lang="en-US" sz="4300" dirty="0">
                <a:solidFill>
                  <a:srgbClr val="FF0000"/>
                </a:solidFill>
              </a:rPr>
              <a:t>temperature</a:t>
            </a:r>
            <a:r>
              <a:rPr lang="en-US" sz="4300" dirty="0"/>
              <a:t> Sensing</a:t>
            </a:r>
          </a:p>
          <a:p>
            <a:pPr lvl="1"/>
            <a:r>
              <a:rPr lang="en-US" sz="3200" dirty="0" err="1">
                <a:solidFill>
                  <a:srgbClr val="FF0000"/>
                </a:solidFill>
              </a:rPr>
              <a:t>RTSense</a:t>
            </a:r>
            <a:r>
              <a:rPr lang="en-US" sz="3200" dirty="0"/>
              <a:t>: RFID-based Temperature Sensor</a:t>
            </a:r>
          </a:p>
          <a:p>
            <a:pPr marL="457189" lvl="1" indent="0">
              <a:buNone/>
            </a:pPr>
            <a:r>
              <a:rPr lang="en-US" dirty="0"/>
              <a:t>  (In Submission)</a:t>
            </a:r>
          </a:p>
          <a:p>
            <a:pPr marL="457189" lvl="1" indent="0">
              <a:buNone/>
            </a:pPr>
            <a:endParaRPr lang="en-US" dirty="0"/>
          </a:p>
          <a:p>
            <a:pPr marL="457189" lvl="1" indent="0">
              <a:buNone/>
            </a:pPr>
            <a:endParaRPr lang="en-US" sz="3200" dirty="0"/>
          </a:p>
        </p:txBody>
      </p:sp>
      <p:sp>
        <p:nvSpPr>
          <p:cNvPr id="4" name="Slide Number Placeholder 3">
            <a:extLst>
              <a:ext uri="{FF2B5EF4-FFF2-40B4-BE49-F238E27FC236}">
                <a16:creationId xmlns:a16="http://schemas.microsoft.com/office/drawing/2014/main" id="{ECB4458C-12B4-D842-8E31-4D3F7DB8C255}"/>
              </a:ext>
            </a:extLst>
          </p:cNvPr>
          <p:cNvSpPr>
            <a:spLocks noGrp="1"/>
          </p:cNvSpPr>
          <p:nvPr>
            <p:ph type="sldNum" sz="quarter" idx="12"/>
          </p:nvPr>
        </p:nvSpPr>
        <p:spPr/>
        <p:txBody>
          <a:bodyPr/>
          <a:lstStyle/>
          <a:p>
            <a:fld id="{088FEC65-D79E-4DCE-A549-ACBEE94ABE9E}" type="slidenum">
              <a:rPr lang="en-US" smtClean="0"/>
              <a:t>6</a:t>
            </a:fld>
            <a:endParaRPr lang="en-US"/>
          </a:p>
        </p:txBody>
      </p:sp>
    </p:spTree>
    <p:extLst>
      <p:ext uri="{BB962C8B-B14F-4D97-AF65-F5344CB8AC3E}">
        <p14:creationId xmlns:p14="http://schemas.microsoft.com/office/powerpoint/2010/main" val="95282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782C-636C-D64F-B40E-F57FF488D753}"/>
              </a:ext>
            </a:extLst>
          </p:cNvPr>
          <p:cNvSpPr>
            <a:spLocks noGrp="1"/>
          </p:cNvSpPr>
          <p:nvPr>
            <p:ph type="title"/>
          </p:nvPr>
        </p:nvSpPr>
        <p:spPr/>
        <p:txBody>
          <a:bodyPr>
            <a:normAutofit/>
          </a:bodyPr>
          <a:lstStyle/>
          <a:p>
            <a:r>
              <a:rPr lang="en-US" sz="5400" b="1" dirty="0" err="1"/>
              <a:t>RTSense</a:t>
            </a:r>
            <a:r>
              <a:rPr lang="en-US" sz="5400" dirty="0"/>
              <a:t> Tag-pair</a:t>
            </a:r>
          </a:p>
        </p:txBody>
      </p:sp>
      <p:sp>
        <p:nvSpPr>
          <p:cNvPr id="3" name="Content Placeholder 2">
            <a:extLst>
              <a:ext uri="{FF2B5EF4-FFF2-40B4-BE49-F238E27FC236}">
                <a16:creationId xmlns:a16="http://schemas.microsoft.com/office/drawing/2014/main" id="{6E46EE50-7375-9846-A3CF-3E609AF5A39C}"/>
              </a:ext>
            </a:extLst>
          </p:cNvPr>
          <p:cNvSpPr>
            <a:spLocks noGrp="1"/>
          </p:cNvSpPr>
          <p:nvPr>
            <p:ph idx="1"/>
          </p:nvPr>
        </p:nvSpPr>
        <p:spPr>
          <a:xfrm>
            <a:off x="838200" y="1825624"/>
            <a:ext cx="10515600" cy="5032375"/>
          </a:xfrm>
        </p:spPr>
        <p:txBody>
          <a:bodyPr>
            <a:normAutofit/>
          </a:bodyPr>
          <a:lstStyle/>
          <a:p>
            <a:r>
              <a:rPr lang="en-US" sz="4400" dirty="0">
                <a:solidFill>
                  <a:srgbClr val="FF0000"/>
                </a:solidFill>
              </a:rPr>
              <a:t>Tag-pair</a:t>
            </a:r>
            <a:r>
              <a:rPr lang="en-US" sz="4400" dirty="0"/>
              <a:t> based solution</a:t>
            </a:r>
          </a:p>
          <a:p>
            <a:pPr lvl="1"/>
            <a:r>
              <a:rPr lang="en-US" sz="4000" dirty="0"/>
              <a:t>Battery-free and </a:t>
            </a:r>
          </a:p>
          <a:p>
            <a:pPr marL="457189" lvl="1" indent="0">
              <a:buNone/>
            </a:pPr>
            <a:r>
              <a:rPr lang="en-US" sz="4000" dirty="0"/>
              <a:t>  Cheap (~$2)</a:t>
            </a:r>
          </a:p>
          <a:p>
            <a:pPr marL="457189" lvl="1" indent="0">
              <a:buNone/>
            </a:pPr>
            <a:endParaRPr lang="en-US" sz="4000" dirty="0"/>
          </a:p>
          <a:p>
            <a:pPr lvl="1"/>
            <a:r>
              <a:rPr lang="en-US" sz="4000" dirty="0"/>
              <a:t>Customizable</a:t>
            </a:r>
          </a:p>
          <a:p>
            <a:pPr lvl="1"/>
            <a:endParaRPr lang="en-US" sz="4000" dirty="0"/>
          </a:p>
          <a:p>
            <a:pPr lvl="1"/>
            <a:r>
              <a:rPr lang="en-US" sz="4000" dirty="0"/>
              <a:t>Robust against change </a:t>
            </a:r>
          </a:p>
        </p:txBody>
      </p:sp>
      <p:sp>
        <p:nvSpPr>
          <p:cNvPr id="4" name="Slide Number Placeholder 3">
            <a:extLst>
              <a:ext uri="{FF2B5EF4-FFF2-40B4-BE49-F238E27FC236}">
                <a16:creationId xmlns:a16="http://schemas.microsoft.com/office/drawing/2014/main" id="{053AE73F-F6E3-D643-B9B6-D8E4CB7356B2}"/>
              </a:ext>
            </a:extLst>
          </p:cNvPr>
          <p:cNvSpPr>
            <a:spLocks noGrp="1"/>
          </p:cNvSpPr>
          <p:nvPr>
            <p:ph type="sldNum" sz="quarter" idx="12"/>
          </p:nvPr>
        </p:nvSpPr>
        <p:spPr/>
        <p:txBody>
          <a:bodyPr/>
          <a:lstStyle/>
          <a:p>
            <a:fld id="{088FEC65-D79E-4DCE-A549-ACBEE94ABE9E}" type="slidenum">
              <a:rPr lang="en-US" smtClean="0"/>
              <a:t>60</a:t>
            </a:fld>
            <a:endParaRPr lang="en-US"/>
          </a:p>
        </p:txBody>
      </p:sp>
      <p:pic>
        <p:nvPicPr>
          <p:cNvPr id="5" name="Picture 4">
            <a:extLst>
              <a:ext uri="{FF2B5EF4-FFF2-40B4-BE49-F238E27FC236}">
                <a16:creationId xmlns:a16="http://schemas.microsoft.com/office/drawing/2014/main" id="{5B341E39-4962-7A4B-809D-9302E1F9A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635" y="1463661"/>
            <a:ext cx="5267739" cy="5257818"/>
          </a:xfrm>
          <a:prstGeom prst="rect">
            <a:avLst/>
          </a:prstGeom>
        </p:spPr>
      </p:pic>
    </p:spTree>
    <p:extLst>
      <p:ext uri="{BB962C8B-B14F-4D97-AF65-F5344CB8AC3E}">
        <p14:creationId xmlns:p14="http://schemas.microsoft.com/office/powerpoint/2010/main" val="22716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8FEC65-D79E-4DCE-A549-ACBEE94ABE9E}" type="slidenum">
              <a:rPr lang="en-US" smtClean="0"/>
              <a:t>61</a:t>
            </a:fld>
            <a:endParaRPr lang="en-US"/>
          </a:p>
        </p:txBody>
      </p:sp>
      <p:sp>
        <p:nvSpPr>
          <p:cNvPr id="8" name="TextBox 7"/>
          <p:cNvSpPr txBox="1"/>
          <p:nvPr/>
        </p:nvSpPr>
        <p:spPr>
          <a:xfrm>
            <a:off x="1801908" y="4504753"/>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Evaluation</a:t>
            </a:r>
          </a:p>
        </p:txBody>
      </p:sp>
      <p:sp>
        <p:nvSpPr>
          <p:cNvPr id="10" name="TextBox 9">
            <a:extLst>
              <a:ext uri="{FF2B5EF4-FFF2-40B4-BE49-F238E27FC236}">
                <a16:creationId xmlns:a16="http://schemas.microsoft.com/office/drawing/2014/main" id="{D7AEC1C8-D86D-5046-B221-EAE5C68DF7A3}"/>
              </a:ext>
            </a:extLst>
          </p:cNvPr>
          <p:cNvSpPr txBox="1"/>
          <p:nvPr/>
        </p:nvSpPr>
        <p:spPr>
          <a:xfrm>
            <a:off x="1801908" y="1937748"/>
            <a:ext cx="8130988" cy="830997"/>
          </a:xfrm>
          <a:prstGeom prst="rect">
            <a:avLst/>
          </a:prstGeom>
          <a:solidFill>
            <a:schemeClr val="accent6">
              <a:lumMod val="40000"/>
              <a:lumOff val="60000"/>
            </a:schemeClr>
          </a:solidFill>
          <a:ln w="12700">
            <a:solidFill>
              <a:schemeClr val="tx1"/>
            </a:solidFill>
          </a:ln>
        </p:spPr>
        <p:txBody>
          <a:bodyPr wrap="square" rtlCol="0">
            <a:spAutoFit/>
          </a:bodyPr>
          <a:lstStyle/>
          <a:p>
            <a:pPr algn="ctr"/>
            <a:r>
              <a:rPr lang="en-US" sz="4800" dirty="0"/>
              <a:t>Analytical Model</a:t>
            </a:r>
          </a:p>
        </p:txBody>
      </p:sp>
      <p:sp>
        <p:nvSpPr>
          <p:cNvPr id="9" name="TextBox 8">
            <a:extLst>
              <a:ext uri="{FF2B5EF4-FFF2-40B4-BE49-F238E27FC236}">
                <a16:creationId xmlns:a16="http://schemas.microsoft.com/office/drawing/2014/main" id="{76346C23-3B95-BE40-9BEB-02C8FE931D79}"/>
              </a:ext>
            </a:extLst>
          </p:cNvPr>
          <p:cNvSpPr txBox="1"/>
          <p:nvPr/>
        </p:nvSpPr>
        <p:spPr>
          <a:xfrm>
            <a:off x="1810872" y="1937747"/>
            <a:ext cx="8122024" cy="830998"/>
          </a:xfrm>
          <a:prstGeom prst="rect">
            <a:avLst/>
          </a:prstGeom>
          <a:solidFill>
            <a:srgbClr val="E9E9E9">
              <a:alpha val="85098"/>
            </a:srgbClr>
          </a:solidFill>
          <a:ln w="12700">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1549566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B397-C7B3-6C47-96ED-68E0E41AB3D2}"/>
              </a:ext>
            </a:extLst>
          </p:cNvPr>
          <p:cNvSpPr>
            <a:spLocks noGrp="1"/>
          </p:cNvSpPr>
          <p:nvPr>
            <p:ph type="title"/>
          </p:nvPr>
        </p:nvSpPr>
        <p:spPr/>
        <p:txBody>
          <a:bodyPr>
            <a:normAutofit/>
          </a:bodyPr>
          <a:lstStyle/>
          <a:p>
            <a:r>
              <a:rPr lang="en-US" sz="5400" b="1" dirty="0"/>
              <a:t>Oven</a:t>
            </a:r>
            <a:r>
              <a:rPr lang="en-US" sz="5400" dirty="0"/>
              <a:t> </a:t>
            </a:r>
            <a:r>
              <a:rPr lang="en-US" sz="5400" dirty="0" err="1"/>
              <a:t>Iso</a:t>
            </a:r>
            <a:r>
              <a:rPr lang="en-US" sz="5400" dirty="0"/>
              <a:t>-temperature setup</a:t>
            </a:r>
          </a:p>
        </p:txBody>
      </p:sp>
      <p:sp>
        <p:nvSpPr>
          <p:cNvPr id="4" name="Slide Number Placeholder 3">
            <a:extLst>
              <a:ext uri="{FF2B5EF4-FFF2-40B4-BE49-F238E27FC236}">
                <a16:creationId xmlns:a16="http://schemas.microsoft.com/office/drawing/2014/main" id="{9B50AA79-13D6-FD4F-AFE9-8D713BD818C3}"/>
              </a:ext>
            </a:extLst>
          </p:cNvPr>
          <p:cNvSpPr>
            <a:spLocks noGrp="1"/>
          </p:cNvSpPr>
          <p:nvPr>
            <p:ph type="sldNum" sz="quarter" idx="12"/>
          </p:nvPr>
        </p:nvSpPr>
        <p:spPr/>
        <p:txBody>
          <a:bodyPr/>
          <a:lstStyle/>
          <a:p>
            <a:fld id="{088FEC65-D79E-4DCE-A549-ACBEE94ABE9E}" type="slidenum">
              <a:rPr lang="en-US" smtClean="0"/>
              <a:t>62</a:t>
            </a:fld>
            <a:endParaRPr lang="en-US" dirty="0"/>
          </a:p>
        </p:txBody>
      </p:sp>
      <p:pic>
        <p:nvPicPr>
          <p:cNvPr id="10" name="Content Placeholder 9">
            <a:extLst>
              <a:ext uri="{FF2B5EF4-FFF2-40B4-BE49-F238E27FC236}">
                <a16:creationId xmlns:a16="http://schemas.microsoft.com/office/drawing/2014/main" id="{BC9DF930-7350-FA45-9B1F-577ECDE546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791" y="1805747"/>
            <a:ext cx="9923774" cy="4895854"/>
          </a:xfrm>
        </p:spPr>
      </p:pic>
    </p:spTree>
    <p:extLst>
      <p:ext uri="{BB962C8B-B14F-4D97-AF65-F5344CB8AC3E}">
        <p14:creationId xmlns:p14="http://schemas.microsoft.com/office/powerpoint/2010/main" val="3150093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B397-C7B3-6C47-96ED-68E0E41AB3D2}"/>
              </a:ext>
            </a:extLst>
          </p:cNvPr>
          <p:cNvSpPr>
            <a:spLocks noGrp="1"/>
          </p:cNvSpPr>
          <p:nvPr>
            <p:ph type="title"/>
          </p:nvPr>
        </p:nvSpPr>
        <p:spPr/>
        <p:txBody>
          <a:bodyPr>
            <a:normAutofit/>
          </a:bodyPr>
          <a:lstStyle/>
          <a:p>
            <a:r>
              <a:rPr lang="en-US" sz="5400" b="1" dirty="0"/>
              <a:t>Heat-gun</a:t>
            </a:r>
            <a:r>
              <a:rPr lang="en-US" sz="5400" dirty="0"/>
              <a:t> Experimental Setup</a:t>
            </a:r>
          </a:p>
        </p:txBody>
      </p:sp>
      <p:pic>
        <p:nvPicPr>
          <p:cNvPr id="6" name="Content Placeholder 5">
            <a:extLst>
              <a:ext uri="{FF2B5EF4-FFF2-40B4-BE49-F238E27FC236}">
                <a16:creationId xmlns:a16="http://schemas.microsoft.com/office/drawing/2014/main" id="{71C71037-F841-3B49-9F6B-D9D61C071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782" y="1490900"/>
            <a:ext cx="7292009" cy="5367100"/>
          </a:xfrm>
        </p:spPr>
      </p:pic>
      <p:sp>
        <p:nvSpPr>
          <p:cNvPr id="4" name="Slide Number Placeholder 3">
            <a:extLst>
              <a:ext uri="{FF2B5EF4-FFF2-40B4-BE49-F238E27FC236}">
                <a16:creationId xmlns:a16="http://schemas.microsoft.com/office/drawing/2014/main" id="{9B50AA79-13D6-FD4F-AFE9-8D713BD818C3}"/>
              </a:ext>
            </a:extLst>
          </p:cNvPr>
          <p:cNvSpPr>
            <a:spLocks noGrp="1"/>
          </p:cNvSpPr>
          <p:nvPr>
            <p:ph type="sldNum" sz="quarter" idx="12"/>
          </p:nvPr>
        </p:nvSpPr>
        <p:spPr/>
        <p:txBody>
          <a:bodyPr/>
          <a:lstStyle/>
          <a:p>
            <a:fld id="{088FEC65-D79E-4DCE-A549-ACBEE94ABE9E}" type="slidenum">
              <a:rPr lang="en-US" smtClean="0"/>
              <a:t>63</a:t>
            </a:fld>
            <a:endParaRPr lang="en-US" dirty="0"/>
          </a:p>
        </p:txBody>
      </p:sp>
      <p:pic>
        <p:nvPicPr>
          <p:cNvPr id="8" name="Picture 7">
            <a:extLst>
              <a:ext uri="{FF2B5EF4-FFF2-40B4-BE49-F238E27FC236}">
                <a16:creationId xmlns:a16="http://schemas.microsoft.com/office/drawing/2014/main" id="{F049BB87-D7C7-FF44-B0ED-0A3872D8A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970" y="2277480"/>
            <a:ext cx="4293651" cy="3092174"/>
          </a:xfrm>
          <a:prstGeom prst="rect">
            <a:avLst/>
          </a:prstGeom>
        </p:spPr>
      </p:pic>
    </p:spTree>
    <p:extLst>
      <p:ext uri="{BB962C8B-B14F-4D97-AF65-F5344CB8AC3E}">
        <p14:creationId xmlns:p14="http://schemas.microsoft.com/office/powerpoint/2010/main" val="27044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7CF1-1862-F341-B6B0-28B68BCA8AF7}"/>
              </a:ext>
            </a:extLst>
          </p:cNvPr>
          <p:cNvSpPr>
            <a:spLocks noGrp="1"/>
          </p:cNvSpPr>
          <p:nvPr>
            <p:ph type="title"/>
          </p:nvPr>
        </p:nvSpPr>
        <p:spPr/>
        <p:txBody>
          <a:bodyPr/>
          <a:lstStyle/>
          <a:p>
            <a:r>
              <a:rPr lang="en-US" sz="5400" b="1" dirty="0"/>
              <a:t>Tag-pair </a:t>
            </a:r>
            <a:r>
              <a:rPr lang="en-US" dirty="0"/>
              <a:t>design selection</a:t>
            </a:r>
          </a:p>
        </p:txBody>
      </p:sp>
      <p:pic>
        <p:nvPicPr>
          <p:cNvPr id="6" name="Content Placeholder 5">
            <a:extLst>
              <a:ext uri="{FF2B5EF4-FFF2-40B4-BE49-F238E27FC236}">
                <a16:creationId xmlns:a16="http://schemas.microsoft.com/office/drawing/2014/main" id="{1120D1DD-E543-7B4E-9E68-E2984B5286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3952" y="1976582"/>
            <a:ext cx="5662048" cy="4093882"/>
          </a:xfrm>
        </p:spPr>
      </p:pic>
      <p:sp>
        <p:nvSpPr>
          <p:cNvPr id="4" name="Slide Number Placeholder 3">
            <a:extLst>
              <a:ext uri="{FF2B5EF4-FFF2-40B4-BE49-F238E27FC236}">
                <a16:creationId xmlns:a16="http://schemas.microsoft.com/office/drawing/2014/main" id="{E1568802-6D01-F643-8B30-D4D5EBB6FB7E}"/>
              </a:ext>
            </a:extLst>
          </p:cNvPr>
          <p:cNvSpPr>
            <a:spLocks noGrp="1"/>
          </p:cNvSpPr>
          <p:nvPr>
            <p:ph type="sldNum" sz="quarter" idx="12"/>
          </p:nvPr>
        </p:nvSpPr>
        <p:spPr/>
        <p:txBody>
          <a:bodyPr/>
          <a:lstStyle/>
          <a:p>
            <a:fld id="{088FEC65-D79E-4DCE-A549-ACBEE94ABE9E}" type="slidenum">
              <a:rPr lang="en-US" smtClean="0"/>
              <a:t>64</a:t>
            </a:fld>
            <a:endParaRPr lang="en-US"/>
          </a:p>
        </p:txBody>
      </p:sp>
      <p:pic>
        <p:nvPicPr>
          <p:cNvPr id="8" name="Picture 7">
            <a:extLst>
              <a:ext uri="{FF2B5EF4-FFF2-40B4-BE49-F238E27FC236}">
                <a16:creationId xmlns:a16="http://schemas.microsoft.com/office/drawing/2014/main" id="{9AE67DEE-3FF2-BA45-BD16-A2A14CE54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122" y="1976582"/>
            <a:ext cx="5918866" cy="4093882"/>
          </a:xfrm>
          <a:prstGeom prst="rect">
            <a:avLst/>
          </a:prstGeom>
        </p:spPr>
      </p:pic>
      <p:sp>
        <p:nvSpPr>
          <p:cNvPr id="3" name="TextBox 2">
            <a:extLst>
              <a:ext uri="{FF2B5EF4-FFF2-40B4-BE49-F238E27FC236}">
                <a16:creationId xmlns:a16="http://schemas.microsoft.com/office/drawing/2014/main" id="{E11A8458-E6AF-3441-83EA-E37FB98DF6CF}"/>
              </a:ext>
            </a:extLst>
          </p:cNvPr>
          <p:cNvSpPr txBox="1"/>
          <p:nvPr/>
        </p:nvSpPr>
        <p:spPr>
          <a:xfrm>
            <a:off x="2741493" y="6044688"/>
            <a:ext cx="5869107" cy="584775"/>
          </a:xfrm>
          <a:prstGeom prst="rect">
            <a:avLst/>
          </a:prstGeom>
          <a:noFill/>
          <a:ln>
            <a:solidFill>
              <a:srgbClr val="FF0000"/>
            </a:solidFill>
          </a:ln>
        </p:spPr>
        <p:txBody>
          <a:bodyPr wrap="none" rtlCol="0">
            <a:spAutoFit/>
          </a:bodyPr>
          <a:lstStyle/>
          <a:p>
            <a:r>
              <a:rPr lang="en-US" sz="3200" dirty="0"/>
              <a:t>Larger area induces bigger change</a:t>
            </a:r>
          </a:p>
        </p:txBody>
      </p:sp>
    </p:spTree>
    <p:extLst>
      <p:ext uri="{BB962C8B-B14F-4D97-AF65-F5344CB8AC3E}">
        <p14:creationId xmlns:p14="http://schemas.microsoft.com/office/powerpoint/2010/main" val="1460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AEE9E5DB-5FBC-DB4B-AB91-4F42E4BB658F}"/>
              </a:ext>
            </a:extLst>
          </p:cNvPr>
          <p:cNvPicPr>
            <a:picLocks noChangeAspect="1"/>
          </p:cNvPicPr>
          <p:nvPr/>
        </p:nvPicPr>
        <p:blipFill rotWithShape="1">
          <a:blip r:embed="rId3">
            <a:extLst>
              <a:ext uri="{28A0092B-C50C-407E-A947-70E740481C1C}">
                <a14:useLocalDpi xmlns:a14="http://schemas.microsoft.com/office/drawing/2010/main" val="0"/>
              </a:ext>
            </a:extLst>
          </a:blip>
          <a:srcRect l="453" t="2559" r="1"/>
          <a:stretch/>
        </p:blipFill>
        <p:spPr>
          <a:xfrm>
            <a:off x="5257800" y="2222500"/>
            <a:ext cx="6717323" cy="4644740"/>
          </a:xfrm>
          <a:prstGeom prst="rect">
            <a:avLst/>
          </a:prstGeom>
        </p:spPr>
      </p:pic>
      <p:sp>
        <p:nvSpPr>
          <p:cNvPr id="2" name="Title 1">
            <a:extLst>
              <a:ext uri="{FF2B5EF4-FFF2-40B4-BE49-F238E27FC236}">
                <a16:creationId xmlns:a16="http://schemas.microsoft.com/office/drawing/2014/main" id="{702AB397-C7B3-6C47-96ED-68E0E41AB3D2}"/>
              </a:ext>
            </a:extLst>
          </p:cNvPr>
          <p:cNvSpPr>
            <a:spLocks noGrp="1"/>
          </p:cNvSpPr>
          <p:nvPr>
            <p:ph type="title"/>
          </p:nvPr>
        </p:nvSpPr>
        <p:spPr/>
        <p:txBody>
          <a:bodyPr>
            <a:normAutofit/>
          </a:bodyPr>
          <a:lstStyle/>
          <a:p>
            <a:r>
              <a:rPr lang="en-US" sz="5400" b="1" dirty="0"/>
              <a:t>Related</a:t>
            </a:r>
            <a:r>
              <a:rPr lang="en-US" sz="5400" dirty="0"/>
              <a:t> metrics</a:t>
            </a:r>
          </a:p>
        </p:txBody>
      </p:sp>
      <p:sp>
        <p:nvSpPr>
          <p:cNvPr id="3" name="Content Placeholder 2">
            <a:extLst>
              <a:ext uri="{FF2B5EF4-FFF2-40B4-BE49-F238E27FC236}">
                <a16:creationId xmlns:a16="http://schemas.microsoft.com/office/drawing/2014/main" id="{276C78DD-EE2F-3647-9A02-753A656C8E97}"/>
              </a:ext>
            </a:extLst>
          </p:cNvPr>
          <p:cNvSpPr>
            <a:spLocks noGrp="1"/>
          </p:cNvSpPr>
          <p:nvPr>
            <p:ph idx="1"/>
          </p:nvPr>
        </p:nvSpPr>
        <p:spPr>
          <a:xfrm>
            <a:off x="838200" y="1825625"/>
            <a:ext cx="10515600" cy="4351338"/>
          </a:xfrm>
        </p:spPr>
        <p:txBody>
          <a:bodyPr/>
          <a:lstStyle/>
          <a:p>
            <a:r>
              <a:rPr lang="en-US" dirty="0"/>
              <a:t>Analog Identifier (</a:t>
            </a:r>
            <a:r>
              <a:rPr lang="en-US" dirty="0">
                <a:solidFill>
                  <a:srgbClr val="FF0000"/>
                </a:solidFill>
              </a:rPr>
              <a:t>AID</a:t>
            </a:r>
            <a:r>
              <a:rPr lang="en-US" dirty="0"/>
              <a:t>)</a:t>
            </a:r>
          </a:p>
          <a:p>
            <a:endParaRPr lang="en-US" dirty="0"/>
          </a:p>
          <a:p>
            <a:endParaRPr lang="en-US" dirty="0"/>
          </a:p>
          <a:p>
            <a:r>
              <a:rPr lang="en-US" dirty="0"/>
              <a:t>Differential Minimum</a:t>
            </a:r>
          </a:p>
          <a:p>
            <a:pPr marL="0" indent="0">
              <a:buNone/>
            </a:pPr>
            <a:r>
              <a:rPr lang="en-US" dirty="0"/>
              <a:t>   Threshold Power (</a:t>
            </a:r>
            <a:r>
              <a:rPr lang="en-US" dirty="0">
                <a:solidFill>
                  <a:srgbClr val="FF0000"/>
                </a:solidFill>
              </a:rPr>
              <a:t>DMRT</a:t>
            </a:r>
            <a:r>
              <a:rPr lang="en-US" dirty="0"/>
              <a:t>)</a:t>
            </a:r>
          </a:p>
          <a:p>
            <a:pPr marL="0" indent="0">
              <a:buNone/>
            </a:pPr>
            <a:endParaRPr lang="en-US" dirty="0"/>
          </a:p>
          <a:p>
            <a:pPr marL="0" indent="0">
              <a:buNone/>
            </a:pPr>
            <a:endParaRPr lang="en-US" dirty="0"/>
          </a:p>
          <a:p>
            <a:r>
              <a:rPr lang="en-US" dirty="0"/>
              <a:t>Phase Difference (</a:t>
            </a:r>
            <a:r>
              <a:rPr lang="en-US" dirty="0">
                <a:solidFill>
                  <a:srgbClr val="FF0000"/>
                </a:solidFill>
              </a:rPr>
              <a:t>PD</a:t>
            </a:r>
            <a:r>
              <a:rPr lang="en-US" dirty="0"/>
              <a:t>)</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B50AA79-13D6-FD4F-AFE9-8D713BD818C3}"/>
              </a:ext>
            </a:extLst>
          </p:cNvPr>
          <p:cNvSpPr>
            <a:spLocks noGrp="1"/>
          </p:cNvSpPr>
          <p:nvPr>
            <p:ph type="sldNum" sz="quarter" idx="12"/>
          </p:nvPr>
        </p:nvSpPr>
        <p:spPr/>
        <p:txBody>
          <a:bodyPr/>
          <a:lstStyle/>
          <a:p>
            <a:fld id="{088FEC65-D79E-4DCE-A549-ACBEE94ABE9E}" type="slidenum">
              <a:rPr lang="en-US" smtClean="0"/>
              <a:t>65</a:t>
            </a:fld>
            <a:endParaRPr lang="en-US" dirty="0"/>
          </a:p>
        </p:txBody>
      </p:sp>
      <p:pic>
        <p:nvPicPr>
          <p:cNvPr id="39" name="Picture 38">
            <a:extLst>
              <a:ext uri="{FF2B5EF4-FFF2-40B4-BE49-F238E27FC236}">
                <a16:creationId xmlns:a16="http://schemas.microsoft.com/office/drawing/2014/main" id="{C9AB5BF3-6577-D045-8416-5EA2BD7EE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82" y="2435545"/>
            <a:ext cx="4158272" cy="666535"/>
          </a:xfrm>
          <a:prstGeom prst="rect">
            <a:avLst/>
          </a:prstGeom>
        </p:spPr>
      </p:pic>
      <p:pic>
        <p:nvPicPr>
          <p:cNvPr id="41" name="Picture 40">
            <a:extLst>
              <a:ext uri="{FF2B5EF4-FFF2-40B4-BE49-F238E27FC236}">
                <a16:creationId xmlns:a16="http://schemas.microsoft.com/office/drawing/2014/main" id="{81281FE7-A01D-3149-9B96-99A9AAFDA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200" y="5968064"/>
            <a:ext cx="3405560" cy="483850"/>
          </a:xfrm>
          <a:prstGeom prst="rect">
            <a:avLst/>
          </a:prstGeom>
        </p:spPr>
      </p:pic>
      <p:pic>
        <p:nvPicPr>
          <p:cNvPr id="45" name="Picture 44">
            <a:extLst>
              <a:ext uri="{FF2B5EF4-FFF2-40B4-BE49-F238E27FC236}">
                <a16:creationId xmlns:a16="http://schemas.microsoft.com/office/drawing/2014/main" id="{F2182524-B3B6-B54C-8D2B-38B4D2163FC5}"/>
              </a:ext>
            </a:extLst>
          </p:cNvPr>
          <p:cNvPicPr>
            <a:picLocks noChangeAspect="1"/>
          </p:cNvPicPr>
          <p:nvPr/>
        </p:nvPicPr>
        <p:blipFill rotWithShape="1">
          <a:blip r:embed="rId6">
            <a:extLst>
              <a:ext uri="{28A0092B-C50C-407E-A947-70E740481C1C}">
                <a14:useLocalDpi xmlns:a14="http://schemas.microsoft.com/office/drawing/2010/main" val="0"/>
              </a:ext>
            </a:extLst>
          </a:blip>
          <a:srcRect t="13582"/>
          <a:stretch/>
        </p:blipFill>
        <p:spPr>
          <a:xfrm>
            <a:off x="1132703" y="4570135"/>
            <a:ext cx="3698377" cy="370437"/>
          </a:xfrm>
          <a:prstGeom prst="rect">
            <a:avLst/>
          </a:prstGeom>
        </p:spPr>
      </p:pic>
      <p:sp>
        <p:nvSpPr>
          <p:cNvPr id="56" name="TextBox 55">
            <a:extLst>
              <a:ext uri="{FF2B5EF4-FFF2-40B4-BE49-F238E27FC236}">
                <a16:creationId xmlns:a16="http://schemas.microsoft.com/office/drawing/2014/main" id="{DC254F21-F478-6246-A1FC-C0E694089EB1}"/>
              </a:ext>
            </a:extLst>
          </p:cNvPr>
          <p:cNvSpPr txBox="1"/>
          <p:nvPr/>
        </p:nvSpPr>
        <p:spPr>
          <a:xfrm>
            <a:off x="6341724" y="6099911"/>
            <a:ext cx="798617" cy="584775"/>
          </a:xfrm>
          <a:prstGeom prst="rect">
            <a:avLst/>
          </a:prstGeom>
          <a:solidFill>
            <a:schemeClr val="accent1">
              <a:lumMod val="40000"/>
              <a:lumOff val="60000"/>
            </a:schemeClr>
          </a:solidFill>
        </p:spPr>
        <p:txBody>
          <a:bodyPr wrap="none" rtlCol="0">
            <a:spAutoFit/>
          </a:bodyPr>
          <a:lstStyle/>
          <a:p>
            <a:r>
              <a:rPr lang="en-US" sz="3200" dirty="0">
                <a:solidFill>
                  <a:srgbClr val="FF0000"/>
                </a:solidFill>
              </a:rPr>
              <a:t>6.2 </a:t>
            </a:r>
          </a:p>
        </p:txBody>
      </p:sp>
      <p:sp>
        <p:nvSpPr>
          <p:cNvPr id="57" name="TextBox 56">
            <a:extLst>
              <a:ext uri="{FF2B5EF4-FFF2-40B4-BE49-F238E27FC236}">
                <a16:creationId xmlns:a16="http://schemas.microsoft.com/office/drawing/2014/main" id="{0709A973-1DA3-B243-8FD5-075089517D70}"/>
              </a:ext>
            </a:extLst>
          </p:cNvPr>
          <p:cNvSpPr txBox="1"/>
          <p:nvPr/>
        </p:nvSpPr>
        <p:spPr>
          <a:xfrm>
            <a:off x="6989278" y="4253323"/>
            <a:ext cx="1007007" cy="584775"/>
          </a:xfrm>
          <a:prstGeom prst="rect">
            <a:avLst/>
          </a:prstGeom>
          <a:solidFill>
            <a:schemeClr val="accent1">
              <a:lumMod val="40000"/>
              <a:lumOff val="60000"/>
            </a:schemeClr>
          </a:solidFill>
        </p:spPr>
        <p:txBody>
          <a:bodyPr wrap="none" rtlCol="0">
            <a:spAutoFit/>
          </a:bodyPr>
          <a:lstStyle/>
          <a:p>
            <a:r>
              <a:rPr lang="en-US" sz="3200" dirty="0">
                <a:solidFill>
                  <a:srgbClr val="FF0000"/>
                </a:solidFill>
              </a:rPr>
              <a:t>12.6 </a:t>
            </a:r>
          </a:p>
        </p:txBody>
      </p:sp>
      <p:cxnSp>
        <p:nvCxnSpPr>
          <p:cNvPr id="10" name="Straight Connector 9">
            <a:extLst>
              <a:ext uri="{FF2B5EF4-FFF2-40B4-BE49-F238E27FC236}">
                <a16:creationId xmlns:a16="http://schemas.microsoft.com/office/drawing/2014/main" id="{BE2C059B-BF41-F94A-A28A-5CA1297BDEE3}"/>
              </a:ext>
            </a:extLst>
          </p:cNvPr>
          <p:cNvCxnSpPr>
            <a:cxnSpLocks/>
          </p:cNvCxnSpPr>
          <p:nvPr/>
        </p:nvCxnSpPr>
        <p:spPr>
          <a:xfrm>
            <a:off x="6209414" y="4013848"/>
            <a:ext cx="3040912" cy="2652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14A4003-B5DB-DB44-81C9-71B65B7AABC1}"/>
              </a:ext>
            </a:extLst>
          </p:cNvPr>
          <p:cNvCxnSpPr>
            <a:cxnSpLocks/>
          </p:cNvCxnSpPr>
          <p:nvPr/>
        </p:nvCxnSpPr>
        <p:spPr>
          <a:xfrm>
            <a:off x="6230679" y="4040372"/>
            <a:ext cx="0" cy="194895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E772CAF-A704-9B41-9155-F5CA6AA3891B}"/>
              </a:ext>
            </a:extLst>
          </p:cNvPr>
          <p:cNvCxnSpPr>
            <a:cxnSpLocks/>
          </p:cNvCxnSpPr>
          <p:nvPr/>
        </p:nvCxnSpPr>
        <p:spPr>
          <a:xfrm>
            <a:off x="6574466" y="4019107"/>
            <a:ext cx="0" cy="194895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CF3DEE2-23BD-974F-93B2-E6AAE05DA215}"/>
              </a:ext>
            </a:extLst>
          </p:cNvPr>
          <p:cNvCxnSpPr>
            <a:cxnSpLocks/>
          </p:cNvCxnSpPr>
          <p:nvPr/>
        </p:nvCxnSpPr>
        <p:spPr>
          <a:xfrm>
            <a:off x="6852087" y="4019107"/>
            <a:ext cx="0" cy="194895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4224A1E-6714-8E48-A11B-79718A9451C7}"/>
              </a:ext>
            </a:extLst>
          </p:cNvPr>
          <p:cNvSpPr txBox="1"/>
          <p:nvPr/>
        </p:nvSpPr>
        <p:spPr>
          <a:xfrm>
            <a:off x="5015213" y="4838098"/>
            <a:ext cx="705642" cy="584775"/>
          </a:xfrm>
          <a:prstGeom prst="rect">
            <a:avLst/>
          </a:prstGeom>
          <a:solidFill>
            <a:schemeClr val="accent1">
              <a:lumMod val="40000"/>
              <a:lumOff val="60000"/>
            </a:schemeClr>
          </a:solidFill>
        </p:spPr>
        <p:txBody>
          <a:bodyPr wrap="none" rtlCol="0">
            <a:spAutoFit/>
          </a:bodyPr>
          <a:lstStyle/>
          <a:p>
            <a:r>
              <a:rPr lang="en-US" sz="3200" dirty="0">
                <a:solidFill>
                  <a:srgbClr val="FF0000"/>
                </a:solidFill>
              </a:rPr>
              <a:t>2.9</a:t>
            </a:r>
          </a:p>
        </p:txBody>
      </p:sp>
    </p:spTree>
    <p:extLst>
      <p:ext uri="{BB962C8B-B14F-4D97-AF65-F5344CB8AC3E}">
        <p14:creationId xmlns:p14="http://schemas.microsoft.com/office/powerpoint/2010/main" val="17883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linds(horizontal)">
                                      <p:cBhvr>
                                        <p:cTn id="33" dur="500"/>
                                        <p:tgtEl>
                                          <p:spTgt spid="4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linds(horizontal)">
                                      <p:cBhvr>
                                        <p:cTn id="36" dur="500"/>
                                        <p:tgtEl>
                                          <p:spTgt spid="51"/>
                                        </p:tgtEl>
                                      </p:cBhvr>
                                    </p:animEffect>
                                  </p:childTnLst>
                                </p:cTn>
                              </p:par>
                            </p:childTnLst>
                          </p:cTn>
                        </p:par>
                        <p:par>
                          <p:cTn id="37" fill="hold">
                            <p:stCondLst>
                              <p:cond delay="500"/>
                            </p:stCondLst>
                            <p:childTnLst>
                              <p:par>
                                <p:cTn id="38" presetID="3" presetClass="entr" presetSubtype="1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linds(horizontal)">
                                      <p:cBhvr>
                                        <p:cTn id="40" dur="1000"/>
                                        <p:tgtEl>
                                          <p:spTgt spid="4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blinds(horizontal)">
                                      <p:cBhvr>
                                        <p:cTn id="43" dur="500"/>
                                        <p:tgtEl>
                                          <p:spTgt spid="56"/>
                                        </p:tgtEl>
                                      </p:cBhvr>
                                    </p:animEffect>
                                  </p:childTnLst>
                                </p:cTn>
                              </p:par>
                            </p:childTnLst>
                          </p:cTn>
                        </p:par>
                        <p:par>
                          <p:cTn id="44" fill="hold">
                            <p:stCondLst>
                              <p:cond delay="1500"/>
                            </p:stCondLst>
                            <p:childTnLst>
                              <p:par>
                                <p:cTn id="45" presetID="3" presetClass="entr" presetSubtype="1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1000"/>
                                        <p:tgtEl>
                                          <p:spTgt spid="4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linds(horizontal)">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6" grpId="0" animBg="1"/>
      <p:bldP spid="57" grpId="0" animBg="1"/>
      <p:bldP spid="5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object, fence&#10;&#10;Description automatically generated">
            <a:extLst>
              <a:ext uri="{FF2B5EF4-FFF2-40B4-BE49-F238E27FC236}">
                <a16:creationId xmlns:a16="http://schemas.microsoft.com/office/drawing/2014/main" id="{7A78B999-ECB5-A946-91DC-2B09808B4D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8900" y="1329499"/>
            <a:ext cx="6461177" cy="4695064"/>
          </a:xfrm>
        </p:spPr>
      </p:pic>
      <p:sp>
        <p:nvSpPr>
          <p:cNvPr id="2" name="Title 1">
            <a:extLst>
              <a:ext uri="{FF2B5EF4-FFF2-40B4-BE49-F238E27FC236}">
                <a16:creationId xmlns:a16="http://schemas.microsoft.com/office/drawing/2014/main" id="{702AB397-C7B3-6C47-96ED-68E0E41AB3D2}"/>
              </a:ext>
            </a:extLst>
          </p:cNvPr>
          <p:cNvSpPr>
            <a:spLocks noGrp="1"/>
          </p:cNvSpPr>
          <p:nvPr>
            <p:ph type="title"/>
          </p:nvPr>
        </p:nvSpPr>
        <p:spPr/>
        <p:txBody>
          <a:bodyPr>
            <a:normAutofit/>
          </a:bodyPr>
          <a:lstStyle/>
          <a:p>
            <a:r>
              <a:rPr lang="en-US" sz="5400" b="1" dirty="0"/>
              <a:t>Impact</a:t>
            </a:r>
            <a:r>
              <a:rPr lang="en-US" sz="5400" dirty="0"/>
              <a:t> of distance</a:t>
            </a:r>
          </a:p>
        </p:txBody>
      </p:sp>
      <p:sp>
        <p:nvSpPr>
          <p:cNvPr id="4" name="Slide Number Placeholder 3">
            <a:extLst>
              <a:ext uri="{FF2B5EF4-FFF2-40B4-BE49-F238E27FC236}">
                <a16:creationId xmlns:a16="http://schemas.microsoft.com/office/drawing/2014/main" id="{9B50AA79-13D6-FD4F-AFE9-8D713BD818C3}"/>
              </a:ext>
            </a:extLst>
          </p:cNvPr>
          <p:cNvSpPr>
            <a:spLocks noGrp="1"/>
          </p:cNvSpPr>
          <p:nvPr>
            <p:ph type="sldNum" sz="quarter" idx="12"/>
          </p:nvPr>
        </p:nvSpPr>
        <p:spPr/>
        <p:txBody>
          <a:bodyPr/>
          <a:lstStyle/>
          <a:p>
            <a:fld id="{088FEC65-D79E-4DCE-A549-ACBEE94ABE9E}" type="slidenum">
              <a:rPr lang="en-US" smtClean="0"/>
              <a:t>66</a:t>
            </a:fld>
            <a:endParaRPr lang="en-US"/>
          </a:p>
        </p:txBody>
      </p:sp>
      <p:sp>
        <p:nvSpPr>
          <p:cNvPr id="7" name="TextBox 6">
            <a:extLst>
              <a:ext uri="{FF2B5EF4-FFF2-40B4-BE49-F238E27FC236}">
                <a16:creationId xmlns:a16="http://schemas.microsoft.com/office/drawing/2014/main" id="{D314C270-449A-9A4E-B051-DDCEA0EE41EC}"/>
              </a:ext>
            </a:extLst>
          </p:cNvPr>
          <p:cNvSpPr txBox="1"/>
          <p:nvPr/>
        </p:nvSpPr>
        <p:spPr>
          <a:xfrm>
            <a:off x="1405128" y="6057385"/>
            <a:ext cx="9787128"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remains within ~10 degree</a:t>
            </a:r>
          </a:p>
        </p:txBody>
      </p:sp>
    </p:spTree>
    <p:extLst>
      <p:ext uri="{BB962C8B-B14F-4D97-AF65-F5344CB8AC3E}">
        <p14:creationId xmlns:p14="http://schemas.microsoft.com/office/powerpoint/2010/main" val="17636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B397-C7B3-6C47-96ED-68E0E41AB3D2}"/>
              </a:ext>
            </a:extLst>
          </p:cNvPr>
          <p:cNvSpPr>
            <a:spLocks noGrp="1"/>
          </p:cNvSpPr>
          <p:nvPr>
            <p:ph type="title"/>
          </p:nvPr>
        </p:nvSpPr>
        <p:spPr/>
        <p:txBody>
          <a:bodyPr>
            <a:normAutofit/>
          </a:bodyPr>
          <a:lstStyle/>
          <a:p>
            <a:r>
              <a:rPr lang="en-US" sz="5400" b="1" dirty="0"/>
              <a:t>Impact</a:t>
            </a:r>
            <a:r>
              <a:rPr lang="en-US" sz="5400" dirty="0"/>
              <a:t> of orientation</a:t>
            </a:r>
          </a:p>
        </p:txBody>
      </p:sp>
      <p:sp>
        <p:nvSpPr>
          <p:cNvPr id="4" name="Slide Number Placeholder 3">
            <a:extLst>
              <a:ext uri="{FF2B5EF4-FFF2-40B4-BE49-F238E27FC236}">
                <a16:creationId xmlns:a16="http://schemas.microsoft.com/office/drawing/2014/main" id="{9B50AA79-13D6-FD4F-AFE9-8D713BD818C3}"/>
              </a:ext>
            </a:extLst>
          </p:cNvPr>
          <p:cNvSpPr>
            <a:spLocks noGrp="1"/>
          </p:cNvSpPr>
          <p:nvPr>
            <p:ph type="sldNum" sz="quarter" idx="12"/>
          </p:nvPr>
        </p:nvSpPr>
        <p:spPr/>
        <p:txBody>
          <a:bodyPr/>
          <a:lstStyle/>
          <a:p>
            <a:fld id="{088FEC65-D79E-4DCE-A549-ACBEE94ABE9E}" type="slidenum">
              <a:rPr lang="en-US" smtClean="0"/>
              <a:t>67</a:t>
            </a:fld>
            <a:endParaRPr lang="en-US"/>
          </a:p>
        </p:txBody>
      </p:sp>
      <p:sp>
        <p:nvSpPr>
          <p:cNvPr id="5" name="TextBox 4">
            <a:extLst>
              <a:ext uri="{FF2B5EF4-FFF2-40B4-BE49-F238E27FC236}">
                <a16:creationId xmlns:a16="http://schemas.microsoft.com/office/drawing/2014/main" id="{DA69F5F5-BB7C-0C46-A0F8-72FB2D9973AB}"/>
              </a:ext>
            </a:extLst>
          </p:cNvPr>
          <p:cNvSpPr txBox="1"/>
          <p:nvPr/>
        </p:nvSpPr>
        <p:spPr>
          <a:xfrm>
            <a:off x="1405128" y="6057385"/>
            <a:ext cx="9787128"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remains within ~7 degree</a:t>
            </a:r>
          </a:p>
        </p:txBody>
      </p:sp>
      <p:pic>
        <p:nvPicPr>
          <p:cNvPr id="9" name="Content Placeholder 8" descr="A picture containing object, clock&#10;&#10;Description automatically generated">
            <a:extLst>
              <a:ext uri="{FF2B5EF4-FFF2-40B4-BE49-F238E27FC236}">
                <a16:creationId xmlns:a16="http://schemas.microsoft.com/office/drawing/2014/main" id="{40F7F081-4B5A-7A41-BD4F-0E160931B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6333" y="1548885"/>
            <a:ext cx="5965934" cy="4351338"/>
          </a:xfrm>
        </p:spPr>
      </p:pic>
    </p:spTree>
    <p:extLst>
      <p:ext uri="{BB962C8B-B14F-4D97-AF65-F5344CB8AC3E}">
        <p14:creationId xmlns:p14="http://schemas.microsoft.com/office/powerpoint/2010/main" val="10566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1E4D-B615-8948-92D6-25E2F31AF555}"/>
              </a:ext>
            </a:extLst>
          </p:cNvPr>
          <p:cNvSpPr>
            <a:spLocks noGrp="1"/>
          </p:cNvSpPr>
          <p:nvPr>
            <p:ph type="title"/>
          </p:nvPr>
        </p:nvSpPr>
        <p:spPr>
          <a:xfrm>
            <a:off x="457848" y="97944"/>
            <a:ext cx="10515600" cy="1325563"/>
          </a:xfrm>
        </p:spPr>
        <p:txBody>
          <a:bodyPr>
            <a:normAutofit/>
          </a:bodyPr>
          <a:lstStyle/>
          <a:p>
            <a:r>
              <a:rPr lang="en-US" sz="5400" b="1" dirty="0"/>
              <a:t>Related</a:t>
            </a:r>
            <a:r>
              <a:rPr lang="en-US" sz="5400" dirty="0"/>
              <a:t> works of </a:t>
            </a:r>
            <a:r>
              <a:rPr lang="en-US" sz="5400" dirty="0" err="1"/>
              <a:t>RTSense</a:t>
            </a:r>
            <a:endParaRPr lang="en-US" sz="5400" dirty="0"/>
          </a:p>
        </p:txBody>
      </p:sp>
      <p:sp>
        <p:nvSpPr>
          <p:cNvPr id="3" name="Content Placeholder 2">
            <a:extLst>
              <a:ext uri="{FF2B5EF4-FFF2-40B4-BE49-F238E27FC236}">
                <a16:creationId xmlns:a16="http://schemas.microsoft.com/office/drawing/2014/main" id="{41C68656-4977-8547-8A9C-F7BB057E0DB1}"/>
              </a:ext>
            </a:extLst>
          </p:cNvPr>
          <p:cNvSpPr>
            <a:spLocks noGrp="1"/>
          </p:cNvSpPr>
          <p:nvPr>
            <p:ph idx="1"/>
          </p:nvPr>
        </p:nvSpPr>
        <p:spPr>
          <a:xfrm>
            <a:off x="116730" y="1650072"/>
            <a:ext cx="12003932" cy="4342165"/>
          </a:xfrm>
        </p:spPr>
        <p:txBody>
          <a:bodyPr>
            <a:normAutofit/>
          </a:bodyPr>
          <a:lstStyle/>
          <a:p>
            <a:r>
              <a:rPr lang="en-US" sz="3900" dirty="0"/>
              <a:t>Active RFID based Sensing </a:t>
            </a:r>
          </a:p>
          <a:p>
            <a:pPr lvl="1"/>
            <a:r>
              <a:rPr lang="en-US" sz="2600" dirty="0">
                <a:solidFill>
                  <a:srgbClr val="FF0000"/>
                </a:solidFill>
              </a:rPr>
              <a:t>WISP </a:t>
            </a:r>
            <a:r>
              <a:rPr lang="en-US" sz="2600" dirty="0"/>
              <a:t>(IEEE RFID ‘07)</a:t>
            </a:r>
            <a:r>
              <a:rPr lang="en-US" sz="2600" dirty="0">
                <a:solidFill>
                  <a:srgbClr val="FF0000"/>
                </a:solidFill>
              </a:rPr>
              <a:t> </a:t>
            </a:r>
            <a:r>
              <a:rPr lang="en-US" sz="2600" dirty="0"/>
              <a:t>, </a:t>
            </a:r>
            <a:r>
              <a:rPr lang="en-US" sz="2600" dirty="0" err="1">
                <a:solidFill>
                  <a:srgbClr val="FF0000"/>
                </a:solidFill>
              </a:rPr>
              <a:t>Ekhonet</a:t>
            </a:r>
            <a:r>
              <a:rPr lang="en-US" sz="2600" dirty="0"/>
              <a:t> (</a:t>
            </a:r>
            <a:r>
              <a:rPr lang="en-US" sz="2600" dirty="0" err="1"/>
              <a:t>Mobicom</a:t>
            </a:r>
            <a:r>
              <a:rPr lang="en-US" sz="2600" dirty="0"/>
              <a:t> ‘14) </a:t>
            </a:r>
            <a:r>
              <a:rPr lang="mr-IN" sz="2600" dirty="0"/>
              <a:t>…</a:t>
            </a:r>
            <a:endParaRPr lang="en-US" sz="2600" dirty="0"/>
          </a:p>
          <a:p>
            <a:pPr lvl="1"/>
            <a:endParaRPr lang="en-US" sz="3200" dirty="0"/>
          </a:p>
          <a:p>
            <a:r>
              <a:rPr lang="en-US" sz="3900" dirty="0"/>
              <a:t>Custom Tag based Sensing</a:t>
            </a:r>
          </a:p>
          <a:p>
            <a:pPr lvl="1"/>
            <a:r>
              <a:rPr lang="en-US" sz="2600" dirty="0">
                <a:solidFill>
                  <a:srgbClr val="FF0000"/>
                </a:solidFill>
              </a:rPr>
              <a:t>Gas Sensor </a:t>
            </a:r>
            <a:r>
              <a:rPr lang="en-US" sz="2600" dirty="0"/>
              <a:t>(IEEE TMTT ‘13), </a:t>
            </a:r>
            <a:r>
              <a:rPr lang="en-US" sz="2600" dirty="0">
                <a:solidFill>
                  <a:srgbClr val="FF0000"/>
                </a:solidFill>
              </a:rPr>
              <a:t>Humidity Sensor </a:t>
            </a:r>
            <a:r>
              <a:rPr lang="en-US" sz="2600" dirty="0"/>
              <a:t>(Sensors ‘12) …</a:t>
            </a:r>
          </a:p>
          <a:p>
            <a:pPr lvl="1"/>
            <a:endParaRPr lang="en-US" sz="3200" dirty="0"/>
          </a:p>
          <a:p>
            <a:r>
              <a:rPr lang="en-US" sz="3900" dirty="0"/>
              <a:t>RFID Tag Antenna Sensing (</a:t>
            </a:r>
            <a:r>
              <a:rPr lang="en-US" sz="3900" dirty="0">
                <a:solidFill>
                  <a:srgbClr val="00B0F0"/>
                </a:solidFill>
              </a:rPr>
              <a:t>Closest</a:t>
            </a:r>
            <a:r>
              <a:rPr lang="en-US" sz="3900" dirty="0"/>
              <a:t>) </a:t>
            </a:r>
          </a:p>
          <a:p>
            <a:pPr lvl="1"/>
            <a:r>
              <a:rPr lang="en-US" sz="2600" dirty="0">
                <a:solidFill>
                  <a:srgbClr val="FF0000"/>
                </a:solidFill>
              </a:rPr>
              <a:t>RFID Hacking </a:t>
            </a:r>
            <a:r>
              <a:rPr lang="en-US" sz="2600" dirty="0"/>
              <a:t>(</a:t>
            </a:r>
            <a:r>
              <a:rPr lang="en-US" sz="2600" dirty="0" err="1"/>
              <a:t>Mobicom</a:t>
            </a:r>
            <a:r>
              <a:rPr lang="en-US" sz="2600" dirty="0"/>
              <a:t> ‘19), </a:t>
            </a:r>
            <a:r>
              <a:rPr lang="en-US" sz="2600" dirty="0">
                <a:solidFill>
                  <a:srgbClr val="FF0000"/>
                </a:solidFill>
              </a:rPr>
              <a:t>AID</a:t>
            </a:r>
            <a:r>
              <a:rPr lang="en-US" sz="2600" dirty="0"/>
              <a:t>  (EURFID ‘15) </a:t>
            </a:r>
            <a:r>
              <a:rPr lang="mr-IN" sz="2600" dirty="0"/>
              <a:t>…</a:t>
            </a:r>
            <a:endParaRPr lang="en-US" sz="2600" dirty="0"/>
          </a:p>
          <a:p>
            <a:endParaRPr lang="en-US" dirty="0"/>
          </a:p>
        </p:txBody>
      </p:sp>
      <p:sp>
        <p:nvSpPr>
          <p:cNvPr id="4" name="Slide Number Placeholder 3">
            <a:extLst>
              <a:ext uri="{FF2B5EF4-FFF2-40B4-BE49-F238E27FC236}">
                <a16:creationId xmlns:a16="http://schemas.microsoft.com/office/drawing/2014/main" id="{06AF50AC-D728-E34D-9962-84F7043EC4EB}"/>
              </a:ext>
            </a:extLst>
          </p:cNvPr>
          <p:cNvSpPr>
            <a:spLocks noGrp="1"/>
          </p:cNvSpPr>
          <p:nvPr>
            <p:ph type="sldNum" sz="quarter" idx="12"/>
          </p:nvPr>
        </p:nvSpPr>
        <p:spPr/>
        <p:txBody>
          <a:bodyPr/>
          <a:lstStyle/>
          <a:p>
            <a:fld id="{088FEC65-D79E-4DCE-A549-ACBEE94ABE9E}" type="slidenum">
              <a:rPr lang="en-US" smtClean="0"/>
              <a:t>68</a:t>
            </a:fld>
            <a:endParaRPr lang="en-US"/>
          </a:p>
        </p:txBody>
      </p:sp>
      <p:pic>
        <p:nvPicPr>
          <p:cNvPr id="6" name="Picture 5">
            <a:extLst>
              <a:ext uri="{FF2B5EF4-FFF2-40B4-BE49-F238E27FC236}">
                <a16:creationId xmlns:a16="http://schemas.microsoft.com/office/drawing/2014/main" id="{FB444296-9DCF-E640-901E-237E71E19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73716" y="3272742"/>
            <a:ext cx="1398979" cy="4404128"/>
          </a:xfrm>
          <a:prstGeom prst="rect">
            <a:avLst/>
          </a:prstGeom>
        </p:spPr>
      </p:pic>
    </p:spTree>
    <p:extLst>
      <p:ext uri="{BB962C8B-B14F-4D97-AF65-F5344CB8AC3E}">
        <p14:creationId xmlns:p14="http://schemas.microsoft.com/office/powerpoint/2010/main" val="23709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5" y="136521"/>
            <a:ext cx="10515600" cy="1325563"/>
          </a:xfrm>
        </p:spPr>
        <p:txBody>
          <a:bodyPr>
            <a:normAutofit/>
          </a:bodyPr>
          <a:lstStyle/>
          <a:p>
            <a:r>
              <a:rPr lang="en-US" sz="5400" b="1" dirty="0"/>
              <a:t>Key</a:t>
            </a:r>
            <a:r>
              <a:rPr lang="en-US" sz="5400" dirty="0"/>
              <a:t> takeaways of </a:t>
            </a:r>
            <a:r>
              <a:rPr lang="en-US" sz="5400" dirty="0" err="1"/>
              <a:t>RTSense</a:t>
            </a:r>
            <a:endParaRPr lang="en-US" sz="5400" dirty="0"/>
          </a:p>
        </p:txBody>
      </p:sp>
      <p:sp>
        <p:nvSpPr>
          <p:cNvPr id="3" name="Content Placeholder 2"/>
          <p:cNvSpPr>
            <a:spLocks noGrp="1"/>
          </p:cNvSpPr>
          <p:nvPr>
            <p:ph idx="1"/>
          </p:nvPr>
        </p:nvSpPr>
        <p:spPr>
          <a:xfrm>
            <a:off x="624195" y="1825624"/>
            <a:ext cx="11353800" cy="4530730"/>
          </a:xfrm>
        </p:spPr>
        <p:txBody>
          <a:bodyPr>
            <a:normAutofit/>
          </a:bodyPr>
          <a:lstStyle/>
          <a:p>
            <a:r>
              <a:rPr lang="en-US" sz="4000" dirty="0">
                <a:solidFill>
                  <a:srgbClr val="FF0000"/>
                </a:solidFill>
                <a:latin typeface="+mj-lt"/>
              </a:rPr>
              <a:t>Antenna surface area </a:t>
            </a:r>
            <a:r>
              <a:rPr lang="en-US" sz="4000" dirty="0">
                <a:latin typeface="+mj-lt"/>
              </a:rPr>
              <a:t>can be exploited for sensing</a:t>
            </a:r>
          </a:p>
          <a:p>
            <a:endParaRPr lang="en-US" sz="4000" dirty="0">
              <a:latin typeface="+mj-lt"/>
            </a:endParaRPr>
          </a:p>
          <a:p>
            <a:r>
              <a:rPr lang="en-US" sz="4000" dirty="0">
                <a:solidFill>
                  <a:srgbClr val="FF0000"/>
                </a:solidFill>
                <a:latin typeface="+mj-lt"/>
              </a:rPr>
              <a:t>Tag-pair based differential sensing </a:t>
            </a:r>
            <a:r>
              <a:rPr lang="en-US" sz="4000" dirty="0">
                <a:latin typeface="+mj-lt"/>
              </a:rPr>
              <a:t>can be used for robust approach against environmental changes </a:t>
            </a:r>
          </a:p>
          <a:p>
            <a:endParaRPr lang="en-US" sz="4000" dirty="0">
              <a:latin typeface="+mj-lt"/>
            </a:endParaRPr>
          </a:p>
          <a:p>
            <a:r>
              <a:rPr lang="en-US" sz="4000" dirty="0" err="1">
                <a:latin typeface="+mj-lt"/>
              </a:rPr>
              <a:t>RTSense</a:t>
            </a:r>
            <a:r>
              <a:rPr lang="en-US" sz="4000" dirty="0">
                <a:latin typeface="+mj-lt"/>
              </a:rPr>
              <a:t> can achieve median error of </a:t>
            </a:r>
            <a:r>
              <a:rPr lang="en-US" sz="4000" dirty="0">
                <a:solidFill>
                  <a:srgbClr val="FF0000"/>
                </a:solidFill>
                <a:latin typeface="+mj-lt"/>
              </a:rPr>
              <a:t>~3 degree</a:t>
            </a:r>
          </a:p>
          <a:p>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69</a:t>
            </a:fld>
            <a:endParaRPr lang="en-US"/>
          </a:p>
        </p:txBody>
      </p:sp>
    </p:spTree>
    <p:extLst>
      <p:ext uri="{BB962C8B-B14F-4D97-AF65-F5344CB8AC3E}">
        <p14:creationId xmlns:p14="http://schemas.microsoft.com/office/powerpoint/2010/main" val="342506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67349"/>
            <a:ext cx="12192000" cy="2387600"/>
          </a:xfrm>
        </p:spPr>
        <p:txBody>
          <a:bodyPr lIns="274320" rIns="274320">
            <a:noAutofit/>
          </a:bodyPr>
          <a:lstStyle/>
          <a:p>
            <a:r>
              <a:rPr lang="en-US" dirty="0"/>
              <a:t>RIO: RFID-based Touch </a:t>
            </a:r>
            <a:br>
              <a:rPr lang="en-US" dirty="0"/>
            </a:br>
            <a:r>
              <a:rPr lang="en-US" dirty="0"/>
              <a:t>Gesture Interface</a:t>
            </a:r>
          </a:p>
        </p:txBody>
      </p:sp>
      <p:sp>
        <p:nvSpPr>
          <p:cNvPr id="3" name="Subtitle 2"/>
          <p:cNvSpPr>
            <a:spLocks noGrp="1"/>
          </p:cNvSpPr>
          <p:nvPr>
            <p:ph type="subTitle" idx="1"/>
          </p:nvPr>
        </p:nvSpPr>
        <p:spPr>
          <a:xfrm>
            <a:off x="256179" y="3002619"/>
            <a:ext cx="11716217" cy="1904661"/>
          </a:xfrm>
        </p:spPr>
        <p:txBody>
          <a:bodyPr>
            <a:normAutofit/>
          </a:bodyPr>
          <a:lstStyle/>
          <a:p>
            <a:endParaRPr lang="en-US" sz="4400" dirty="0">
              <a:solidFill>
                <a:schemeClr val="tx2"/>
              </a:solidFill>
            </a:endParaRPr>
          </a:p>
          <a:p>
            <a:r>
              <a:rPr lang="en-US" sz="4400" b="1" dirty="0"/>
              <a:t>         </a:t>
            </a:r>
            <a:r>
              <a:rPr lang="en-US" sz="4400" b="1" baseline="30000" dirty="0"/>
              <a:t>                                                                  </a:t>
            </a:r>
            <a:r>
              <a:rPr lang="en-US" sz="4400" dirty="0">
                <a:solidFill>
                  <a:schemeClr val="tx2"/>
                </a:solidFill>
              </a:rPr>
              <a:t>                   </a:t>
            </a:r>
            <a:endParaRPr lang="en-US" sz="4400" baseline="30000" dirty="0">
              <a:solidFill>
                <a:srgbClr val="FF0000"/>
              </a:solidFill>
            </a:endParaRPr>
          </a:p>
          <a:p>
            <a:endParaRPr lang="en-US" sz="4400" baseline="30000" dirty="0">
              <a:solidFill>
                <a:schemeClr val="tx2"/>
              </a:solidFill>
            </a:endParaRPr>
          </a:p>
          <a:p>
            <a:endParaRPr lang="en-US" sz="4400" baseline="30000" dirty="0">
              <a:solidFill>
                <a:schemeClr val="tx2"/>
              </a:solidFill>
            </a:endParaRPr>
          </a:p>
          <a:p>
            <a:endParaRPr lang="en-US" sz="4400" dirty="0">
              <a:solidFill>
                <a:schemeClr val="tx2"/>
              </a:solidFill>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7</a:t>
            </a:fld>
            <a:endParaRPr lang="en-US"/>
          </a:p>
        </p:txBody>
      </p:sp>
    </p:spTree>
    <p:extLst>
      <p:ext uri="{BB962C8B-B14F-4D97-AF65-F5344CB8AC3E}">
        <p14:creationId xmlns:p14="http://schemas.microsoft.com/office/powerpoint/2010/main" val="2350805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1FDD-D5BD-0142-B97E-EFE34ACDFB1A}"/>
              </a:ext>
            </a:extLst>
          </p:cNvPr>
          <p:cNvSpPr>
            <a:spLocks noGrp="1"/>
          </p:cNvSpPr>
          <p:nvPr>
            <p:ph type="title"/>
          </p:nvPr>
        </p:nvSpPr>
        <p:spPr/>
        <p:txBody>
          <a:bodyPr>
            <a:normAutofit/>
          </a:bodyPr>
          <a:lstStyle/>
          <a:p>
            <a:r>
              <a:rPr lang="en-US" sz="5400" b="1" dirty="0"/>
              <a:t>Other</a:t>
            </a:r>
            <a:r>
              <a:rPr lang="en-US" sz="5400" dirty="0"/>
              <a:t> published works @UT</a:t>
            </a:r>
          </a:p>
        </p:txBody>
      </p:sp>
      <p:sp>
        <p:nvSpPr>
          <p:cNvPr id="3" name="Content Placeholder 2">
            <a:extLst>
              <a:ext uri="{FF2B5EF4-FFF2-40B4-BE49-F238E27FC236}">
                <a16:creationId xmlns:a16="http://schemas.microsoft.com/office/drawing/2014/main" id="{988A9431-01E5-0742-9B3D-D276713A9CB5}"/>
              </a:ext>
            </a:extLst>
          </p:cNvPr>
          <p:cNvSpPr>
            <a:spLocks noGrp="1"/>
          </p:cNvSpPr>
          <p:nvPr>
            <p:ph idx="1"/>
          </p:nvPr>
        </p:nvSpPr>
        <p:spPr>
          <a:xfrm>
            <a:off x="218662" y="1753435"/>
            <a:ext cx="12026348" cy="5032376"/>
          </a:xfrm>
        </p:spPr>
        <p:txBody>
          <a:bodyPr>
            <a:normAutofit fontScale="92500"/>
          </a:bodyPr>
          <a:lstStyle/>
          <a:p>
            <a:pPr marL="0" indent="0">
              <a:buNone/>
            </a:pPr>
            <a:r>
              <a:rPr lang="en-US" sz="3200" b="1" dirty="0">
                <a:solidFill>
                  <a:srgbClr val="FF0000"/>
                </a:solidFill>
              </a:rPr>
              <a:t>[1] </a:t>
            </a:r>
            <a:r>
              <a:rPr lang="en-US" sz="3200" dirty="0"/>
              <a:t>Combating Replay Attacks Against Voice Assistants</a:t>
            </a:r>
            <a:r>
              <a:rPr lang="en-US" dirty="0"/>
              <a:t>, </a:t>
            </a:r>
            <a:r>
              <a:rPr lang="en-US" dirty="0">
                <a:solidFill>
                  <a:srgbClr val="FF0000"/>
                </a:solidFill>
              </a:rPr>
              <a:t>ACM UBICOMP 2019</a:t>
            </a:r>
          </a:p>
          <a:p>
            <a:pPr lvl="1"/>
            <a:r>
              <a:rPr lang="en-US" b="1" dirty="0"/>
              <a:t>Swadhin Pradhan</a:t>
            </a:r>
            <a:r>
              <a:rPr lang="en-US" dirty="0"/>
              <a:t>, W. Sun, G. Baig, Lili Qiu </a:t>
            </a:r>
            <a:r>
              <a:rPr lang="en-US" b="1" dirty="0">
                <a:solidFill>
                  <a:schemeClr val="accent6">
                    <a:lumMod val="50000"/>
                  </a:schemeClr>
                </a:solidFill>
              </a:rPr>
              <a:t>[Audio and RF]</a:t>
            </a:r>
          </a:p>
          <a:p>
            <a:pPr marL="0" indent="0">
              <a:buNone/>
            </a:pPr>
            <a:r>
              <a:rPr lang="en-US" sz="3200" b="1" dirty="0">
                <a:solidFill>
                  <a:srgbClr val="FF0000"/>
                </a:solidFill>
              </a:rPr>
              <a:t>[2] </a:t>
            </a:r>
            <a:r>
              <a:rPr lang="en-US" sz="3200" dirty="0"/>
              <a:t>Smartphone-based Indoor Space Mapping</a:t>
            </a:r>
            <a:r>
              <a:rPr lang="en-US" dirty="0"/>
              <a:t>, </a:t>
            </a:r>
            <a:r>
              <a:rPr lang="en-US" dirty="0">
                <a:solidFill>
                  <a:srgbClr val="FF0000"/>
                </a:solidFill>
              </a:rPr>
              <a:t>ACM UBICOMP 2018</a:t>
            </a:r>
          </a:p>
          <a:p>
            <a:pPr lvl="1"/>
            <a:r>
              <a:rPr lang="en-US" b="1" dirty="0"/>
              <a:t>Swadhin Pradhan</a:t>
            </a:r>
            <a:r>
              <a:rPr lang="en-US" dirty="0"/>
              <a:t>, G. Baig, W. Mao, Lili Qiu </a:t>
            </a:r>
            <a:r>
              <a:rPr lang="en-US" b="1" dirty="0">
                <a:solidFill>
                  <a:schemeClr val="accent6">
                    <a:lumMod val="50000"/>
                  </a:schemeClr>
                </a:solidFill>
              </a:rPr>
              <a:t>[Audio and IMU]</a:t>
            </a:r>
          </a:p>
          <a:p>
            <a:pPr marL="0" indent="0">
              <a:buNone/>
            </a:pPr>
            <a:r>
              <a:rPr lang="en-US" sz="3200" b="1" dirty="0">
                <a:solidFill>
                  <a:srgbClr val="FF0000"/>
                </a:solidFill>
              </a:rPr>
              <a:t>[3] </a:t>
            </a:r>
            <a:r>
              <a:rPr lang="en-US" sz="3200" dirty="0"/>
              <a:t>Konark: A RFID based system for enhancing in-store shopping experience</a:t>
            </a:r>
            <a:r>
              <a:rPr lang="en-US" dirty="0"/>
              <a:t>,   	</a:t>
            </a:r>
            <a:r>
              <a:rPr lang="en-US" dirty="0">
                <a:solidFill>
                  <a:srgbClr val="FF0000"/>
                </a:solidFill>
              </a:rPr>
              <a:t>WPA 2017</a:t>
            </a:r>
            <a:r>
              <a:rPr lang="en-US" dirty="0"/>
              <a:t>, co-located with ACM </a:t>
            </a:r>
            <a:r>
              <a:rPr lang="en-US" dirty="0" err="1"/>
              <a:t>MobiSys</a:t>
            </a:r>
            <a:r>
              <a:rPr lang="en-US" dirty="0"/>
              <a:t> 2017 </a:t>
            </a:r>
          </a:p>
          <a:p>
            <a:pPr lvl="1"/>
            <a:r>
              <a:rPr lang="en-US" b="1" dirty="0"/>
              <a:t>Swadhin Pradhan</a:t>
            </a:r>
            <a:r>
              <a:rPr lang="en-US" dirty="0"/>
              <a:t>, E. Chai, K. Sundaresan, S. </a:t>
            </a:r>
            <a:r>
              <a:rPr lang="en-US" dirty="0" err="1"/>
              <a:t>Rangarajan</a:t>
            </a:r>
            <a:r>
              <a:rPr lang="en-US" dirty="0"/>
              <a:t>, Lili Qiu </a:t>
            </a:r>
            <a:r>
              <a:rPr lang="en-US" b="1" dirty="0">
                <a:solidFill>
                  <a:schemeClr val="accent6">
                    <a:lumMod val="50000"/>
                  </a:schemeClr>
                </a:solidFill>
              </a:rPr>
              <a:t>[RFID]</a:t>
            </a:r>
            <a:endParaRPr lang="en-US" dirty="0"/>
          </a:p>
          <a:p>
            <a:pPr marL="0" indent="0">
              <a:buNone/>
            </a:pPr>
            <a:r>
              <a:rPr lang="en-US" sz="3200" b="1" dirty="0">
                <a:solidFill>
                  <a:srgbClr val="FF0000"/>
                </a:solidFill>
              </a:rPr>
              <a:t>[4] </a:t>
            </a:r>
            <a:r>
              <a:rPr lang="en-US" sz="3200" dirty="0"/>
              <a:t>Understanding and managing notifications</a:t>
            </a:r>
            <a:r>
              <a:rPr lang="en-US" dirty="0"/>
              <a:t>, </a:t>
            </a:r>
            <a:r>
              <a:rPr lang="en-US" dirty="0">
                <a:solidFill>
                  <a:srgbClr val="FF0000"/>
                </a:solidFill>
              </a:rPr>
              <a:t>IEEE INFOCOM 2017</a:t>
            </a:r>
          </a:p>
          <a:p>
            <a:pPr lvl="1"/>
            <a:r>
              <a:rPr lang="en-US" b="1" dirty="0"/>
              <a:t>Swadhin Pradhan</a:t>
            </a:r>
            <a:r>
              <a:rPr lang="en-US" dirty="0"/>
              <a:t>, A. </a:t>
            </a:r>
            <a:r>
              <a:rPr lang="en-US" dirty="0" err="1"/>
              <a:t>Parate</a:t>
            </a:r>
            <a:r>
              <a:rPr lang="en-US" dirty="0"/>
              <a:t>, Lili Qiu, K. Kim </a:t>
            </a:r>
            <a:r>
              <a:rPr lang="en-US" b="1" dirty="0">
                <a:solidFill>
                  <a:schemeClr val="accent6">
                    <a:lumMod val="50000"/>
                  </a:schemeClr>
                </a:solidFill>
              </a:rPr>
              <a:t>[Mobile]</a:t>
            </a:r>
          </a:p>
          <a:p>
            <a:pPr marL="0" indent="0">
              <a:buNone/>
            </a:pPr>
            <a:r>
              <a:rPr lang="en-US" sz="3200" b="1" dirty="0">
                <a:solidFill>
                  <a:srgbClr val="FF0000"/>
                </a:solidFill>
              </a:rPr>
              <a:t>[5] </a:t>
            </a:r>
            <a:r>
              <a:rPr lang="en-US" sz="3200" dirty="0"/>
              <a:t>RNN-based Room Scale Hand Motion Tracking</a:t>
            </a:r>
            <a:r>
              <a:rPr lang="en-US" dirty="0"/>
              <a:t>, </a:t>
            </a:r>
            <a:r>
              <a:rPr lang="en-US" dirty="0">
                <a:solidFill>
                  <a:srgbClr val="FF0000"/>
                </a:solidFill>
              </a:rPr>
              <a:t>ACM MOBICOM 2019</a:t>
            </a:r>
          </a:p>
          <a:p>
            <a:pPr lvl="1"/>
            <a:r>
              <a:rPr lang="en-US" dirty="0"/>
              <a:t>W. Mao, M. Wang, W. Sun, Lili Qiu, </a:t>
            </a:r>
            <a:r>
              <a:rPr lang="en-US" b="1" dirty="0"/>
              <a:t>Swadhin Pradhan</a:t>
            </a:r>
            <a:r>
              <a:rPr lang="en-US" dirty="0"/>
              <a:t>, Y. Chen </a:t>
            </a:r>
            <a:r>
              <a:rPr lang="en-US" b="1" dirty="0">
                <a:solidFill>
                  <a:schemeClr val="accent6">
                    <a:lumMod val="50000"/>
                  </a:schemeClr>
                </a:solidFill>
              </a:rPr>
              <a:t>[Audio]</a:t>
            </a:r>
          </a:p>
          <a:p>
            <a:pPr marL="457189" lvl="1" indent="0">
              <a:buNone/>
            </a:pPr>
            <a:endParaRPr lang="en-US" dirty="0">
              <a:solidFill>
                <a:srgbClr val="FF0000"/>
              </a:solidFill>
            </a:endParaRPr>
          </a:p>
        </p:txBody>
      </p:sp>
      <p:sp>
        <p:nvSpPr>
          <p:cNvPr id="4" name="Slide Number Placeholder 3">
            <a:extLst>
              <a:ext uri="{FF2B5EF4-FFF2-40B4-BE49-F238E27FC236}">
                <a16:creationId xmlns:a16="http://schemas.microsoft.com/office/drawing/2014/main" id="{AE915AC2-5D48-3641-802E-99536490B02D}"/>
              </a:ext>
            </a:extLst>
          </p:cNvPr>
          <p:cNvSpPr>
            <a:spLocks noGrp="1"/>
          </p:cNvSpPr>
          <p:nvPr>
            <p:ph type="sldNum" sz="quarter" idx="12"/>
          </p:nvPr>
        </p:nvSpPr>
        <p:spPr/>
        <p:txBody>
          <a:bodyPr/>
          <a:lstStyle/>
          <a:p>
            <a:fld id="{088FEC65-D79E-4DCE-A549-ACBEE94ABE9E}" type="slidenum">
              <a:rPr lang="en-US" smtClean="0"/>
              <a:t>70</a:t>
            </a:fld>
            <a:endParaRPr lang="en-US"/>
          </a:p>
        </p:txBody>
      </p:sp>
    </p:spTree>
    <p:extLst>
      <p:ext uri="{BB962C8B-B14F-4D97-AF65-F5344CB8AC3E}">
        <p14:creationId xmlns:p14="http://schemas.microsoft.com/office/powerpoint/2010/main" val="33659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D511-28D3-3A4C-B44A-AC57FCB95C08}"/>
              </a:ext>
            </a:extLst>
          </p:cNvPr>
          <p:cNvSpPr>
            <a:spLocks noGrp="1"/>
          </p:cNvSpPr>
          <p:nvPr>
            <p:ph type="title"/>
          </p:nvPr>
        </p:nvSpPr>
        <p:spPr>
          <a:xfrm>
            <a:off x="311520" y="-5164"/>
            <a:ext cx="11880479" cy="1237336"/>
          </a:xfrm>
        </p:spPr>
        <p:txBody>
          <a:bodyPr>
            <a:normAutofit fontScale="90000"/>
          </a:bodyPr>
          <a:lstStyle/>
          <a:p>
            <a:r>
              <a:rPr lang="en-US" sz="5400" b="1" dirty="0"/>
              <a:t>Acknowledgement (Collaborators &amp; Members)</a:t>
            </a:r>
          </a:p>
        </p:txBody>
      </p:sp>
      <p:sp>
        <p:nvSpPr>
          <p:cNvPr id="4" name="Slide Number Placeholder 3">
            <a:extLst>
              <a:ext uri="{FF2B5EF4-FFF2-40B4-BE49-F238E27FC236}">
                <a16:creationId xmlns:a16="http://schemas.microsoft.com/office/drawing/2014/main" id="{D52E5C6A-810C-8B48-A542-526C07945B4A}"/>
              </a:ext>
            </a:extLst>
          </p:cNvPr>
          <p:cNvSpPr>
            <a:spLocks noGrp="1"/>
          </p:cNvSpPr>
          <p:nvPr>
            <p:ph type="sldNum" sz="quarter" idx="12"/>
          </p:nvPr>
        </p:nvSpPr>
        <p:spPr/>
        <p:txBody>
          <a:bodyPr/>
          <a:lstStyle/>
          <a:p>
            <a:fld id="{088FEC65-D79E-4DCE-A549-ACBEE94ABE9E}" type="slidenum">
              <a:rPr lang="en-US" smtClean="0"/>
              <a:t>71</a:t>
            </a:fld>
            <a:endParaRPr lang="en-US"/>
          </a:p>
        </p:txBody>
      </p:sp>
      <p:pic>
        <p:nvPicPr>
          <p:cNvPr id="8" name="Picture 7">
            <a:extLst>
              <a:ext uri="{FF2B5EF4-FFF2-40B4-BE49-F238E27FC236}">
                <a16:creationId xmlns:a16="http://schemas.microsoft.com/office/drawing/2014/main" id="{D45833CE-665D-D34B-8D4E-8750F4317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71" y="1338131"/>
            <a:ext cx="1229910" cy="1655145"/>
          </a:xfrm>
          <a:prstGeom prst="rect">
            <a:avLst/>
          </a:prstGeom>
        </p:spPr>
      </p:pic>
      <p:pic>
        <p:nvPicPr>
          <p:cNvPr id="10" name="Picture 9">
            <a:extLst>
              <a:ext uri="{FF2B5EF4-FFF2-40B4-BE49-F238E27FC236}">
                <a16:creationId xmlns:a16="http://schemas.microsoft.com/office/drawing/2014/main" id="{BB9F07C7-DF6A-0A40-884F-291C35150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971" y="1473099"/>
            <a:ext cx="1597272" cy="1197954"/>
          </a:xfrm>
          <a:prstGeom prst="rect">
            <a:avLst/>
          </a:prstGeom>
        </p:spPr>
      </p:pic>
      <p:pic>
        <p:nvPicPr>
          <p:cNvPr id="12" name="Picture 11">
            <a:extLst>
              <a:ext uri="{FF2B5EF4-FFF2-40B4-BE49-F238E27FC236}">
                <a16:creationId xmlns:a16="http://schemas.microsoft.com/office/drawing/2014/main" id="{D097CEED-B6C5-F747-9C03-4FD5B7BDA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978" y="1473097"/>
            <a:ext cx="1597272" cy="1197954"/>
          </a:xfrm>
          <a:prstGeom prst="rect">
            <a:avLst/>
          </a:prstGeom>
        </p:spPr>
      </p:pic>
      <p:pic>
        <p:nvPicPr>
          <p:cNvPr id="14" name="Picture 13">
            <a:extLst>
              <a:ext uri="{FF2B5EF4-FFF2-40B4-BE49-F238E27FC236}">
                <a16:creationId xmlns:a16="http://schemas.microsoft.com/office/drawing/2014/main" id="{D7BA3C48-DEFE-5D4C-A7A3-4FA7A7B0D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027" y="1461121"/>
            <a:ext cx="1475733" cy="1106800"/>
          </a:xfrm>
          <a:prstGeom prst="rect">
            <a:avLst/>
          </a:prstGeom>
        </p:spPr>
      </p:pic>
      <p:pic>
        <p:nvPicPr>
          <p:cNvPr id="16" name="Picture 15">
            <a:extLst>
              <a:ext uri="{FF2B5EF4-FFF2-40B4-BE49-F238E27FC236}">
                <a16:creationId xmlns:a16="http://schemas.microsoft.com/office/drawing/2014/main" id="{AFE0F03F-A2A9-F44D-A650-2644F2106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8324" y="1440598"/>
            <a:ext cx="1590279" cy="1197955"/>
          </a:xfrm>
          <a:prstGeom prst="rect">
            <a:avLst/>
          </a:prstGeom>
        </p:spPr>
      </p:pic>
      <p:sp>
        <p:nvSpPr>
          <p:cNvPr id="17" name="TextBox 16">
            <a:extLst>
              <a:ext uri="{FF2B5EF4-FFF2-40B4-BE49-F238E27FC236}">
                <a16:creationId xmlns:a16="http://schemas.microsoft.com/office/drawing/2014/main" id="{AC22D9D8-0034-4549-8F9B-AE40FB1BD6CF}"/>
              </a:ext>
            </a:extLst>
          </p:cNvPr>
          <p:cNvSpPr txBox="1"/>
          <p:nvPr/>
        </p:nvSpPr>
        <p:spPr>
          <a:xfrm>
            <a:off x="4500118" y="2724965"/>
            <a:ext cx="1069203" cy="461665"/>
          </a:xfrm>
          <a:prstGeom prst="rect">
            <a:avLst/>
          </a:prstGeom>
          <a:noFill/>
        </p:spPr>
        <p:txBody>
          <a:bodyPr wrap="none" rtlCol="0">
            <a:spAutoFit/>
          </a:bodyPr>
          <a:lstStyle/>
          <a:p>
            <a:r>
              <a:rPr lang="en-US" sz="2400" dirty="0" err="1"/>
              <a:t>Karthik</a:t>
            </a:r>
            <a:endParaRPr lang="en-US" sz="2400" dirty="0"/>
          </a:p>
        </p:txBody>
      </p:sp>
      <p:sp>
        <p:nvSpPr>
          <p:cNvPr id="18" name="TextBox 17">
            <a:extLst>
              <a:ext uri="{FF2B5EF4-FFF2-40B4-BE49-F238E27FC236}">
                <a16:creationId xmlns:a16="http://schemas.microsoft.com/office/drawing/2014/main" id="{A4EE7A70-DF02-5746-9ED8-7FB8AE6BF3F6}"/>
              </a:ext>
            </a:extLst>
          </p:cNvPr>
          <p:cNvSpPr txBox="1"/>
          <p:nvPr/>
        </p:nvSpPr>
        <p:spPr>
          <a:xfrm>
            <a:off x="2397792" y="2725916"/>
            <a:ext cx="1108637" cy="461665"/>
          </a:xfrm>
          <a:prstGeom prst="rect">
            <a:avLst/>
          </a:prstGeom>
          <a:noFill/>
        </p:spPr>
        <p:txBody>
          <a:bodyPr wrap="none" rtlCol="0">
            <a:spAutoFit/>
          </a:bodyPr>
          <a:lstStyle/>
          <a:p>
            <a:r>
              <a:rPr lang="en-US" sz="2400" dirty="0"/>
              <a:t>Eugene</a:t>
            </a:r>
          </a:p>
        </p:txBody>
      </p:sp>
      <p:sp>
        <p:nvSpPr>
          <p:cNvPr id="19" name="TextBox 18">
            <a:extLst>
              <a:ext uri="{FF2B5EF4-FFF2-40B4-BE49-F238E27FC236}">
                <a16:creationId xmlns:a16="http://schemas.microsoft.com/office/drawing/2014/main" id="{C4F04056-8F91-824F-9DE7-7C5D4AEECECE}"/>
              </a:ext>
            </a:extLst>
          </p:cNvPr>
          <p:cNvSpPr txBox="1"/>
          <p:nvPr/>
        </p:nvSpPr>
        <p:spPr>
          <a:xfrm>
            <a:off x="6541708" y="2664395"/>
            <a:ext cx="785793" cy="461665"/>
          </a:xfrm>
          <a:prstGeom prst="rect">
            <a:avLst/>
          </a:prstGeom>
          <a:noFill/>
        </p:spPr>
        <p:txBody>
          <a:bodyPr wrap="none" rtlCol="0">
            <a:spAutoFit/>
          </a:bodyPr>
          <a:lstStyle/>
          <a:p>
            <a:r>
              <a:rPr lang="en-US" sz="2400" dirty="0"/>
              <a:t>Amir</a:t>
            </a:r>
          </a:p>
        </p:txBody>
      </p:sp>
      <p:sp>
        <p:nvSpPr>
          <p:cNvPr id="20" name="TextBox 19">
            <a:extLst>
              <a:ext uri="{FF2B5EF4-FFF2-40B4-BE49-F238E27FC236}">
                <a16:creationId xmlns:a16="http://schemas.microsoft.com/office/drawing/2014/main" id="{B2C49E13-9DC8-BF4F-A071-0B75DB8C50EB}"/>
              </a:ext>
            </a:extLst>
          </p:cNvPr>
          <p:cNvSpPr txBox="1"/>
          <p:nvPr/>
        </p:nvSpPr>
        <p:spPr>
          <a:xfrm>
            <a:off x="8363621" y="2633209"/>
            <a:ext cx="1289456" cy="461665"/>
          </a:xfrm>
          <a:prstGeom prst="rect">
            <a:avLst/>
          </a:prstGeom>
          <a:noFill/>
        </p:spPr>
        <p:txBody>
          <a:bodyPr wrap="none" rtlCol="0">
            <a:spAutoFit/>
          </a:bodyPr>
          <a:lstStyle/>
          <a:p>
            <a:r>
              <a:rPr lang="en-US" sz="2400" dirty="0" err="1"/>
              <a:t>Sampath</a:t>
            </a:r>
            <a:endParaRPr lang="en-US" sz="2400" dirty="0"/>
          </a:p>
        </p:txBody>
      </p:sp>
      <p:sp>
        <p:nvSpPr>
          <p:cNvPr id="21" name="TextBox 20">
            <a:extLst>
              <a:ext uri="{FF2B5EF4-FFF2-40B4-BE49-F238E27FC236}">
                <a16:creationId xmlns:a16="http://schemas.microsoft.com/office/drawing/2014/main" id="{42C23018-1CD5-2C47-AA06-4324E88A31EA}"/>
              </a:ext>
            </a:extLst>
          </p:cNvPr>
          <p:cNvSpPr txBox="1"/>
          <p:nvPr/>
        </p:nvSpPr>
        <p:spPr>
          <a:xfrm>
            <a:off x="752273" y="2925218"/>
            <a:ext cx="526106" cy="461665"/>
          </a:xfrm>
          <a:prstGeom prst="rect">
            <a:avLst/>
          </a:prstGeom>
          <a:noFill/>
        </p:spPr>
        <p:txBody>
          <a:bodyPr wrap="none" rtlCol="0">
            <a:spAutoFit/>
          </a:bodyPr>
          <a:lstStyle/>
          <a:p>
            <a:r>
              <a:rPr lang="en-US" sz="2400" dirty="0"/>
              <a:t>Lili</a:t>
            </a:r>
          </a:p>
        </p:txBody>
      </p:sp>
      <p:pic>
        <p:nvPicPr>
          <p:cNvPr id="7" name="Picture 6" descr="A person standing in front of a mountain&#10;&#10;Description automatically generated">
            <a:extLst>
              <a:ext uri="{FF2B5EF4-FFF2-40B4-BE49-F238E27FC236}">
                <a16:creationId xmlns:a16="http://schemas.microsoft.com/office/drawing/2014/main" id="{FF668A02-EFE0-1C41-B63C-4C2376F31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311" y="1455262"/>
            <a:ext cx="1210555" cy="1155195"/>
          </a:xfrm>
          <a:prstGeom prst="rect">
            <a:avLst/>
          </a:prstGeom>
        </p:spPr>
      </p:pic>
      <p:sp>
        <p:nvSpPr>
          <p:cNvPr id="22" name="TextBox 21">
            <a:extLst>
              <a:ext uri="{FF2B5EF4-FFF2-40B4-BE49-F238E27FC236}">
                <a16:creationId xmlns:a16="http://schemas.microsoft.com/office/drawing/2014/main" id="{FE213260-A67F-EE4E-864E-3421DCCBE915}"/>
              </a:ext>
            </a:extLst>
          </p:cNvPr>
          <p:cNvSpPr txBox="1"/>
          <p:nvPr/>
        </p:nvSpPr>
        <p:spPr>
          <a:xfrm>
            <a:off x="10323199" y="2614650"/>
            <a:ext cx="1207510" cy="461665"/>
          </a:xfrm>
          <a:prstGeom prst="rect">
            <a:avLst/>
          </a:prstGeom>
          <a:noFill/>
        </p:spPr>
        <p:txBody>
          <a:bodyPr wrap="none" rtlCol="0">
            <a:spAutoFit/>
          </a:bodyPr>
          <a:lstStyle/>
          <a:p>
            <a:r>
              <a:rPr lang="en-US" sz="2400" dirty="0"/>
              <a:t>Ghufran</a:t>
            </a:r>
          </a:p>
        </p:txBody>
      </p:sp>
      <p:pic>
        <p:nvPicPr>
          <p:cNvPr id="11" name="Picture 10" descr="A person posing for the camera&#10;&#10;Description automatically generated">
            <a:extLst>
              <a:ext uri="{FF2B5EF4-FFF2-40B4-BE49-F238E27FC236}">
                <a16:creationId xmlns:a16="http://schemas.microsoft.com/office/drawing/2014/main" id="{18B196A2-11B5-1245-B077-E54877E8A3CE}"/>
              </a:ext>
            </a:extLst>
          </p:cNvPr>
          <p:cNvPicPr>
            <a:picLocks noChangeAspect="1"/>
          </p:cNvPicPr>
          <p:nvPr/>
        </p:nvPicPr>
        <p:blipFill rotWithShape="1">
          <a:blip r:embed="rId9">
            <a:extLst>
              <a:ext uri="{28A0092B-C50C-407E-A947-70E740481C1C}">
                <a14:useLocalDpi xmlns:a14="http://schemas.microsoft.com/office/drawing/2010/main" val="0"/>
              </a:ext>
            </a:extLst>
          </a:blip>
          <a:srcRect l="25348" t="18482" r="41928" b="30723"/>
          <a:stretch/>
        </p:blipFill>
        <p:spPr>
          <a:xfrm>
            <a:off x="2129245" y="3325381"/>
            <a:ext cx="1523109" cy="1326524"/>
          </a:xfrm>
          <a:prstGeom prst="rect">
            <a:avLst/>
          </a:prstGeom>
        </p:spPr>
      </p:pic>
      <p:sp>
        <p:nvSpPr>
          <p:cNvPr id="24" name="TextBox 23">
            <a:extLst>
              <a:ext uri="{FF2B5EF4-FFF2-40B4-BE49-F238E27FC236}">
                <a16:creationId xmlns:a16="http://schemas.microsoft.com/office/drawing/2014/main" id="{40651103-64A3-6244-A901-72D9DC6D2962}"/>
              </a:ext>
            </a:extLst>
          </p:cNvPr>
          <p:cNvSpPr txBox="1"/>
          <p:nvPr/>
        </p:nvSpPr>
        <p:spPr>
          <a:xfrm>
            <a:off x="2188038" y="4646360"/>
            <a:ext cx="1523109" cy="461665"/>
          </a:xfrm>
          <a:prstGeom prst="rect">
            <a:avLst/>
          </a:prstGeom>
          <a:noFill/>
        </p:spPr>
        <p:txBody>
          <a:bodyPr wrap="none" rtlCol="0">
            <a:spAutoFit/>
          </a:bodyPr>
          <a:lstStyle/>
          <a:p>
            <a:r>
              <a:rPr lang="en-US" sz="2400" dirty="0" err="1"/>
              <a:t>Wenguang</a:t>
            </a:r>
            <a:endParaRPr lang="en-US" sz="2400" dirty="0"/>
          </a:p>
        </p:txBody>
      </p:sp>
      <p:pic>
        <p:nvPicPr>
          <p:cNvPr id="15" name="Picture 14" descr="A person posing for the camera&#10;&#10;Description automatically generated">
            <a:extLst>
              <a:ext uri="{FF2B5EF4-FFF2-40B4-BE49-F238E27FC236}">
                <a16:creationId xmlns:a16="http://schemas.microsoft.com/office/drawing/2014/main" id="{965B2571-8509-E243-9EA0-5C6BEB7E5D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2207" y="3305768"/>
            <a:ext cx="1109894" cy="1396936"/>
          </a:xfrm>
          <a:prstGeom prst="rect">
            <a:avLst/>
          </a:prstGeom>
        </p:spPr>
      </p:pic>
      <p:pic>
        <p:nvPicPr>
          <p:cNvPr id="26" name="Picture 25" descr="A picture containing person, boy, little, child&#10;&#10;Description automatically generated">
            <a:extLst>
              <a:ext uri="{FF2B5EF4-FFF2-40B4-BE49-F238E27FC236}">
                <a16:creationId xmlns:a16="http://schemas.microsoft.com/office/drawing/2014/main" id="{6A12CE7E-FFFD-B843-A9D0-7995C078E9D9}"/>
              </a:ext>
            </a:extLst>
          </p:cNvPr>
          <p:cNvPicPr>
            <a:picLocks noChangeAspect="1"/>
          </p:cNvPicPr>
          <p:nvPr/>
        </p:nvPicPr>
        <p:blipFill rotWithShape="1">
          <a:blip r:embed="rId11">
            <a:extLst>
              <a:ext uri="{28A0092B-C50C-407E-A947-70E740481C1C}">
                <a14:useLocalDpi xmlns:a14="http://schemas.microsoft.com/office/drawing/2010/main" val="0"/>
              </a:ext>
            </a:extLst>
          </a:blip>
          <a:srcRect l="7582" t="2716" r="29843" b="44274"/>
          <a:stretch/>
        </p:blipFill>
        <p:spPr>
          <a:xfrm>
            <a:off x="6183218" y="3251559"/>
            <a:ext cx="1637072" cy="1451879"/>
          </a:xfrm>
          <a:prstGeom prst="rect">
            <a:avLst/>
          </a:prstGeom>
        </p:spPr>
      </p:pic>
      <p:pic>
        <p:nvPicPr>
          <p:cNvPr id="28" name="Picture 27" descr="A person wearing glasses and smiling at the camera&#10;&#10;Description automatically generated">
            <a:extLst>
              <a:ext uri="{FF2B5EF4-FFF2-40B4-BE49-F238E27FC236}">
                <a16:creationId xmlns:a16="http://schemas.microsoft.com/office/drawing/2014/main" id="{8A405EB7-CDC6-9448-8453-2D511DD7D2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49104" y="3278694"/>
            <a:ext cx="1356278" cy="1356278"/>
          </a:xfrm>
          <a:prstGeom prst="rect">
            <a:avLst/>
          </a:prstGeom>
        </p:spPr>
      </p:pic>
      <p:pic>
        <p:nvPicPr>
          <p:cNvPr id="30" name="Picture 29" descr="A person smiling for the camera&#10;&#10;Description automatically generated">
            <a:extLst>
              <a:ext uri="{FF2B5EF4-FFF2-40B4-BE49-F238E27FC236}">
                <a16:creationId xmlns:a16="http://schemas.microsoft.com/office/drawing/2014/main" id="{81F88962-2783-A34C-81D1-254F4A2DA7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7202" y="3265126"/>
            <a:ext cx="1207510" cy="1420993"/>
          </a:xfrm>
          <a:prstGeom prst="rect">
            <a:avLst/>
          </a:prstGeom>
        </p:spPr>
      </p:pic>
      <p:pic>
        <p:nvPicPr>
          <p:cNvPr id="32" name="Picture 31" descr="A person standing in front of a window&#10;&#10;Description automatically generated">
            <a:extLst>
              <a:ext uri="{FF2B5EF4-FFF2-40B4-BE49-F238E27FC236}">
                <a16:creationId xmlns:a16="http://schemas.microsoft.com/office/drawing/2014/main" id="{30BB5438-2756-1848-989D-334B9FE867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3174" y="5133072"/>
            <a:ext cx="1405300" cy="1405300"/>
          </a:xfrm>
          <a:prstGeom prst="rect">
            <a:avLst/>
          </a:prstGeom>
        </p:spPr>
      </p:pic>
      <p:sp>
        <p:nvSpPr>
          <p:cNvPr id="33" name="TextBox 32">
            <a:extLst>
              <a:ext uri="{FF2B5EF4-FFF2-40B4-BE49-F238E27FC236}">
                <a16:creationId xmlns:a16="http://schemas.microsoft.com/office/drawing/2014/main" id="{DBD7DC83-FFE3-6441-9C8D-5861886AA9A8}"/>
              </a:ext>
            </a:extLst>
          </p:cNvPr>
          <p:cNvSpPr txBox="1"/>
          <p:nvPr/>
        </p:nvSpPr>
        <p:spPr>
          <a:xfrm>
            <a:off x="4582072" y="4709329"/>
            <a:ext cx="671979" cy="461665"/>
          </a:xfrm>
          <a:prstGeom prst="rect">
            <a:avLst/>
          </a:prstGeom>
          <a:noFill/>
        </p:spPr>
        <p:txBody>
          <a:bodyPr wrap="none" rtlCol="0">
            <a:spAutoFit/>
          </a:bodyPr>
          <a:lstStyle/>
          <a:p>
            <a:r>
              <a:rPr lang="en-US" sz="2400" dirty="0"/>
              <a:t>Mei</a:t>
            </a:r>
          </a:p>
        </p:txBody>
      </p:sp>
      <p:sp>
        <p:nvSpPr>
          <p:cNvPr id="34" name="TextBox 33">
            <a:extLst>
              <a:ext uri="{FF2B5EF4-FFF2-40B4-BE49-F238E27FC236}">
                <a16:creationId xmlns:a16="http://schemas.microsoft.com/office/drawing/2014/main" id="{2D53F6A7-5041-D94E-B3B1-F6B2DCF34AF4}"/>
              </a:ext>
            </a:extLst>
          </p:cNvPr>
          <p:cNvSpPr txBox="1"/>
          <p:nvPr/>
        </p:nvSpPr>
        <p:spPr>
          <a:xfrm>
            <a:off x="6617473" y="4714874"/>
            <a:ext cx="671915" cy="461665"/>
          </a:xfrm>
          <a:prstGeom prst="rect">
            <a:avLst/>
          </a:prstGeom>
          <a:noFill/>
        </p:spPr>
        <p:txBody>
          <a:bodyPr wrap="none" rtlCol="0">
            <a:spAutoFit/>
          </a:bodyPr>
          <a:lstStyle/>
          <a:p>
            <a:r>
              <a:rPr lang="en-US" sz="2400" dirty="0"/>
              <a:t>Wei</a:t>
            </a:r>
          </a:p>
        </p:txBody>
      </p:sp>
      <p:sp>
        <p:nvSpPr>
          <p:cNvPr id="35" name="TextBox 34">
            <a:extLst>
              <a:ext uri="{FF2B5EF4-FFF2-40B4-BE49-F238E27FC236}">
                <a16:creationId xmlns:a16="http://schemas.microsoft.com/office/drawing/2014/main" id="{9EECD641-B816-7F4F-AD02-AB97121176ED}"/>
              </a:ext>
            </a:extLst>
          </p:cNvPr>
          <p:cNvSpPr txBox="1"/>
          <p:nvPr/>
        </p:nvSpPr>
        <p:spPr>
          <a:xfrm>
            <a:off x="8560361" y="4654474"/>
            <a:ext cx="1245021" cy="461665"/>
          </a:xfrm>
          <a:prstGeom prst="rect">
            <a:avLst/>
          </a:prstGeom>
          <a:noFill/>
        </p:spPr>
        <p:txBody>
          <a:bodyPr wrap="none" rtlCol="0">
            <a:spAutoFit/>
          </a:bodyPr>
          <a:lstStyle/>
          <a:p>
            <a:r>
              <a:rPr lang="en-US" sz="2400" dirty="0" err="1"/>
              <a:t>Shuozhe</a:t>
            </a:r>
            <a:endParaRPr lang="en-US" sz="2400" dirty="0"/>
          </a:p>
        </p:txBody>
      </p:sp>
      <p:sp>
        <p:nvSpPr>
          <p:cNvPr id="36" name="TextBox 35">
            <a:extLst>
              <a:ext uri="{FF2B5EF4-FFF2-40B4-BE49-F238E27FC236}">
                <a16:creationId xmlns:a16="http://schemas.microsoft.com/office/drawing/2014/main" id="{17977ED6-856F-E440-9228-88EF13E038C2}"/>
              </a:ext>
            </a:extLst>
          </p:cNvPr>
          <p:cNvSpPr txBox="1"/>
          <p:nvPr/>
        </p:nvSpPr>
        <p:spPr>
          <a:xfrm>
            <a:off x="10418446" y="4745054"/>
            <a:ext cx="1200650" cy="461665"/>
          </a:xfrm>
          <a:prstGeom prst="rect">
            <a:avLst/>
          </a:prstGeom>
          <a:noFill/>
        </p:spPr>
        <p:txBody>
          <a:bodyPr wrap="none" rtlCol="0">
            <a:spAutoFit/>
          </a:bodyPr>
          <a:lstStyle/>
          <a:p>
            <a:r>
              <a:rPr lang="en-US" sz="2400" dirty="0"/>
              <a:t>Abhinav</a:t>
            </a:r>
          </a:p>
        </p:txBody>
      </p:sp>
      <p:sp>
        <p:nvSpPr>
          <p:cNvPr id="37" name="TextBox 36">
            <a:extLst>
              <a:ext uri="{FF2B5EF4-FFF2-40B4-BE49-F238E27FC236}">
                <a16:creationId xmlns:a16="http://schemas.microsoft.com/office/drawing/2014/main" id="{37AFC37B-5C98-B347-8FBB-540F13A85DAA}"/>
              </a:ext>
            </a:extLst>
          </p:cNvPr>
          <p:cNvSpPr txBox="1"/>
          <p:nvPr/>
        </p:nvSpPr>
        <p:spPr>
          <a:xfrm>
            <a:off x="2351513" y="6490646"/>
            <a:ext cx="1229888" cy="461665"/>
          </a:xfrm>
          <a:prstGeom prst="rect">
            <a:avLst/>
          </a:prstGeom>
          <a:noFill/>
        </p:spPr>
        <p:txBody>
          <a:bodyPr wrap="none" rtlCol="0">
            <a:spAutoFit/>
          </a:bodyPr>
          <a:lstStyle/>
          <a:p>
            <a:r>
              <a:rPr lang="en-US" sz="2400" dirty="0" err="1"/>
              <a:t>Kyu</a:t>
            </a:r>
            <a:r>
              <a:rPr lang="en-US" sz="2400" dirty="0"/>
              <a:t>-Han</a:t>
            </a:r>
          </a:p>
        </p:txBody>
      </p:sp>
      <p:pic>
        <p:nvPicPr>
          <p:cNvPr id="39" name="Picture 38" descr="A person smiling for the camera&#10;&#10;Description automatically generated">
            <a:extLst>
              <a:ext uri="{FF2B5EF4-FFF2-40B4-BE49-F238E27FC236}">
                <a16:creationId xmlns:a16="http://schemas.microsoft.com/office/drawing/2014/main" id="{14180367-CDD7-444D-8F61-82749E5404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18978" y="5292691"/>
            <a:ext cx="1486713" cy="1197955"/>
          </a:xfrm>
          <a:prstGeom prst="rect">
            <a:avLst/>
          </a:prstGeom>
        </p:spPr>
      </p:pic>
      <p:pic>
        <p:nvPicPr>
          <p:cNvPr id="41" name="Picture 40" descr="A person holding a microphone&#10;&#10;Description automatically generated">
            <a:extLst>
              <a:ext uri="{FF2B5EF4-FFF2-40B4-BE49-F238E27FC236}">
                <a16:creationId xmlns:a16="http://schemas.microsoft.com/office/drawing/2014/main" id="{ABB61EEA-6BB7-D042-810E-1E12BA0178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91273" y="5420473"/>
            <a:ext cx="1592816" cy="1070173"/>
          </a:xfrm>
          <a:prstGeom prst="rect">
            <a:avLst/>
          </a:prstGeom>
        </p:spPr>
      </p:pic>
      <p:pic>
        <p:nvPicPr>
          <p:cNvPr id="43" name="Picture 42" descr="A person wearing a suit and tie smiling and looking at the camera&#10;&#10;Description automatically generated">
            <a:extLst>
              <a:ext uri="{FF2B5EF4-FFF2-40B4-BE49-F238E27FC236}">
                <a16:creationId xmlns:a16="http://schemas.microsoft.com/office/drawing/2014/main" id="{FD83E75B-B177-B244-8D3D-E5D36335D8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97673" y="5263492"/>
            <a:ext cx="1068382" cy="1286970"/>
          </a:xfrm>
          <a:prstGeom prst="rect">
            <a:avLst/>
          </a:prstGeom>
        </p:spPr>
      </p:pic>
      <p:pic>
        <p:nvPicPr>
          <p:cNvPr id="45" name="Picture 44" descr="A person wearing a suit and tie smiling at the camera&#10;&#10;Description automatically generated">
            <a:extLst>
              <a:ext uri="{FF2B5EF4-FFF2-40B4-BE49-F238E27FC236}">
                <a16:creationId xmlns:a16="http://schemas.microsoft.com/office/drawing/2014/main" id="{6077256F-E8FA-B64A-9DDA-D7BBC2D1B4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94119" y="5248746"/>
            <a:ext cx="871620" cy="1307274"/>
          </a:xfrm>
          <a:prstGeom prst="rect">
            <a:avLst/>
          </a:prstGeom>
        </p:spPr>
      </p:pic>
      <p:sp>
        <p:nvSpPr>
          <p:cNvPr id="46" name="TextBox 45">
            <a:extLst>
              <a:ext uri="{FF2B5EF4-FFF2-40B4-BE49-F238E27FC236}">
                <a16:creationId xmlns:a16="http://schemas.microsoft.com/office/drawing/2014/main" id="{C9C3CFB7-E69D-3D4F-A803-746E181C8D30}"/>
              </a:ext>
            </a:extLst>
          </p:cNvPr>
          <p:cNvSpPr txBox="1"/>
          <p:nvPr/>
        </p:nvSpPr>
        <p:spPr>
          <a:xfrm>
            <a:off x="6651149" y="6416205"/>
            <a:ext cx="824200" cy="461665"/>
          </a:xfrm>
          <a:prstGeom prst="rect">
            <a:avLst/>
          </a:prstGeom>
          <a:noFill/>
        </p:spPr>
        <p:txBody>
          <a:bodyPr wrap="none" rtlCol="0">
            <a:spAutoFit/>
          </a:bodyPr>
          <a:lstStyle/>
          <a:p>
            <a:r>
              <a:rPr lang="en-US" sz="2400" dirty="0" err="1"/>
              <a:t>Niloy</a:t>
            </a:r>
            <a:endParaRPr lang="en-US" sz="2400" dirty="0"/>
          </a:p>
        </p:txBody>
      </p:sp>
      <p:sp>
        <p:nvSpPr>
          <p:cNvPr id="47" name="TextBox 46">
            <a:extLst>
              <a:ext uri="{FF2B5EF4-FFF2-40B4-BE49-F238E27FC236}">
                <a16:creationId xmlns:a16="http://schemas.microsoft.com/office/drawing/2014/main" id="{2E7E1A9E-4FA8-8A48-BF77-9C21F570C4C4}"/>
              </a:ext>
            </a:extLst>
          </p:cNvPr>
          <p:cNvSpPr txBox="1"/>
          <p:nvPr/>
        </p:nvSpPr>
        <p:spPr>
          <a:xfrm>
            <a:off x="8781010" y="6466982"/>
            <a:ext cx="925382" cy="461665"/>
          </a:xfrm>
          <a:prstGeom prst="rect">
            <a:avLst/>
          </a:prstGeom>
          <a:noFill/>
        </p:spPr>
        <p:txBody>
          <a:bodyPr wrap="none" rtlCol="0">
            <a:spAutoFit/>
          </a:bodyPr>
          <a:lstStyle/>
          <a:p>
            <a:r>
              <a:rPr lang="en-US" sz="2400" dirty="0" err="1"/>
              <a:t>Romit</a:t>
            </a:r>
            <a:endParaRPr lang="en-US" sz="2400" dirty="0"/>
          </a:p>
        </p:txBody>
      </p:sp>
      <p:sp>
        <p:nvSpPr>
          <p:cNvPr id="48" name="TextBox 47">
            <a:extLst>
              <a:ext uri="{FF2B5EF4-FFF2-40B4-BE49-F238E27FC236}">
                <a16:creationId xmlns:a16="http://schemas.microsoft.com/office/drawing/2014/main" id="{A4F6AE80-78BE-E24F-BA3D-4DF1E60B6773}"/>
              </a:ext>
            </a:extLst>
          </p:cNvPr>
          <p:cNvSpPr txBox="1"/>
          <p:nvPr/>
        </p:nvSpPr>
        <p:spPr>
          <a:xfrm>
            <a:off x="10578266" y="6490646"/>
            <a:ext cx="1231234" cy="461665"/>
          </a:xfrm>
          <a:prstGeom prst="rect">
            <a:avLst/>
          </a:prstGeom>
          <a:noFill/>
        </p:spPr>
        <p:txBody>
          <a:bodyPr wrap="none" rtlCol="0">
            <a:spAutoFit/>
          </a:bodyPr>
          <a:lstStyle/>
          <a:p>
            <a:r>
              <a:rPr lang="en-US" sz="2400" dirty="0" err="1"/>
              <a:t>Pradipta</a:t>
            </a:r>
            <a:endParaRPr lang="en-US" sz="2400" dirty="0"/>
          </a:p>
        </p:txBody>
      </p:sp>
      <p:sp>
        <p:nvSpPr>
          <p:cNvPr id="49" name="TextBox 48">
            <a:extLst>
              <a:ext uri="{FF2B5EF4-FFF2-40B4-BE49-F238E27FC236}">
                <a16:creationId xmlns:a16="http://schemas.microsoft.com/office/drawing/2014/main" id="{EC835289-C92A-AB42-998C-62691C94F3EC}"/>
              </a:ext>
            </a:extLst>
          </p:cNvPr>
          <p:cNvSpPr txBox="1"/>
          <p:nvPr/>
        </p:nvSpPr>
        <p:spPr>
          <a:xfrm>
            <a:off x="4393612" y="6448520"/>
            <a:ext cx="1032462" cy="461665"/>
          </a:xfrm>
          <a:prstGeom prst="rect">
            <a:avLst/>
          </a:prstGeom>
          <a:noFill/>
        </p:spPr>
        <p:txBody>
          <a:bodyPr wrap="none" rtlCol="0">
            <a:spAutoFit/>
          </a:bodyPr>
          <a:lstStyle/>
          <a:p>
            <a:r>
              <a:rPr lang="en-US" sz="2400" dirty="0"/>
              <a:t>Sourav</a:t>
            </a:r>
          </a:p>
        </p:txBody>
      </p:sp>
      <p:pic>
        <p:nvPicPr>
          <p:cNvPr id="51" name="Picture 50" descr="A person wearing a suit and tie&#10;&#10;Description automatically generated">
            <a:extLst>
              <a:ext uri="{FF2B5EF4-FFF2-40B4-BE49-F238E27FC236}">
                <a16:creationId xmlns:a16="http://schemas.microsoft.com/office/drawing/2014/main" id="{F2AB1026-1FA0-4543-BE60-874012DB698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1951" y="3344753"/>
            <a:ext cx="1052982" cy="1509274"/>
          </a:xfrm>
          <a:prstGeom prst="rect">
            <a:avLst/>
          </a:prstGeom>
        </p:spPr>
      </p:pic>
      <p:sp>
        <p:nvSpPr>
          <p:cNvPr id="52" name="TextBox 51">
            <a:extLst>
              <a:ext uri="{FF2B5EF4-FFF2-40B4-BE49-F238E27FC236}">
                <a16:creationId xmlns:a16="http://schemas.microsoft.com/office/drawing/2014/main" id="{1807EDC1-1D2F-BC44-A921-6732B2FBB072}"/>
              </a:ext>
            </a:extLst>
          </p:cNvPr>
          <p:cNvSpPr txBox="1"/>
          <p:nvPr/>
        </p:nvSpPr>
        <p:spPr>
          <a:xfrm>
            <a:off x="362371" y="4769362"/>
            <a:ext cx="1479892" cy="461665"/>
          </a:xfrm>
          <a:prstGeom prst="rect">
            <a:avLst/>
          </a:prstGeom>
          <a:noFill/>
        </p:spPr>
        <p:txBody>
          <a:bodyPr wrap="none" rtlCol="0">
            <a:spAutoFit/>
          </a:bodyPr>
          <a:lstStyle/>
          <a:p>
            <a:r>
              <a:rPr lang="en-US" sz="2400" dirty="0"/>
              <a:t>Mohamed</a:t>
            </a:r>
          </a:p>
        </p:txBody>
      </p:sp>
      <p:pic>
        <p:nvPicPr>
          <p:cNvPr id="54" name="Picture 53" descr="A person wearing a suit and tie&#10;&#10;Description automatically generated">
            <a:extLst>
              <a:ext uri="{FF2B5EF4-FFF2-40B4-BE49-F238E27FC236}">
                <a16:creationId xmlns:a16="http://schemas.microsoft.com/office/drawing/2014/main" id="{5B3EB371-A63F-8A44-B3DE-BE5651C9AE01}"/>
              </a:ext>
            </a:extLst>
          </p:cNvPr>
          <p:cNvPicPr>
            <a:picLocks noChangeAspect="1"/>
          </p:cNvPicPr>
          <p:nvPr/>
        </p:nvPicPr>
        <p:blipFill rotWithShape="1">
          <a:blip r:embed="rId20">
            <a:extLst>
              <a:ext uri="{28A0092B-C50C-407E-A947-70E740481C1C}">
                <a14:useLocalDpi xmlns:a14="http://schemas.microsoft.com/office/drawing/2010/main" val="0"/>
              </a:ext>
            </a:extLst>
          </a:blip>
          <a:srcRect l="14450" t="10953" r="21218" b="8406"/>
          <a:stretch/>
        </p:blipFill>
        <p:spPr>
          <a:xfrm>
            <a:off x="463311" y="5248746"/>
            <a:ext cx="1456102" cy="1216856"/>
          </a:xfrm>
          <a:prstGeom prst="rect">
            <a:avLst/>
          </a:prstGeom>
        </p:spPr>
      </p:pic>
      <p:sp>
        <p:nvSpPr>
          <p:cNvPr id="55" name="TextBox 54">
            <a:extLst>
              <a:ext uri="{FF2B5EF4-FFF2-40B4-BE49-F238E27FC236}">
                <a16:creationId xmlns:a16="http://schemas.microsoft.com/office/drawing/2014/main" id="{71E5BD1E-0259-D04E-9D5B-B88A9D71B451}"/>
              </a:ext>
            </a:extLst>
          </p:cNvPr>
          <p:cNvSpPr txBox="1"/>
          <p:nvPr/>
        </p:nvSpPr>
        <p:spPr>
          <a:xfrm>
            <a:off x="581058" y="6442240"/>
            <a:ext cx="1202830" cy="461665"/>
          </a:xfrm>
          <a:prstGeom prst="rect">
            <a:avLst/>
          </a:prstGeom>
          <a:noFill/>
        </p:spPr>
        <p:txBody>
          <a:bodyPr wrap="none" rtlCol="0">
            <a:spAutoFit/>
          </a:bodyPr>
          <a:lstStyle/>
          <a:p>
            <a:r>
              <a:rPr lang="en-US" sz="2400" dirty="0"/>
              <a:t>Aloysius</a:t>
            </a:r>
          </a:p>
        </p:txBody>
      </p:sp>
    </p:spTree>
    <p:extLst>
      <p:ext uri="{BB962C8B-B14F-4D97-AF65-F5344CB8AC3E}">
        <p14:creationId xmlns:p14="http://schemas.microsoft.com/office/powerpoint/2010/main" val="861928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2CDC9-F610-8F41-87FA-6ACE83885CF5}"/>
              </a:ext>
            </a:extLst>
          </p:cNvPr>
          <p:cNvSpPr>
            <a:spLocks noGrp="1"/>
          </p:cNvSpPr>
          <p:nvPr>
            <p:ph type="title"/>
          </p:nvPr>
        </p:nvSpPr>
        <p:spPr>
          <a:xfrm>
            <a:off x="838200" y="136521"/>
            <a:ext cx="10515600" cy="1325563"/>
          </a:xfrm>
        </p:spPr>
        <p:txBody>
          <a:bodyPr/>
          <a:lstStyle/>
          <a:p>
            <a:r>
              <a:rPr lang="en-US" b="1" dirty="0"/>
              <a:t>Acknowledgement (Family &amp; Friends)</a:t>
            </a:r>
            <a:endParaRPr lang="en-US" dirty="0"/>
          </a:p>
        </p:txBody>
      </p:sp>
      <p:pic>
        <p:nvPicPr>
          <p:cNvPr id="6" name="Content Placeholder 5" descr="A couple of people posing for the camera&#10;&#10;Description automatically generated">
            <a:extLst>
              <a:ext uri="{FF2B5EF4-FFF2-40B4-BE49-F238E27FC236}">
                <a16:creationId xmlns:a16="http://schemas.microsoft.com/office/drawing/2014/main" id="{7DEC946B-DC2D-1B43-9AC8-2B60A95F65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642" y="1278468"/>
            <a:ext cx="3626825" cy="2722184"/>
          </a:xfrm>
        </p:spPr>
      </p:pic>
      <p:sp>
        <p:nvSpPr>
          <p:cNvPr id="4" name="Slide Number Placeholder 3">
            <a:extLst>
              <a:ext uri="{FF2B5EF4-FFF2-40B4-BE49-F238E27FC236}">
                <a16:creationId xmlns:a16="http://schemas.microsoft.com/office/drawing/2014/main" id="{6F2B3679-0D32-9D41-9DAC-31B3500A30F4}"/>
              </a:ext>
            </a:extLst>
          </p:cNvPr>
          <p:cNvSpPr>
            <a:spLocks noGrp="1"/>
          </p:cNvSpPr>
          <p:nvPr>
            <p:ph type="sldNum" sz="quarter" idx="12"/>
          </p:nvPr>
        </p:nvSpPr>
        <p:spPr/>
        <p:txBody>
          <a:bodyPr/>
          <a:lstStyle/>
          <a:p>
            <a:fld id="{088FEC65-D79E-4DCE-A549-ACBEE94ABE9E}" type="slidenum">
              <a:rPr lang="en-US" smtClean="0"/>
              <a:t>72</a:t>
            </a:fld>
            <a:endParaRPr lang="en-US"/>
          </a:p>
        </p:txBody>
      </p:sp>
      <p:pic>
        <p:nvPicPr>
          <p:cNvPr id="8" name="Picture 7" descr="A group of people posing for the camera&#10;&#10;Description automatically generated">
            <a:extLst>
              <a:ext uri="{FF2B5EF4-FFF2-40B4-BE49-F238E27FC236}">
                <a16:creationId xmlns:a16="http://schemas.microsoft.com/office/drawing/2014/main" id="{432747CF-BD68-C34C-A9C7-5A936E301492}"/>
              </a:ext>
            </a:extLst>
          </p:cNvPr>
          <p:cNvPicPr>
            <a:picLocks noChangeAspect="1"/>
          </p:cNvPicPr>
          <p:nvPr/>
        </p:nvPicPr>
        <p:blipFill rotWithShape="1">
          <a:blip r:embed="rId3">
            <a:extLst>
              <a:ext uri="{28A0092B-C50C-407E-A947-70E740481C1C}">
                <a14:useLocalDpi xmlns:a14="http://schemas.microsoft.com/office/drawing/2010/main" val="0"/>
              </a:ext>
            </a:extLst>
          </a:blip>
          <a:srcRect l="2409" t="12083" r="20070" b="1990"/>
          <a:stretch/>
        </p:blipFill>
        <p:spPr>
          <a:xfrm>
            <a:off x="4395935" y="1312336"/>
            <a:ext cx="3272058" cy="2722184"/>
          </a:xfrm>
          <a:prstGeom prst="rect">
            <a:avLst/>
          </a:prstGeom>
        </p:spPr>
      </p:pic>
      <p:pic>
        <p:nvPicPr>
          <p:cNvPr id="10" name="Picture 9" descr="A group of people posing for the camera&#10;&#10;Description automatically generated">
            <a:extLst>
              <a:ext uri="{FF2B5EF4-FFF2-40B4-BE49-F238E27FC236}">
                <a16:creationId xmlns:a16="http://schemas.microsoft.com/office/drawing/2014/main" id="{AB314583-627A-404F-8394-2B399AF3C767}"/>
              </a:ext>
            </a:extLst>
          </p:cNvPr>
          <p:cNvPicPr>
            <a:picLocks noChangeAspect="1"/>
          </p:cNvPicPr>
          <p:nvPr/>
        </p:nvPicPr>
        <p:blipFill rotWithShape="1">
          <a:blip r:embed="rId4">
            <a:extLst>
              <a:ext uri="{28A0092B-C50C-407E-A947-70E740481C1C}">
                <a14:useLocalDpi xmlns:a14="http://schemas.microsoft.com/office/drawing/2010/main" val="0"/>
              </a:ext>
            </a:extLst>
          </a:blip>
          <a:srcRect t="1991" r="10340" b="10123"/>
          <a:stretch/>
        </p:blipFill>
        <p:spPr>
          <a:xfrm>
            <a:off x="7992535" y="1231132"/>
            <a:ext cx="3874748" cy="2850730"/>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3EFBF9DF-5D91-8040-A9B8-057BF25520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44" y="4074105"/>
            <a:ext cx="4023023" cy="2758764"/>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BCA8532A-FC24-D244-B2CB-CA62182D8927}"/>
              </a:ext>
            </a:extLst>
          </p:cNvPr>
          <p:cNvPicPr>
            <a:picLocks noChangeAspect="1"/>
          </p:cNvPicPr>
          <p:nvPr/>
        </p:nvPicPr>
        <p:blipFill rotWithShape="1">
          <a:blip r:embed="rId6">
            <a:extLst>
              <a:ext uri="{28A0092B-C50C-407E-A947-70E740481C1C}">
                <a14:useLocalDpi xmlns:a14="http://schemas.microsoft.com/office/drawing/2010/main" val="0"/>
              </a:ext>
            </a:extLst>
          </a:blip>
          <a:srcRect l="12407" t="21319" r="16297" b="-1062"/>
          <a:stretch/>
        </p:blipFill>
        <p:spPr>
          <a:xfrm>
            <a:off x="4937804" y="4124904"/>
            <a:ext cx="3272058" cy="2744769"/>
          </a:xfrm>
          <a:prstGeom prst="rect">
            <a:avLst/>
          </a:prstGeom>
        </p:spPr>
      </p:pic>
      <p:pic>
        <p:nvPicPr>
          <p:cNvPr id="16" name="Picture 15" descr="A person standing in front of a wedding cake&#10;&#10;Description automatically generated">
            <a:extLst>
              <a:ext uri="{FF2B5EF4-FFF2-40B4-BE49-F238E27FC236}">
                <a16:creationId xmlns:a16="http://schemas.microsoft.com/office/drawing/2014/main" id="{8617AAC4-564A-F145-9FD2-F9A37E436C0D}"/>
              </a:ext>
            </a:extLst>
          </p:cNvPr>
          <p:cNvPicPr>
            <a:picLocks noChangeAspect="1"/>
          </p:cNvPicPr>
          <p:nvPr/>
        </p:nvPicPr>
        <p:blipFill rotWithShape="1">
          <a:blip r:embed="rId7">
            <a:extLst>
              <a:ext uri="{28A0092B-C50C-407E-A947-70E740481C1C}">
                <a14:useLocalDpi xmlns:a14="http://schemas.microsoft.com/office/drawing/2010/main" val="0"/>
              </a:ext>
            </a:extLst>
          </a:blip>
          <a:srcRect l="40103" t="22811" r="-19205" b="-19206"/>
          <a:stretch/>
        </p:blipFill>
        <p:spPr>
          <a:xfrm>
            <a:off x="8610600" y="4124904"/>
            <a:ext cx="3649132" cy="3335126"/>
          </a:xfrm>
          <a:prstGeom prst="rect">
            <a:avLst/>
          </a:prstGeom>
        </p:spPr>
      </p:pic>
    </p:spTree>
    <p:extLst>
      <p:ext uri="{BB962C8B-B14F-4D97-AF65-F5344CB8AC3E}">
        <p14:creationId xmlns:p14="http://schemas.microsoft.com/office/powerpoint/2010/main" val="4183525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p:cNvSpPr>
          <p:nvPr>
            <p:ph type="title"/>
          </p:nvPr>
        </p:nvSpPr>
        <p:spPr>
          <a:xfrm>
            <a:off x="2518899" y="615874"/>
            <a:ext cx="7154201" cy="1823714"/>
          </a:xfrm>
          <a:prstGeom prst="rect">
            <a:avLst/>
          </a:prstGeom>
        </p:spPr>
        <p:txBody>
          <a:bodyPr>
            <a:noAutofit/>
          </a:bodyPr>
          <a:lstStyle>
            <a:lvl1pPr algn="ctr">
              <a:defRPr sz="6000">
                <a:solidFill>
                  <a:srgbClr val="0433FF"/>
                </a:solidFill>
                <a:latin typeface="Gill Sans"/>
                <a:ea typeface="Gill Sans"/>
                <a:cs typeface="Gill Sans"/>
                <a:sym typeface="Gill Sans"/>
              </a:defRPr>
            </a:lvl1pPr>
          </a:lstStyle>
          <a:p>
            <a:r>
              <a:rPr sz="6600" dirty="0">
                <a:latin typeface="+mn-lt"/>
              </a:rPr>
              <a:t>Thanks</a:t>
            </a:r>
            <a:r>
              <a:rPr lang="en-US" sz="6600" dirty="0">
                <a:latin typeface="+mn-lt"/>
              </a:rPr>
              <a:t> for listening.</a:t>
            </a:r>
            <a:endParaRPr sz="6600" dirty="0">
              <a:latin typeface="+mn-lt"/>
            </a:endParaRPr>
          </a:p>
        </p:txBody>
      </p:sp>
      <p:sp>
        <p:nvSpPr>
          <p:cNvPr id="1060" name="Shape 1060"/>
          <p:cNvSpPr>
            <a:spLocks noGrp="1"/>
          </p:cNvSpPr>
          <p:nvPr>
            <p:ph type="sldNum" sz="quarter" idx="4294967295"/>
          </p:nvPr>
        </p:nvSpPr>
        <p:spPr>
          <a:xfrm>
            <a:off x="11579128" y="6267758"/>
            <a:ext cx="449081" cy="424527"/>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73</a:t>
            </a:fld>
            <a:endParaRPr/>
          </a:p>
        </p:txBody>
      </p:sp>
      <p:sp>
        <p:nvSpPr>
          <p:cNvPr id="4" name="Shape 1059">
            <a:extLst>
              <a:ext uri="{FF2B5EF4-FFF2-40B4-BE49-F238E27FC236}">
                <a16:creationId xmlns:a16="http://schemas.microsoft.com/office/drawing/2014/main" id="{52861F0A-9FE4-E440-A0EC-0D558E2E7F9A}"/>
              </a:ext>
            </a:extLst>
          </p:cNvPr>
          <p:cNvSpPr txBox="1">
            <a:spLocks/>
          </p:cNvSpPr>
          <p:nvPr/>
        </p:nvSpPr>
        <p:spPr>
          <a:xfrm>
            <a:off x="2648117" y="4093385"/>
            <a:ext cx="6895764" cy="1679128"/>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kern="1200">
                <a:solidFill>
                  <a:srgbClr val="0433FF"/>
                </a:solidFill>
                <a:latin typeface="Gill Sans"/>
                <a:ea typeface="Gill Sans"/>
                <a:cs typeface="Gill Sans"/>
                <a:sym typeface="Gill Sans"/>
              </a:defRPr>
            </a:lvl1pPr>
          </a:lstStyle>
          <a:p>
            <a:r>
              <a:rPr lang="en-US" sz="6600" dirty="0">
                <a:solidFill>
                  <a:srgbClr val="FF0000"/>
                </a:solidFill>
                <a:latin typeface="+mn-lt"/>
              </a:rPr>
              <a:t>Questions ?</a:t>
            </a:r>
          </a:p>
        </p:txBody>
      </p:sp>
    </p:spTree>
    <p:extLst>
      <p:ext uri="{BB962C8B-B14F-4D97-AF65-F5344CB8AC3E}">
        <p14:creationId xmlns:p14="http://schemas.microsoft.com/office/powerpoint/2010/main" val="370598471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FF13-9E9D-7A44-B529-333C4C5A979A}"/>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212A6911-F712-0340-8A8D-37DE4D02645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5C72EC-D6CC-8E43-89F7-1F0B7BA205D7}"/>
              </a:ext>
            </a:extLst>
          </p:cNvPr>
          <p:cNvSpPr>
            <a:spLocks noGrp="1"/>
          </p:cNvSpPr>
          <p:nvPr>
            <p:ph type="sldNum" sz="quarter" idx="12"/>
          </p:nvPr>
        </p:nvSpPr>
        <p:spPr/>
        <p:txBody>
          <a:bodyPr/>
          <a:lstStyle/>
          <a:p>
            <a:fld id="{088FEC65-D79E-4DCE-A549-ACBEE94ABE9E}" type="slidenum">
              <a:rPr lang="en-US" smtClean="0"/>
              <a:t>74</a:t>
            </a:fld>
            <a:endParaRPr lang="en-US"/>
          </a:p>
        </p:txBody>
      </p:sp>
    </p:spTree>
    <p:extLst>
      <p:ext uri="{BB962C8B-B14F-4D97-AF65-F5344CB8AC3E}">
        <p14:creationId xmlns:p14="http://schemas.microsoft.com/office/powerpoint/2010/main" val="41559893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CE81-62E3-ED42-B903-93061E4AF7B8}"/>
              </a:ext>
            </a:extLst>
          </p:cNvPr>
          <p:cNvSpPr>
            <a:spLocks noGrp="1"/>
          </p:cNvSpPr>
          <p:nvPr>
            <p:ph type="title"/>
          </p:nvPr>
        </p:nvSpPr>
        <p:spPr/>
        <p:txBody>
          <a:bodyPr/>
          <a:lstStyle/>
          <a:p>
            <a:r>
              <a:rPr lang="en-US" b="1" dirty="0"/>
              <a:t>Phase</a:t>
            </a:r>
            <a:r>
              <a:rPr lang="en-US" dirty="0"/>
              <a:t> and RSS Modeling</a:t>
            </a:r>
          </a:p>
        </p:txBody>
      </p:sp>
      <p:pic>
        <p:nvPicPr>
          <p:cNvPr id="6" name="Content Placeholder 5" descr="A picture containing object, clock&#10;&#10;Description automatically generated">
            <a:extLst>
              <a:ext uri="{FF2B5EF4-FFF2-40B4-BE49-F238E27FC236}">
                <a16:creationId xmlns:a16="http://schemas.microsoft.com/office/drawing/2014/main" id="{CAEF2129-D175-B94A-A771-77EDB40EBA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9400" y="2109917"/>
            <a:ext cx="6210300" cy="1056573"/>
          </a:xfrm>
        </p:spPr>
      </p:pic>
      <p:sp>
        <p:nvSpPr>
          <p:cNvPr id="4" name="Slide Number Placeholder 3">
            <a:extLst>
              <a:ext uri="{FF2B5EF4-FFF2-40B4-BE49-F238E27FC236}">
                <a16:creationId xmlns:a16="http://schemas.microsoft.com/office/drawing/2014/main" id="{4611EA64-76B3-2048-805B-DB599160FC07}"/>
              </a:ext>
            </a:extLst>
          </p:cNvPr>
          <p:cNvSpPr>
            <a:spLocks noGrp="1"/>
          </p:cNvSpPr>
          <p:nvPr>
            <p:ph type="sldNum" sz="quarter" idx="12"/>
          </p:nvPr>
        </p:nvSpPr>
        <p:spPr/>
        <p:txBody>
          <a:bodyPr/>
          <a:lstStyle/>
          <a:p>
            <a:fld id="{088FEC65-D79E-4DCE-A549-ACBEE94ABE9E}" type="slidenum">
              <a:rPr lang="en-US" smtClean="0"/>
              <a:t>75</a:t>
            </a:fld>
            <a:endParaRPr lang="en-US"/>
          </a:p>
        </p:txBody>
      </p:sp>
      <p:sp>
        <p:nvSpPr>
          <p:cNvPr id="7" name="TextBox 6">
            <a:extLst>
              <a:ext uri="{FF2B5EF4-FFF2-40B4-BE49-F238E27FC236}">
                <a16:creationId xmlns:a16="http://schemas.microsoft.com/office/drawing/2014/main" id="{720F50CB-2C94-2040-98A6-7F9CB0BD5AC3}"/>
              </a:ext>
            </a:extLst>
          </p:cNvPr>
          <p:cNvSpPr txBox="1"/>
          <p:nvPr/>
        </p:nvSpPr>
        <p:spPr>
          <a:xfrm>
            <a:off x="465442" y="2253482"/>
            <a:ext cx="1545616" cy="769441"/>
          </a:xfrm>
          <a:prstGeom prst="rect">
            <a:avLst/>
          </a:prstGeom>
          <a:noFill/>
        </p:spPr>
        <p:txBody>
          <a:bodyPr wrap="none" rtlCol="0">
            <a:spAutoFit/>
          </a:bodyPr>
          <a:lstStyle/>
          <a:p>
            <a:r>
              <a:rPr lang="en-US" sz="4400" dirty="0">
                <a:solidFill>
                  <a:srgbClr val="FF0000"/>
                </a:solidFill>
              </a:rPr>
              <a:t>Phase</a:t>
            </a:r>
          </a:p>
        </p:txBody>
      </p:sp>
      <p:pic>
        <p:nvPicPr>
          <p:cNvPr id="9" name="Picture 8" descr="A close up of a logo&#10;&#10;Description automatically generated">
            <a:extLst>
              <a:ext uri="{FF2B5EF4-FFF2-40B4-BE49-F238E27FC236}">
                <a16:creationId xmlns:a16="http://schemas.microsoft.com/office/drawing/2014/main" id="{C46F4206-13FD-6348-A7D3-007353DB0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864" y="4103908"/>
            <a:ext cx="10572136" cy="1315028"/>
          </a:xfrm>
          <a:prstGeom prst="rect">
            <a:avLst/>
          </a:prstGeom>
        </p:spPr>
      </p:pic>
      <p:sp>
        <p:nvSpPr>
          <p:cNvPr id="10" name="TextBox 9">
            <a:extLst>
              <a:ext uri="{FF2B5EF4-FFF2-40B4-BE49-F238E27FC236}">
                <a16:creationId xmlns:a16="http://schemas.microsoft.com/office/drawing/2014/main" id="{B7F4AE98-AC4E-3F42-BFBB-87BD43F208CD}"/>
              </a:ext>
            </a:extLst>
          </p:cNvPr>
          <p:cNvSpPr txBox="1"/>
          <p:nvPr/>
        </p:nvSpPr>
        <p:spPr>
          <a:xfrm>
            <a:off x="465442" y="4376701"/>
            <a:ext cx="1002775" cy="769441"/>
          </a:xfrm>
          <a:prstGeom prst="rect">
            <a:avLst/>
          </a:prstGeom>
          <a:noFill/>
        </p:spPr>
        <p:txBody>
          <a:bodyPr wrap="none" rtlCol="0">
            <a:spAutoFit/>
          </a:bodyPr>
          <a:lstStyle/>
          <a:p>
            <a:r>
              <a:rPr lang="en-US" sz="4400" dirty="0">
                <a:solidFill>
                  <a:srgbClr val="FF0000"/>
                </a:solidFill>
              </a:rPr>
              <a:t>RSS</a:t>
            </a:r>
          </a:p>
        </p:txBody>
      </p:sp>
      <p:sp>
        <p:nvSpPr>
          <p:cNvPr id="11" name="Left Brace 10">
            <a:extLst>
              <a:ext uri="{FF2B5EF4-FFF2-40B4-BE49-F238E27FC236}">
                <a16:creationId xmlns:a16="http://schemas.microsoft.com/office/drawing/2014/main" id="{97DB5844-3712-DF49-A23A-39B2CB0CB635}"/>
              </a:ext>
            </a:extLst>
          </p:cNvPr>
          <p:cNvSpPr/>
          <p:nvPr/>
        </p:nvSpPr>
        <p:spPr>
          <a:xfrm rot="16200000">
            <a:off x="6012522" y="3011358"/>
            <a:ext cx="228600" cy="4586556"/>
          </a:xfrm>
          <a:prstGeom prst="leftBrace">
            <a:avLst>
              <a:gd name="adj1" fmla="val 8333"/>
              <a:gd name="adj2" fmla="val 649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CAB561F9-1B38-6843-ACE8-9781675570E6}"/>
              </a:ext>
            </a:extLst>
          </p:cNvPr>
          <p:cNvSpPr/>
          <p:nvPr/>
        </p:nvSpPr>
        <p:spPr>
          <a:xfrm rot="16200000" flipH="1">
            <a:off x="9327375" y="3283725"/>
            <a:ext cx="528604" cy="1657353"/>
          </a:xfrm>
          <a:prstGeom prst="leftBrace">
            <a:avLst>
              <a:gd name="adj1" fmla="val 8333"/>
              <a:gd name="adj2" fmla="val 649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E6A1E317-E5DB-3745-AC50-9254981033A6}"/>
              </a:ext>
            </a:extLst>
          </p:cNvPr>
          <p:cNvSpPr/>
          <p:nvPr/>
        </p:nvSpPr>
        <p:spPr>
          <a:xfrm rot="5400000" flipH="1">
            <a:off x="7281503" y="2656906"/>
            <a:ext cx="484372" cy="971553"/>
          </a:xfrm>
          <a:prstGeom prst="leftBrace">
            <a:avLst>
              <a:gd name="adj1" fmla="val 8333"/>
              <a:gd name="adj2" fmla="val 649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5EB513B3-794D-FA43-B55C-7F23CCC7F5ED}"/>
              </a:ext>
            </a:extLst>
          </p:cNvPr>
          <p:cNvSpPr/>
          <p:nvPr/>
        </p:nvSpPr>
        <p:spPr>
          <a:xfrm rot="5400000" flipH="1">
            <a:off x="5398859" y="2694336"/>
            <a:ext cx="484372" cy="971553"/>
          </a:xfrm>
          <a:prstGeom prst="leftBrace">
            <a:avLst>
              <a:gd name="adj1" fmla="val 8333"/>
              <a:gd name="adj2" fmla="val 649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33C349DD-F953-8C45-A0B1-B5873ABDD20C}"/>
              </a:ext>
            </a:extLst>
          </p:cNvPr>
          <p:cNvSpPr/>
          <p:nvPr/>
        </p:nvSpPr>
        <p:spPr>
          <a:xfrm rot="5400000" flipH="1">
            <a:off x="10976855" y="5041087"/>
            <a:ext cx="484372" cy="971553"/>
          </a:xfrm>
          <a:prstGeom prst="leftBrace">
            <a:avLst>
              <a:gd name="adj1" fmla="val 8333"/>
              <a:gd name="adj2" fmla="val 6493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4EC2543A-ECCF-4B4F-9777-CE12D5A7ADF2}"/>
              </a:ext>
            </a:extLst>
          </p:cNvPr>
          <p:cNvSpPr txBox="1"/>
          <p:nvPr/>
        </p:nvSpPr>
        <p:spPr>
          <a:xfrm>
            <a:off x="5553334" y="5304635"/>
            <a:ext cx="1588437" cy="584775"/>
          </a:xfrm>
          <a:prstGeom prst="rect">
            <a:avLst/>
          </a:prstGeom>
          <a:noFill/>
        </p:spPr>
        <p:txBody>
          <a:bodyPr wrap="square" rtlCol="0">
            <a:spAutoFit/>
          </a:bodyPr>
          <a:lstStyle/>
          <a:p>
            <a:pPr algn="ctr"/>
            <a:r>
              <a:rPr lang="en-US" sz="3200" dirty="0">
                <a:solidFill>
                  <a:srgbClr val="C00000"/>
                </a:solidFill>
              </a:rPr>
              <a:t>Gain</a:t>
            </a:r>
          </a:p>
        </p:txBody>
      </p:sp>
      <p:sp>
        <p:nvSpPr>
          <p:cNvPr id="17" name="TextBox 16">
            <a:extLst>
              <a:ext uri="{FF2B5EF4-FFF2-40B4-BE49-F238E27FC236}">
                <a16:creationId xmlns:a16="http://schemas.microsoft.com/office/drawing/2014/main" id="{8F1618B5-08F0-8741-8DD0-9BDCA9E92C61}"/>
              </a:ext>
            </a:extLst>
          </p:cNvPr>
          <p:cNvSpPr txBox="1"/>
          <p:nvPr/>
        </p:nvSpPr>
        <p:spPr>
          <a:xfrm>
            <a:off x="8420100" y="3391228"/>
            <a:ext cx="2686059" cy="584775"/>
          </a:xfrm>
          <a:prstGeom prst="rect">
            <a:avLst/>
          </a:prstGeom>
          <a:noFill/>
        </p:spPr>
        <p:txBody>
          <a:bodyPr wrap="square" rtlCol="0">
            <a:spAutoFit/>
          </a:bodyPr>
          <a:lstStyle/>
          <a:p>
            <a:pPr algn="ctr"/>
            <a:r>
              <a:rPr lang="en-US" sz="3200" dirty="0">
                <a:solidFill>
                  <a:srgbClr val="C00000"/>
                </a:solidFill>
              </a:rPr>
              <a:t>Polarization</a:t>
            </a:r>
          </a:p>
        </p:txBody>
      </p:sp>
      <p:sp>
        <p:nvSpPr>
          <p:cNvPr id="18" name="TextBox 17">
            <a:extLst>
              <a:ext uri="{FF2B5EF4-FFF2-40B4-BE49-F238E27FC236}">
                <a16:creationId xmlns:a16="http://schemas.microsoft.com/office/drawing/2014/main" id="{D19D4332-AF0E-544E-A2F0-350D13258485}"/>
              </a:ext>
            </a:extLst>
          </p:cNvPr>
          <p:cNvSpPr txBox="1"/>
          <p:nvPr/>
        </p:nvSpPr>
        <p:spPr>
          <a:xfrm>
            <a:off x="6006022" y="3240012"/>
            <a:ext cx="2686059" cy="584775"/>
          </a:xfrm>
          <a:prstGeom prst="rect">
            <a:avLst/>
          </a:prstGeom>
          <a:noFill/>
        </p:spPr>
        <p:txBody>
          <a:bodyPr wrap="square" rtlCol="0">
            <a:spAutoFit/>
          </a:bodyPr>
          <a:lstStyle/>
          <a:p>
            <a:pPr algn="ctr"/>
            <a:r>
              <a:rPr lang="en-US" sz="3200" dirty="0">
                <a:solidFill>
                  <a:srgbClr val="C00000"/>
                </a:solidFill>
              </a:rPr>
              <a:t>Polarization</a:t>
            </a:r>
          </a:p>
        </p:txBody>
      </p:sp>
      <p:sp>
        <p:nvSpPr>
          <p:cNvPr id="19" name="TextBox 18">
            <a:extLst>
              <a:ext uri="{FF2B5EF4-FFF2-40B4-BE49-F238E27FC236}">
                <a16:creationId xmlns:a16="http://schemas.microsoft.com/office/drawing/2014/main" id="{91AA8362-9436-E844-B656-269CF38E8AEC}"/>
              </a:ext>
            </a:extLst>
          </p:cNvPr>
          <p:cNvSpPr txBox="1"/>
          <p:nvPr/>
        </p:nvSpPr>
        <p:spPr>
          <a:xfrm>
            <a:off x="9763129" y="5676539"/>
            <a:ext cx="2686059" cy="584775"/>
          </a:xfrm>
          <a:prstGeom prst="rect">
            <a:avLst/>
          </a:prstGeom>
          <a:noFill/>
        </p:spPr>
        <p:txBody>
          <a:bodyPr wrap="square" rtlCol="0">
            <a:spAutoFit/>
          </a:bodyPr>
          <a:lstStyle/>
          <a:p>
            <a:pPr algn="ctr"/>
            <a:r>
              <a:rPr lang="en-US" sz="3200" dirty="0">
                <a:solidFill>
                  <a:srgbClr val="C00000"/>
                </a:solidFill>
              </a:rPr>
              <a:t>Distance</a:t>
            </a:r>
          </a:p>
        </p:txBody>
      </p:sp>
      <p:sp>
        <p:nvSpPr>
          <p:cNvPr id="20" name="TextBox 19">
            <a:extLst>
              <a:ext uri="{FF2B5EF4-FFF2-40B4-BE49-F238E27FC236}">
                <a16:creationId xmlns:a16="http://schemas.microsoft.com/office/drawing/2014/main" id="{CCCA9A77-2A86-0C44-B36F-A8CF348F0C55}"/>
              </a:ext>
            </a:extLst>
          </p:cNvPr>
          <p:cNvSpPr txBox="1"/>
          <p:nvPr/>
        </p:nvSpPr>
        <p:spPr>
          <a:xfrm>
            <a:off x="4040713" y="3306232"/>
            <a:ext cx="2686059" cy="584775"/>
          </a:xfrm>
          <a:prstGeom prst="rect">
            <a:avLst/>
          </a:prstGeom>
          <a:noFill/>
        </p:spPr>
        <p:txBody>
          <a:bodyPr wrap="square" rtlCol="0">
            <a:spAutoFit/>
          </a:bodyPr>
          <a:lstStyle/>
          <a:p>
            <a:pPr algn="ctr"/>
            <a:r>
              <a:rPr lang="en-US" sz="3200" dirty="0">
                <a:solidFill>
                  <a:srgbClr val="C00000"/>
                </a:solidFill>
              </a:rPr>
              <a:t>Distance</a:t>
            </a:r>
          </a:p>
        </p:txBody>
      </p:sp>
    </p:spTree>
    <p:extLst>
      <p:ext uri="{BB962C8B-B14F-4D97-AF65-F5344CB8AC3E}">
        <p14:creationId xmlns:p14="http://schemas.microsoft.com/office/powerpoint/2010/main" val="24657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par>
                          <p:cTn id="31" fill="hold">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par>
                          <p:cTn id="35" fill="hold">
                            <p:stCondLst>
                              <p:cond delay="10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par>
                          <p:cTn id="39" fill="hold">
                            <p:stCondLst>
                              <p:cond delay="15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par>
                          <p:cTn id="43" fill="hold">
                            <p:stCondLst>
                              <p:cond delay="2000"/>
                            </p:stCondLst>
                            <p:childTnLst>
                              <p:par>
                                <p:cTn id="44" presetID="3" presetClass="entr" presetSubtype="1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1000"/>
                                        <p:tgtEl>
                                          <p:spTgt spid="14"/>
                                        </p:tgtEl>
                                      </p:cBhvr>
                                    </p:animEffect>
                                  </p:childTnLst>
                                </p:cTn>
                              </p:par>
                            </p:childTnLst>
                          </p:cTn>
                        </p:par>
                        <p:par>
                          <p:cTn id="47" fill="hold">
                            <p:stCondLst>
                              <p:cond delay="3000"/>
                            </p:stCondLst>
                            <p:childTnLst>
                              <p:par>
                                <p:cTn id="48" presetID="3" presetClass="entr" presetSubtype="1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1000"/>
                                        <p:tgtEl>
                                          <p:spTgt spid="20"/>
                                        </p:tgtEl>
                                      </p:cBhvr>
                                    </p:animEffect>
                                  </p:childTnLst>
                                </p:cTn>
                              </p:par>
                            </p:childTnLst>
                          </p:cTn>
                        </p:par>
                        <p:par>
                          <p:cTn id="51" fill="hold">
                            <p:stCondLst>
                              <p:cond delay="4000"/>
                            </p:stCondLst>
                            <p:childTnLst>
                              <p:par>
                                <p:cTn id="52" presetID="3" presetClass="entr" presetSubtype="1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linds(horizontal)">
                                      <p:cBhvr>
                                        <p:cTn id="54" dur="1000"/>
                                        <p:tgtEl>
                                          <p:spTgt spid="19"/>
                                        </p:tgtEl>
                                      </p:cBhvr>
                                    </p:animEffect>
                                  </p:childTnLst>
                                </p:cTn>
                              </p:par>
                            </p:childTnLst>
                          </p:cTn>
                        </p:par>
                        <p:par>
                          <p:cTn id="55" fill="hold">
                            <p:stCondLst>
                              <p:cond delay="5000"/>
                            </p:stCondLst>
                            <p:childTnLst>
                              <p:par>
                                <p:cTn id="56" presetID="3" presetClass="entr" presetSubtype="1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linds(horizontal)">
                                      <p:cBhvr>
                                        <p:cTn id="5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P spid="12" grpId="0" animBg="1"/>
      <p:bldP spid="13" grpId="0" animBg="1"/>
      <p:bldP spid="14" grpId="0" animBg="1"/>
      <p:bldP spid="15" grpId="0" animBg="1"/>
      <p:bldP spid="16" grpId="0"/>
      <p:bldP spid="17" grpId="0"/>
      <p:bldP spid="18" grpId="0"/>
      <p:bldP spid="19"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Application a</a:t>
            </a:r>
            <a:r>
              <a:rPr lang="en-US" sz="5400" dirty="0"/>
              <a:t>reas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00304" y="2301018"/>
            <a:ext cx="3876310" cy="3112230"/>
          </a:xfrm>
        </p:spPr>
      </p:pic>
      <p:sp>
        <p:nvSpPr>
          <p:cNvPr id="4" name="Slide Number Placeholder 3"/>
          <p:cNvSpPr>
            <a:spLocks noGrp="1"/>
          </p:cNvSpPr>
          <p:nvPr>
            <p:ph type="sldNum" sz="quarter" idx="12"/>
          </p:nvPr>
        </p:nvSpPr>
        <p:spPr/>
        <p:txBody>
          <a:bodyPr/>
          <a:lstStyle/>
          <a:p>
            <a:fld id="{088FEC65-D79E-4DCE-A549-ACBEE94ABE9E}" type="slidenum">
              <a:rPr lang="en-US" smtClean="0"/>
              <a:t>76</a:t>
            </a:fld>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8948" y="2301018"/>
            <a:ext cx="3281846" cy="3313176"/>
          </a:xfrm>
          <a:prstGeom prst="rect">
            <a:avLst/>
          </a:prstGeom>
        </p:spPr>
      </p:pic>
      <p:sp>
        <p:nvSpPr>
          <p:cNvPr id="8" name="TextBox 7"/>
          <p:cNvSpPr txBox="1"/>
          <p:nvPr/>
        </p:nvSpPr>
        <p:spPr>
          <a:xfrm>
            <a:off x="400304" y="5892585"/>
            <a:ext cx="3659684" cy="646331"/>
          </a:xfrm>
          <a:prstGeom prst="rect">
            <a:avLst/>
          </a:prstGeom>
          <a:noFill/>
        </p:spPr>
        <p:txBody>
          <a:bodyPr wrap="square" rtlCol="0">
            <a:spAutoFit/>
          </a:bodyPr>
          <a:lstStyle/>
          <a:p>
            <a:pPr algn="ctr"/>
            <a:r>
              <a:rPr lang="en-US" sz="3600" dirty="0"/>
              <a:t>Smart Hospitals</a:t>
            </a:r>
          </a:p>
        </p:txBody>
      </p:sp>
      <p:sp>
        <p:nvSpPr>
          <p:cNvPr id="9" name="TextBox 8"/>
          <p:cNvSpPr txBox="1"/>
          <p:nvPr/>
        </p:nvSpPr>
        <p:spPr>
          <a:xfrm>
            <a:off x="4502912" y="5898681"/>
            <a:ext cx="3659684" cy="646331"/>
          </a:xfrm>
          <a:prstGeom prst="rect">
            <a:avLst/>
          </a:prstGeom>
          <a:noFill/>
        </p:spPr>
        <p:txBody>
          <a:bodyPr wrap="square" rtlCol="0">
            <a:spAutoFit/>
          </a:bodyPr>
          <a:lstStyle/>
          <a:p>
            <a:pPr algn="ctr"/>
            <a:r>
              <a:rPr lang="en-US" sz="3600" dirty="0"/>
              <a:t>Smart Offices</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7346" y="2968717"/>
            <a:ext cx="4201230" cy="1904625"/>
          </a:xfrm>
          <a:prstGeom prst="rect">
            <a:avLst/>
          </a:prstGeom>
        </p:spPr>
      </p:pic>
      <p:sp>
        <p:nvSpPr>
          <p:cNvPr id="11" name="TextBox 10"/>
          <p:cNvSpPr txBox="1"/>
          <p:nvPr/>
        </p:nvSpPr>
        <p:spPr>
          <a:xfrm>
            <a:off x="8184896" y="5849913"/>
            <a:ext cx="3659684" cy="646331"/>
          </a:xfrm>
          <a:prstGeom prst="rect">
            <a:avLst/>
          </a:prstGeom>
          <a:noFill/>
        </p:spPr>
        <p:txBody>
          <a:bodyPr wrap="square" rtlCol="0">
            <a:spAutoFit/>
          </a:bodyPr>
          <a:lstStyle/>
          <a:p>
            <a:pPr algn="ctr"/>
            <a:r>
              <a:rPr lang="en-US" sz="3600" dirty="0"/>
              <a:t>Smart Retail</a:t>
            </a:r>
          </a:p>
        </p:txBody>
      </p:sp>
    </p:spTree>
    <p:extLst>
      <p:ext uri="{BB962C8B-B14F-4D97-AF65-F5344CB8AC3E}">
        <p14:creationId xmlns:p14="http://schemas.microsoft.com/office/powerpoint/2010/main" val="27412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E1F2-F389-CE44-9986-45E7F7244A7F}"/>
              </a:ext>
            </a:extLst>
          </p:cNvPr>
          <p:cNvSpPr>
            <a:spLocks noGrp="1"/>
          </p:cNvSpPr>
          <p:nvPr>
            <p:ph type="title"/>
          </p:nvPr>
        </p:nvSpPr>
        <p:spPr/>
        <p:txBody>
          <a:bodyPr>
            <a:normAutofit/>
          </a:bodyPr>
          <a:lstStyle/>
          <a:p>
            <a:r>
              <a:rPr lang="en-US" sz="5400" b="1" dirty="0" err="1"/>
              <a:t>RTSense</a:t>
            </a:r>
            <a:r>
              <a:rPr lang="en-US" sz="5400" dirty="0"/>
              <a:t> overview</a:t>
            </a:r>
          </a:p>
        </p:txBody>
      </p:sp>
      <p:sp>
        <p:nvSpPr>
          <p:cNvPr id="4" name="Slide Number Placeholder 3">
            <a:extLst>
              <a:ext uri="{FF2B5EF4-FFF2-40B4-BE49-F238E27FC236}">
                <a16:creationId xmlns:a16="http://schemas.microsoft.com/office/drawing/2014/main" id="{9D6406B4-9D4B-244F-B7E8-9FABE6EF3C15}"/>
              </a:ext>
            </a:extLst>
          </p:cNvPr>
          <p:cNvSpPr>
            <a:spLocks noGrp="1"/>
          </p:cNvSpPr>
          <p:nvPr>
            <p:ph type="sldNum" sz="quarter" idx="12"/>
          </p:nvPr>
        </p:nvSpPr>
        <p:spPr/>
        <p:txBody>
          <a:bodyPr/>
          <a:lstStyle/>
          <a:p>
            <a:fld id="{088FEC65-D79E-4DCE-A549-ACBEE94ABE9E}" type="slidenum">
              <a:rPr lang="en-US" smtClean="0"/>
              <a:t>77</a:t>
            </a:fld>
            <a:endParaRPr lang="en-US"/>
          </a:p>
        </p:txBody>
      </p:sp>
      <p:pic>
        <p:nvPicPr>
          <p:cNvPr id="10" name="Content Placeholder 9">
            <a:extLst>
              <a:ext uri="{FF2B5EF4-FFF2-40B4-BE49-F238E27FC236}">
                <a16:creationId xmlns:a16="http://schemas.microsoft.com/office/drawing/2014/main" id="{3869E6EB-C074-8249-B640-BE97FF694DA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582" r="22596" b="60391"/>
          <a:stretch/>
        </p:blipFill>
        <p:spPr>
          <a:xfrm>
            <a:off x="1292087" y="3048358"/>
            <a:ext cx="1580498" cy="1512033"/>
          </a:xfrm>
        </p:spPr>
      </p:pic>
      <p:pic>
        <p:nvPicPr>
          <p:cNvPr id="11" name="Content Placeholder 9">
            <a:extLst>
              <a:ext uri="{FF2B5EF4-FFF2-40B4-BE49-F238E27FC236}">
                <a16:creationId xmlns:a16="http://schemas.microsoft.com/office/drawing/2014/main" id="{1FBC8C45-EFDC-5A49-8CF6-32442C69702B}"/>
              </a:ext>
            </a:extLst>
          </p:cNvPr>
          <p:cNvPicPr>
            <a:picLocks noChangeAspect="1"/>
          </p:cNvPicPr>
          <p:nvPr/>
        </p:nvPicPr>
        <p:blipFill rotWithShape="1">
          <a:blip r:embed="rId3">
            <a:extLst>
              <a:ext uri="{28A0092B-C50C-407E-A947-70E740481C1C}">
                <a14:useLocalDpi xmlns:a14="http://schemas.microsoft.com/office/drawing/2010/main" val="0"/>
              </a:ext>
            </a:extLst>
          </a:blip>
          <a:srcRect t="47688"/>
          <a:stretch/>
        </p:blipFill>
        <p:spPr>
          <a:xfrm>
            <a:off x="1002381" y="4541945"/>
            <a:ext cx="2438206" cy="1996971"/>
          </a:xfrm>
          <a:prstGeom prst="rect">
            <a:avLst/>
          </a:prstGeom>
        </p:spPr>
      </p:pic>
      <p:pic>
        <p:nvPicPr>
          <p:cNvPr id="13" name="Picture 12">
            <a:extLst>
              <a:ext uri="{FF2B5EF4-FFF2-40B4-BE49-F238E27FC236}">
                <a16:creationId xmlns:a16="http://schemas.microsoft.com/office/drawing/2014/main" id="{12ACBFA0-DFB7-9A4B-8514-C7686A5DF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986" y="2913540"/>
            <a:ext cx="1543208" cy="1512033"/>
          </a:xfrm>
          <a:prstGeom prst="rect">
            <a:avLst/>
          </a:prstGeom>
        </p:spPr>
      </p:pic>
      <p:pic>
        <p:nvPicPr>
          <p:cNvPr id="15" name="Graphic 14" descr="Thermometer">
            <a:extLst>
              <a:ext uri="{FF2B5EF4-FFF2-40B4-BE49-F238E27FC236}">
                <a16:creationId xmlns:a16="http://schemas.microsoft.com/office/drawing/2014/main" id="{AD3070CE-72B2-164D-A3CB-37873EA6D2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9497" y="1012044"/>
            <a:ext cx="1171741" cy="1171741"/>
          </a:xfrm>
          <a:prstGeom prst="rect">
            <a:avLst/>
          </a:prstGeom>
        </p:spPr>
      </p:pic>
      <p:pic>
        <p:nvPicPr>
          <p:cNvPr id="17" name="Graphic 16" descr="Arrow Rotate left">
            <a:extLst>
              <a:ext uri="{FF2B5EF4-FFF2-40B4-BE49-F238E27FC236}">
                <a16:creationId xmlns:a16="http://schemas.microsoft.com/office/drawing/2014/main" id="{E899835B-D374-F643-80D3-980202D505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07027">
            <a:off x="4797845" y="1970329"/>
            <a:ext cx="594572" cy="594572"/>
          </a:xfrm>
          <a:prstGeom prst="rect">
            <a:avLst/>
          </a:prstGeom>
        </p:spPr>
      </p:pic>
      <p:pic>
        <p:nvPicPr>
          <p:cNvPr id="18" name="Graphic 17" descr="Arrow Rotate left">
            <a:extLst>
              <a:ext uri="{FF2B5EF4-FFF2-40B4-BE49-F238E27FC236}">
                <a16:creationId xmlns:a16="http://schemas.microsoft.com/office/drawing/2014/main" id="{DA7D8613-F087-D243-A122-62BC4F97F2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81704" flipH="1">
            <a:off x="7817483" y="1678906"/>
            <a:ext cx="571140" cy="571140"/>
          </a:xfrm>
          <a:prstGeom prst="rect">
            <a:avLst/>
          </a:prstGeom>
        </p:spPr>
      </p:pic>
      <p:pic>
        <p:nvPicPr>
          <p:cNvPr id="19" name="Graphic 18" descr="Arrow Rotate left">
            <a:extLst>
              <a:ext uri="{FF2B5EF4-FFF2-40B4-BE49-F238E27FC236}">
                <a16:creationId xmlns:a16="http://schemas.microsoft.com/office/drawing/2014/main" id="{82E85B3D-A81A-3943-91A9-F4B634C3AA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07027">
            <a:off x="3290117" y="1989622"/>
            <a:ext cx="488181" cy="488181"/>
          </a:xfrm>
          <a:prstGeom prst="rect">
            <a:avLst/>
          </a:prstGeom>
        </p:spPr>
      </p:pic>
      <p:pic>
        <p:nvPicPr>
          <p:cNvPr id="20" name="Graphic 19" descr="Arrow Rotate left">
            <a:extLst>
              <a:ext uri="{FF2B5EF4-FFF2-40B4-BE49-F238E27FC236}">
                <a16:creationId xmlns:a16="http://schemas.microsoft.com/office/drawing/2014/main" id="{35F8E635-D8A9-604B-8E92-2F040D174A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81704" flipH="1">
            <a:off x="8896986" y="2241020"/>
            <a:ext cx="600042" cy="600042"/>
          </a:xfrm>
          <a:prstGeom prst="rect">
            <a:avLst/>
          </a:prstGeom>
        </p:spPr>
      </p:pic>
      <p:pic>
        <p:nvPicPr>
          <p:cNvPr id="23" name="Graphic 22" descr="Computer">
            <a:extLst>
              <a:ext uri="{FF2B5EF4-FFF2-40B4-BE49-F238E27FC236}">
                <a16:creationId xmlns:a16="http://schemas.microsoft.com/office/drawing/2014/main" id="{F877A1FF-C08A-0B43-A1E0-13DC7BADCB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35640" y="4225055"/>
            <a:ext cx="2131299" cy="2131299"/>
          </a:xfrm>
          <a:prstGeom prst="rect">
            <a:avLst/>
          </a:prstGeom>
        </p:spPr>
      </p:pic>
      <p:pic>
        <p:nvPicPr>
          <p:cNvPr id="33" name="Graphic 32" descr="Wi Fi">
            <a:extLst>
              <a:ext uri="{FF2B5EF4-FFF2-40B4-BE49-F238E27FC236}">
                <a16:creationId xmlns:a16="http://schemas.microsoft.com/office/drawing/2014/main" id="{96DB121D-EE43-F24C-AFE9-50B8DCA824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864" y="3733537"/>
            <a:ext cx="1325562" cy="1325562"/>
          </a:xfrm>
          <a:prstGeom prst="rect">
            <a:avLst/>
          </a:prstGeom>
        </p:spPr>
      </p:pic>
      <p:sp>
        <p:nvSpPr>
          <p:cNvPr id="34" name="TextBox 33">
            <a:extLst>
              <a:ext uri="{FF2B5EF4-FFF2-40B4-BE49-F238E27FC236}">
                <a16:creationId xmlns:a16="http://schemas.microsoft.com/office/drawing/2014/main" id="{73C07006-0D4A-604C-8EE3-D11C00FEC5E8}"/>
              </a:ext>
            </a:extLst>
          </p:cNvPr>
          <p:cNvSpPr txBox="1"/>
          <p:nvPr/>
        </p:nvSpPr>
        <p:spPr>
          <a:xfrm>
            <a:off x="4423571" y="4215066"/>
            <a:ext cx="3644652" cy="707886"/>
          </a:xfrm>
          <a:prstGeom prst="rect">
            <a:avLst/>
          </a:prstGeom>
          <a:noFill/>
        </p:spPr>
        <p:txBody>
          <a:bodyPr wrap="none" rtlCol="0">
            <a:spAutoFit/>
          </a:bodyPr>
          <a:lstStyle/>
          <a:p>
            <a:r>
              <a:rPr lang="en-US" sz="4000" dirty="0" err="1">
                <a:solidFill>
                  <a:srgbClr val="C00000"/>
                </a:solidFill>
              </a:rPr>
              <a:t>RTSense</a:t>
            </a:r>
            <a:r>
              <a:rPr lang="en-US" sz="4000" dirty="0">
                <a:solidFill>
                  <a:srgbClr val="C00000"/>
                </a:solidFill>
              </a:rPr>
              <a:t> </a:t>
            </a:r>
            <a:r>
              <a:rPr lang="en-US" sz="4000" dirty="0"/>
              <a:t>Tag Pair</a:t>
            </a:r>
          </a:p>
        </p:txBody>
      </p:sp>
      <p:sp>
        <p:nvSpPr>
          <p:cNvPr id="35" name="TextBox 34">
            <a:extLst>
              <a:ext uri="{FF2B5EF4-FFF2-40B4-BE49-F238E27FC236}">
                <a16:creationId xmlns:a16="http://schemas.microsoft.com/office/drawing/2014/main" id="{5B5FE788-5B09-9540-AAA1-D00C2C9C67EC}"/>
              </a:ext>
            </a:extLst>
          </p:cNvPr>
          <p:cNvSpPr txBox="1"/>
          <p:nvPr/>
        </p:nvSpPr>
        <p:spPr>
          <a:xfrm>
            <a:off x="838200" y="6356354"/>
            <a:ext cx="2226059" cy="584775"/>
          </a:xfrm>
          <a:prstGeom prst="rect">
            <a:avLst/>
          </a:prstGeom>
          <a:noFill/>
        </p:spPr>
        <p:txBody>
          <a:bodyPr wrap="none" rtlCol="0">
            <a:spAutoFit/>
          </a:bodyPr>
          <a:lstStyle/>
          <a:p>
            <a:r>
              <a:rPr lang="en-US" sz="3200" dirty="0"/>
              <a:t>RFID Reader</a:t>
            </a:r>
          </a:p>
        </p:txBody>
      </p:sp>
      <p:sp>
        <p:nvSpPr>
          <p:cNvPr id="36" name="TextBox 35">
            <a:extLst>
              <a:ext uri="{FF2B5EF4-FFF2-40B4-BE49-F238E27FC236}">
                <a16:creationId xmlns:a16="http://schemas.microsoft.com/office/drawing/2014/main" id="{E27FB717-5DD2-B349-BD7A-FC9CC78754E6}"/>
              </a:ext>
            </a:extLst>
          </p:cNvPr>
          <p:cNvSpPr txBox="1"/>
          <p:nvPr/>
        </p:nvSpPr>
        <p:spPr>
          <a:xfrm>
            <a:off x="871394" y="2660491"/>
            <a:ext cx="2873479" cy="584775"/>
          </a:xfrm>
          <a:prstGeom prst="rect">
            <a:avLst/>
          </a:prstGeom>
          <a:noFill/>
        </p:spPr>
        <p:txBody>
          <a:bodyPr wrap="none" rtlCol="0">
            <a:spAutoFit/>
          </a:bodyPr>
          <a:lstStyle/>
          <a:p>
            <a:r>
              <a:rPr lang="en-US" sz="3200" dirty="0"/>
              <a:t>Reader Antenna</a:t>
            </a:r>
          </a:p>
        </p:txBody>
      </p:sp>
      <p:sp>
        <p:nvSpPr>
          <p:cNvPr id="37" name="TextBox 36">
            <a:extLst>
              <a:ext uri="{FF2B5EF4-FFF2-40B4-BE49-F238E27FC236}">
                <a16:creationId xmlns:a16="http://schemas.microsoft.com/office/drawing/2014/main" id="{659694D4-EF71-2D41-93BE-5CDBA7393926}"/>
              </a:ext>
            </a:extLst>
          </p:cNvPr>
          <p:cNvSpPr txBox="1"/>
          <p:nvPr/>
        </p:nvSpPr>
        <p:spPr>
          <a:xfrm>
            <a:off x="6856457" y="1012044"/>
            <a:ext cx="3925498" cy="584775"/>
          </a:xfrm>
          <a:prstGeom prst="rect">
            <a:avLst/>
          </a:prstGeom>
          <a:noFill/>
        </p:spPr>
        <p:txBody>
          <a:bodyPr wrap="none" rtlCol="0">
            <a:spAutoFit/>
          </a:bodyPr>
          <a:lstStyle/>
          <a:p>
            <a:r>
              <a:rPr lang="en-US" sz="3200" i="1" dirty="0">
                <a:solidFill>
                  <a:srgbClr val="FF0000"/>
                </a:solidFill>
              </a:rPr>
              <a:t>Ambient Temperature</a:t>
            </a:r>
          </a:p>
        </p:txBody>
      </p:sp>
      <p:cxnSp>
        <p:nvCxnSpPr>
          <p:cNvPr id="50" name="Curved Connector 49">
            <a:extLst>
              <a:ext uri="{FF2B5EF4-FFF2-40B4-BE49-F238E27FC236}">
                <a16:creationId xmlns:a16="http://schemas.microsoft.com/office/drawing/2014/main" id="{B5A1863C-3030-0142-B9E0-95873BF4A8B8}"/>
              </a:ext>
            </a:extLst>
          </p:cNvPr>
          <p:cNvCxnSpPr>
            <a:stCxn id="15" idx="2"/>
          </p:cNvCxnSpPr>
          <p:nvPr/>
        </p:nvCxnSpPr>
        <p:spPr>
          <a:xfrm rot="5400000">
            <a:off x="5903384" y="2204123"/>
            <a:ext cx="772322" cy="731646"/>
          </a:xfrm>
          <a:prstGeom prst="curvedConnector3">
            <a:avLst>
              <a:gd name="adj1" fmla="val 21688"/>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C700C265-6E01-2F44-9ADA-5F369360E718}"/>
              </a:ext>
            </a:extLst>
          </p:cNvPr>
          <p:cNvCxnSpPr>
            <a:cxnSpLocks/>
          </p:cNvCxnSpPr>
          <p:nvPr/>
        </p:nvCxnSpPr>
        <p:spPr>
          <a:xfrm rot="10800000" flipV="1">
            <a:off x="3064259" y="3512472"/>
            <a:ext cx="2030874" cy="402749"/>
          </a:xfrm>
          <a:prstGeom prst="curvedConnector3">
            <a:avLst>
              <a:gd name="adj1" fmla="val 50000"/>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B8D72B2E-1418-F440-81B0-CB8193E2E395}"/>
              </a:ext>
            </a:extLst>
          </p:cNvPr>
          <p:cNvCxnSpPr>
            <a:cxnSpLocks/>
          </p:cNvCxnSpPr>
          <p:nvPr/>
        </p:nvCxnSpPr>
        <p:spPr>
          <a:xfrm flipV="1">
            <a:off x="3619490" y="5146414"/>
            <a:ext cx="5131925" cy="468417"/>
          </a:xfrm>
          <a:prstGeom prst="curvedConnector3">
            <a:avLst>
              <a:gd name="adj1" fmla="val 5271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B805D52-8573-174A-9298-4492C4F307F7}"/>
              </a:ext>
            </a:extLst>
          </p:cNvPr>
          <p:cNvSpPr txBox="1"/>
          <p:nvPr/>
        </p:nvSpPr>
        <p:spPr>
          <a:xfrm>
            <a:off x="8179273" y="5769646"/>
            <a:ext cx="3615477" cy="1138773"/>
          </a:xfrm>
          <a:prstGeom prst="rect">
            <a:avLst/>
          </a:prstGeom>
          <a:noFill/>
        </p:spPr>
        <p:txBody>
          <a:bodyPr wrap="none" rtlCol="0">
            <a:spAutoFit/>
          </a:bodyPr>
          <a:lstStyle/>
          <a:p>
            <a:r>
              <a:rPr lang="en-US" sz="3600" dirty="0" err="1">
                <a:solidFill>
                  <a:srgbClr val="C00000"/>
                </a:solidFill>
              </a:rPr>
              <a:t>RTSense</a:t>
            </a:r>
            <a:r>
              <a:rPr lang="en-US" sz="3200" dirty="0"/>
              <a:t> Controller </a:t>
            </a:r>
          </a:p>
          <a:p>
            <a:r>
              <a:rPr lang="en-US" sz="3200" dirty="0"/>
              <a:t>with Temp. Mapping</a:t>
            </a:r>
          </a:p>
        </p:txBody>
      </p:sp>
      <p:sp>
        <p:nvSpPr>
          <p:cNvPr id="63" name="TextBox 62">
            <a:extLst>
              <a:ext uri="{FF2B5EF4-FFF2-40B4-BE49-F238E27FC236}">
                <a16:creationId xmlns:a16="http://schemas.microsoft.com/office/drawing/2014/main" id="{0A356AC6-E11A-2F4F-85A7-C40607F3C9B8}"/>
              </a:ext>
            </a:extLst>
          </p:cNvPr>
          <p:cNvSpPr txBox="1"/>
          <p:nvPr/>
        </p:nvSpPr>
        <p:spPr>
          <a:xfrm>
            <a:off x="6191047" y="2283442"/>
            <a:ext cx="2358787" cy="707886"/>
          </a:xfrm>
          <a:prstGeom prst="rect">
            <a:avLst/>
          </a:prstGeom>
          <a:noFill/>
        </p:spPr>
        <p:txBody>
          <a:bodyPr wrap="none" rtlCol="0">
            <a:spAutoFit/>
          </a:bodyPr>
          <a:lstStyle/>
          <a:p>
            <a:r>
              <a:rPr lang="en-US" sz="2000" dirty="0"/>
              <a:t>Impacts Tag Antenna</a:t>
            </a:r>
          </a:p>
          <a:p>
            <a:r>
              <a:rPr lang="en-US" sz="2000" dirty="0"/>
              <a:t>Impedance</a:t>
            </a:r>
          </a:p>
        </p:txBody>
      </p:sp>
      <p:sp>
        <p:nvSpPr>
          <p:cNvPr id="64" name="TextBox 63">
            <a:extLst>
              <a:ext uri="{FF2B5EF4-FFF2-40B4-BE49-F238E27FC236}">
                <a16:creationId xmlns:a16="http://schemas.microsoft.com/office/drawing/2014/main" id="{2F3171CA-68AB-D749-AFC2-09CB6470EA60}"/>
              </a:ext>
            </a:extLst>
          </p:cNvPr>
          <p:cNvSpPr txBox="1"/>
          <p:nvPr/>
        </p:nvSpPr>
        <p:spPr>
          <a:xfrm>
            <a:off x="2824748" y="3893559"/>
            <a:ext cx="2623923" cy="400110"/>
          </a:xfrm>
          <a:prstGeom prst="rect">
            <a:avLst/>
          </a:prstGeom>
          <a:noFill/>
        </p:spPr>
        <p:txBody>
          <a:bodyPr wrap="none" rtlCol="0">
            <a:spAutoFit/>
          </a:bodyPr>
          <a:lstStyle/>
          <a:p>
            <a:r>
              <a:rPr lang="en-US" sz="2000" dirty="0"/>
              <a:t>Changes RF Parameters</a:t>
            </a:r>
          </a:p>
        </p:txBody>
      </p:sp>
      <p:sp>
        <p:nvSpPr>
          <p:cNvPr id="65" name="TextBox 64">
            <a:extLst>
              <a:ext uri="{FF2B5EF4-FFF2-40B4-BE49-F238E27FC236}">
                <a16:creationId xmlns:a16="http://schemas.microsoft.com/office/drawing/2014/main" id="{ACFD8520-1FBF-4C48-AEEA-373AC2BF2C4B}"/>
              </a:ext>
            </a:extLst>
          </p:cNvPr>
          <p:cNvSpPr txBox="1"/>
          <p:nvPr/>
        </p:nvSpPr>
        <p:spPr>
          <a:xfrm>
            <a:off x="4499462" y="5569591"/>
            <a:ext cx="3236079" cy="400110"/>
          </a:xfrm>
          <a:prstGeom prst="rect">
            <a:avLst/>
          </a:prstGeom>
          <a:noFill/>
        </p:spPr>
        <p:txBody>
          <a:bodyPr wrap="none" rtlCol="0">
            <a:spAutoFit/>
          </a:bodyPr>
          <a:lstStyle/>
          <a:p>
            <a:r>
              <a:rPr lang="en-US" sz="2000" dirty="0"/>
              <a:t>Phase Difference Information</a:t>
            </a:r>
          </a:p>
        </p:txBody>
      </p:sp>
      <p:sp>
        <p:nvSpPr>
          <p:cNvPr id="66" name="Striped Right Arrow 65">
            <a:extLst>
              <a:ext uri="{FF2B5EF4-FFF2-40B4-BE49-F238E27FC236}">
                <a16:creationId xmlns:a16="http://schemas.microsoft.com/office/drawing/2014/main" id="{D38BEFD7-ED5C-DF43-827A-54D9C3EB3AB6}"/>
              </a:ext>
            </a:extLst>
          </p:cNvPr>
          <p:cNvSpPr/>
          <p:nvPr/>
        </p:nvSpPr>
        <p:spPr>
          <a:xfrm rot="16200000">
            <a:off x="9582426" y="3804374"/>
            <a:ext cx="893417" cy="5919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3F0A31A-20B6-2340-A5EF-8C8B9F6F975F}"/>
              </a:ext>
            </a:extLst>
          </p:cNvPr>
          <p:cNvSpPr txBox="1"/>
          <p:nvPr/>
        </p:nvSpPr>
        <p:spPr>
          <a:xfrm>
            <a:off x="7744952" y="3008153"/>
            <a:ext cx="4474495" cy="646331"/>
          </a:xfrm>
          <a:prstGeom prst="rect">
            <a:avLst/>
          </a:prstGeom>
          <a:noFill/>
        </p:spPr>
        <p:txBody>
          <a:bodyPr wrap="none" rtlCol="0">
            <a:spAutoFit/>
          </a:bodyPr>
          <a:lstStyle/>
          <a:p>
            <a:r>
              <a:rPr lang="en-US" sz="3600" dirty="0">
                <a:highlight>
                  <a:srgbClr val="00FFFF"/>
                </a:highlight>
              </a:rPr>
              <a:t>Predicted Temperature</a:t>
            </a:r>
          </a:p>
        </p:txBody>
      </p:sp>
    </p:spTree>
    <p:extLst>
      <p:ext uri="{BB962C8B-B14F-4D97-AF65-F5344CB8AC3E}">
        <p14:creationId xmlns:p14="http://schemas.microsoft.com/office/powerpoint/2010/main" val="428542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500"/>
                                        <p:tgtEl>
                                          <p:spTgt spid="56"/>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500"/>
                                        <p:tgtEl>
                                          <p:spTgt spid="6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59" grpId="0"/>
      <p:bldP spid="63" grpId="0"/>
      <p:bldP spid="64" grpId="0"/>
      <p:bldP spid="65" grpId="0"/>
      <p:bldP spid="66" grpId="0" animBg="1"/>
      <p:bldP spid="6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57D48-D557-3741-BDBB-4BBE92F97F20}"/>
              </a:ext>
            </a:extLst>
          </p:cNvPr>
          <p:cNvSpPr>
            <a:spLocks noGrp="1"/>
          </p:cNvSpPr>
          <p:nvPr>
            <p:ph type="title"/>
          </p:nvPr>
        </p:nvSpPr>
        <p:spPr/>
        <p:txBody>
          <a:bodyPr>
            <a:normAutofit/>
          </a:bodyPr>
          <a:lstStyle/>
          <a:p>
            <a:r>
              <a:rPr lang="en-US" sz="5400" b="1" dirty="0"/>
              <a:t>Current</a:t>
            </a:r>
            <a:r>
              <a:rPr lang="en-US" sz="5400" dirty="0"/>
              <a:t> solutions</a:t>
            </a:r>
          </a:p>
        </p:txBody>
      </p:sp>
      <p:sp>
        <p:nvSpPr>
          <p:cNvPr id="3" name="Content Placeholder 2">
            <a:extLst>
              <a:ext uri="{FF2B5EF4-FFF2-40B4-BE49-F238E27FC236}">
                <a16:creationId xmlns:a16="http://schemas.microsoft.com/office/drawing/2014/main" id="{B2141C15-4D88-2340-9F33-C24228575E1F}"/>
              </a:ext>
            </a:extLst>
          </p:cNvPr>
          <p:cNvSpPr>
            <a:spLocks noGrp="1"/>
          </p:cNvSpPr>
          <p:nvPr>
            <p:ph idx="1"/>
          </p:nvPr>
        </p:nvSpPr>
        <p:spPr>
          <a:xfrm>
            <a:off x="838200" y="1825625"/>
            <a:ext cx="10515600" cy="4895854"/>
          </a:xfrm>
        </p:spPr>
        <p:txBody>
          <a:bodyPr>
            <a:normAutofit/>
          </a:bodyPr>
          <a:lstStyle/>
          <a:p>
            <a:r>
              <a:rPr lang="en-US" sz="3200" dirty="0"/>
              <a:t>Temperature sensor with micro-controllers</a:t>
            </a:r>
          </a:p>
          <a:p>
            <a:pPr lvl="1"/>
            <a:r>
              <a:rPr lang="en-US" dirty="0"/>
              <a:t>Needs battery</a:t>
            </a:r>
          </a:p>
          <a:p>
            <a:pPr lvl="1"/>
            <a:r>
              <a:rPr lang="en-US" dirty="0"/>
              <a:t>Costly (~$80) each</a:t>
            </a:r>
          </a:p>
          <a:p>
            <a:pPr marL="457189" lvl="1" indent="0">
              <a:buNone/>
            </a:pPr>
            <a:endParaRPr lang="en-US" dirty="0"/>
          </a:p>
          <a:p>
            <a:r>
              <a:rPr lang="en-US" sz="3200" dirty="0"/>
              <a:t>Active battery-enabled RFID Sensor</a:t>
            </a:r>
          </a:p>
          <a:p>
            <a:pPr lvl="1"/>
            <a:r>
              <a:rPr lang="en-US" dirty="0"/>
              <a:t>Intel WISP</a:t>
            </a:r>
          </a:p>
          <a:p>
            <a:pPr lvl="1"/>
            <a:r>
              <a:rPr lang="en-US" dirty="0"/>
              <a:t>RFM3200 Micron</a:t>
            </a:r>
          </a:p>
          <a:p>
            <a:pPr lvl="1"/>
            <a:endParaRPr lang="en-US" dirty="0"/>
          </a:p>
          <a:p>
            <a:r>
              <a:rPr lang="en-US" sz="3200" dirty="0"/>
              <a:t>Passive RFID IC based solution</a:t>
            </a:r>
          </a:p>
          <a:p>
            <a:pPr lvl="1"/>
            <a:r>
              <a:rPr lang="en-US" dirty="0"/>
              <a:t>Fixed number of temperature levels (~6)</a:t>
            </a:r>
          </a:p>
          <a:p>
            <a:pPr lvl="1"/>
            <a:r>
              <a:rPr lang="en-US" dirty="0"/>
              <a:t>Costly (~$50 each) and custom reader</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BB272C1-9899-3E40-8806-12CADBBDFF93}"/>
              </a:ext>
            </a:extLst>
          </p:cNvPr>
          <p:cNvSpPr>
            <a:spLocks noGrp="1"/>
          </p:cNvSpPr>
          <p:nvPr>
            <p:ph type="sldNum" sz="quarter" idx="12"/>
          </p:nvPr>
        </p:nvSpPr>
        <p:spPr/>
        <p:txBody>
          <a:bodyPr/>
          <a:lstStyle/>
          <a:p>
            <a:fld id="{088FEC65-D79E-4DCE-A549-ACBEE94ABE9E}" type="slidenum">
              <a:rPr lang="en-US" smtClean="0"/>
              <a:t>78</a:t>
            </a:fld>
            <a:endParaRPr lang="en-US"/>
          </a:p>
        </p:txBody>
      </p:sp>
      <p:pic>
        <p:nvPicPr>
          <p:cNvPr id="6" name="Picture 5">
            <a:extLst>
              <a:ext uri="{FF2B5EF4-FFF2-40B4-BE49-F238E27FC236}">
                <a16:creationId xmlns:a16="http://schemas.microsoft.com/office/drawing/2014/main" id="{BDE30BEB-988B-5741-B5FA-C3A427D0A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888" y="2547032"/>
            <a:ext cx="2643370" cy="2447417"/>
          </a:xfrm>
          <a:prstGeom prst="rect">
            <a:avLst/>
          </a:prstGeom>
        </p:spPr>
      </p:pic>
      <p:sp>
        <p:nvSpPr>
          <p:cNvPr id="7" name="TextBox 6">
            <a:extLst>
              <a:ext uri="{FF2B5EF4-FFF2-40B4-BE49-F238E27FC236}">
                <a16:creationId xmlns:a16="http://schemas.microsoft.com/office/drawing/2014/main" id="{4C9779ED-8056-944F-945E-F0632F7F6F22}"/>
              </a:ext>
            </a:extLst>
          </p:cNvPr>
          <p:cNvSpPr txBox="1"/>
          <p:nvPr/>
        </p:nvSpPr>
        <p:spPr>
          <a:xfrm>
            <a:off x="8596830" y="5054082"/>
            <a:ext cx="854721" cy="461665"/>
          </a:xfrm>
          <a:prstGeom prst="rect">
            <a:avLst/>
          </a:prstGeom>
          <a:noFill/>
        </p:spPr>
        <p:txBody>
          <a:bodyPr wrap="none" rtlCol="0">
            <a:spAutoFit/>
          </a:bodyPr>
          <a:lstStyle/>
          <a:p>
            <a:r>
              <a:rPr lang="en-US" sz="2400" b="1" dirty="0"/>
              <a:t>WISP</a:t>
            </a:r>
          </a:p>
        </p:txBody>
      </p:sp>
      <p:pic>
        <p:nvPicPr>
          <p:cNvPr id="9" name="Picture 8">
            <a:extLst>
              <a:ext uri="{FF2B5EF4-FFF2-40B4-BE49-F238E27FC236}">
                <a16:creationId xmlns:a16="http://schemas.microsoft.com/office/drawing/2014/main" id="{DBF16675-DDC5-4E48-B40B-9C6997550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139" y="3943011"/>
            <a:ext cx="2875722" cy="1373956"/>
          </a:xfrm>
          <a:prstGeom prst="rect">
            <a:avLst/>
          </a:prstGeom>
        </p:spPr>
      </p:pic>
      <p:sp>
        <p:nvSpPr>
          <p:cNvPr id="10" name="TextBox 9">
            <a:extLst>
              <a:ext uri="{FF2B5EF4-FFF2-40B4-BE49-F238E27FC236}">
                <a16:creationId xmlns:a16="http://schemas.microsoft.com/office/drawing/2014/main" id="{818F7EB8-FD27-CE45-8AB5-666104399EA9}"/>
              </a:ext>
            </a:extLst>
          </p:cNvPr>
          <p:cNvSpPr txBox="1"/>
          <p:nvPr/>
        </p:nvSpPr>
        <p:spPr>
          <a:xfrm>
            <a:off x="5839860" y="5086134"/>
            <a:ext cx="1390124" cy="461665"/>
          </a:xfrm>
          <a:prstGeom prst="rect">
            <a:avLst/>
          </a:prstGeom>
          <a:noFill/>
        </p:spPr>
        <p:txBody>
          <a:bodyPr wrap="none" rtlCol="0">
            <a:spAutoFit/>
          </a:bodyPr>
          <a:lstStyle/>
          <a:p>
            <a:r>
              <a:rPr lang="en-US" sz="2400" b="1" dirty="0"/>
              <a:t>RFM3200</a:t>
            </a:r>
          </a:p>
        </p:txBody>
      </p:sp>
      <p:pic>
        <p:nvPicPr>
          <p:cNvPr id="12" name="Picture 11">
            <a:extLst>
              <a:ext uri="{FF2B5EF4-FFF2-40B4-BE49-F238E27FC236}">
                <a16:creationId xmlns:a16="http://schemas.microsoft.com/office/drawing/2014/main" id="{06F7B952-3C25-0543-AF1F-A2F91EB30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987" y="5515747"/>
            <a:ext cx="4806405" cy="1373957"/>
          </a:xfrm>
          <a:prstGeom prst="rect">
            <a:avLst/>
          </a:prstGeom>
        </p:spPr>
      </p:pic>
    </p:spTree>
    <p:extLst>
      <p:ext uri="{BB962C8B-B14F-4D97-AF65-F5344CB8AC3E}">
        <p14:creationId xmlns:p14="http://schemas.microsoft.com/office/powerpoint/2010/main" val="18262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Tracking</a:t>
            </a:r>
            <a:r>
              <a:rPr lang="en-US" sz="5400" dirty="0"/>
              <a:t> within multiple tags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3684012" y="1324931"/>
            <a:ext cx="4662116" cy="5860947"/>
          </a:xfrm>
        </p:spPr>
      </p:pic>
      <p:sp>
        <p:nvSpPr>
          <p:cNvPr id="4" name="Slide Number Placeholder 3"/>
          <p:cNvSpPr>
            <a:spLocks noGrp="1"/>
          </p:cNvSpPr>
          <p:nvPr>
            <p:ph type="sldNum" sz="quarter" idx="12"/>
          </p:nvPr>
        </p:nvSpPr>
        <p:spPr/>
        <p:txBody>
          <a:bodyPr/>
          <a:lstStyle/>
          <a:p>
            <a:fld id="{088FEC65-D79E-4DCE-A549-ACBEE94ABE9E}" type="slidenum">
              <a:rPr lang="en-US" smtClean="0"/>
              <a:t>79</a:t>
            </a:fld>
            <a:endParaRPr lang="en-US"/>
          </a:p>
        </p:txBody>
      </p:sp>
    </p:spTree>
    <p:extLst>
      <p:ext uri="{BB962C8B-B14F-4D97-AF65-F5344CB8AC3E}">
        <p14:creationId xmlns:p14="http://schemas.microsoft.com/office/powerpoint/2010/main" val="32054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072" y="-329184"/>
            <a:ext cx="11996928" cy="3566160"/>
          </a:xfrm>
        </p:spPr>
        <p:txBody>
          <a:bodyPr/>
          <a:lstStyle/>
          <a:p>
            <a:pPr algn="ctr"/>
            <a:r>
              <a:rPr lang="en-US" dirty="0">
                <a:solidFill>
                  <a:schemeClr val="bg1"/>
                </a:solidFill>
              </a:rPr>
              <a:t>Can we effectively transform everyday object into a touch Interface ?</a:t>
            </a:r>
          </a:p>
        </p:txBody>
      </p:sp>
      <p:sp>
        <p:nvSpPr>
          <p:cNvPr id="5" name="Slide Number Placeholder 4"/>
          <p:cNvSpPr>
            <a:spLocks noGrp="1"/>
          </p:cNvSpPr>
          <p:nvPr>
            <p:ph type="sldNum" sz="quarter" idx="12"/>
          </p:nvPr>
        </p:nvSpPr>
        <p:spPr/>
        <p:txBody>
          <a:bodyPr/>
          <a:lstStyle/>
          <a:p>
            <a:fld id="{088FEC65-D79E-4DCE-A549-ACBEE94ABE9E}" type="slidenum">
              <a:rPr lang="en-US" smtClean="0"/>
              <a:t>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816" y="4068064"/>
            <a:ext cx="2789936" cy="27899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0912" y="3898392"/>
            <a:ext cx="2972816" cy="2972816"/>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10600" y="3630807"/>
            <a:ext cx="3200400" cy="3200400"/>
          </a:xfrm>
          <a:prstGeom prst="rect">
            <a:avLst/>
          </a:prstGeom>
        </p:spPr>
      </p:pic>
    </p:spTree>
    <p:extLst>
      <p:ext uri="{BB962C8B-B14F-4D97-AF65-F5344CB8AC3E}">
        <p14:creationId xmlns:p14="http://schemas.microsoft.com/office/powerpoint/2010/main" val="83837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7" y="296672"/>
            <a:ext cx="11580800" cy="1343221"/>
          </a:xfrm>
        </p:spPr>
        <p:txBody>
          <a:bodyPr>
            <a:noAutofit/>
          </a:bodyPr>
          <a:lstStyle/>
          <a:p>
            <a:r>
              <a:rPr lang="en-US" sz="5400" b="1" dirty="0"/>
              <a:t>Mutual</a:t>
            </a:r>
            <a:r>
              <a:rPr lang="en-US" sz="5400" dirty="0"/>
              <a:t> coupling phenomenon</a:t>
            </a:r>
          </a:p>
        </p:txBody>
      </p:sp>
      <p:sp>
        <p:nvSpPr>
          <p:cNvPr id="4" name="Slide Number Placeholder 3"/>
          <p:cNvSpPr>
            <a:spLocks noGrp="1"/>
          </p:cNvSpPr>
          <p:nvPr>
            <p:ph type="sldNum" sz="quarter" idx="12"/>
          </p:nvPr>
        </p:nvSpPr>
        <p:spPr/>
        <p:txBody>
          <a:bodyPr/>
          <a:lstStyle/>
          <a:p>
            <a:fld id="{088FEC65-D79E-4DCE-A549-ACBEE94ABE9E}" type="slidenum">
              <a:rPr lang="en-US" smtClean="0"/>
              <a:t>80</a:t>
            </a:fld>
            <a:endParaRPr lang="en-US"/>
          </a:p>
        </p:txBody>
      </p:sp>
      <p:pic>
        <p:nvPicPr>
          <p:cNvPr id="5"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6151" y="1690693"/>
            <a:ext cx="6949896" cy="5212422"/>
          </a:xfrm>
        </p:spPr>
      </p:pic>
      <p:sp>
        <p:nvSpPr>
          <p:cNvPr id="7" name="Left Arrow 6"/>
          <p:cNvSpPr/>
          <p:nvPr/>
        </p:nvSpPr>
        <p:spPr>
          <a:xfrm rot="2259676">
            <a:off x="6440678" y="3014647"/>
            <a:ext cx="1390649" cy="2651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20069548">
            <a:off x="6266924" y="4884451"/>
            <a:ext cx="1591853" cy="2821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48316" y="3473379"/>
            <a:ext cx="4734821" cy="1241237"/>
          </a:xfrm>
          <a:prstGeom prst="rect">
            <a:avLst/>
          </a:prstGeom>
          <a:noFill/>
        </p:spPr>
        <p:txBody>
          <a:bodyPr wrap="none" rtlCol="0">
            <a:spAutoFit/>
          </a:bodyPr>
          <a:lstStyle/>
          <a:p>
            <a:pPr algn="ctr"/>
            <a:r>
              <a:rPr lang="en-US" sz="3733" dirty="0"/>
              <a:t>Neighboring tags show </a:t>
            </a:r>
          </a:p>
          <a:p>
            <a:pPr algn="ctr"/>
            <a:r>
              <a:rPr lang="en-US" sz="3733" dirty="0"/>
              <a:t>reverse phase pattern</a:t>
            </a:r>
          </a:p>
        </p:txBody>
      </p:sp>
    </p:spTree>
    <p:extLst>
      <p:ext uri="{BB962C8B-B14F-4D97-AF65-F5344CB8AC3E}">
        <p14:creationId xmlns:p14="http://schemas.microsoft.com/office/powerpoint/2010/main" val="20646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5617"/>
            <a:ext cx="10515600" cy="1325563"/>
          </a:xfrm>
        </p:spPr>
        <p:txBody>
          <a:bodyPr>
            <a:normAutofit/>
          </a:bodyPr>
          <a:lstStyle/>
          <a:p>
            <a:r>
              <a:rPr lang="en-US" sz="5400" b="1" dirty="0"/>
              <a:t>Multi-tag</a:t>
            </a:r>
            <a:r>
              <a:rPr lang="en-US" sz="5400" dirty="0"/>
              <a:t> tracking algorithm sketch</a:t>
            </a:r>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267712" y="1544666"/>
            <a:ext cx="5212080" cy="5295046"/>
          </a:xfrm>
        </p:spPr>
      </p:pic>
      <p:sp>
        <p:nvSpPr>
          <p:cNvPr id="4" name="Slide Number Placeholder 3"/>
          <p:cNvSpPr>
            <a:spLocks noGrp="1"/>
          </p:cNvSpPr>
          <p:nvPr>
            <p:ph type="sldNum" sz="quarter" idx="12"/>
          </p:nvPr>
        </p:nvSpPr>
        <p:spPr/>
        <p:txBody>
          <a:bodyPr/>
          <a:lstStyle/>
          <a:p>
            <a:fld id="{088FEC65-D79E-4DCE-A549-ACBEE94ABE9E}" type="slidenum">
              <a:rPr lang="en-US" smtClean="0"/>
              <a:t>81</a:t>
            </a:fld>
            <a:endParaRPr lang="en-US"/>
          </a:p>
        </p:txBody>
      </p:sp>
      <p:sp>
        <p:nvSpPr>
          <p:cNvPr id="6" name="TextBox 5"/>
          <p:cNvSpPr txBox="1"/>
          <p:nvPr/>
        </p:nvSpPr>
        <p:spPr>
          <a:xfrm>
            <a:off x="8156449" y="3290500"/>
            <a:ext cx="3840480" cy="144655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Apply joint </a:t>
            </a:r>
          </a:p>
          <a:p>
            <a:pPr algn="ctr"/>
            <a:r>
              <a:rPr lang="en-US" sz="4400" dirty="0"/>
              <a:t>DTW matching</a:t>
            </a:r>
          </a:p>
        </p:txBody>
      </p:sp>
      <p:cxnSp>
        <p:nvCxnSpPr>
          <p:cNvPr id="8" name="Straight Arrow Connector 7"/>
          <p:cNvCxnSpPr/>
          <p:nvPr/>
        </p:nvCxnSpPr>
        <p:spPr>
          <a:xfrm flipH="1" flipV="1">
            <a:off x="4389120" y="2670048"/>
            <a:ext cx="3767330" cy="11521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151376" y="4096512"/>
            <a:ext cx="4005073" cy="914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151379" y="4442645"/>
            <a:ext cx="4005070" cy="11543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9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E285-111C-9146-ABFE-514834021C9A}"/>
              </a:ext>
            </a:extLst>
          </p:cNvPr>
          <p:cNvSpPr>
            <a:spLocks noGrp="1"/>
          </p:cNvSpPr>
          <p:nvPr>
            <p:ph type="title"/>
          </p:nvPr>
        </p:nvSpPr>
        <p:spPr>
          <a:xfrm>
            <a:off x="838200" y="263531"/>
            <a:ext cx="10515600" cy="1325563"/>
          </a:xfrm>
        </p:spPr>
        <p:txBody>
          <a:bodyPr>
            <a:normAutofit/>
          </a:bodyPr>
          <a:lstStyle/>
          <a:p>
            <a:r>
              <a:rPr lang="en-US" sz="5400" b="1" dirty="0"/>
              <a:t>Azimuth</a:t>
            </a:r>
            <a:r>
              <a:rPr lang="en-US" sz="5400" dirty="0"/>
              <a:t> and Elevation Estimation</a:t>
            </a:r>
          </a:p>
        </p:txBody>
      </p:sp>
      <p:sp>
        <p:nvSpPr>
          <p:cNvPr id="3" name="Content Placeholder 2">
            <a:extLst>
              <a:ext uri="{FF2B5EF4-FFF2-40B4-BE49-F238E27FC236}">
                <a16:creationId xmlns:a16="http://schemas.microsoft.com/office/drawing/2014/main" id="{5BBC2426-E30A-B247-B5D4-EC823936FE30}"/>
              </a:ext>
            </a:extLst>
          </p:cNvPr>
          <p:cNvSpPr>
            <a:spLocks noGrp="1"/>
          </p:cNvSpPr>
          <p:nvPr>
            <p:ph idx="1"/>
          </p:nvPr>
        </p:nvSpPr>
        <p:spPr/>
        <p:txBody>
          <a:bodyPr/>
          <a:lstStyle/>
          <a:p>
            <a:r>
              <a:rPr lang="en-US" sz="3600" dirty="0"/>
              <a:t>Same optimization framework with </a:t>
            </a:r>
            <a:r>
              <a:rPr lang="en-US" sz="3600" i="1" dirty="0">
                <a:solidFill>
                  <a:srgbClr val="C00000"/>
                </a:solidFill>
              </a:rPr>
              <a:t>five variables</a:t>
            </a:r>
          </a:p>
          <a:p>
            <a:r>
              <a:rPr lang="en-US" sz="3600" dirty="0"/>
              <a:t>Addressing </a:t>
            </a:r>
            <a:r>
              <a:rPr lang="en-US" sz="3600" i="1" dirty="0">
                <a:solidFill>
                  <a:srgbClr val="C00000"/>
                </a:solidFill>
              </a:rPr>
              <a:t>symmetric</a:t>
            </a:r>
            <a:r>
              <a:rPr lang="en-US" sz="3600" dirty="0"/>
              <a:t> issue (with </a:t>
            </a:r>
            <a:r>
              <a:rPr lang="en-US" sz="3600" i="1" dirty="0">
                <a:solidFill>
                  <a:srgbClr val="C00000"/>
                </a:solidFill>
              </a:rPr>
              <a:t>two</a:t>
            </a:r>
            <a:r>
              <a:rPr lang="en-US" sz="3600" dirty="0"/>
              <a:t> tags)…</a:t>
            </a:r>
          </a:p>
          <a:p>
            <a:pPr marL="0" indent="0">
              <a:buNone/>
            </a:pPr>
            <a:endParaRPr lang="en-US" dirty="0"/>
          </a:p>
        </p:txBody>
      </p:sp>
      <p:sp>
        <p:nvSpPr>
          <p:cNvPr id="4" name="Slide Number Placeholder 3">
            <a:extLst>
              <a:ext uri="{FF2B5EF4-FFF2-40B4-BE49-F238E27FC236}">
                <a16:creationId xmlns:a16="http://schemas.microsoft.com/office/drawing/2014/main" id="{E45F4B5F-8C15-CC4A-83CE-A54CD32FD10D}"/>
              </a:ext>
            </a:extLst>
          </p:cNvPr>
          <p:cNvSpPr>
            <a:spLocks noGrp="1"/>
          </p:cNvSpPr>
          <p:nvPr>
            <p:ph type="sldNum" sz="quarter" idx="12"/>
          </p:nvPr>
        </p:nvSpPr>
        <p:spPr/>
        <p:txBody>
          <a:bodyPr/>
          <a:lstStyle/>
          <a:p>
            <a:fld id="{088FEC65-D79E-4DCE-A549-ACBEE94ABE9E}" type="slidenum">
              <a:rPr lang="en-US" smtClean="0"/>
              <a:t>82</a:t>
            </a:fld>
            <a:endParaRPr lang="en-US"/>
          </a:p>
        </p:txBody>
      </p:sp>
      <p:pic>
        <p:nvPicPr>
          <p:cNvPr id="6" name="Picture 5" descr="A close up of a map&#10;&#10;Description automatically generated">
            <a:extLst>
              <a:ext uri="{FF2B5EF4-FFF2-40B4-BE49-F238E27FC236}">
                <a16:creationId xmlns:a16="http://schemas.microsoft.com/office/drawing/2014/main" id="{64065D66-2C2A-4C48-8C18-5A70F1D7F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1" y="2988689"/>
            <a:ext cx="4597400" cy="3732790"/>
          </a:xfrm>
          <a:prstGeom prst="rect">
            <a:avLst/>
          </a:prstGeom>
        </p:spPr>
      </p:pic>
    </p:spTree>
    <p:extLst>
      <p:ext uri="{BB962C8B-B14F-4D97-AF65-F5344CB8AC3E}">
        <p14:creationId xmlns:p14="http://schemas.microsoft.com/office/powerpoint/2010/main" val="25139127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A72B-517D-3A45-9FBF-67DD77B16690}"/>
              </a:ext>
            </a:extLst>
          </p:cNvPr>
          <p:cNvSpPr>
            <a:spLocks noGrp="1"/>
          </p:cNvSpPr>
          <p:nvPr>
            <p:ph type="title"/>
          </p:nvPr>
        </p:nvSpPr>
        <p:spPr/>
        <p:txBody>
          <a:bodyPr>
            <a:normAutofit/>
          </a:bodyPr>
          <a:lstStyle/>
          <a:p>
            <a:r>
              <a:rPr lang="en-US" sz="5400" b="1" dirty="0"/>
              <a:t>Gain</a:t>
            </a:r>
            <a:r>
              <a:rPr lang="en-US" sz="5400" dirty="0"/>
              <a:t> Sampling</a:t>
            </a:r>
          </a:p>
        </p:txBody>
      </p:sp>
      <p:pic>
        <p:nvPicPr>
          <p:cNvPr id="6" name="Content Placeholder 5" descr="A close up of a logo&#10;&#10;Description automatically generated">
            <a:extLst>
              <a:ext uri="{FF2B5EF4-FFF2-40B4-BE49-F238E27FC236}">
                <a16:creationId xmlns:a16="http://schemas.microsoft.com/office/drawing/2014/main" id="{1E60A467-8524-2A48-80B7-C68A9BA2D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933" y="1444096"/>
            <a:ext cx="7020216" cy="4732867"/>
          </a:xfrm>
        </p:spPr>
      </p:pic>
      <p:sp>
        <p:nvSpPr>
          <p:cNvPr id="4" name="Slide Number Placeholder 3">
            <a:extLst>
              <a:ext uri="{FF2B5EF4-FFF2-40B4-BE49-F238E27FC236}">
                <a16:creationId xmlns:a16="http://schemas.microsoft.com/office/drawing/2014/main" id="{894F0D9B-77AC-674D-8F8E-3CB05579FC45}"/>
              </a:ext>
            </a:extLst>
          </p:cNvPr>
          <p:cNvSpPr>
            <a:spLocks noGrp="1"/>
          </p:cNvSpPr>
          <p:nvPr>
            <p:ph type="sldNum" sz="quarter" idx="12"/>
          </p:nvPr>
        </p:nvSpPr>
        <p:spPr/>
        <p:txBody>
          <a:bodyPr/>
          <a:lstStyle/>
          <a:p>
            <a:fld id="{088FEC65-D79E-4DCE-A549-ACBEE94ABE9E}" type="slidenum">
              <a:rPr lang="en-US" smtClean="0"/>
              <a:t>83</a:t>
            </a:fld>
            <a:endParaRPr lang="en-US"/>
          </a:p>
        </p:txBody>
      </p:sp>
    </p:spTree>
    <p:extLst>
      <p:ext uri="{BB962C8B-B14F-4D97-AF65-F5344CB8AC3E}">
        <p14:creationId xmlns:p14="http://schemas.microsoft.com/office/powerpoint/2010/main" val="283734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9E1D-46EE-A645-A6A1-1C9E8756489F}"/>
              </a:ext>
            </a:extLst>
          </p:cNvPr>
          <p:cNvSpPr>
            <a:spLocks noGrp="1"/>
          </p:cNvSpPr>
          <p:nvPr>
            <p:ph type="title"/>
          </p:nvPr>
        </p:nvSpPr>
        <p:spPr/>
        <p:txBody>
          <a:bodyPr>
            <a:noAutofit/>
          </a:bodyPr>
          <a:lstStyle/>
          <a:p>
            <a:r>
              <a:rPr lang="en-US" sz="5400" b="1" dirty="0"/>
              <a:t>Azimuth</a:t>
            </a:r>
            <a:r>
              <a:rPr lang="en-US" sz="5400" dirty="0"/>
              <a:t> &amp; Elevation Estimation Error</a:t>
            </a:r>
          </a:p>
        </p:txBody>
      </p:sp>
      <p:pic>
        <p:nvPicPr>
          <p:cNvPr id="6" name="Content Placeholder 5" descr="A close up of a map&#10;&#10;Description automatically generated">
            <a:extLst>
              <a:ext uri="{FF2B5EF4-FFF2-40B4-BE49-F238E27FC236}">
                <a16:creationId xmlns:a16="http://schemas.microsoft.com/office/drawing/2014/main" id="{6E8AFCEB-2805-9E46-B8E3-DC4588A7B1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8132" y="1885185"/>
            <a:ext cx="6066366" cy="4411903"/>
          </a:xfrm>
        </p:spPr>
      </p:pic>
      <p:sp>
        <p:nvSpPr>
          <p:cNvPr id="4" name="Slide Number Placeholder 3">
            <a:extLst>
              <a:ext uri="{FF2B5EF4-FFF2-40B4-BE49-F238E27FC236}">
                <a16:creationId xmlns:a16="http://schemas.microsoft.com/office/drawing/2014/main" id="{C80465CD-8E1F-EE4B-AD5D-FE4ABDB1A591}"/>
              </a:ext>
            </a:extLst>
          </p:cNvPr>
          <p:cNvSpPr>
            <a:spLocks noGrp="1"/>
          </p:cNvSpPr>
          <p:nvPr>
            <p:ph type="sldNum" sz="quarter" idx="12"/>
          </p:nvPr>
        </p:nvSpPr>
        <p:spPr/>
        <p:txBody>
          <a:bodyPr/>
          <a:lstStyle/>
          <a:p>
            <a:fld id="{088FEC65-D79E-4DCE-A549-ACBEE94ABE9E}" type="slidenum">
              <a:rPr lang="en-US" smtClean="0"/>
              <a:t>84</a:t>
            </a:fld>
            <a:endParaRPr lang="en-US"/>
          </a:p>
        </p:txBody>
      </p:sp>
      <p:pic>
        <p:nvPicPr>
          <p:cNvPr id="8" name="Picture 7" descr="A picture containing building&#10;&#10;Description automatically generated">
            <a:extLst>
              <a:ext uri="{FF2B5EF4-FFF2-40B4-BE49-F238E27FC236}">
                <a16:creationId xmlns:a16="http://schemas.microsoft.com/office/drawing/2014/main" id="{D99EE7C0-F92D-8745-BBB1-6AEC6B040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 y="1934931"/>
            <a:ext cx="5809167" cy="4209760"/>
          </a:xfrm>
          <a:prstGeom prst="rect">
            <a:avLst/>
          </a:prstGeom>
        </p:spPr>
      </p:pic>
      <p:sp>
        <p:nvSpPr>
          <p:cNvPr id="9" name="TextBox 8">
            <a:extLst>
              <a:ext uri="{FF2B5EF4-FFF2-40B4-BE49-F238E27FC236}">
                <a16:creationId xmlns:a16="http://schemas.microsoft.com/office/drawing/2014/main" id="{1C83413B-D41C-C44B-9BD7-265C4790CE55}"/>
              </a:ext>
            </a:extLst>
          </p:cNvPr>
          <p:cNvSpPr txBox="1"/>
          <p:nvPr/>
        </p:nvSpPr>
        <p:spPr>
          <a:xfrm>
            <a:off x="1713780" y="6240709"/>
            <a:ext cx="799248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Median error remains within </a:t>
            </a:r>
            <a:r>
              <a:rPr lang="en-US" sz="3200" i="1" dirty="0">
                <a:solidFill>
                  <a:srgbClr val="FF0000"/>
                </a:solidFill>
              </a:rPr>
              <a:t>6 degree</a:t>
            </a:r>
          </a:p>
        </p:txBody>
      </p:sp>
    </p:spTree>
    <p:extLst>
      <p:ext uri="{BB962C8B-B14F-4D97-AF65-F5344CB8AC3E}">
        <p14:creationId xmlns:p14="http://schemas.microsoft.com/office/powerpoint/2010/main" val="234651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E66E-E733-B343-8DFC-B2A9EFA84FF6}"/>
              </a:ext>
            </a:extLst>
          </p:cNvPr>
          <p:cNvSpPr>
            <a:spLocks noGrp="1"/>
          </p:cNvSpPr>
          <p:nvPr>
            <p:ph type="title"/>
          </p:nvPr>
        </p:nvSpPr>
        <p:spPr/>
        <p:txBody>
          <a:bodyPr>
            <a:normAutofit/>
          </a:bodyPr>
          <a:lstStyle/>
          <a:p>
            <a:r>
              <a:rPr lang="en-US" sz="5400" b="1" dirty="0"/>
              <a:t>Initialization</a:t>
            </a:r>
          </a:p>
        </p:txBody>
      </p:sp>
      <p:pic>
        <p:nvPicPr>
          <p:cNvPr id="6" name="Content Placeholder 5" descr="A picture containing object, clock&#10;&#10;Description automatically generated">
            <a:extLst>
              <a:ext uri="{FF2B5EF4-FFF2-40B4-BE49-F238E27FC236}">
                <a16:creationId xmlns:a16="http://schemas.microsoft.com/office/drawing/2014/main" id="{85689688-801F-3748-B5C3-FBC88A3EA0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3534" y="1899443"/>
            <a:ext cx="5450062" cy="4061090"/>
          </a:xfrm>
        </p:spPr>
      </p:pic>
      <p:sp>
        <p:nvSpPr>
          <p:cNvPr id="4" name="Slide Number Placeholder 3">
            <a:extLst>
              <a:ext uri="{FF2B5EF4-FFF2-40B4-BE49-F238E27FC236}">
                <a16:creationId xmlns:a16="http://schemas.microsoft.com/office/drawing/2014/main" id="{CEC10DC0-F2E7-6F4C-A8D9-DAEB13BB2160}"/>
              </a:ext>
            </a:extLst>
          </p:cNvPr>
          <p:cNvSpPr>
            <a:spLocks noGrp="1"/>
          </p:cNvSpPr>
          <p:nvPr>
            <p:ph type="sldNum" sz="quarter" idx="12"/>
          </p:nvPr>
        </p:nvSpPr>
        <p:spPr/>
        <p:txBody>
          <a:bodyPr/>
          <a:lstStyle/>
          <a:p>
            <a:fld id="{088FEC65-D79E-4DCE-A549-ACBEE94ABE9E}" type="slidenum">
              <a:rPr lang="en-US" smtClean="0"/>
              <a:t>85</a:t>
            </a:fld>
            <a:endParaRPr lang="en-US"/>
          </a:p>
        </p:txBody>
      </p:sp>
      <p:pic>
        <p:nvPicPr>
          <p:cNvPr id="8" name="Picture 7" descr="A close up of a map&#10;&#10;Description automatically generated">
            <a:extLst>
              <a:ext uri="{FF2B5EF4-FFF2-40B4-BE49-F238E27FC236}">
                <a16:creationId xmlns:a16="http://schemas.microsoft.com/office/drawing/2014/main" id="{AE98B215-AAE8-BA4F-87A9-A344AE744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86" y="2029220"/>
            <a:ext cx="5477863" cy="3948245"/>
          </a:xfrm>
          <a:prstGeom prst="rect">
            <a:avLst/>
          </a:prstGeom>
        </p:spPr>
      </p:pic>
      <p:cxnSp>
        <p:nvCxnSpPr>
          <p:cNvPr id="10" name="Straight Connector 9">
            <a:extLst>
              <a:ext uri="{FF2B5EF4-FFF2-40B4-BE49-F238E27FC236}">
                <a16:creationId xmlns:a16="http://schemas.microsoft.com/office/drawing/2014/main" id="{7B3C2AD2-B8C7-5346-AADD-82C6EA64CBC4}"/>
              </a:ext>
            </a:extLst>
          </p:cNvPr>
          <p:cNvCxnSpPr/>
          <p:nvPr/>
        </p:nvCxnSpPr>
        <p:spPr>
          <a:xfrm>
            <a:off x="6739464" y="3691467"/>
            <a:ext cx="181186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1D4BD3-0EA8-864F-90B0-573C3A675D22}"/>
              </a:ext>
            </a:extLst>
          </p:cNvPr>
          <p:cNvCxnSpPr>
            <a:cxnSpLocks/>
          </p:cNvCxnSpPr>
          <p:nvPr/>
        </p:nvCxnSpPr>
        <p:spPr>
          <a:xfrm>
            <a:off x="7044264" y="3691467"/>
            <a:ext cx="0" cy="143933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0EEA8C-B204-3441-BE47-8440B3CFFA7F}"/>
              </a:ext>
            </a:extLst>
          </p:cNvPr>
          <p:cNvCxnSpPr>
            <a:cxnSpLocks/>
          </p:cNvCxnSpPr>
          <p:nvPr/>
        </p:nvCxnSpPr>
        <p:spPr>
          <a:xfrm>
            <a:off x="7450664" y="3691467"/>
            <a:ext cx="0" cy="143933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262681-21C8-3F46-8E29-5C4193902A41}"/>
              </a:ext>
            </a:extLst>
          </p:cNvPr>
          <p:cNvCxnSpPr>
            <a:cxnSpLocks/>
          </p:cNvCxnSpPr>
          <p:nvPr/>
        </p:nvCxnSpPr>
        <p:spPr>
          <a:xfrm>
            <a:off x="8551331" y="3691467"/>
            <a:ext cx="0" cy="143933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0031BE2-0BF9-9E43-A098-84AA10286A59}"/>
              </a:ext>
            </a:extLst>
          </p:cNvPr>
          <p:cNvSpPr txBox="1"/>
          <p:nvPr/>
        </p:nvSpPr>
        <p:spPr>
          <a:xfrm>
            <a:off x="8282133" y="3828391"/>
            <a:ext cx="885179" cy="40011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b="1" dirty="0"/>
              <a:t>32 deg</a:t>
            </a:r>
          </a:p>
        </p:txBody>
      </p:sp>
      <p:sp>
        <p:nvSpPr>
          <p:cNvPr id="18" name="TextBox 17">
            <a:extLst>
              <a:ext uri="{FF2B5EF4-FFF2-40B4-BE49-F238E27FC236}">
                <a16:creationId xmlns:a16="http://schemas.microsoft.com/office/drawing/2014/main" id="{76C042A7-90EC-B84C-9C1E-2B885D8355C1}"/>
              </a:ext>
            </a:extLst>
          </p:cNvPr>
          <p:cNvSpPr txBox="1"/>
          <p:nvPr/>
        </p:nvSpPr>
        <p:spPr>
          <a:xfrm>
            <a:off x="7294284" y="4157134"/>
            <a:ext cx="755335" cy="40011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b="1" dirty="0"/>
              <a:t>9 deg</a:t>
            </a:r>
          </a:p>
        </p:txBody>
      </p:sp>
      <p:sp>
        <p:nvSpPr>
          <p:cNvPr id="19" name="TextBox 18">
            <a:extLst>
              <a:ext uri="{FF2B5EF4-FFF2-40B4-BE49-F238E27FC236}">
                <a16:creationId xmlns:a16="http://schemas.microsoft.com/office/drawing/2014/main" id="{B0591D44-3AA7-1B4E-AE95-B2422C89C4E4}"/>
              </a:ext>
            </a:extLst>
          </p:cNvPr>
          <p:cNvSpPr txBox="1"/>
          <p:nvPr/>
        </p:nvSpPr>
        <p:spPr>
          <a:xfrm>
            <a:off x="6472794" y="4592112"/>
            <a:ext cx="761747" cy="40011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b="1" dirty="0"/>
              <a:t>5 deg</a:t>
            </a:r>
          </a:p>
        </p:txBody>
      </p:sp>
    </p:spTree>
    <p:extLst>
      <p:ext uri="{BB962C8B-B14F-4D97-AF65-F5344CB8AC3E}">
        <p14:creationId xmlns:p14="http://schemas.microsoft.com/office/powerpoint/2010/main" val="25920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linds(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E069-98B3-004B-9462-9E9F72F93FF1}"/>
              </a:ext>
            </a:extLst>
          </p:cNvPr>
          <p:cNvSpPr>
            <a:spLocks noGrp="1"/>
          </p:cNvSpPr>
          <p:nvPr>
            <p:ph type="title"/>
          </p:nvPr>
        </p:nvSpPr>
        <p:spPr/>
        <p:txBody>
          <a:bodyPr>
            <a:normAutofit/>
          </a:bodyPr>
          <a:lstStyle/>
          <a:p>
            <a:r>
              <a:rPr lang="en-US" sz="5400" b="1" dirty="0"/>
              <a:t>Key</a:t>
            </a:r>
            <a:r>
              <a:rPr lang="en-US" sz="5400" dirty="0"/>
              <a:t> Idea</a:t>
            </a:r>
          </a:p>
        </p:txBody>
      </p:sp>
      <p:pic>
        <p:nvPicPr>
          <p:cNvPr id="6" name="Content Placeholder 5" descr="A close up of a map&#10;&#10;Description automatically generated">
            <a:extLst>
              <a:ext uri="{FF2B5EF4-FFF2-40B4-BE49-F238E27FC236}">
                <a16:creationId xmlns:a16="http://schemas.microsoft.com/office/drawing/2014/main" id="{D75C0F15-296C-E042-AB79-E6507E6E5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369368"/>
            <a:ext cx="6953250" cy="5308310"/>
          </a:xfrm>
        </p:spPr>
      </p:pic>
      <p:sp>
        <p:nvSpPr>
          <p:cNvPr id="4" name="Slide Number Placeholder 3">
            <a:extLst>
              <a:ext uri="{FF2B5EF4-FFF2-40B4-BE49-F238E27FC236}">
                <a16:creationId xmlns:a16="http://schemas.microsoft.com/office/drawing/2014/main" id="{2BE7296C-B068-C348-B73D-C103B8748B4E}"/>
              </a:ext>
            </a:extLst>
          </p:cNvPr>
          <p:cNvSpPr>
            <a:spLocks noGrp="1"/>
          </p:cNvSpPr>
          <p:nvPr>
            <p:ph type="sldNum" sz="quarter" idx="12"/>
          </p:nvPr>
        </p:nvSpPr>
        <p:spPr/>
        <p:txBody>
          <a:bodyPr/>
          <a:lstStyle/>
          <a:p>
            <a:fld id="{088FEC65-D79E-4DCE-A549-ACBEE94ABE9E}" type="slidenum">
              <a:rPr lang="en-US" smtClean="0"/>
              <a:t>86</a:t>
            </a:fld>
            <a:endParaRPr lang="en-US"/>
          </a:p>
        </p:txBody>
      </p:sp>
    </p:spTree>
    <p:extLst>
      <p:ext uri="{BB962C8B-B14F-4D97-AF65-F5344CB8AC3E}">
        <p14:creationId xmlns:p14="http://schemas.microsoft.com/office/powerpoint/2010/main" val="4108939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CAC5-9D92-AC46-8141-BB6CCEA43900}"/>
              </a:ext>
            </a:extLst>
          </p:cNvPr>
          <p:cNvSpPr>
            <a:spLocks noGrp="1"/>
          </p:cNvSpPr>
          <p:nvPr>
            <p:ph type="title"/>
          </p:nvPr>
        </p:nvSpPr>
        <p:spPr/>
        <p:txBody>
          <a:bodyPr>
            <a:normAutofit/>
          </a:bodyPr>
          <a:lstStyle/>
          <a:p>
            <a:r>
              <a:rPr lang="en-US" sz="5400" b="1" dirty="0"/>
              <a:t>Impact</a:t>
            </a:r>
            <a:r>
              <a:rPr lang="en-US" sz="5400" dirty="0"/>
              <a:t> of dynamic multi-path</a:t>
            </a:r>
          </a:p>
        </p:txBody>
      </p:sp>
      <p:pic>
        <p:nvPicPr>
          <p:cNvPr id="6" name="Content Placeholder 5" descr="A screenshot of a cell phone&#10;&#10;Description automatically generated">
            <a:extLst>
              <a:ext uri="{FF2B5EF4-FFF2-40B4-BE49-F238E27FC236}">
                <a16:creationId xmlns:a16="http://schemas.microsoft.com/office/drawing/2014/main" id="{9BEABCB3-ED79-5A4C-B495-C415EE6004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690692"/>
            <a:ext cx="7010400" cy="5143553"/>
          </a:xfrm>
        </p:spPr>
      </p:pic>
      <p:sp>
        <p:nvSpPr>
          <p:cNvPr id="4" name="Slide Number Placeholder 3">
            <a:extLst>
              <a:ext uri="{FF2B5EF4-FFF2-40B4-BE49-F238E27FC236}">
                <a16:creationId xmlns:a16="http://schemas.microsoft.com/office/drawing/2014/main" id="{3CE6F7B0-7B92-2641-9A28-99AA5420FAB6}"/>
              </a:ext>
            </a:extLst>
          </p:cNvPr>
          <p:cNvSpPr>
            <a:spLocks noGrp="1"/>
          </p:cNvSpPr>
          <p:nvPr>
            <p:ph type="sldNum" sz="quarter" idx="12"/>
          </p:nvPr>
        </p:nvSpPr>
        <p:spPr/>
        <p:txBody>
          <a:bodyPr/>
          <a:lstStyle/>
          <a:p>
            <a:fld id="{088FEC65-D79E-4DCE-A549-ACBEE94ABE9E}" type="slidenum">
              <a:rPr lang="en-US" smtClean="0"/>
              <a:t>87</a:t>
            </a:fld>
            <a:endParaRPr lang="en-US"/>
          </a:p>
        </p:txBody>
      </p:sp>
      <p:sp>
        <p:nvSpPr>
          <p:cNvPr id="7" name="TextBox 6">
            <a:extLst>
              <a:ext uri="{FF2B5EF4-FFF2-40B4-BE49-F238E27FC236}">
                <a16:creationId xmlns:a16="http://schemas.microsoft.com/office/drawing/2014/main" id="{73193D85-A379-6846-BA8F-CF448A4F35B6}"/>
              </a:ext>
            </a:extLst>
          </p:cNvPr>
          <p:cNvSpPr txBox="1"/>
          <p:nvPr/>
        </p:nvSpPr>
        <p:spPr>
          <a:xfrm>
            <a:off x="4250817" y="1352035"/>
            <a:ext cx="5319522" cy="144655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Related methods </a:t>
            </a:r>
          </a:p>
          <a:p>
            <a:pPr algn="ctr"/>
            <a:r>
              <a:rPr lang="en-US" sz="4400" dirty="0"/>
              <a:t>fair relatively worse</a:t>
            </a:r>
          </a:p>
        </p:txBody>
      </p:sp>
      <p:cxnSp>
        <p:nvCxnSpPr>
          <p:cNvPr id="9" name="Straight Arrow Connector 8">
            <a:extLst>
              <a:ext uri="{FF2B5EF4-FFF2-40B4-BE49-F238E27FC236}">
                <a16:creationId xmlns:a16="http://schemas.microsoft.com/office/drawing/2014/main" id="{DC005E83-00D8-1745-87F6-45D542E6A846}"/>
              </a:ext>
            </a:extLst>
          </p:cNvPr>
          <p:cNvCxnSpPr/>
          <p:nvPr/>
        </p:nvCxnSpPr>
        <p:spPr>
          <a:xfrm flipV="1">
            <a:off x="4838700" y="2861566"/>
            <a:ext cx="2933700" cy="1847850"/>
          </a:xfrm>
          <a:prstGeom prst="straightConnector1">
            <a:avLst/>
          </a:prstGeom>
          <a:ln w="38100">
            <a:solidFill>
              <a:srgbClr val="C800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07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F7EE-EB4A-964A-B859-B2A7D018507B}"/>
              </a:ext>
            </a:extLst>
          </p:cNvPr>
          <p:cNvSpPr>
            <a:spLocks noGrp="1"/>
          </p:cNvSpPr>
          <p:nvPr>
            <p:ph type="title"/>
          </p:nvPr>
        </p:nvSpPr>
        <p:spPr/>
        <p:txBody>
          <a:bodyPr>
            <a:normAutofit/>
          </a:bodyPr>
          <a:lstStyle/>
          <a:p>
            <a:r>
              <a:rPr lang="en-US" sz="5400" b="1" dirty="0"/>
              <a:t>Current</a:t>
            </a:r>
            <a:r>
              <a:rPr lang="en-US" sz="5400" dirty="0"/>
              <a:t> approaches</a:t>
            </a:r>
          </a:p>
        </p:txBody>
      </p:sp>
      <p:sp>
        <p:nvSpPr>
          <p:cNvPr id="3" name="Content Placeholder 2">
            <a:extLst>
              <a:ext uri="{FF2B5EF4-FFF2-40B4-BE49-F238E27FC236}">
                <a16:creationId xmlns:a16="http://schemas.microsoft.com/office/drawing/2014/main" id="{7336AD97-DB52-1945-B7CA-BD76689307D4}"/>
              </a:ext>
            </a:extLst>
          </p:cNvPr>
          <p:cNvSpPr>
            <a:spLocks noGrp="1"/>
          </p:cNvSpPr>
          <p:nvPr>
            <p:ph idx="1"/>
          </p:nvPr>
        </p:nvSpPr>
        <p:spPr>
          <a:xfrm>
            <a:off x="838200" y="1825625"/>
            <a:ext cx="10515600" cy="4895854"/>
          </a:xfrm>
        </p:spPr>
        <p:txBody>
          <a:bodyPr>
            <a:normAutofit fontScale="92500" lnSpcReduction="10000"/>
          </a:bodyPr>
          <a:lstStyle/>
          <a:p>
            <a:r>
              <a:rPr lang="en-US" sz="4000" dirty="0"/>
              <a:t>High-speed Camera</a:t>
            </a:r>
          </a:p>
          <a:p>
            <a:pPr lvl="1"/>
            <a:r>
              <a:rPr lang="en-US" dirty="0"/>
              <a:t>Costly (~1 million dollars)</a:t>
            </a:r>
          </a:p>
          <a:p>
            <a:pPr lvl="1"/>
            <a:r>
              <a:rPr lang="en-US" dirty="0"/>
              <a:t>Does not work in Non-Line-of-Sight</a:t>
            </a:r>
          </a:p>
          <a:p>
            <a:pPr marL="457189" lvl="1" indent="0">
              <a:buNone/>
            </a:pPr>
            <a:endParaRPr lang="en-US" dirty="0"/>
          </a:p>
          <a:p>
            <a:r>
              <a:rPr lang="en-US" sz="3600" dirty="0"/>
              <a:t>IMU based approaches</a:t>
            </a:r>
          </a:p>
          <a:p>
            <a:pPr lvl="1"/>
            <a:r>
              <a:rPr lang="en-US" dirty="0"/>
              <a:t>Non-trivial modification in the ball</a:t>
            </a:r>
          </a:p>
          <a:p>
            <a:pPr lvl="1"/>
            <a:r>
              <a:rPr lang="en-US" dirty="0"/>
              <a:t>Battery needed</a:t>
            </a:r>
          </a:p>
          <a:p>
            <a:pPr lvl="1"/>
            <a:endParaRPr lang="en-US" dirty="0"/>
          </a:p>
          <a:p>
            <a:r>
              <a:rPr lang="en-US" sz="3600" dirty="0" err="1"/>
              <a:t>WiFi</a:t>
            </a:r>
            <a:r>
              <a:rPr lang="en-US" sz="3600" dirty="0"/>
              <a:t> / Bluetooth Beacon approaches</a:t>
            </a:r>
          </a:p>
          <a:p>
            <a:pPr lvl="1"/>
            <a:r>
              <a:rPr lang="en-US" dirty="0"/>
              <a:t>Specific calibration needed</a:t>
            </a:r>
          </a:p>
          <a:p>
            <a:pPr lvl="1"/>
            <a:r>
              <a:rPr lang="en-US" dirty="0"/>
              <a:t>Battery needed</a:t>
            </a:r>
          </a:p>
          <a:p>
            <a:pPr lvl="1"/>
            <a:r>
              <a:rPr lang="en-US" dirty="0"/>
              <a:t>Modification needed</a:t>
            </a:r>
          </a:p>
        </p:txBody>
      </p:sp>
      <p:sp>
        <p:nvSpPr>
          <p:cNvPr id="4" name="Slide Number Placeholder 3">
            <a:extLst>
              <a:ext uri="{FF2B5EF4-FFF2-40B4-BE49-F238E27FC236}">
                <a16:creationId xmlns:a16="http://schemas.microsoft.com/office/drawing/2014/main" id="{28C679E3-E531-1142-97DF-C3031172437F}"/>
              </a:ext>
            </a:extLst>
          </p:cNvPr>
          <p:cNvSpPr>
            <a:spLocks noGrp="1"/>
          </p:cNvSpPr>
          <p:nvPr>
            <p:ph type="sldNum" sz="quarter" idx="12"/>
          </p:nvPr>
        </p:nvSpPr>
        <p:spPr/>
        <p:txBody>
          <a:bodyPr/>
          <a:lstStyle/>
          <a:p>
            <a:fld id="{088FEC65-D79E-4DCE-A549-ACBEE94ABE9E}" type="slidenum">
              <a:rPr lang="en-US" smtClean="0"/>
              <a:t>88</a:t>
            </a:fld>
            <a:endParaRPr lang="en-US"/>
          </a:p>
        </p:txBody>
      </p:sp>
      <p:pic>
        <p:nvPicPr>
          <p:cNvPr id="6" name="Picture 5">
            <a:extLst>
              <a:ext uri="{FF2B5EF4-FFF2-40B4-BE49-F238E27FC236}">
                <a16:creationId xmlns:a16="http://schemas.microsoft.com/office/drawing/2014/main" id="{6088F089-8126-6B46-8DA8-94CA81B1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539" y="1108283"/>
            <a:ext cx="3776053" cy="2125489"/>
          </a:xfrm>
          <a:prstGeom prst="rect">
            <a:avLst/>
          </a:prstGeom>
        </p:spPr>
      </p:pic>
      <p:sp>
        <p:nvSpPr>
          <p:cNvPr id="7" name="TextBox 6">
            <a:extLst>
              <a:ext uri="{FF2B5EF4-FFF2-40B4-BE49-F238E27FC236}">
                <a16:creationId xmlns:a16="http://schemas.microsoft.com/office/drawing/2014/main" id="{7FC72E75-6164-4D4E-84B1-4FEFE91D7C3E}"/>
              </a:ext>
            </a:extLst>
          </p:cNvPr>
          <p:cNvSpPr txBox="1"/>
          <p:nvPr/>
        </p:nvSpPr>
        <p:spPr>
          <a:xfrm>
            <a:off x="10846038" y="1868797"/>
            <a:ext cx="1314462" cy="461665"/>
          </a:xfrm>
          <a:prstGeom prst="rect">
            <a:avLst/>
          </a:prstGeom>
          <a:noFill/>
        </p:spPr>
        <p:txBody>
          <a:bodyPr wrap="none" rtlCol="0">
            <a:spAutoFit/>
          </a:bodyPr>
          <a:lstStyle/>
          <a:p>
            <a:r>
              <a:rPr lang="en-US" sz="2400" dirty="0" err="1"/>
              <a:t>HawkEye</a:t>
            </a:r>
            <a:endParaRPr lang="en-US" sz="2400" dirty="0"/>
          </a:p>
        </p:txBody>
      </p:sp>
      <p:pic>
        <p:nvPicPr>
          <p:cNvPr id="9" name="Picture 8">
            <a:extLst>
              <a:ext uri="{FF2B5EF4-FFF2-40B4-BE49-F238E27FC236}">
                <a16:creationId xmlns:a16="http://schemas.microsoft.com/office/drawing/2014/main" id="{67E97A12-4A6D-9149-9107-AB1768865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2822" y="3323836"/>
            <a:ext cx="3937000" cy="1663700"/>
          </a:xfrm>
          <a:prstGeom prst="rect">
            <a:avLst/>
          </a:prstGeom>
        </p:spPr>
      </p:pic>
      <p:sp>
        <p:nvSpPr>
          <p:cNvPr id="10" name="TextBox 9">
            <a:extLst>
              <a:ext uri="{FF2B5EF4-FFF2-40B4-BE49-F238E27FC236}">
                <a16:creationId xmlns:a16="http://schemas.microsoft.com/office/drawing/2014/main" id="{F2E583A7-9E56-D84C-B4A9-96E63094DA2D}"/>
              </a:ext>
            </a:extLst>
          </p:cNvPr>
          <p:cNvSpPr txBox="1"/>
          <p:nvPr/>
        </p:nvSpPr>
        <p:spPr>
          <a:xfrm>
            <a:off x="11102293" y="3924853"/>
            <a:ext cx="801951" cy="461665"/>
          </a:xfrm>
          <a:prstGeom prst="rect">
            <a:avLst/>
          </a:prstGeom>
          <a:noFill/>
        </p:spPr>
        <p:txBody>
          <a:bodyPr wrap="none" rtlCol="0">
            <a:spAutoFit/>
          </a:bodyPr>
          <a:lstStyle/>
          <a:p>
            <a:r>
              <a:rPr lang="en-US" sz="2400" dirty="0" err="1"/>
              <a:t>Zepp</a:t>
            </a:r>
            <a:endParaRPr lang="en-US" sz="2400" dirty="0"/>
          </a:p>
        </p:txBody>
      </p:sp>
      <p:pic>
        <p:nvPicPr>
          <p:cNvPr id="12" name="Picture 11">
            <a:extLst>
              <a:ext uri="{FF2B5EF4-FFF2-40B4-BE49-F238E27FC236}">
                <a16:creationId xmlns:a16="http://schemas.microsoft.com/office/drawing/2014/main" id="{9CE6D2E7-F4E9-0F4C-8C3C-5B8282099193}"/>
              </a:ext>
            </a:extLst>
          </p:cNvPr>
          <p:cNvPicPr>
            <a:picLocks noChangeAspect="1"/>
          </p:cNvPicPr>
          <p:nvPr/>
        </p:nvPicPr>
        <p:blipFill rotWithShape="1">
          <a:blip r:embed="rId5">
            <a:extLst>
              <a:ext uri="{28A0092B-C50C-407E-A947-70E740481C1C}">
                <a14:useLocalDpi xmlns:a14="http://schemas.microsoft.com/office/drawing/2010/main" val="0"/>
              </a:ext>
            </a:extLst>
          </a:blip>
          <a:srcRect l="4273" t="2616" r="8975" b="-2616"/>
          <a:stretch/>
        </p:blipFill>
        <p:spPr>
          <a:xfrm>
            <a:off x="8378330" y="5071123"/>
            <a:ext cx="2561492" cy="1722383"/>
          </a:xfrm>
          <a:prstGeom prst="rect">
            <a:avLst/>
          </a:prstGeom>
        </p:spPr>
      </p:pic>
      <p:sp>
        <p:nvSpPr>
          <p:cNvPr id="13" name="TextBox 12">
            <a:extLst>
              <a:ext uri="{FF2B5EF4-FFF2-40B4-BE49-F238E27FC236}">
                <a16:creationId xmlns:a16="http://schemas.microsoft.com/office/drawing/2014/main" id="{A736FF8F-EF60-7F43-AD75-E971EBCD583F}"/>
              </a:ext>
            </a:extLst>
          </p:cNvPr>
          <p:cNvSpPr txBox="1"/>
          <p:nvPr/>
        </p:nvSpPr>
        <p:spPr>
          <a:xfrm>
            <a:off x="11102292" y="5605888"/>
            <a:ext cx="710451" cy="461665"/>
          </a:xfrm>
          <a:prstGeom prst="rect">
            <a:avLst/>
          </a:prstGeom>
          <a:noFill/>
        </p:spPr>
        <p:txBody>
          <a:bodyPr wrap="none" rtlCol="0">
            <a:spAutoFit/>
          </a:bodyPr>
          <a:lstStyle/>
          <a:p>
            <a:r>
              <a:rPr lang="en-US" sz="2400" dirty="0" err="1"/>
              <a:t>iBall</a:t>
            </a:r>
            <a:endParaRPr lang="en-US" sz="2400" dirty="0"/>
          </a:p>
        </p:txBody>
      </p:sp>
      <p:pic>
        <p:nvPicPr>
          <p:cNvPr id="15" name="Picture 14">
            <a:extLst>
              <a:ext uri="{FF2B5EF4-FFF2-40B4-BE49-F238E27FC236}">
                <a16:creationId xmlns:a16="http://schemas.microsoft.com/office/drawing/2014/main" id="{5C7A2162-4EB2-3B4F-A8E5-9BA59863AE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5363652"/>
            <a:ext cx="1294422" cy="1407802"/>
          </a:xfrm>
          <a:prstGeom prst="rect">
            <a:avLst/>
          </a:prstGeom>
        </p:spPr>
      </p:pic>
    </p:spTree>
    <p:extLst>
      <p:ext uri="{BB962C8B-B14F-4D97-AF65-F5344CB8AC3E}">
        <p14:creationId xmlns:p14="http://schemas.microsoft.com/office/powerpoint/2010/main" val="310893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500"/>
                                        <p:tgtEl>
                                          <p:spTgt spid="3">
                                            <p:txEl>
                                              <p:pRg st="9" end="9"/>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500"/>
                                        <p:tgtEl>
                                          <p:spTgt spid="3">
                                            <p:txEl>
                                              <p:pRg st="11" end="11"/>
                                            </p:txEl>
                                          </p:spTgt>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042F-4E20-4D4B-A3FA-5766550FBA09}"/>
              </a:ext>
            </a:extLst>
          </p:cNvPr>
          <p:cNvSpPr>
            <a:spLocks noGrp="1"/>
          </p:cNvSpPr>
          <p:nvPr>
            <p:ph type="title"/>
          </p:nvPr>
        </p:nvSpPr>
        <p:spPr/>
        <p:txBody>
          <a:bodyPr>
            <a:normAutofit/>
          </a:bodyPr>
          <a:lstStyle/>
          <a:p>
            <a:r>
              <a:rPr lang="en-US" sz="5400" b="1" dirty="0"/>
              <a:t>Multi-path</a:t>
            </a:r>
            <a:r>
              <a:rPr lang="en-US" sz="5400" dirty="0"/>
              <a:t> Experiments</a:t>
            </a:r>
          </a:p>
        </p:txBody>
      </p:sp>
      <p:pic>
        <p:nvPicPr>
          <p:cNvPr id="6" name="Content Placeholder 5" descr="A screenshot of a cell phone&#10;&#10;Description automatically generated">
            <a:extLst>
              <a:ext uri="{FF2B5EF4-FFF2-40B4-BE49-F238E27FC236}">
                <a16:creationId xmlns:a16="http://schemas.microsoft.com/office/drawing/2014/main" id="{5417C461-5FD1-8A43-9448-FA1AC47077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29" y="1690692"/>
            <a:ext cx="6366671" cy="4564504"/>
          </a:xfrm>
        </p:spPr>
      </p:pic>
      <p:sp>
        <p:nvSpPr>
          <p:cNvPr id="4" name="Slide Number Placeholder 3">
            <a:extLst>
              <a:ext uri="{FF2B5EF4-FFF2-40B4-BE49-F238E27FC236}">
                <a16:creationId xmlns:a16="http://schemas.microsoft.com/office/drawing/2014/main" id="{BE4E9197-E6B0-1741-8514-3A271B8E87BC}"/>
              </a:ext>
            </a:extLst>
          </p:cNvPr>
          <p:cNvSpPr>
            <a:spLocks noGrp="1"/>
          </p:cNvSpPr>
          <p:nvPr>
            <p:ph type="sldNum" sz="quarter" idx="12"/>
          </p:nvPr>
        </p:nvSpPr>
        <p:spPr/>
        <p:txBody>
          <a:bodyPr/>
          <a:lstStyle/>
          <a:p>
            <a:fld id="{088FEC65-D79E-4DCE-A549-ACBEE94ABE9E}" type="slidenum">
              <a:rPr lang="en-US" smtClean="0"/>
              <a:t>89</a:t>
            </a:fld>
            <a:endParaRPr lang="en-US"/>
          </a:p>
        </p:txBody>
      </p:sp>
      <p:pic>
        <p:nvPicPr>
          <p:cNvPr id="8" name="Picture 7" descr="A screenshot of a cell phone&#10;&#10;Description automatically generated">
            <a:extLst>
              <a:ext uri="{FF2B5EF4-FFF2-40B4-BE49-F238E27FC236}">
                <a16:creationId xmlns:a16="http://schemas.microsoft.com/office/drawing/2014/main" id="{AA9A543D-0FCF-994C-AACE-F5E01B257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04" y="1938827"/>
            <a:ext cx="5749613" cy="4068233"/>
          </a:xfrm>
          <a:prstGeom prst="rect">
            <a:avLst/>
          </a:prstGeom>
        </p:spPr>
      </p:pic>
      <p:sp>
        <p:nvSpPr>
          <p:cNvPr id="9" name="TextBox 8">
            <a:extLst>
              <a:ext uri="{FF2B5EF4-FFF2-40B4-BE49-F238E27FC236}">
                <a16:creationId xmlns:a16="http://schemas.microsoft.com/office/drawing/2014/main" id="{FC387285-FFE4-784F-A114-4B27C0274A0D}"/>
              </a:ext>
            </a:extLst>
          </p:cNvPr>
          <p:cNvSpPr txBox="1"/>
          <p:nvPr/>
        </p:nvSpPr>
        <p:spPr>
          <a:xfrm>
            <a:off x="185783" y="6244125"/>
            <a:ext cx="1163368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Both static and dynamic multi-path does not </a:t>
            </a:r>
            <a:r>
              <a:rPr lang="en-US" sz="3200" i="1" dirty="0">
                <a:solidFill>
                  <a:srgbClr val="FF0000"/>
                </a:solidFill>
              </a:rPr>
              <a:t>degrade performance</a:t>
            </a:r>
          </a:p>
        </p:txBody>
      </p:sp>
    </p:spTree>
    <p:extLst>
      <p:ext uri="{BB962C8B-B14F-4D97-AF65-F5344CB8AC3E}">
        <p14:creationId xmlns:p14="http://schemas.microsoft.com/office/powerpoint/2010/main" val="986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2561"/>
            <a:ext cx="11826240" cy="1439710"/>
          </a:xfrm>
        </p:spPr>
        <p:txBody>
          <a:bodyPr>
            <a:normAutofit fontScale="90000"/>
          </a:bodyPr>
          <a:lstStyle/>
          <a:p>
            <a:r>
              <a:rPr lang="en-US" sz="5400" b="1" dirty="0"/>
              <a:t>Our idea</a:t>
            </a:r>
            <a:r>
              <a:rPr lang="en-US" sz="5400" dirty="0"/>
              <a:t>: passive RFID tags as touch interface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32657" y="2975499"/>
            <a:ext cx="3486912" cy="421335"/>
          </a:xfrm>
        </p:spPr>
      </p:pic>
      <p:sp>
        <p:nvSpPr>
          <p:cNvPr id="4" name="Slide Number Placeholder 3"/>
          <p:cNvSpPr>
            <a:spLocks noGrp="1"/>
          </p:cNvSpPr>
          <p:nvPr>
            <p:ph type="sldNum" sz="quarter" idx="12"/>
          </p:nvPr>
        </p:nvSpPr>
        <p:spPr/>
        <p:txBody>
          <a:bodyPr/>
          <a:lstStyle/>
          <a:p>
            <a:fld id="{088FEC65-D79E-4DCE-A549-ACBEE94ABE9E}" type="slidenum">
              <a:rPr lang="en-US" smtClean="0"/>
              <a:t>9</a:t>
            </a:fld>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657" y="2044661"/>
            <a:ext cx="3535426" cy="4884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3681" y="4681895"/>
            <a:ext cx="3675888" cy="102808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169" y="5331573"/>
            <a:ext cx="3675888" cy="103265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5555" y="3768287"/>
            <a:ext cx="3462528" cy="794555"/>
          </a:xfrm>
          <a:prstGeom prst="rect">
            <a:avLst/>
          </a:prstGeom>
        </p:spPr>
      </p:pic>
      <p:pic>
        <p:nvPicPr>
          <p:cNvPr id="10" name="Picture 9"/>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9093129" y="4298657"/>
            <a:ext cx="2183403" cy="1701200"/>
          </a:xfrm>
          <a:prstGeom prst="rect">
            <a:avLst/>
          </a:prstGeom>
        </p:spPr>
      </p:pic>
      <p:pic>
        <p:nvPicPr>
          <p:cNvPr id="11" name="Picture 10"/>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166281" y="1946723"/>
            <a:ext cx="1971473" cy="2180431"/>
          </a:xfrm>
          <a:prstGeom prst="rect">
            <a:avLst/>
          </a:prstGeom>
        </p:spPr>
      </p:pic>
      <p:sp>
        <p:nvSpPr>
          <p:cNvPr id="12" name="TextBox 11"/>
          <p:cNvSpPr txBox="1"/>
          <p:nvPr/>
        </p:nvSpPr>
        <p:spPr>
          <a:xfrm>
            <a:off x="1347078" y="6195299"/>
            <a:ext cx="2069093" cy="646331"/>
          </a:xfrm>
          <a:prstGeom prst="rect">
            <a:avLst/>
          </a:prstGeom>
          <a:noFill/>
        </p:spPr>
        <p:txBody>
          <a:bodyPr wrap="none" rtlCol="0">
            <a:spAutoFit/>
          </a:bodyPr>
          <a:lstStyle/>
          <a:p>
            <a:r>
              <a:rPr lang="en-US" sz="3600" dirty="0"/>
              <a:t>COTS Tags</a:t>
            </a:r>
          </a:p>
        </p:txBody>
      </p:sp>
      <p:sp>
        <p:nvSpPr>
          <p:cNvPr id="13" name="TextBox 12"/>
          <p:cNvSpPr txBox="1"/>
          <p:nvPr/>
        </p:nvSpPr>
        <p:spPr>
          <a:xfrm>
            <a:off x="7857381" y="6195299"/>
            <a:ext cx="4336252" cy="646331"/>
          </a:xfrm>
          <a:prstGeom prst="rect">
            <a:avLst/>
          </a:prstGeom>
          <a:noFill/>
        </p:spPr>
        <p:txBody>
          <a:bodyPr wrap="none" rtlCol="0">
            <a:spAutoFit/>
          </a:bodyPr>
          <a:lstStyle/>
          <a:p>
            <a:r>
              <a:rPr lang="en-US" sz="3600"/>
              <a:t>COTS Reader/Antenna</a:t>
            </a:r>
            <a:endParaRPr lang="en-US" sz="3600" dirty="0"/>
          </a:p>
        </p:txBody>
      </p:sp>
      <p:pic>
        <p:nvPicPr>
          <p:cNvPr id="14" name="Content Placeholder 5"/>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681569" y="3471594"/>
            <a:ext cx="1251002" cy="1288365"/>
          </a:xfrm>
          <a:prstGeom prst="rect">
            <a:avLst/>
          </a:prstGeom>
        </p:spPr>
      </p:pic>
      <p:pic>
        <p:nvPicPr>
          <p:cNvPr id="15" name="Picture 14"/>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699858" y="2025005"/>
            <a:ext cx="1212942" cy="1369571"/>
          </a:xfrm>
          <a:prstGeom prst="rect">
            <a:avLst/>
          </a:prstGeom>
        </p:spPr>
      </p:pic>
      <p:pic>
        <p:nvPicPr>
          <p:cNvPr id="16" name="Picture 15"/>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5608417" y="4868082"/>
            <a:ext cx="1349885" cy="1288001"/>
          </a:xfrm>
          <a:prstGeom prst="rect">
            <a:avLst/>
          </a:prstGeom>
        </p:spPr>
      </p:pic>
      <p:sp>
        <p:nvSpPr>
          <p:cNvPr id="17" name="TextBox 16"/>
          <p:cNvSpPr txBox="1"/>
          <p:nvPr/>
        </p:nvSpPr>
        <p:spPr>
          <a:xfrm>
            <a:off x="5010774" y="6237971"/>
            <a:ext cx="2524665" cy="646331"/>
          </a:xfrm>
          <a:prstGeom prst="rect">
            <a:avLst/>
          </a:prstGeom>
          <a:noFill/>
        </p:spPr>
        <p:txBody>
          <a:bodyPr wrap="none" rtlCol="0">
            <a:spAutoFit/>
          </a:bodyPr>
          <a:lstStyle/>
          <a:p>
            <a:r>
              <a:rPr lang="en-US" sz="3600"/>
              <a:t>Custom </a:t>
            </a:r>
            <a:r>
              <a:rPr lang="en-US" sz="3600" dirty="0"/>
              <a:t>Tags</a:t>
            </a:r>
          </a:p>
        </p:txBody>
      </p:sp>
    </p:spTree>
    <p:extLst>
      <p:ext uri="{BB962C8B-B14F-4D97-AF65-F5344CB8AC3E}">
        <p14:creationId xmlns:p14="http://schemas.microsoft.com/office/powerpoint/2010/main" val="15556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6A51-EEFD-A741-8AA9-0E70C41094A7}"/>
              </a:ext>
            </a:extLst>
          </p:cNvPr>
          <p:cNvSpPr>
            <a:spLocks noGrp="1"/>
          </p:cNvSpPr>
          <p:nvPr>
            <p:ph type="title"/>
          </p:nvPr>
        </p:nvSpPr>
        <p:spPr>
          <a:xfrm>
            <a:off x="618067" y="-176738"/>
            <a:ext cx="10515600" cy="1325563"/>
          </a:xfrm>
        </p:spPr>
        <p:txBody>
          <a:bodyPr>
            <a:normAutofit/>
          </a:bodyPr>
          <a:lstStyle/>
          <a:p>
            <a:r>
              <a:rPr lang="en-US" sz="5400" b="1" dirty="0"/>
              <a:t>In presence </a:t>
            </a:r>
            <a:r>
              <a:rPr lang="en-US" sz="5400" dirty="0"/>
              <a:t>of Multi-path</a:t>
            </a:r>
          </a:p>
        </p:txBody>
      </p:sp>
      <p:pic>
        <p:nvPicPr>
          <p:cNvPr id="6" name="Content Placeholder 5" descr="A close up of a map&#10;&#10;Description automatically generated">
            <a:extLst>
              <a:ext uri="{FF2B5EF4-FFF2-40B4-BE49-F238E27FC236}">
                <a16:creationId xmlns:a16="http://schemas.microsoft.com/office/drawing/2014/main" id="{8540724D-8834-C944-89BD-5C0458A78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8199" y="960527"/>
            <a:ext cx="7052732" cy="5931339"/>
          </a:xfrm>
        </p:spPr>
      </p:pic>
      <p:sp>
        <p:nvSpPr>
          <p:cNvPr id="4" name="Slide Number Placeholder 3">
            <a:extLst>
              <a:ext uri="{FF2B5EF4-FFF2-40B4-BE49-F238E27FC236}">
                <a16:creationId xmlns:a16="http://schemas.microsoft.com/office/drawing/2014/main" id="{845FD4D9-D209-394D-BB74-6CA8C16DCF5E}"/>
              </a:ext>
            </a:extLst>
          </p:cNvPr>
          <p:cNvSpPr>
            <a:spLocks noGrp="1"/>
          </p:cNvSpPr>
          <p:nvPr>
            <p:ph type="sldNum" sz="quarter" idx="12"/>
          </p:nvPr>
        </p:nvSpPr>
        <p:spPr/>
        <p:txBody>
          <a:bodyPr/>
          <a:lstStyle/>
          <a:p>
            <a:fld id="{088FEC65-D79E-4DCE-A549-ACBEE94ABE9E}" type="slidenum">
              <a:rPr lang="en-US" smtClean="0"/>
              <a:t>90</a:t>
            </a:fld>
            <a:endParaRPr lang="en-US"/>
          </a:p>
        </p:txBody>
      </p:sp>
      <p:sp>
        <p:nvSpPr>
          <p:cNvPr id="7" name="TextBox 6">
            <a:extLst>
              <a:ext uri="{FF2B5EF4-FFF2-40B4-BE49-F238E27FC236}">
                <a16:creationId xmlns:a16="http://schemas.microsoft.com/office/drawing/2014/main" id="{7B78EECD-A1EA-464E-AB02-4FFA05DA6036}"/>
              </a:ext>
            </a:extLst>
          </p:cNvPr>
          <p:cNvSpPr txBox="1"/>
          <p:nvPr/>
        </p:nvSpPr>
        <p:spPr>
          <a:xfrm>
            <a:off x="1456314" y="3460202"/>
            <a:ext cx="799248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Even in multi-path, </a:t>
            </a:r>
            <a:r>
              <a:rPr lang="en-US" sz="3200" i="1" dirty="0">
                <a:solidFill>
                  <a:srgbClr val="C00000"/>
                </a:solidFill>
              </a:rPr>
              <a:t>shape</a:t>
            </a:r>
            <a:r>
              <a:rPr lang="en-US" sz="3200" dirty="0"/>
              <a:t> remains similar</a:t>
            </a:r>
          </a:p>
        </p:txBody>
      </p:sp>
    </p:spTree>
    <p:extLst>
      <p:ext uri="{BB962C8B-B14F-4D97-AF65-F5344CB8AC3E}">
        <p14:creationId xmlns:p14="http://schemas.microsoft.com/office/powerpoint/2010/main" val="6019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751861" y="401148"/>
            <a:ext cx="3144430" cy="1572215"/>
          </a:xfrm>
        </p:spPr>
      </p:pic>
      <p:sp>
        <p:nvSpPr>
          <p:cNvPr id="4" name="Slide Number Placeholder 3"/>
          <p:cNvSpPr>
            <a:spLocks noGrp="1"/>
          </p:cNvSpPr>
          <p:nvPr>
            <p:ph type="sldNum" sz="quarter" idx="12"/>
          </p:nvPr>
        </p:nvSpPr>
        <p:spPr>
          <a:xfrm>
            <a:off x="4840709" y="6356354"/>
            <a:ext cx="2743200" cy="365125"/>
          </a:xfrm>
        </p:spPr>
        <p:txBody>
          <a:bodyPr/>
          <a:lstStyle/>
          <a:p>
            <a:fld id="{088FEC65-D79E-4DCE-A549-ACBEE94ABE9E}" type="slidenum">
              <a:rPr lang="en-US" smtClean="0"/>
              <a:t>91</a:t>
            </a:fld>
            <a:endParaRPr lang="en-US"/>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34740" y="4340688"/>
            <a:ext cx="2804501" cy="1704587"/>
          </a:xfrm>
          <a:prstGeom prst="rect">
            <a:avLst/>
          </a:prstGeom>
        </p:spPr>
      </p:pic>
      <p:sp>
        <p:nvSpPr>
          <p:cNvPr id="7" name="TextBox 6"/>
          <p:cNvSpPr txBox="1"/>
          <p:nvPr/>
        </p:nvSpPr>
        <p:spPr>
          <a:xfrm>
            <a:off x="8211482" y="6128529"/>
            <a:ext cx="3659684" cy="646331"/>
          </a:xfrm>
          <a:prstGeom prst="rect">
            <a:avLst/>
          </a:prstGeom>
          <a:noFill/>
        </p:spPr>
        <p:txBody>
          <a:bodyPr wrap="square" rtlCol="0">
            <a:spAutoFit/>
          </a:bodyPr>
          <a:lstStyle/>
          <a:p>
            <a:pPr algn="ctr"/>
            <a:r>
              <a:rPr lang="en-US" sz="3600" dirty="0"/>
              <a:t>Wireless</a:t>
            </a:r>
          </a:p>
        </p:txBody>
      </p:sp>
      <p:grpSp>
        <p:nvGrpSpPr>
          <p:cNvPr id="13" name="Group 12"/>
          <p:cNvGrpSpPr/>
          <p:nvPr/>
        </p:nvGrpSpPr>
        <p:grpSpPr>
          <a:xfrm>
            <a:off x="9145447" y="2411697"/>
            <a:ext cx="2098938" cy="1477610"/>
            <a:chOff x="1042527" y="1633538"/>
            <a:chExt cx="5451972" cy="3395662"/>
          </a:xfrm>
        </p:grpSpPr>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42527" y="1633538"/>
              <a:ext cx="1776873" cy="3395662"/>
            </a:xfrm>
            <a:prstGeom prst="rect">
              <a:avLst/>
            </a:prstGeom>
          </p:spPr>
        </p:pic>
        <p:pic>
          <p:nvPicPr>
            <p:cNvPr id="9" name="Picture 8" descr="wavefront3.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887213">
              <a:off x="2911710" y="4268385"/>
              <a:ext cx="565337" cy="588891"/>
            </a:xfrm>
            <a:prstGeom prst="rect">
              <a:avLst/>
            </a:prstGeom>
          </p:spPr>
        </p:pic>
        <p:pic>
          <p:nvPicPr>
            <p:cNvPr id="10" name="Picture 9" descr="finger1.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76800" y="2621783"/>
              <a:ext cx="1617699" cy="1969907"/>
            </a:xfrm>
            <a:prstGeom prst="rect">
              <a:avLst/>
            </a:prstGeom>
          </p:spPr>
        </p:pic>
        <p:pic>
          <p:nvPicPr>
            <p:cNvPr id="11" name="Picture 10" descr="wavefront3.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5864826">
              <a:off x="4468267" y="2381229"/>
              <a:ext cx="565337" cy="588891"/>
            </a:xfrm>
            <a:prstGeom prst="rect">
              <a:avLst/>
            </a:prstGeom>
          </p:spPr>
        </p:pic>
        <p:pic>
          <p:nvPicPr>
            <p:cNvPr id="12" name="Picture 11" descr="wavefront3.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7164342">
              <a:off x="3502499" y="1960126"/>
              <a:ext cx="565337" cy="588891"/>
            </a:xfrm>
            <a:prstGeom prst="rect">
              <a:avLst/>
            </a:prstGeom>
          </p:spPr>
        </p:pic>
      </p:gr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144" y="4359151"/>
            <a:ext cx="2137049" cy="2137049"/>
          </a:xfrm>
          <a:prstGeom prst="rect">
            <a:avLst/>
          </a:prstGeom>
        </p:spPr>
      </p:pic>
      <p:pic>
        <p:nvPicPr>
          <p:cNvPr id="15" name="Picture 14"/>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602" y="2748334"/>
            <a:ext cx="3203663" cy="1706098"/>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9194" y="182880"/>
            <a:ext cx="2365467" cy="2458049"/>
          </a:xfrm>
          <a:prstGeom prst="rect">
            <a:avLst/>
          </a:prstGeom>
        </p:spPr>
      </p:pic>
      <p:sp>
        <p:nvSpPr>
          <p:cNvPr id="17" name="TextBox 16"/>
          <p:cNvSpPr txBox="1"/>
          <p:nvPr/>
        </p:nvSpPr>
        <p:spPr>
          <a:xfrm>
            <a:off x="-303882" y="6184567"/>
            <a:ext cx="3659684" cy="646331"/>
          </a:xfrm>
          <a:prstGeom prst="rect">
            <a:avLst/>
          </a:prstGeom>
          <a:noFill/>
        </p:spPr>
        <p:txBody>
          <a:bodyPr wrap="square" rtlCol="0">
            <a:spAutoFit/>
          </a:bodyPr>
          <a:lstStyle/>
          <a:p>
            <a:pPr algn="ctr"/>
            <a:r>
              <a:rPr lang="en-US" sz="3600" dirty="0"/>
              <a:t>Capacitive</a:t>
            </a:r>
          </a:p>
        </p:txBody>
      </p:sp>
      <p:pic>
        <p:nvPicPr>
          <p:cNvPr id="18" name="Picture 17"/>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78595" y="718527"/>
            <a:ext cx="2879739" cy="1202291"/>
          </a:xfrm>
          <a:prstGeom prst="rect">
            <a:avLst/>
          </a:prstGeom>
        </p:spPr>
      </p:pic>
      <p:pic>
        <p:nvPicPr>
          <p:cNvPr id="20" name="Picture 19"/>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3660763" y="2451170"/>
            <a:ext cx="1736434" cy="1491163"/>
          </a:xfrm>
          <a:prstGeom prst="rect">
            <a:avLst/>
          </a:prstGeom>
        </p:spPr>
      </p:pic>
      <p:pic>
        <p:nvPicPr>
          <p:cNvPr id="21" name="Picture 20"/>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331578" y="4137723"/>
            <a:ext cx="2286272" cy="1960098"/>
          </a:xfrm>
          <a:prstGeom prst="rect">
            <a:avLst/>
          </a:prstGeom>
        </p:spPr>
      </p:pic>
      <p:sp>
        <p:nvSpPr>
          <p:cNvPr id="22" name="TextBox 21"/>
          <p:cNvSpPr txBox="1"/>
          <p:nvPr/>
        </p:nvSpPr>
        <p:spPr>
          <a:xfrm>
            <a:off x="2498471" y="6159238"/>
            <a:ext cx="3659684" cy="646331"/>
          </a:xfrm>
          <a:prstGeom prst="rect">
            <a:avLst/>
          </a:prstGeom>
          <a:noFill/>
        </p:spPr>
        <p:txBody>
          <a:bodyPr wrap="square" rtlCol="0">
            <a:spAutoFit/>
          </a:bodyPr>
          <a:lstStyle/>
          <a:p>
            <a:pPr algn="ctr"/>
            <a:r>
              <a:rPr lang="en-US" sz="3600" dirty="0"/>
              <a:t>Vision</a:t>
            </a:r>
          </a:p>
        </p:txBody>
      </p:sp>
      <p:sp>
        <p:nvSpPr>
          <p:cNvPr id="23" name="TextBox 22"/>
          <p:cNvSpPr txBox="1"/>
          <p:nvPr/>
        </p:nvSpPr>
        <p:spPr>
          <a:xfrm>
            <a:off x="5272915" y="6097821"/>
            <a:ext cx="3659684" cy="646331"/>
          </a:xfrm>
          <a:prstGeom prst="rect">
            <a:avLst/>
          </a:prstGeom>
          <a:noFill/>
        </p:spPr>
        <p:txBody>
          <a:bodyPr wrap="square" rtlCol="0">
            <a:spAutoFit/>
          </a:bodyPr>
          <a:lstStyle/>
          <a:p>
            <a:pPr algn="ctr"/>
            <a:r>
              <a:rPr lang="en-US" sz="3600" dirty="0"/>
              <a:t>IMU</a:t>
            </a:r>
          </a:p>
        </p:txBody>
      </p:sp>
      <p:pic>
        <p:nvPicPr>
          <p:cNvPr id="24" name="Picture 23"/>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rot="10800000" flipV="1">
            <a:off x="6305806" y="816819"/>
            <a:ext cx="1866366" cy="1030269"/>
          </a:xfrm>
          <a:prstGeom prst="rect">
            <a:avLst/>
          </a:prstGeom>
        </p:spPr>
      </p:pic>
      <p:pic>
        <p:nvPicPr>
          <p:cNvPr id="25" name="Picture 24"/>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58155" y="2144829"/>
            <a:ext cx="2167499" cy="2167499"/>
          </a:xfrm>
          <a:prstGeom prst="rect">
            <a:avLst/>
          </a:prstGeom>
        </p:spPr>
      </p:pic>
      <p:pic>
        <p:nvPicPr>
          <p:cNvPr id="26" name="Picture 25"/>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flipH="1">
            <a:off x="5903469" y="4556168"/>
            <a:ext cx="2433513" cy="866707"/>
          </a:xfrm>
          <a:prstGeom prst="rect">
            <a:avLst/>
          </a:prstGeom>
        </p:spPr>
      </p:pic>
    </p:spTree>
    <p:extLst>
      <p:ext uri="{BB962C8B-B14F-4D97-AF65-F5344CB8AC3E}">
        <p14:creationId xmlns:p14="http://schemas.microsoft.com/office/powerpoint/2010/main" val="369966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Issues</a:t>
            </a:r>
            <a:r>
              <a:rPr lang="en-US" sz="5400" dirty="0"/>
              <a:t> with these modalities</a:t>
            </a:r>
          </a:p>
        </p:txBody>
      </p:sp>
      <p:sp>
        <p:nvSpPr>
          <p:cNvPr id="3" name="Content Placeholder 2"/>
          <p:cNvSpPr>
            <a:spLocks noGrp="1"/>
          </p:cNvSpPr>
          <p:nvPr>
            <p:ph idx="1"/>
          </p:nvPr>
        </p:nvSpPr>
        <p:spPr>
          <a:xfrm>
            <a:off x="838200" y="1825624"/>
            <a:ext cx="10829544" cy="5032375"/>
          </a:xfrm>
        </p:spPr>
        <p:txBody>
          <a:bodyPr>
            <a:normAutofit/>
          </a:bodyPr>
          <a:lstStyle/>
          <a:p>
            <a:r>
              <a:rPr lang="en-US" sz="4000" dirty="0"/>
              <a:t>Not easy to </a:t>
            </a:r>
            <a:r>
              <a:rPr lang="en-US" sz="4000" b="1" dirty="0"/>
              <a:t>customize</a:t>
            </a:r>
          </a:p>
          <a:p>
            <a:endParaRPr lang="en-US" sz="4000" dirty="0"/>
          </a:p>
          <a:p>
            <a:r>
              <a:rPr lang="en-US" sz="4000" dirty="0"/>
              <a:t>Not </a:t>
            </a:r>
            <a:r>
              <a:rPr lang="en-US" sz="4000" b="1" dirty="0"/>
              <a:t>low cost</a:t>
            </a:r>
            <a:endParaRPr lang="en-US" sz="4000" dirty="0"/>
          </a:p>
          <a:p>
            <a:endParaRPr lang="en-US" sz="4000" dirty="0"/>
          </a:p>
          <a:p>
            <a:r>
              <a:rPr lang="en-US" sz="4000" dirty="0"/>
              <a:t>Extensive </a:t>
            </a:r>
            <a:r>
              <a:rPr lang="en-US" sz="4000" b="1" dirty="0"/>
              <a:t>training</a:t>
            </a:r>
            <a:r>
              <a:rPr lang="en-US" sz="4000" dirty="0"/>
              <a:t> phase</a:t>
            </a:r>
          </a:p>
          <a:p>
            <a:endParaRPr lang="en-US" sz="4000" dirty="0"/>
          </a:p>
          <a:p>
            <a:r>
              <a:rPr lang="en-US" sz="4000" dirty="0"/>
              <a:t>Need to be </a:t>
            </a:r>
            <a:r>
              <a:rPr lang="en-US" sz="4000" b="1" dirty="0"/>
              <a:t>recharged</a:t>
            </a:r>
            <a:r>
              <a:rPr lang="en-US" sz="4000" dirty="0"/>
              <a:t> frequently </a:t>
            </a:r>
            <a:r>
              <a:rPr lang="mr-IN" sz="4000" dirty="0"/>
              <a:t>…</a:t>
            </a:r>
            <a:endParaRPr lang="en-US" sz="4000" dirty="0"/>
          </a:p>
          <a:p>
            <a:endParaRPr lang="en-US" sz="4000" dirty="0"/>
          </a:p>
        </p:txBody>
      </p:sp>
      <p:sp>
        <p:nvSpPr>
          <p:cNvPr id="4" name="Slide Number Placeholder 3"/>
          <p:cNvSpPr>
            <a:spLocks noGrp="1"/>
          </p:cNvSpPr>
          <p:nvPr>
            <p:ph type="sldNum" sz="quarter" idx="12"/>
          </p:nvPr>
        </p:nvSpPr>
        <p:spPr/>
        <p:txBody>
          <a:bodyPr/>
          <a:lstStyle/>
          <a:p>
            <a:fld id="{088FEC65-D79E-4DCE-A549-ACBEE94ABE9E}" type="slidenum">
              <a:rPr lang="en-US" smtClean="0"/>
              <a:t>92</a:t>
            </a:fld>
            <a:endParaRPr lang="en-US" dirty="0"/>
          </a:p>
        </p:txBody>
      </p:sp>
    </p:spTree>
    <p:extLst>
      <p:ext uri="{BB962C8B-B14F-4D97-AF65-F5344CB8AC3E}">
        <p14:creationId xmlns:p14="http://schemas.microsoft.com/office/powerpoint/2010/main" val="35125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VNA</a:t>
            </a:r>
            <a:r>
              <a:rPr lang="en-US" sz="5400" dirty="0"/>
              <a:t> based measurements</a:t>
            </a:r>
          </a:p>
        </p:txBody>
      </p:sp>
      <p:sp>
        <p:nvSpPr>
          <p:cNvPr id="4" name="Slide Number Placeholder 3"/>
          <p:cNvSpPr>
            <a:spLocks noGrp="1"/>
          </p:cNvSpPr>
          <p:nvPr>
            <p:ph type="sldNum" sz="quarter" idx="12"/>
          </p:nvPr>
        </p:nvSpPr>
        <p:spPr/>
        <p:txBody>
          <a:bodyPr/>
          <a:lstStyle/>
          <a:p>
            <a:fld id="{088FEC65-D79E-4DCE-A549-ACBEE94ABE9E}" type="slidenum">
              <a:rPr lang="en-US" smtClean="0"/>
              <a:t>93</a:t>
            </a:fld>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 y="1763844"/>
            <a:ext cx="11429756" cy="4405376"/>
          </a:xfrm>
          <a:prstGeom prst="rect">
            <a:avLst/>
          </a:prstGeom>
        </p:spPr>
      </p:pic>
    </p:spTree>
    <p:extLst>
      <p:ext uri="{BB962C8B-B14F-4D97-AF65-F5344CB8AC3E}">
        <p14:creationId xmlns:p14="http://schemas.microsoft.com/office/powerpoint/2010/main" val="8028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VNA</a:t>
            </a:r>
            <a:r>
              <a:rPr lang="en-US" sz="5400" dirty="0"/>
              <a:t> based measurements</a:t>
            </a:r>
          </a:p>
        </p:txBody>
      </p:sp>
      <p:sp>
        <p:nvSpPr>
          <p:cNvPr id="4" name="Slide Number Placeholder 3"/>
          <p:cNvSpPr>
            <a:spLocks noGrp="1"/>
          </p:cNvSpPr>
          <p:nvPr>
            <p:ph type="sldNum" sz="quarter" idx="12"/>
          </p:nvPr>
        </p:nvSpPr>
        <p:spPr/>
        <p:txBody>
          <a:bodyPr/>
          <a:lstStyle/>
          <a:p>
            <a:fld id="{088FEC65-D79E-4DCE-A549-ACBEE94ABE9E}" type="slidenum">
              <a:rPr lang="en-US" smtClean="0"/>
              <a:t>94</a:t>
            </a:fld>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004" y="1905908"/>
            <a:ext cx="5571422" cy="445044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7332" y="2115000"/>
            <a:ext cx="5039868" cy="4167130"/>
          </a:xfrm>
          <a:prstGeom prst="rect">
            <a:avLst/>
          </a:prstGeom>
        </p:spPr>
      </p:pic>
      <p:sp>
        <p:nvSpPr>
          <p:cNvPr id="6" name="Notched Right Arrow 5"/>
          <p:cNvSpPr/>
          <p:nvPr/>
        </p:nvSpPr>
        <p:spPr>
          <a:xfrm>
            <a:off x="6006084" y="3137861"/>
            <a:ext cx="841248" cy="106070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53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5861"/>
            <a:ext cx="10515600" cy="1325563"/>
          </a:xfrm>
        </p:spPr>
        <p:txBody>
          <a:bodyPr>
            <a:normAutofit/>
          </a:bodyPr>
          <a:lstStyle/>
          <a:p>
            <a:r>
              <a:rPr lang="en-US" sz="5400" b="1" dirty="0"/>
              <a:t>Why</a:t>
            </a:r>
            <a:r>
              <a:rPr lang="en-US" sz="5400" dirty="0"/>
              <a:t> does it happen ?</a:t>
            </a:r>
          </a:p>
        </p:txBody>
      </p:sp>
      <p:sp>
        <p:nvSpPr>
          <p:cNvPr id="4" name="Slide Number Placeholder 3"/>
          <p:cNvSpPr>
            <a:spLocks noGrp="1"/>
          </p:cNvSpPr>
          <p:nvPr>
            <p:ph type="sldNum" sz="quarter" idx="12"/>
          </p:nvPr>
        </p:nvSpPr>
        <p:spPr/>
        <p:txBody>
          <a:bodyPr/>
          <a:lstStyle/>
          <a:p>
            <a:fld id="{088FEC65-D79E-4DCE-A549-ACBEE94ABE9E}" type="slidenum">
              <a:rPr lang="en-US" smtClean="0"/>
              <a:t>95</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02907" y="2779776"/>
            <a:ext cx="7293595" cy="3401568"/>
          </a:xfrm>
          <a:prstGeom prst="rect">
            <a:avLst/>
          </a:prstGeom>
        </p:spPr>
      </p:pic>
      <p:sp>
        <p:nvSpPr>
          <p:cNvPr id="6" name="Oval 5"/>
          <p:cNvSpPr/>
          <p:nvPr/>
        </p:nvSpPr>
        <p:spPr>
          <a:xfrm>
            <a:off x="5449704" y="2372868"/>
            <a:ext cx="932688" cy="740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53562" y="1435507"/>
            <a:ext cx="7750776" cy="1241237"/>
          </a:xfrm>
          <a:prstGeom prst="rect">
            <a:avLst/>
          </a:prstGeom>
          <a:noFill/>
        </p:spPr>
        <p:txBody>
          <a:bodyPr wrap="none" rtlCol="0">
            <a:spAutoFit/>
          </a:bodyPr>
          <a:lstStyle/>
          <a:p>
            <a:pPr algn="ctr"/>
            <a:r>
              <a:rPr lang="en-US" sz="3733" dirty="0"/>
              <a:t>Coupled mutual impedance has </a:t>
            </a:r>
          </a:p>
          <a:p>
            <a:pPr algn="ctr"/>
            <a:r>
              <a:rPr lang="en-US" sz="3733" i="1" dirty="0">
                <a:solidFill>
                  <a:srgbClr val="FF0000"/>
                </a:solidFill>
              </a:rPr>
              <a:t>reverse</a:t>
            </a:r>
            <a:r>
              <a:rPr lang="en-US" sz="3733" i="1" dirty="0"/>
              <a:t> impact in </a:t>
            </a:r>
            <a:r>
              <a:rPr lang="en-US" sz="3733" i="1" dirty="0">
                <a:solidFill>
                  <a:srgbClr val="FF0000"/>
                </a:solidFill>
              </a:rPr>
              <a:t>back-scattered phase</a:t>
            </a:r>
          </a:p>
        </p:txBody>
      </p:sp>
      <p:sp>
        <p:nvSpPr>
          <p:cNvPr id="9" name="Curved Right Arrow 8"/>
          <p:cNvSpPr/>
          <p:nvPr/>
        </p:nvSpPr>
        <p:spPr>
          <a:xfrm rot="5400000">
            <a:off x="5149440" y="2398165"/>
            <a:ext cx="966407" cy="18286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147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Custom</a:t>
            </a:r>
            <a:r>
              <a:rPr lang="en-US" sz="5400" dirty="0"/>
              <a:t> tag tracking accuracy</a:t>
            </a:r>
          </a:p>
        </p:txBody>
      </p:sp>
      <p:sp>
        <p:nvSpPr>
          <p:cNvPr id="4" name="Slide Number Placeholder 3"/>
          <p:cNvSpPr>
            <a:spLocks noGrp="1"/>
          </p:cNvSpPr>
          <p:nvPr>
            <p:ph type="sldNum" sz="quarter" idx="12"/>
          </p:nvPr>
        </p:nvSpPr>
        <p:spPr/>
        <p:txBody>
          <a:bodyPr/>
          <a:lstStyle/>
          <a:p>
            <a:fld id="{088FEC65-D79E-4DCE-A549-ACBEE94ABE9E}" type="slidenum">
              <a:rPr lang="en-US" smtClean="0"/>
              <a:t>96</a:t>
            </a:fld>
            <a:endParaRPr lang="en-US"/>
          </a:p>
        </p:txBody>
      </p:sp>
      <p:pic>
        <p:nvPicPr>
          <p:cNvPr id="8" name="Content Placeholder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21633" y="3435018"/>
            <a:ext cx="1251002" cy="1288365"/>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39922" y="1988429"/>
            <a:ext cx="1212942" cy="1369571"/>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48481" y="4831506"/>
            <a:ext cx="1349885" cy="1288001"/>
          </a:xfrm>
          <a:prstGeom prst="rect">
            <a:avLst/>
          </a:prstGeom>
        </p:spPr>
      </p:pic>
      <p:sp>
        <p:nvSpPr>
          <p:cNvPr id="11" name="TextBox 10"/>
          <p:cNvSpPr txBox="1"/>
          <p:nvPr/>
        </p:nvSpPr>
        <p:spPr>
          <a:xfrm>
            <a:off x="950838" y="6201395"/>
            <a:ext cx="2524665" cy="646331"/>
          </a:xfrm>
          <a:prstGeom prst="rect">
            <a:avLst/>
          </a:prstGeom>
          <a:noFill/>
        </p:spPr>
        <p:txBody>
          <a:bodyPr wrap="none" rtlCol="0">
            <a:spAutoFit/>
          </a:bodyPr>
          <a:lstStyle/>
          <a:p>
            <a:r>
              <a:rPr lang="en-US" sz="3600"/>
              <a:t>Custom </a:t>
            </a:r>
            <a:r>
              <a:rPr lang="en-US" sz="3600" dirty="0"/>
              <a:t>Tags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9936" y="1962191"/>
            <a:ext cx="5922264" cy="4576726"/>
          </a:xfrm>
          <a:prstGeom prst="rect">
            <a:avLst/>
          </a:prstGeom>
        </p:spPr>
      </p:pic>
      <p:cxnSp>
        <p:nvCxnSpPr>
          <p:cNvPr id="13" name="Straight Connector 12"/>
          <p:cNvCxnSpPr/>
          <p:nvPr/>
        </p:nvCxnSpPr>
        <p:spPr>
          <a:xfrm>
            <a:off x="5010912" y="2834640"/>
            <a:ext cx="2468880"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479792" y="2834640"/>
            <a:ext cx="0" cy="285292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61960" y="3071271"/>
            <a:ext cx="3840480"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t>Error ~10 mm</a:t>
            </a:r>
          </a:p>
        </p:txBody>
      </p:sp>
    </p:spTree>
    <p:extLst>
      <p:ext uri="{BB962C8B-B14F-4D97-AF65-F5344CB8AC3E}">
        <p14:creationId xmlns:p14="http://schemas.microsoft.com/office/powerpoint/2010/main" val="11234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Key</a:t>
            </a:r>
            <a:r>
              <a:rPr lang="en-US" sz="5400" dirty="0"/>
              <a:t> takeaways from RIO</a:t>
            </a:r>
          </a:p>
        </p:txBody>
      </p:sp>
      <p:sp>
        <p:nvSpPr>
          <p:cNvPr id="3" name="Content Placeholder 2"/>
          <p:cNvSpPr>
            <a:spLocks noGrp="1"/>
          </p:cNvSpPr>
          <p:nvPr>
            <p:ph idx="1"/>
          </p:nvPr>
        </p:nvSpPr>
        <p:spPr>
          <a:xfrm>
            <a:off x="838200" y="1825624"/>
            <a:ext cx="10847832" cy="4530729"/>
          </a:xfrm>
        </p:spPr>
        <p:txBody>
          <a:bodyPr>
            <a:normAutofit/>
          </a:bodyPr>
          <a:lstStyle/>
          <a:p>
            <a:r>
              <a:rPr lang="en-US" sz="4400" dirty="0">
                <a:solidFill>
                  <a:srgbClr val="C00000"/>
                </a:solidFill>
              </a:rPr>
              <a:t>Impedance Tracking </a:t>
            </a:r>
            <a:r>
              <a:rPr lang="en-US" sz="4400" dirty="0"/>
              <a:t>based Touch Primitive</a:t>
            </a:r>
          </a:p>
          <a:p>
            <a:endParaRPr lang="en-US" sz="4400" dirty="0"/>
          </a:p>
          <a:p>
            <a:r>
              <a:rPr lang="en-US" sz="4400" dirty="0">
                <a:solidFill>
                  <a:srgbClr val="C00000"/>
                </a:solidFill>
              </a:rPr>
              <a:t>Mutual coupling </a:t>
            </a:r>
            <a:r>
              <a:rPr lang="en-US" sz="4400" dirty="0"/>
              <a:t>can be exploited </a:t>
            </a:r>
          </a:p>
          <a:p>
            <a:endParaRPr lang="en-US" sz="4400" dirty="0"/>
          </a:p>
          <a:p>
            <a:r>
              <a:rPr lang="en-US" sz="4400" dirty="0">
                <a:solidFill>
                  <a:srgbClr val="C00000"/>
                </a:solidFill>
              </a:rPr>
              <a:t>Custom designed tags </a:t>
            </a:r>
            <a:r>
              <a:rPr lang="en-US" sz="4400" dirty="0"/>
              <a:t>may enable different applications</a:t>
            </a:r>
          </a:p>
          <a:p>
            <a:endParaRPr lang="en-US" sz="4000"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97</a:t>
            </a:fld>
            <a:endParaRPr lang="en-US" dirty="0"/>
          </a:p>
        </p:txBody>
      </p:sp>
    </p:spTree>
    <p:extLst>
      <p:ext uri="{BB962C8B-B14F-4D97-AF65-F5344CB8AC3E}">
        <p14:creationId xmlns:p14="http://schemas.microsoft.com/office/powerpoint/2010/main" val="24076777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962A-2EC4-2C4B-B776-022F788B0E1F}"/>
              </a:ext>
            </a:extLst>
          </p:cNvPr>
          <p:cNvSpPr>
            <a:spLocks noGrp="1"/>
          </p:cNvSpPr>
          <p:nvPr>
            <p:ph type="title"/>
          </p:nvPr>
        </p:nvSpPr>
        <p:spPr/>
        <p:txBody>
          <a:bodyPr>
            <a:normAutofit/>
          </a:bodyPr>
          <a:lstStyle/>
          <a:p>
            <a:r>
              <a:rPr lang="en-US" sz="5400" b="1" dirty="0"/>
              <a:t>Two </a:t>
            </a:r>
            <a:r>
              <a:rPr lang="en-US" sz="5400" dirty="0"/>
              <a:t>simple</a:t>
            </a:r>
            <a:r>
              <a:rPr lang="en-US" sz="5400" b="1" dirty="0"/>
              <a:t> u</a:t>
            </a:r>
            <a:r>
              <a:rPr lang="en-US" sz="5400" dirty="0"/>
              <a:t>se-cases</a:t>
            </a:r>
          </a:p>
        </p:txBody>
      </p:sp>
      <p:pic>
        <p:nvPicPr>
          <p:cNvPr id="6" name="Content Placeholder 5">
            <a:extLst>
              <a:ext uri="{FF2B5EF4-FFF2-40B4-BE49-F238E27FC236}">
                <a16:creationId xmlns:a16="http://schemas.microsoft.com/office/drawing/2014/main" id="{CA8A4F14-EB06-0F4E-B7B2-44CEAF0D69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925" y="1971040"/>
            <a:ext cx="11601384" cy="4064000"/>
          </a:xfrm>
        </p:spPr>
      </p:pic>
      <p:sp>
        <p:nvSpPr>
          <p:cNvPr id="4" name="Slide Number Placeholder 3">
            <a:extLst>
              <a:ext uri="{FF2B5EF4-FFF2-40B4-BE49-F238E27FC236}">
                <a16:creationId xmlns:a16="http://schemas.microsoft.com/office/drawing/2014/main" id="{78770C66-D800-3B45-82DD-96D52CD90701}"/>
              </a:ext>
            </a:extLst>
          </p:cNvPr>
          <p:cNvSpPr>
            <a:spLocks noGrp="1"/>
          </p:cNvSpPr>
          <p:nvPr>
            <p:ph type="sldNum" sz="quarter" idx="12"/>
          </p:nvPr>
        </p:nvSpPr>
        <p:spPr/>
        <p:txBody>
          <a:bodyPr/>
          <a:lstStyle/>
          <a:p>
            <a:fld id="{088FEC65-D79E-4DCE-A549-ACBEE94ABE9E}" type="slidenum">
              <a:rPr lang="en-US" smtClean="0"/>
              <a:t>98</a:t>
            </a:fld>
            <a:endParaRPr lang="en-US"/>
          </a:p>
        </p:txBody>
      </p:sp>
    </p:spTree>
    <p:extLst>
      <p:ext uri="{BB962C8B-B14F-4D97-AF65-F5344CB8AC3E}">
        <p14:creationId xmlns:p14="http://schemas.microsoft.com/office/powerpoint/2010/main" val="34607343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7F66-4B85-7148-B4C6-6C2D2AEC1230}"/>
              </a:ext>
            </a:extLst>
          </p:cNvPr>
          <p:cNvSpPr>
            <a:spLocks noGrp="1"/>
          </p:cNvSpPr>
          <p:nvPr>
            <p:ph type="title"/>
          </p:nvPr>
        </p:nvSpPr>
        <p:spPr/>
        <p:txBody>
          <a:bodyPr>
            <a:noAutofit/>
          </a:bodyPr>
          <a:lstStyle/>
          <a:p>
            <a:r>
              <a:rPr lang="en-US" sz="5400" b="1" dirty="0"/>
              <a:t>Challenges</a:t>
            </a:r>
            <a:r>
              <a:rPr lang="en-US" sz="5400" dirty="0"/>
              <a:t> in passive RFID sensing</a:t>
            </a:r>
          </a:p>
        </p:txBody>
      </p:sp>
      <p:sp>
        <p:nvSpPr>
          <p:cNvPr id="3" name="Content Placeholder 2">
            <a:extLst>
              <a:ext uri="{FF2B5EF4-FFF2-40B4-BE49-F238E27FC236}">
                <a16:creationId xmlns:a16="http://schemas.microsoft.com/office/drawing/2014/main" id="{27726B96-97BC-9C49-BA21-0D979C48C4EE}"/>
              </a:ext>
            </a:extLst>
          </p:cNvPr>
          <p:cNvSpPr>
            <a:spLocks noGrp="1"/>
          </p:cNvSpPr>
          <p:nvPr>
            <p:ph idx="1"/>
          </p:nvPr>
        </p:nvSpPr>
        <p:spPr/>
        <p:txBody>
          <a:bodyPr>
            <a:normAutofit lnSpcReduction="10000"/>
          </a:bodyPr>
          <a:lstStyle/>
          <a:p>
            <a:r>
              <a:rPr lang="en-US" sz="4000" dirty="0"/>
              <a:t>How can one be </a:t>
            </a:r>
            <a:r>
              <a:rPr lang="en-US" sz="4000" dirty="0">
                <a:solidFill>
                  <a:srgbClr val="FF0000"/>
                </a:solidFill>
              </a:rPr>
              <a:t>robust</a:t>
            </a:r>
            <a:r>
              <a:rPr lang="en-US" sz="4000" dirty="0"/>
              <a:t> against the environmental changes ?</a:t>
            </a:r>
          </a:p>
          <a:p>
            <a:pPr marL="0" indent="0">
              <a:buNone/>
            </a:pPr>
            <a:endParaRPr lang="en-US" sz="4000" dirty="0"/>
          </a:p>
          <a:p>
            <a:r>
              <a:rPr lang="en-US" sz="4000" dirty="0"/>
              <a:t>How to balance </a:t>
            </a:r>
            <a:r>
              <a:rPr lang="en-US" sz="4000" dirty="0">
                <a:solidFill>
                  <a:srgbClr val="FF0000"/>
                </a:solidFill>
              </a:rPr>
              <a:t>trade-offs</a:t>
            </a:r>
            <a:r>
              <a:rPr lang="en-US" sz="4000" dirty="0"/>
              <a:t> like communication range and accuracy ?</a:t>
            </a:r>
          </a:p>
          <a:p>
            <a:endParaRPr lang="en-US" sz="4000" dirty="0"/>
          </a:p>
          <a:p>
            <a:r>
              <a:rPr lang="en-US" sz="4000" dirty="0"/>
              <a:t>How much </a:t>
            </a:r>
            <a:r>
              <a:rPr lang="en-US" sz="4000" dirty="0">
                <a:solidFill>
                  <a:srgbClr val="FF0000"/>
                </a:solidFill>
              </a:rPr>
              <a:t>customization</a:t>
            </a:r>
            <a:r>
              <a:rPr lang="en-US" sz="4000" dirty="0"/>
              <a:t> is needed  ?</a:t>
            </a:r>
          </a:p>
          <a:p>
            <a:endParaRPr lang="en-US" dirty="0"/>
          </a:p>
        </p:txBody>
      </p:sp>
      <p:sp>
        <p:nvSpPr>
          <p:cNvPr id="4" name="Slide Number Placeholder 3">
            <a:extLst>
              <a:ext uri="{FF2B5EF4-FFF2-40B4-BE49-F238E27FC236}">
                <a16:creationId xmlns:a16="http://schemas.microsoft.com/office/drawing/2014/main" id="{16198D3B-7A8C-5F4E-8DD5-758C8303C883}"/>
              </a:ext>
            </a:extLst>
          </p:cNvPr>
          <p:cNvSpPr>
            <a:spLocks noGrp="1"/>
          </p:cNvSpPr>
          <p:nvPr>
            <p:ph type="sldNum" sz="quarter" idx="12"/>
          </p:nvPr>
        </p:nvSpPr>
        <p:spPr/>
        <p:txBody>
          <a:bodyPr/>
          <a:lstStyle/>
          <a:p>
            <a:fld id="{088FEC65-D79E-4DCE-A549-ACBEE94ABE9E}" type="slidenum">
              <a:rPr lang="en-US" smtClean="0"/>
              <a:t>99</a:t>
            </a:fld>
            <a:endParaRPr lang="en-US"/>
          </a:p>
        </p:txBody>
      </p:sp>
    </p:spTree>
    <p:extLst>
      <p:ext uri="{BB962C8B-B14F-4D97-AF65-F5344CB8AC3E}">
        <p14:creationId xmlns:p14="http://schemas.microsoft.com/office/powerpoint/2010/main" val="20611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109743</TotalTime>
  <Words>4256</Words>
  <Application>Microsoft Macintosh PowerPoint</Application>
  <PresentationFormat>Widescreen</PresentationFormat>
  <Paragraphs>852</Paragraphs>
  <Slides>134</Slides>
  <Notes>75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134</vt:i4>
      </vt:variant>
    </vt:vector>
  </HeadingPairs>
  <TitlesOfParts>
    <vt:vector size="140" baseType="lpstr">
      <vt:lpstr>Arial</vt:lpstr>
      <vt:lpstr>Calibri</vt:lpstr>
      <vt:lpstr>Calibri Light</vt:lpstr>
      <vt:lpstr>Cambria Math</vt:lpstr>
      <vt:lpstr>Times New Roman</vt:lpstr>
      <vt:lpstr>Office Theme</vt:lpstr>
      <vt:lpstr>Battery-free Wireless Sensing and Beyond</vt:lpstr>
      <vt:lpstr>LOTS of connected devices by 2022</vt:lpstr>
      <vt:lpstr>Missing pieces of massive IoT</vt:lpstr>
      <vt:lpstr>Our Approach</vt:lpstr>
      <vt:lpstr>Challenges to address</vt:lpstr>
      <vt:lpstr>Our works</vt:lpstr>
      <vt:lpstr>RIO: RFID-based Touch  Gesture Interface</vt:lpstr>
      <vt:lpstr>Can we effectively transform everyday object into a touch Interface ?</vt:lpstr>
      <vt:lpstr>Our idea: passive RFID tags as touch interface</vt:lpstr>
      <vt:lpstr>PowerPoint Presentation</vt:lpstr>
      <vt:lpstr>PowerPoint Presentation</vt:lpstr>
      <vt:lpstr>PowerPoint Presentation</vt:lpstr>
      <vt:lpstr>PowerPoint Presentation</vt:lpstr>
      <vt:lpstr>Why does it happen ?</vt:lpstr>
      <vt:lpstr>PowerPoint Presentation</vt:lpstr>
      <vt:lpstr>How to detect touch ?</vt:lpstr>
      <vt:lpstr>How to detect tracking ?</vt:lpstr>
      <vt:lpstr>Single tag tracking algorithm sketch</vt:lpstr>
      <vt:lpstr>PowerPoint Presentation</vt:lpstr>
      <vt:lpstr>Experimental setup</vt:lpstr>
      <vt:lpstr>Single tag tracking accuracy</vt:lpstr>
      <vt:lpstr>Multi-tag tracking accuracy</vt:lpstr>
      <vt:lpstr>TIMU: Tag-based Motion Sensing</vt:lpstr>
      <vt:lpstr>Metrics of interest in sports</vt:lpstr>
      <vt:lpstr>Different components of ball motion </vt:lpstr>
      <vt:lpstr>Can we sense rotation and linear motion with minimal change using single RFID reader antenna ?</vt:lpstr>
      <vt:lpstr>Our Solution: We exploit polarization property of passive RFID system</vt:lpstr>
      <vt:lpstr>PowerPoint Presentation</vt:lpstr>
      <vt:lpstr>PowerPoint Presentation</vt:lpstr>
      <vt:lpstr>Key Idea</vt:lpstr>
      <vt:lpstr>PowerPoint Presentation</vt:lpstr>
      <vt:lpstr>RSS Modeling Examples</vt:lpstr>
      <vt:lpstr>Phase Modeling Examples</vt:lpstr>
      <vt:lpstr>Rotation Axis Estimation Formulation </vt:lpstr>
      <vt:lpstr>Issue with Initialization</vt:lpstr>
      <vt:lpstr>Rotation axis estimation error</vt:lpstr>
      <vt:lpstr>Rotation speed estimation</vt:lpstr>
      <vt:lpstr>Linear speed estimation</vt:lpstr>
      <vt:lpstr>Algorithm sketch</vt:lpstr>
      <vt:lpstr>PowerPoint Presentation</vt:lpstr>
      <vt:lpstr>Controlled setup</vt:lpstr>
      <vt:lpstr>Controlled setup</vt:lpstr>
      <vt:lpstr>Rotation axis Estimation error</vt:lpstr>
      <vt:lpstr>Linear distance estimation error</vt:lpstr>
      <vt:lpstr>Related works of TIMU</vt:lpstr>
      <vt:lpstr>Key takeaways of TIMU</vt:lpstr>
      <vt:lpstr>RTSense: RFID based  Temperature Sensing</vt:lpstr>
      <vt:lpstr>Why indoor temperature sensing ?</vt:lpstr>
      <vt:lpstr>Can we measure temperature exploiting impedance change due to temperature variation in RFID tags?</vt:lpstr>
      <vt:lpstr>Yes! and Key Idea</vt:lpstr>
      <vt:lpstr>PowerPoint Presentation</vt:lpstr>
      <vt:lpstr>PowerPoint Presentation</vt:lpstr>
      <vt:lpstr>Analytical model</vt:lpstr>
      <vt:lpstr>Analytical R/L/C model of dipole </vt:lpstr>
      <vt:lpstr>Analytical R/L/C model of dipole</vt:lpstr>
      <vt:lpstr>Temperature impedance model</vt:lpstr>
      <vt:lpstr>Phase impedance model</vt:lpstr>
      <vt:lpstr>Phase impedance model and metric</vt:lpstr>
      <vt:lpstr>Algorithm sketch of RTSense</vt:lpstr>
      <vt:lpstr>RTSense Tag-pair</vt:lpstr>
      <vt:lpstr>PowerPoint Presentation</vt:lpstr>
      <vt:lpstr>Oven Iso-temperature setup</vt:lpstr>
      <vt:lpstr>Heat-gun Experimental Setup</vt:lpstr>
      <vt:lpstr>Tag-pair design selection</vt:lpstr>
      <vt:lpstr>Related metrics</vt:lpstr>
      <vt:lpstr>Impact of distance</vt:lpstr>
      <vt:lpstr>Impact of orientation</vt:lpstr>
      <vt:lpstr>Related works of RTSense</vt:lpstr>
      <vt:lpstr>Key takeaways of RTSense</vt:lpstr>
      <vt:lpstr>Other published works @UT</vt:lpstr>
      <vt:lpstr>Acknowledgement (Collaborators &amp; Members)</vt:lpstr>
      <vt:lpstr>Acknowledgement (Family &amp; Friends)</vt:lpstr>
      <vt:lpstr>Thanks for listening.</vt:lpstr>
      <vt:lpstr>Backup Slides</vt:lpstr>
      <vt:lpstr>Phase and RSS Modeling</vt:lpstr>
      <vt:lpstr>Application areas</vt:lpstr>
      <vt:lpstr>RTSense overview</vt:lpstr>
      <vt:lpstr>Current solutions</vt:lpstr>
      <vt:lpstr>Tracking within multiple tags</vt:lpstr>
      <vt:lpstr>Mutual coupling phenomenon</vt:lpstr>
      <vt:lpstr>Multi-tag tracking algorithm sketch</vt:lpstr>
      <vt:lpstr>Azimuth and Elevation Estimation</vt:lpstr>
      <vt:lpstr>Gain Sampling</vt:lpstr>
      <vt:lpstr>Azimuth &amp; Elevation Estimation Error</vt:lpstr>
      <vt:lpstr>Initialization</vt:lpstr>
      <vt:lpstr>Key Idea</vt:lpstr>
      <vt:lpstr>Impact of dynamic multi-path</vt:lpstr>
      <vt:lpstr>Current approaches</vt:lpstr>
      <vt:lpstr>Multi-path Experiments</vt:lpstr>
      <vt:lpstr>In presence of Multi-path</vt:lpstr>
      <vt:lpstr>PowerPoint Presentation</vt:lpstr>
      <vt:lpstr>Issues with these modalities</vt:lpstr>
      <vt:lpstr>VNA based measurements</vt:lpstr>
      <vt:lpstr>VNA based measurements</vt:lpstr>
      <vt:lpstr>Why does it happen ?</vt:lpstr>
      <vt:lpstr>Custom tag tracking accuracy</vt:lpstr>
      <vt:lpstr>Key takeaways from RIO</vt:lpstr>
      <vt:lpstr>Two simple use-cases</vt:lpstr>
      <vt:lpstr>Challenges in passive RFID sensing</vt:lpstr>
      <vt:lpstr>PowerPoint Presentation</vt:lpstr>
      <vt:lpstr>Custom Tags and Their Pattern</vt:lpstr>
      <vt:lpstr>Other Tags</vt:lpstr>
      <vt:lpstr>Algorithm: Single-Tag Touch Tracking</vt:lpstr>
      <vt:lpstr>Algorithm: Multi-Tag Touch Tracking</vt:lpstr>
      <vt:lpstr>Explanation of reverse phase trend</vt:lpstr>
      <vt:lpstr>Why does it happen ?</vt:lpstr>
      <vt:lpstr>Localization error trade-off</vt:lpstr>
      <vt:lpstr>Application performance</vt:lpstr>
      <vt:lpstr>Growing Interest in the community</vt:lpstr>
      <vt:lpstr>Future works</vt:lpstr>
      <vt:lpstr>Spatial variation of room temperature</vt:lpstr>
      <vt:lpstr>Constant descriptions</vt:lpstr>
      <vt:lpstr>Multiple configurations</vt:lpstr>
      <vt:lpstr>Comparison of configurations</vt:lpstr>
      <vt:lpstr>COTS tag phase change</vt:lpstr>
      <vt:lpstr>Pattern changes with other metrics</vt:lpstr>
      <vt:lpstr>Micro-benchmark results</vt:lpstr>
      <vt:lpstr>Metric parameters</vt:lpstr>
      <vt:lpstr>Tag chip-attachment choices</vt:lpstr>
      <vt:lpstr>Tag-pair phase difference metric</vt:lpstr>
      <vt:lpstr>Other calibration techniques</vt:lpstr>
      <vt:lpstr>Impact of Calibration Location</vt:lpstr>
      <vt:lpstr>Analytical model formulae</vt:lpstr>
      <vt:lpstr>Phase pattern reflects rotation axis</vt:lpstr>
      <vt:lpstr>RSS variation provide Rotation Speed</vt:lpstr>
      <vt:lpstr>Controlled setup</vt:lpstr>
      <vt:lpstr>Initial results</vt:lpstr>
      <vt:lpstr>Algorithm detail of TIMU</vt:lpstr>
      <vt:lpstr>Distance change from antenna</vt:lpstr>
      <vt:lpstr>Relative tilt angle change of antenna</vt:lpstr>
      <vt:lpstr>Related works of RIO</vt:lpstr>
      <vt:lpstr>And our interface …</vt:lpstr>
      <vt:lpstr>Mutual coupling reduces accuracy</vt:lpstr>
      <vt:lpstr>This change is also present in NLoS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Kassem Fawaz</dc:creator>
  <cp:lastModifiedBy>SWADHIN PRADHAN</cp:lastModifiedBy>
  <cp:revision>850</cp:revision>
  <dcterms:created xsi:type="dcterms:W3CDTF">2017-01-26T22:42:49Z</dcterms:created>
  <dcterms:modified xsi:type="dcterms:W3CDTF">2020-08-04T19:09:18Z</dcterms:modified>
</cp:coreProperties>
</file>