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256" r:id="rId2"/>
    <p:sldId id="451" r:id="rId3"/>
    <p:sldId id="452" r:id="rId4"/>
    <p:sldId id="453" r:id="rId5"/>
    <p:sldId id="425" r:id="rId6"/>
    <p:sldId id="457" r:id="rId7"/>
    <p:sldId id="458" r:id="rId8"/>
    <p:sldId id="460" r:id="rId9"/>
    <p:sldId id="489" r:id="rId10"/>
    <p:sldId id="485" r:id="rId11"/>
    <p:sldId id="459" r:id="rId12"/>
    <p:sldId id="490" r:id="rId13"/>
    <p:sldId id="463" r:id="rId14"/>
    <p:sldId id="491" r:id="rId15"/>
    <p:sldId id="464" r:id="rId16"/>
    <p:sldId id="487" r:id="rId17"/>
    <p:sldId id="492" r:id="rId18"/>
    <p:sldId id="488" r:id="rId19"/>
    <p:sldId id="462" r:id="rId20"/>
    <p:sldId id="467" r:id="rId21"/>
    <p:sldId id="470" r:id="rId22"/>
    <p:sldId id="468" r:id="rId23"/>
    <p:sldId id="472" r:id="rId24"/>
    <p:sldId id="483" r:id="rId25"/>
    <p:sldId id="482" r:id="rId26"/>
    <p:sldId id="473" r:id="rId27"/>
    <p:sldId id="288" r:id="rId28"/>
    <p:sldId id="401" r:id="rId29"/>
    <p:sldId id="289" r:id="rId30"/>
    <p:sldId id="475" r:id="rId31"/>
    <p:sldId id="474" r:id="rId32"/>
    <p:sldId id="461" r:id="rId33"/>
    <p:sldId id="484" r:id="rId34"/>
    <p:sldId id="486" r:id="rId35"/>
    <p:sldId id="466" r:id="rId36"/>
    <p:sldId id="476" r:id="rId37"/>
    <p:sldId id="477" r:id="rId38"/>
    <p:sldId id="479" r:id="rId39"/>
    <p:sldId id="465" r:id="rId40"/>
    <p:sldId id="493" r:id="rId41"/>
    <p:sldId id="494" r:id="rId42"/>
    <p:sldId id="469" r:id="rId43"/>
    <p:sldId id="496" r:id="rId44"/>
    <p:sldId id="480" r:id="rId45"/>
    <p:sldId id="481" r:id="rId46"/>
    <p:sldId id="495" r:id="rId47"/>
    <p:sldId id="497" r:id="rId48"/>
    <p:sldId id="456"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381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E9E9E9"/>
    <a:srgbClr val="FF74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863"/>
    <p:restoredTop sz="86442" autoAdjust="0"/>
  </p:normalViewPr>
  <p:slideViewPr>
    <p:cSldViewPr snapToGrid="0" showGuides="1">
      <p:cViewPr varScale="1">
        <p:scale>
          <a:sx n="84" d="100"/>
          <a:sy n="84" d="100"/>
        </p:scale>
        <p:origin x="312" y="192"/>
      </p:cViewPr>
      <p:guideLst>
        <p:guide orient="horz" pos="2184"/>
        <p:guide pos="3816"/>
      </p:guideLst>
    </p:cSldViewPr>
  </p:slideViewPr>
  <p:outlineViewPr>
    <p:cViewPr>
      <p:scale>
        <a:sx n="33" d="100"/>
        <a:sy n="33" d="100"/>
      </p:scale>
      <p:origin x="0" y="-105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E37AD4-A86B-1F42-A4D1-364BC6BC60E1}" type="datetimeFigureOut">
              <a:rPr lang="en-US" smtClean="0"/>
              <a:t>10/8/18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B8FE9E-5B4B-E740-8B2A-C50B1847A4A5}" type="slidenum">
              <a:rPr lang="en-US" smtClean="0"/>
              <a:t>‹#›</a:t>
            </a:fld>
            <a:endParaRPr lang="en-US"/>
          </a:p>
        </p:txBody>
      </p:sp>
    </p:spTree>
    <p:extLst>
      <p:ext uri="{BB962C8B-B14F-4D97-AF65-F5344CB8AC3E}">
        <p14:creationId xmlns:p14="http://schemas.microsoft.com/office/powerpoint/2010/main" val="13981822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Good morning everyone ! Thanks a lot everyone for being here in the first session. I am Swadhin and I am a PhD student at UT Austin. Today, I will be presenting our paper titled “</a:t>
            </a:r>
            <a:r>
              <a:rPr lang="en-US" sz="1200" dirty="0"/>
              <a:t>Smartphone-based Acoustic Indoor Space Mapping” which is a joint work with my advisor Lili, and </a:t>
            </a:r>
            <a:r>
              <a:rPr lang="en-US" sz="1200" dirty="0" err="1"/>
              <a:t>Ghufran</a:t>
            </a:r>
            <a:r>
              <a:rPr lang="en-US" sz="1200" dirty="0"/>
              <a:t> and </a:t>
            </a:r>
            <a:r>
              <a:rPr lang="en-US" sz="1200" dirty="0" err="1"/>
              <a:t>Wenguang</a:t>
            </a:r>
            <a:r>
              <a:rPr lang="en-US" sz="1200" dirty="0"/>
              <a:t>.</a:t>
            </a:r>
            <a:endParaRPr lang="en-US" dirty="0"/>
          </a:p>
        </p:txBody>
      </p:sp>
      <p:sp>
        <p:nvSpPr>
          <p:cNvPr id="4" name="Slide Number Placeholder 3"/>
          <p:cNvSpPr>
            <a:spLocks noGrp="1"/>
          </p:cNvSpPr>
          <p:nvPr>
            <p:ph type="sldNum" sz="quarter" idx="10"/>
          </p:nvPr>
        </p:nvSpPr>
        <p:spPr/>
        <p:txBody>
          <a:bodyPr/>
          <a:lstStyle/>
          <a:p>
            <a:fld id="{BCB8FE9E-5B4B-E740-8B2A-C50B1847A4A5}" type="slidenum">
              <a:rPr lang="en-US" smtClean="0"/>
              <a:t>1</a:t>
            </a:fld>
            <a:endParaRPr lang="en-US"/>
          </a:p>
        </p:txBody>
      </p:sp>
    </p:spTree>
    <p:extLst>
      <p:ext uri="{BB962C8B-B14F-4D97-AF65-F5344CB8AC3E}">
        <p14:creationId xmlns:p14="http://schemas.microsoft.com/office/powerpoint/2010/main" val="7798677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Sending a chirp</a:t>
            </a:r>
          </a:p>
        </p:txBody>
      </p:sp>
      <p:sp>
        <p:nvSpPr>
          <p:cNvPr id="4" name="Slide Number Placeholder 3"/>
          <p:cNvSpPr>
            <a:spLocks noGrp="1"/>
          </p:cNvSpPr>
          <p:nvPr>
            <p:ph type="sldNum" sz="quarter" idx="5"/>
          </p:nvPr>
        </p:nvSpPr>
        <p:spPr/>
        <p:txBody>
          <a:bodyPr/>
          <a:lstStyle/>
          <a:p>
            <a:fld id="{BCB8FE9E-5B4B-E740-8B2A-C50B1847A4A5}" type="slidenum">
              <a:rPr lang="en-US" smtClean="0"/>
              <a:t>10</a:t>
            </a:fld>
            <a:endParaRPr lang="en-US"/>
          </a:p>
        </p:txBody>
      </p:sp>
    </p:spTree>
    <p:extLst>
      <p:ext uri="{BB962C8B-B14F-4D97-AF65-F5344CB8AC3E}">
        <p14:creationId xmlns:p14="http://schemas.microsoft.com/office/powerpoint/2010/main" val="10145408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Hanning</a:t>
            </a:r>
            <a:r>
              <a:rPr lang="en-US" dirty="0"/>
              <a:t> window to reduce the side-lobes ..</a:t>
            </a:r>
          </a:p>
        </p:txBody>
      </p:sp>
      <p:sp>
        <p:nvSpPr>
          <p:cNvPr id="4" name="Slide Number Placeholder 3"/>
          <p:cNvSpPr>
            <a:spLocks noGrp="1"/>
          </p:cNvSpPr>
          <p:nvPr>
            <p:ph type="sldNum" sz="quarter" idx="5"/>
          </p:nvPr>
        </p:nvSpPr>
        <p:spPr/>
        <p:txBody>
          <a:bodyPr/>
          <a:lstStyle/>
          <a:p>
            <a:fld id="{BCB8FE9E-5B4B-E740-8B2A-C50B1847A4A5}" type="slidenum">
              <a:rPr lang="en-US" smtClean="0"/>
              <a:t>11</a:t>
            </a:fld>
            <a:endParaRPr lang="en-US"/>
          </a:p>
        </p:txBody>
      </p:sp>
    </p:spTree>
    <p:extLst>
      <p:ext uri="{BB962C8B-B14F-4D97-AF65-F5344CB8AC3E}">
        <p14:creationId xmlns:p14="http://schemas.microsoft.com/office/powerpoint/2010/main" val="32416976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B8FE9E-5B4B-E740-8B2A-C50B1847A4A5}" type="slidenum">
              <a:rPr lang="en-US" smtClean="0"/>
              <a:t>12</a:t>
            </a:fld>
            <a:endParaRPr lang="en-US"/>
          </a:p>
        </p:txBody>
      </p:sp>
    </p:spTree>
    <p:extLst>
      <p:ext uri="{BB962C8B-B14F-4D97-AF65-F5344CB8AC3E}">
        <p14:creationId xmlns:p14="http://schemas.microsoft.com/office/powerpoint/2010/main" val="23791177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use the traditional dead-reckoning method more specifically from the last mile navigation paper of Mobicom’15 .. Step detection from the normalized linear acceleration gleaned from the accelerometer. Orientation is from fusing through complimentary filter of gyroscope and magnetometer ..</a:t>
            </a:r>
          </a:p>
        </p:txBody>
      </p:sp>
      <p:sp>
        <p:nvSpPr>
          <p:cNvPr id="4" name="Slide Number Placeholder 3"/>
          <p:cNvSpPr>
            <a:spLocks noGrp="1"/>
          </p:cNvSpPr>
          <p:nvPr>
            <p:ph type="sldNum" sz="quarter" idx="5"/>
          </p:nvPr>
        </p:nvSpPr>
        <p:spPr/>
        <p:txBody>
          <a:bodyPr/>
          <a:lstStyle/>
          <a:p>
            <a:fld id="{BCB8FE9E-5B4B-E740-8B2A-C50B1847A4A5}" type="slidenum">
              <a:rPr lang="en-US" smtClean="0"/>
              <a:t>13</a:t>
            </a:fld>
            <a:endParaRPr lang="en-US"/>
          </a:p>
        </p:txBody>
      </p:sp>
    </p:spTree>
    <p:extLst>
      <p:ext uri="{BB962C8B-B14F-4D97-AF65-F5344CB8AC3E}">
        <p14:creationId xmlns:p14="http://schemas.microsoft.com/office/powerpoint/2010/main" val="21026123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Thresh=0.1, </a:t>
            </a:r>
            <a:r>
              <a:rPr lang="en-US" dirty="0" err="1"/>
              <a:t>wnd</a:t>
            </a:r>
            <a:r>
              <a:rPr lang="en-US" dirty="0"/>
              <a:t> = 5, N=3 .. First step assume the locations .. We have to know the </a:t>
            </a:r>
          </a:p>
        </p:txBody>
      </p:sp>
      <p:sp>
        <p:nvSpPr>
          <p:cNvPr id="4" name="Slide Number Placeholder 3"/>
          <p:cNvSpPr>
            <a:spLocks noGrp="1"/>
          </p:cNvSpPr>
          <p:nvPr>
            <p:ph type="sldNum" sz="quarter" idx="5"/>
          </p:nvPr>
        </p:nvSpPr>
        <p:spPr/>
        <p:txBody>
          <a:bodyPr/>
          <a:lstStyle/>
          <a:p>
            <a:fld id="{BCB8FE9E-5B4B-E740-8B2A-C50B1847A4A5}" type="slidenum">
              <a:rPr lang="en-US" smtClean="0"/>
              <a:t>15</a:t>
            </a:fld>
            <a:endParaRPr lang="en-US"/>
          </a:p>
        </p:txBody>
      </p:sp>
    </p:spTree>
    <p:extLst>
      <p:ext uri="{BB962C8B-B14F-4D97-AF65-F5344CB8AC3E}">
        <p14:creationId xmlns:p14="http://schemas.microsoft.com/office/powerpoint/2010/main" val="28897385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Thresh=0.1, </a:t>
            </a:r>
            <a:r>
              <a:rPr lang="en-US" dirty="0" err="1"/>
              <a:t>wnd</a:t>
            </a:r>
            <a:r>
              <a:rPr lang="en-US" dirty="0"/>
              <a:t> = 5, N=3 .. Geometric constraints are used to get the the wall co-ordinates ..</a:t>
            </a:r>
          </a:p>
        </p:txBody>
      </p:sp>
      <p:sp>
        <p:nvSpPr>
          <p:cNvPr id="4" name="Slide Number Placeholder 3"/>
          <p:cNvSpPr>
            <a:spLocks noGrp="1"/>
          </p:cNvSpPr>
          <p:nvPr>
            <p:ph type="sldNum" sz="quarter" idx="5"/>
          </p:nvPr>
        </p:nvSpPr>
        <p:spPr/>
        <p:txBody>
          <a:bodyPr/>
          <a:lstStyle/>
          <a:p>
            <a:fld id="{BCB8FE9E-5B4B-E740-8B2A-C50B1847A4A5}" type="slidenum">
              <a:rPr lang="en-US" smtClean="0"/>
              <a:t>16</a:t>
            </a:fld>
            <a:endParaRPr lang="en-US"/>
          </a:p>
        </p:txBody>
      </p:sp>
    </p:spTree>
    <p:extLst>
      <p:ext uri="{BB962C8B-B14F-4D97-AF65-F5344CB8AC3E}">
        <p14:creationId xmlns:p14="http://schemas.microsoft.com/office/powerpoint/2010/main" val="41765779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Root Mean Squared Error .. Spline based and linear regression ..</a:t>
            </a:r>
          </a:p>
        </p:txBody>
      </p:sp>
      <p:sp>
        <p:nvSpPr>
          <p:cNvPr id="4" name="Slide Number Placeholder 3"/>
          <p:cNvSpPr>
            <a:spLocks noGrp="1"/>
          </p:cNvSpPr>
          <p:nvPr>
            <p:ph type="sldNum" sz="quarter" idx="5"/>
          </p:nvPr>
        </p:nvSpPr>
        <p:spPr/>
        <p:txBody>
          <a:bodyPr/>
          <a:lstStyle/>
          <a:p>
            <a:fld id="{BCB8FE9E-5B4B-E740-8B2A-C50B1847A4A5}" type="slidenum">
              <a:rPr lang="en-US" smtClean="0"/>
              <a:t>18</a:t>
            </a:fld>
            <a:endParaRPr lang="en-US"/>
          </a:p>
        </p:txBody>
      </p:sp>
    </p:spTree>
    <p:extLst>
      <p:ext uri="{BB962C8B-B14F-4D97-AF65-F5344CB8AC3E}">
        <p14:creationId xmlns:p14="http://schemas.microsoft.com/office/powerpoint/2010/main" val="2943954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B8FE9E-5B4B-E740-8B2A-C50B1847A4A5}" type="slidenum">
              <a:rPr lang="en-US" smtClean="0"/>
              <a:t>19</a:t>
            </a:fld>
            <a:endParaRPr lang="en-US"/>
          </a:p>
        </p:txBody>
      </p:sp>
    </p:spTree>
    <p:extLst>
      <p:ext uri="{BB962C8B-B14F-4D97-AF65-F5344CB8AC3E}">
        <p14:creationId xmlns:p14="http://schemas.microsoft.com/office/powerpoint/2010/main" val="32258968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Single wall distance error … Black line is the ground-truth, red line is the created path .. Green dots </a:t>
            </a:r>
            <a:r>
              <a:rPr lang="en-US"/>
              <a:t>are the user path ..</a:t>
            </a:r>
            <a:endParaRPr lang="en-US" dirty="0"/>
          </a:p>
        </p:txBody>
      </p:sp>
      <p:sp>
        <p:nvSpPr>
          <p:cNvPr id="4" name="Slide Number Placeholder 3"/>
          <p:cNvSpPr>
            <a:spLocks noGrp="1"/>
          </p:cNvSpPr>
          <p:nvPr>
            <p:ph type="sldNum" sz="quarter" idx="5"/>
          </p:nvPr>
        </p:nvSpPr>
        <p:spPr/>
        <p:txBody>
          <a:bodyPr/>
          <a:lstStyle/>
          <a:p>
            <a:fld id="{BCB8FE9E-5B4B-E740-8B2A-C50B1847A4A5}" type="slidenum">
              <a:rPr lang="en-US" smtClean="0"/>
              <a:t>20</a:t>
            </a:fld>
            <a:endParaRPr lang="en-US"/>
          </a:p>
        </p:txBody>
      </p:sp>
    </p:spTree>
    <p:extLst>
      <p:ext uri="{BB962C8B-B14F-4D97-AF65-F5344CB8AC3E}">
        <p14:creationId xmlns:p14="http://schemas.microsoft.com/office/powerpoint/2010/main" val="37223437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Curved </a:t>
            </a:r>
          </a:p>
        </p:txBody>
      </p:sp>
      <p:sp>
        <p:nvSpPr>
          <p:cNvPr id="4" name="Slide Number Placeholder 3"/>
          <p:cNvSpPr>
            <a:spLocks noGrp="1"/>
          </p:cNvSpPr>
          <p:nvPr>
            <p:ph type="sldNum" sz="quarter" idx="5"/>
          </p:nvPr>
        </p:nvSpPr>
        <p:spPr/>
        <p:txBody>
          <a:bodyPr/>
          <a:lstStyle/>
          <a:p>
            <a:fld id="{BCB8FE9E-5B4B-E740-8B2A-C50B1847A4A5}" type="slidenum">
              <a:rPr lang="en-US" smtClean="0"/>
              <a:t>21</a:t>
            </a:fld>
            <a:endParaRPr lang="en-US"/>
          </a:p>
        </p:txBody>
      </p:sp>
    </p:spTree>
    <p:extLst>
      <p:ext uri="{BB962C8B-B14F-4D97-AF65-F5344CB8AC3E}">
        <p14:creationId xmlns:p14="http://schemas.microsoft.com/office/powerpoint/2010/main" val="2833463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many applications now-a-days which need mapping information. Indoor location based services like shopping or navigation apps require maps. Furthermore, augmented reality applications which require the map to augment in its surrounding. Even VR apps require mapping info to make it more context-aware.</a:t>
            </a:r>
          </a:p>
        </p:txBody>
      </p:sp>
      <p:sp>
        <p:nvSpPr>
          <p:cNvPr id="4" name="Slide Number Placeholder 3"/>
          <p:cNvSpPr>
            <a:spLocks noGrp="1"/>
          </p:cNvSpPr>
          <p:nvPr>
            <p:ph type="sldNum" sz="quarter" idx="5"/>
          </p:nvPr>
        </p:nvSpPr>
        <p:spPr/>
        <p:txBody>
          <a:bodyPr/>
          <a:lstStyle/>
          <a:p>
            <a:fld id="{BCB8FE9E-5B4B-E740-8B2A-C50B1847A4A5}" type="slidenum">
              <a:rPr lang="en-US" smtClean="0"/>
              <a:t>2</a:t>
            </a:fld>
            <a:endParaRPr lang="en-US"/>
          </a:p>
        </p:txBody>
      </p:sp>
    </p:spTree>
    <p:extLst>
      <p:ext uri="{BB962C8B-B14F-4D97-AF65-F5344CB8AC3E}">
        <p14:creationId xmlns:p14="http://schemas.microsoft.com/office/powerpoint/2010/main" val="24131074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Red line is </a:t>
            </a:r>
            <a:r>
              <a:rPr lang="en-US" dirty="0" err="1"/>
              <a:t>BatMapper</a:t>
            </a:r>
            <a:r>
              <a:rPr lang="en-US" dirty="0"/>
              <a:t> and Blue line is SAMS. </a:t>
            </a:r>
          </a:p>
        </p:txBody>
      </p:sp>
      <p:sp>
        <p:nvSpPr>
          <p:cNvPr id="4" name="Slide Number Placeholder 3"/>
          <p:cNvSpPr>
            <a:spLocks noGrp="1"/>
          </p:cNvSpPr>
          <p:nvPr>
            <p:ph type="sldNum" sz="quarter" idx="5"/>
          </p:nvPr>
        </p:nvSpPr>
        <p:spPr/>
        <p:txBody>
          <a:bodyPr/>
          <a:lstStyle/>
          <a:p>
            <a:fld id="{BCB8FE9E-5B4B-E740-8B2A-C50B1847A4A5}" type="slidenum">
              <a:rPr lang="en-US" smtClean="0"/>
              <a:t>24</a:t>
            </a:fld>
            <a:endParaRPr lang="en-US"/>
          </a:p>
        </p:txBody>
      </p:sp>
    </p:spTree>
    <p:extLst>
      <p:ext uri="{BB962C8B-B14F-4D97-AF65-F5344CB8AC3E}">
        <p14:creationId xmlns:p14="http://schemas.microsoft.com/office/powerpoint/2010/main" val="7008023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B8FE9E-5B4B-E740-8B2A-C50B1847A4A5}" type="slidenum">
              <a:rPr lang="en-US" smtClean="0"/>
              <a:t>26</a:t>
            </a:fld>
            <a:endParaRPr lang="en-US"/>
          </a:p>
        </p:txBody>
      </p:sp>
    </p:spTree>
    <p:extLst>
      <p:ext uri="{BB962C8B-B14F-4D97-AF65-F5344CB8AC3E}">
        <p14:creationId xmlns:p14="http://schemas.microsoft.com/office/powerpoint/2010/main" val="35246965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However, this is just a </a:t>
            </a:r>
            <a:r>
              <a:rPr lang="en-US" b="1" dirty="0"/>
              <a:t>first step </a:t>
            </a:r>
            <a:r>
              <a:rPr lang="en-US" dirty="0"/>
              <a:t>realizing</a:t>
            </a:r>
            <a:r>
              <a:rPr lang="en-US" baseline="0" dirty="0"/>
              <a:t> the ultimate goal of transforming every physical object into a possible UI. Multi </a:t>
            </a:r>
            <a:r>
              <a:rPr lang="mr-IN" baseline="0" dirty="0"/>
              <a:t>–</a:t>
            </a:r>
            <a:r>
              <a:rPr lang="en-US" baseline="0" dirty="0"/>
              <a:t>touch.. 2D gesture </a:t>
            </a:r>
            <a:endParaRPr lang="en-US" dirty="0"/>
          </a:p>
        </p:txBody>
      </p:sp>
      <p:sp>
        <p:nvSpPr>
          <p:cNvPr id="4" name="Slide Number Placeholder 3"/>
          <p:cNvSpPr>
            <a:spLocks noGrp="1"/>
          </p:cNvSpPr>
          <p:nvPr>
            <p:ph type="sldNum" sz="quarter" idx="10"/>
          </p:nvPr>
        </p:nvSpPr>
        <p:spPr/>
        <p:txBody>
          <a:bodyPr/>
          <a:lstStyle/>
          <a:p>
            <a:fld id="{D308EF09-8851-4DEE-9A3B-7377C81C11A8}" type="slidenum">
              <a:rPr lang="en-US" smtClean="0"/>
              <a:t>27</a:t>
            </a:fld>
            <a:endParaRPr lang="en-US"/>
          </a:p>
        </p:txBody>
      </p:sp>
    </p:spTree>
    <p:extLst>
      <p:ext uri="{BB962C8B-B14F-4D97-AF65-F5344CB8AC3E}">
        <p14:creationId xmlns:p14="http://schemas.microsoft.com/office/powerpoint/2010/main" val="14967223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B8FE9E-5B4B-E740-8B2A-C50B1847A4A5}" type="slidenum">
              <a:rPr lang="en-US" smtClean="0"/>
              <a:t>28</a:t>
            </a:fld>
            <a:endParaRPr lang="en-US"/>
          </a:p>
        </p:txBody>
      </p:sp>
    </p:spTree>
    <p:extLst>
      <p:ext uri="{BB962C8B-B14F-4D97-AF65-F5344CB8AC3E}">
        <p14:creationId xmlns:p14="http://schemas.microsoft.com/office/powerpoint/2010/main" val="9319120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B8FE9E-5B4B-E740-8B2A-C50B1847A4A5}" type="slidenum">
              <a:rPr lang="en-US" smtClean="0"/>
              <a:t>29</a:t>
            </a:fld>
            <a:endParaRPr lang="en-US"/>
          </a:p>
        </p:txBody>
      </p:sp>
    </p:spTree>
    <p:extLst>
      <p:ext uri="{BB962C8B-B14F-4D97-AF65-F5344CB8AC3E}">
        <p14:creationId xmlns:p14="http://schemas.microsoft.com/office/powerpoint/2010/main" val="12395540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many detail in the paper about the parameter choice .. Few of the important parameters are the following: bandwidth .. Peak selection from the FMCW profile ..</a:t>
            </a:r>
          </a:p>
        </p:txBody>
      </p:sp>
      <p:sp>
        <p:nvSpPr>
          <p:cNvPr id="4" name="Slide Number Placeholder 3"/>
          <p:cNvSpPr>
            <a:spLocks noGrp="1"/>
          </p:cNvSpPr>
          <p:nvPr>
            <p:ph type="sldNum" sz="quarter" idx="5"/>
          </p:nvPr>
        </p:nvSpPr>
        <p:spPr/>
        <p:txBody>
          <a:bodyPr/>
          <a:lstStyle/>
          <a:p>
            <a:fld id="{BCB8FE9E-5B4B-E740-8B2A-C50B1847A4A5}" type="slidenum">
              <a:rPr lang="en-US" smtClean="0"/>
              <a:t>32</a:t>
            </a:fld>
            <a:endParaRPr lang="en-US"/>
          </a:p>
        </p:txBody>
      </p:sp>
    </p:spTree>
    <p:extLst>
      <p:ext uri="{BB962C8B-B14F-4D97-AF65-F5344CB8AC3E}">
        <p14:creationId xmlns:p14="http://schemas.microsoft.com/office/powerpoint/2010/main" val="26145151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t>
            </a:r>
          </a:p>
        </p:txBody>
      </p:sp>
      <p:sp>
        <p:nvSpPr>
          <p:cNvPr id="4" name="Slide Number Placeholder 3"/>
          <p:cNvSpPr>
            <a:spLocks noGrp="1"/>
          </p:cNvSpPr>
          <p:nvPr>
            <p:ph type="sldNum" sz="quarter" idx="5"/>
          </p:nvPr>
        </p:nvSpPr>
        <p:spPr/>
        <p:txBody>
          <a:bodyPr/>
          <a:lstStyle/>
          <a:p>
            <a:fld id="{BCB8FE9E-5B4B-E740-8B2A-C50B1847A4A5}" type="slidenum">
              <a:rPr lang="en-US" smtClean="0"/>
              <a:t>35</a:t>
            </a:fld>
            <a:endParaRPr lang="en-US"/>
          </a:p>
        </p:txBody>
      </p:sp>
    </p:spTree>
    <p:extLst>
      <p:ext uri="{BB962C8B-B14F-4D97-AF65-F5344CB8AC3E}">
        <p14:creationId xmlns:p14="http://schemas.microsoft.com/office/powerpoint/2010/main" val="15000995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just these but also </a:t>
            </a:r>
          </a:p>
        </p:txBody>
      </p:sp>
      <p:sp>
        <p:nvSpPr>
          <p:cNvPr id="4" name="Slide Number Placeholder 3"/>
          <p:cNvSpPr>
            <a:spLocks noGrp="1"/>
          </p:cNvSpPr>
          <p:nvPr>
            <p:ph type="sldNum" sz="quarter" idx="5"/>
          </p:nvPr>
        </p:nvSpPr>
        <p:spPr/>
        <p:txBody>
          <a:bodyPr/>
          <a:lstStyle/>
          <a:p>
            <a:fld id="{BCB8FE9E-5B4B-E740-8B2A-C50B1847A4A5}" type="slidenum">
              <a:rPr lang="en-US" smtClean="0"/>
              <a:t>48</a:t>
            </a:fld>
            <a:endParaRPr lang="en-US"/>
          </a:p>
        </p:txBody>
      </p:sp>
    </p:spTree>
    <p:extLst>
      <p:ext uri="{BB962C8B-B14F-4D97-AF65-F5344CB8AC3E}">
        <p14:creationId xmlns:p14="http://schemas.microsoft.com/office/powerpoint/2010/main" val="15114887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However, state-of-the art mapping solution generally look like this .. Human operated, robot controlled, drone .. </a:t>
            </a:r>
          </a:p>
        </p:txBody>
      </p:sp>
      <p:sp>
        <p:nvSpPr>
          <p:cNvPr id="4" name="Slide Number Placeholder 3"/>
          <p:cNvSpPr>
            <a:spLocks noGrp="1"/>
          </p:cNvSpPr>
          <p:nvPr>
            <p:ph type="sldNum" sz="quarter" idx="5"/>
          </p:nvPr>
        </p:nvSpPr>
        <p:spPr/>
        <p:txBody>
          <a:bodyPr/>
          <a:lstStyle/>
          <a:p>
            <a:fld id="{BCB8FE9E-5B4B-E740-8B2A-C50B1847A4A5}" type="slidenum">
              <a:rPr lang="en-US" smtClean="0"/>
              <a:t>3</a:t>
            </a:fld>
            <a:endParaRPr lang="en-US"/>
          </a:p>
        </p:txBody>
      </p:sp>
    </p:spTree>
    <p:extLst>
      <p:ext uri="{BB962C8B-B14F-4D97-AF65-F5344CB8AC3E}">
        <p14:creationId xmlns:p14="http://schemas.microsoft.com/office/powerpoint/2010/main" val="259283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However, due to these reasons, these are costly .. Sometimes they have specialized formats which can hinder the inter-operability ..</a:t>
            </a:r>
          </a:p>
        </p:txBody>
      </p:sp>
      <p:sp>
        <p:nvSpPr>
          <p:cNvPr id="4" name="Slide Number Placeholder 3"/>
          <p:cNvSpPr>
            <a:spLocks noGrp="1"/>
          </p:cNvSpPr>
          <p:nvPr>
            <p:ph type="sldNum" sz="quarter" idx="5"/>
          </p:nvPr>
        </p:nvSpPr>
        <p:spPr/>
        <p:txBody>
          <a:bodyPr/>
          <a:lstStyle/>
          <a:p>
            <a:fld id="{BCB8FE9E-5B4B-E740-8B2A-C50B1847A4A5}" type="slidenum">
              <a:rPr lang="en-US" smtClean="0"/>
              <a:t>4</a:t>
            </a:fld>
            <a:endParaRPr lang="en-US"/>
          </a:p>
        </p:txBody>
      </p:sp>
    </p:spTree>
    <p:extLst>
      <p:ext uri="{BB962C8B-B14F-4D97-AF65-F5344CB8AC3E}">
        <p14:creationId xmlns:p14="http://schemas.microsoft.com/office/powerpoint/2010/main" val="3065085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 we make things simpler ? Can we use smartphone to get a simpler contour of the space surrounding us ?</a:t>
            </a:r>
          </a:p>
        </p:txBody>
      </p:sp>
      <p:sp>
        <p:nvSpPr>
          <p:cNvPr id="4" name="Slide Number Placeholder 3"/>
          <p:cNvSpPr>
            <a:spLocks noGrp="1"/>
          </p:cNvSpPr>
          <p:nvPr>
            <p:ph type="sldNum" sz="quarter" idx="10"/>
          </p:nvPr>
        </p:nvSpPr>
        <p:spPr/>
        <p:txBody>
          <a:bodyPr/>
          <a:lstStyle/>
          <a:p>
            <a:fld id="{BCB8FE9E-5B4B-E740-8B2A-C50B1847A4A5}" type="slidenum">
              <a:rPr lang="en-US" smtClean="0"/>
              <a:t>5</a:t>
            </a:fld>
            <a:endParaRPr lang="en-US"/>
          </a:p>
        </p:txBody>
      </p:sp>
    </p:spTree>
    <p:extLst>
      <p:ext uri="{BB962C8B-B14F-4D97-AF65-F5344CB8AC3E}">
        <p14:creationId xmlns:p14="http://schemas.microsoft.com/office/powerpoint/2010/main" val="9020300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 we make the process as simple as possible .. Can the user just move around and get the simpler contour of its surrounding ?</a:t>
            </a:r>
          </a:p>
        </p:txBody>
      </p:sp>
      <p:sp>
        <p:nvSpPr>
          <p:cNvPr id="4" name="Slide Number Placeholder 3"/>
          <p:cNvSpPr>
            <a:spLocks noGrp="1"/>
          </p:cNvSpPr>
          <p:nvPr>
            <p:ph type="sldNum" sz="quarter" idx="10"/>
          </p:nvPr>
        </p:nvSpPr>
        <p:spPr/>
        <p:txBody>
          <a:bodyPr/>
          <a:lstStyle/>
          <a:p>
            <a:fld id="{BCB8FE9E-5B4B-E740-8B2A-C50B1847A4A5}" type="slidenum">
              <a:rPr lang="en-US" smtClean="0"/>
              <a:t>6</a:t>
            </a:fld>
            <a:endParaRPr lang="en-US"/>
          </a:p>
        </p:txBody>
      </p:sp>
    </p:spTree>
    <p:extLst>
      <p:ext uri="{BB962C8B-B14F-4D97-AF65-F5344CB8AC3E}">
        <p14:creationId xmlns:p14="http://schemas.microsoft.com/office/powerpoint/2010/main" val="16131150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present Smartphone Acoustic Mapping System (SAMS). User will start with a smartphone facing the wall. User sends a specific chirp and get the reflection ..</a:t>
            </a:r>
          </a:p>
        </p:txBody>
      </p:sp>
      <p:sp>
        <p:nvSpPr>
          <p:cNvPr id="4" name="Slide Number Placeholder 3"/>
          <p:cNvSpPr>
            <a:spLocks noGrp="1"/>
          </p:cNvSpPr>
          <p:nvPr>
            <p:ph type="sldNum" sz="quarter" idx="5"/>
          </p:nvPr>
        </p:nvSpPr>
        <p:spPr/>
        <p:txBody>
          <a:bodyPr/>
          <a:lstStyle/>
          <a:p>
            <a:fld id="{BCB8FE9E-5B4B-E740-8B2A-C50B1847A4A5}" type="slidenum">
              <a:rPr lang="en-US" smtClean="0"/>
              <a:t>7</a:t>
            </a:fld>
            <a:endParaRPr lang="en-US"/>
          </a:p>
        </p:txBody>
      </p:sp>
    </p:spTree>
    <p:extLst>
      <p:ext uri="{BB962C8B-B14F-4D97-AF65-F5344CB8AC3E}">
        <p14:creationId xmlns:p14="http://schemas.microsoft.com/office/powerpoint/2010/main" val="34388290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talk about the overview of our SAMS system highlighting different modules specifically.</a:t>
            </a:r>
          </a:p>
        </p:txBody>
      </p:sp>
      <p:sp>
        <p:nvSpPr>
          <p:cNvPr id="4" name="Slide Number Placeholder 3"/>
          <p:cNvSpPr>
            <a:spLocks noGrp="1"/>
          </p:cNvSpPr>
          <p:nvPr>
            <p:ph type="sldNum" sz="quarter" idx="5"/>
          </p:nvPr>
        </p:nvSpPr>
        <p:spPr/>
        <p:txBody>
          <a:bodyPr/>
          <a:lstStyle/>
          <a:p>
            <a:fld id="{BCB8FE9E-5B4B-E740-8B2A-C50B1847A4A5}" type="slidenum">
              <a:rPr lang="en-US" smtClean="0"/>
              <a:t>8</a:t>
            </a:fld>
            <a:endParaRPr lang="en-US"/>
          </a:p>
        </p:txBody>
      </p:sp>
    </p:spTree>
    <p:extLst>
      <p:ext uri="{BB962C8B-B14F-4D97-AF65-F5344CB8AC3E}">
        <p14:creationId xmlns:p14="http://schemas.microsoft.com/office/powerpoint/2010/main" val="27159586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go over the different module and start with FMCW module first.</a:t>
            </a:r>
          </a:p>
        </p:txBody>
      </p:sp>
      <p:sp>
        <p:nvSpPr>
          <p:cNvPr id="4" name="Slide Number Placeholder 3"/>
          <p:cNvSpPr>
            <a:spLocks noGrp="1"/>
          </p:cNvSpPr>
          <p:nvPr>
            <p:ph type="sldNum" sz="quarter" idx="5"/>
          </p:nvPr>
        </p:nvSpPr>
        <p:spPr/>
        <p:txBody>
          <a:bodyPr/>
          <a:lstStyle/>
          <a:p>
            <a:fld id="{BCB8FE9E-5B4B-E740-8B2A-C50B1847A4A5}" type="slidenum">
              <a:rPr lang="en-US" smtClean="0"/>
              <a:t>9</a:t>
            </a:fld>
            <a:endParaRPr lang="en-US"/>
          </a:p>
        </p:txBody>
      </p:sp>
    </p:spTree>
    <p:extLst>
      <p:ext uri="{BB962C8B-B14F-4D97-AF65-F5344CB8AC3E}">
        <p14:creationId xmlns:p14="http://schemas.microsoft.com/office/powerpoint/2010/main" val="8454182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4217DD8-A7E2-184E-8582-C12AFCD62B54}" type="datetime1">
              <a:rPr lang="en-US" smtClean="0"/>
              <a:t>10/8/18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8FEC65-D79E-4DCE-A549-ACBEE94ABE9E}" type="slidenum">
              <a:rPr lang="en-US" smtClean="0"/>
              <a:t>‹#›</a:t>
            </a:fld>
            <a:endParaRPr lang="en-US"/>
          </a:p>
        </p:txBody>
      </p:sp>
    </p:spTree>
    <p:extLst>
      <p:ext uri="{BB962C8B-B14F-4D97-AF65-F5344CB8AC3E}">
        <p14:creationId xmlns:p14="http://schemas.microsoft.com/office/powerpoint/2010/main" val="2189511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4906F7-0FB6-E649-9F89-219703F36F2C}" type="datetime1">
              <a:rPr lang="en-US" smtClean="0"/>
              <a:t>10/8/18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8FEC65-D79E-4DCE-A549-ACBEE94ABE9E}" type="slidenum">
              <a:rPr lang="en-US" smtClean="0"/>
              <a:t>‹#›</a:t>
            </a:fld>
            <a:endParaRPr lang="en-US"/>
          </a:p>
        </p:txBody>
      </p:sp>
    </p:spTree>
    <p:extLst>
      <p:ext uri="{BB962C8B-B14F-4D97-AF65-F5344CB8AC3E}">
        <p14:creationId xmlns:p14="http://schemas.microsoft.com/office/powerpoint/2010/main" val="6334755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2"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AB8AC88-CBDA-E34A-9987-2F39A8DA516B}" type="datetime1">
              <a:rPr lang="en-US" smtClean="0"/>
              <a:t>10/8/18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8FEC65-D79E-4DCE-A549-ACBEE94ABE9E}" type="slidenum">
              <a:rPr lang="en-US" smtClean="0"/>
              <a:t>‹#›</a:t>
            </a:fld>
            <a:endParaRPr lang="en-US"/>
          </a:p>
        </p:txBody>
      </p:sp>
    </p:spTree>
    <p:extLst>
      <p:ext uri="{BB962C8B-B14F-4D97-AF65-F5344CB8AC3E}">
        <p14:creationId xmlns:p14="http://schemas.microsoft.com/office/powerpoint/2010/main" val="32354504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gradFill flip="none" rotWithShape="1">
          <a:gsLst>
            <a:gs pos="76000">
              <a:schemeClr val="accent2">
                <a:lumMod val="0"/>
                <a:lumOff val="100000"/>
              </a:schemeClr>
            </a:gs>
            <a:gs pos="73000">
              <a:schemeClr val="accent2">
                <a:lumMod val="0"/>
                <a:lumOff val="100000"/>
              </a:schemeClr>
            </a:gs>
            <a:gs pos="100000">
              <a:schemeClr val="accent2">
                <a:lumMod val="100000"/>
              </a:schemeClr>
            </a:gs>
          </a:gsLst>
          <a:lin ang="162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7BFA30-6832-1E4B-8E1B-1A97A9456EF7}" type="datetime1">
              <a:rPr lang="en-US" smtClean="0"/>
              <a:t>10/8/18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8FEC65-D79E-4DCE-A549-ACBEE94ABE9E}" type="slidenum">
              <a:rPr lang="en-US" smtClean="0"/>
              <a:t>‹#›</a:t>
            </a:fld>
            <a:endParaRPr lang="en-US"/>
          </a:p>
        </p:txBody>
      </p:sp>
    </p:spTree>
    <p:extLst>
      <p:ext uri="{BB962C8B-B14F-4D97-AF65-F5344CB8AC3E}">
        <p14:creationId xmlns:p14="http://schemas.microsoft.com/office/powerpoint/2010/main" val="207580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2"/>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7"/>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8A3B64A-57DB-4E45-8EFA-42839A63B931}" type="datetime1">
              <a:rPr lang="en-US" smtClean="0"/>
              <a:t>10/8/18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8FEC65-D79E-4DCE-A549-ACBEE94ABE9E}" type="slidenum">
              <a:rPr lang="en-US" smtClean="0"/>
              <a:t>‹#›</a:t>
            </a:fld>
            <a:endParaRPr lang="en-US"/>
          </a:p>
        </p:txBody>
      </p:sp>
    </p:spTree>
    <p:extLst>
      <p:ext uri="{BB962C8B-B14F-4D97-AF65-F5344CB8AC3E}">
        <p14:creationId xmlns:p14="http://schemas.microsoft.com/office/powerpoint/2010/main" val="35435693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3E68382-70D5-5446-AD3C-B8F0624C6B83}" type="datetime1">
              <a:rPr lang="en-US" smtClean="0"/>
              <a:t>10/8/18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8FEC65-D79E-4DCE-A549-ACBEE94ABE9E}" type="slidenum">
              <a:rPr lang="en-US" smtClean="0"/>
              <a:t>‹#›</a:t>
            </a:fld>
            <a:endParaRPr lang="en-US"/>
          </a:p>
        </p:txBody>
      </p:sp>
    </p:spTree>
    <p:extLst>
      <p:ext uri="{BB962C8B-B14F-4D97-AF65-F5344CB8AC3E}">
        <p14:creationId xmlns:p14="http://schemas.microsoft.com/office/powerpoint/2010/main" val="3115750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p:cNvSpPr>
            <a:spLocks noGrp="1"/>
          </p:cNvSpPr>
          <p:nvPr>
            <p:ph sz="quarter" idx="4"/>
          </p:nvPr>
        </p:nvSpPr>
        <p:spPr>
          <a:xfrm>
            <a:off x="6172202"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56943CC-2C3C-3F4A-B309-C44791FE5F34}" type="datetime1">
              <a:rPr lang="en-US" smtClean="0"/>
              <a:t>10/8/18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88FEC65-D79E-4DCE-A549-ACBEE94ABE9E}" type="slidenum">
              <a:rPr lang="en-US" smtClean="0"/>
              <a:t>‹#›</a:t>
            </a:fld>
            <a:endParaRPr lang="en-US"/>
          </a:p>
        </p:txBody>
      </p:sp>
    </p:spTree>
    <p:extLst>
      <p:ext uri="{BB962C8B-B14F-4D97-AF65-F5344CB8AC3E}">
        <p14:creationId xmlns:p14="http://schemas.microsoft.com/office/powerpoint/2010/main" val="74790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59BEB88-9709-FB44-AD0C-020DFBC24C75}" type="datetime1">
              <a:rPr lang="en-US" smtClean="0"/>
              <a:t>10/8/18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88FEC65-D79E-4DCE-A549-ACBEE94ABE9E}" type="slidenum">
              <a:rPr lang="en-US" smtClean="0"/>
              <a:t>‹#›</a:t>
            </a:fld>
            <a:endParaRPr lang="en-US"/>
          </a:p>
        </p:txBody>
      </p:sp>
    </p:spTree>
    <p:extLst>
      <p:ext uri="{BB962C8B-B14F-4D97-AF65-F5344CB8AC3E}">
        <p14:creationId xmlns:p14="http://schemas.microsoft.com/office/powerpoint/2010/main" val="16908267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095D82-1120-E64B-8B95-9755E3FA60C8}" type="datetime1">
              <a:rPr lang="en-US" smtClean="0"/>
              <a:t>10/8/18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88FEC65-D79E-4DCE-A549-ACBEE94ABE9E}" type="slidenum">
              <a:rPr lang="en-US" smtClean="0"/>
              <a:t>‹#›</a:t>
            </a:fld>
            <a:endParaRPr lang="en-US"/>
          </a:p>
        </p:txBody>
      </p:sp>
    </p:spTree>
    <p:extLst>
      <p:ext uri="{BB962C8B-B14F-4D97-AF65-F5344CB8AC3E}">
        <p14:creationId xmlns:p14="http://schemas.microsoft.com/office/powerpoint/2010/main" val="29201227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975E221-2DA0-EF43-9739-5CABC3B5A97D}" type="datetime1">
              <a:rPr lang="en-US" smtClean="0"/>
              <a:t>10/8/18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8FEC65-D79E-4DCE-A549-ACBEE94ABE9E}" type="slidenum">
              <a:rPr lang="en-US" smtClean="0"/>
              <a:t>‹#›</a:t>
            </a:fld>
            <a:endParaRPr lang="en-US"/>
          </a:p>
        </p:txBody>
      </p:sp>
    </p:spTree>
    <p:extLst>
      <p:ext uri="{BB962C8B-B14F-4D97-AF65-F5344CB8AC3E}">
        <p14:creationId xmlns:p14="http://schemas.microsoft.com/office/powerpoint/2010/main" val="27265681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9"/>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70C5436-831C-4A49-A393-046A362CBE93}" type="datetime1">
              <a:rPr lang="en-US" smtClean="0"/>
              <a:t>10/8/18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8FEC65-D79E-4DCE-A549-ACBEE94ABE9E}" type="slidenum">
              <a:rPr lang="en-US" smtClean="0"/>
              <a:t>‹#›</a:t>
            </a:fld>
            <a:endParaRPr lang="en-US"/>
          </a:p>
        </p:txBody>
      </p:sp>
    </p:spTree>
    <p:extLst>
      <p:ext uri="{BB962C8B-B14F-4D97-AF65-F5344CB8AC3E}">
        <p14:creationId xmlns:p14="http://schemas.microsoft.com/office/powerpoint/2010/main" val="7799693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92C8EB-3B52-0046-91C0-1DDFF7959BBA}" type="datetime1">
              <a:rPr lang="en-US" smtClean="0"/>
              <a:t>10/8/18</a:t>
            </a:fld>
            <a:endParaRPr lang="en-US"/>
          </a:p>
        </p:txBody>
      </p:sp>
      <p:sp>
        <p:nvSpPr>
          <p:cNvPr id="5" name="Footer Placeholder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8FEC65-D79E-4DCE-A549-ACBEE94ABE9E}" type="slidenum">
              <a:rPr lang="en-US" smtClean="0"/>
              <a:t>‹#›</a:t>
            </a:fld>
            <a:endParaRPr lang="en-US"/>
          </a:p>
        </p:txBody>
      </p:sp>
    </p:spTree>
    <p:extLst>
      <p:ext uri="{BB962C8B-B14F-4D97-AF65-F5344CB8AC3E}">
        <p14:creationId xmlns:p14="http://schemas.microsoft.com/office/powerpoint/2010/main" val="36790665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mailto:swadhin@cs.utexas.edu" TargetMode="External"/><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gif"/><Relationship Id="rId4" Type="http://schemas.openxmlformats.org/officeDocument/2006/relationships/image" Target="../media/image6.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3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52.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 Id="rId5" Type="http://schemas.openxmlformats.org/officeDocument/2006/relationships/image" Target="../media/image56.png"/><Relationship Id="rId4" Type="http://schemas.openxmlformats.org/officeDocument/2006/relationships/image" Target="../media/image55.png"/></Relationships>
</file>

<file path=ppt/slides/_rels/slide3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2.xml"/><Relationship Id="rId4" Type="http://schemas.openxmlformats.org/officeDocument/2006/relationships/image" Target="../media/image70.png"/></Relationships>
</file>

<file path=ppt/slides/_rels/slide47.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288" y="25083"/>
            <a:ext cx="12192000" cy="2387600"/>
          </a:xfrm>
        </p:spPr>
        <p:txBody>
          <a:bodyPr lIns="274320" rIns="274320">
            <a:noAutofit/>
          </a:bodyPr>
          <a:lstStyle/>
          <a:p>
            <a:r>
              <a:rPr lang="en-US" sz="5400" dirty="0"/>
              <a:t>Smartphone-based Acoustic Indoor </a:t>
            </a:r>
            <a:br>
              <a:rPr lang="en-US" sz="5400" dirty="0"/>
            </a:br>
            <a:r>
              <a:rPr lang="en-US" sz="5400" dirty="0"/>
              <a:t>Space Mapping</a:t>
            </a:r>
          </a:p>
        </p:txBody>
      </p:sp>
      <p:sp>
        <p:nvSpPr>
          <p:cNvPr id="3" name="Subtitle 2"/>
          <p:cNvSpPr>
            <a:spLocks noGrp="1"/>
          </p:cNvSpPr>
          <p:nvPr>
            <p:ph type="subTitle" idx="1"/>
          </p:nvPr>
        </p:nvSpPr>
        <p:spPr>
          <a:xfrm>
            <a:off x="-226740" y="3074504"/>
            <a:ext cx="12589565" cy="2505142"/>
          </a:xfrm>
        </p:spPr>
        <p:txBody>
          <a:bodyPr>
            <a:normAutofit/>
          </a:bodyPr>
          <a:lstStyle/>
          <a:p>
            <a:endParaRPr lang="en-US" sz="4400" dirty="0">
              <a:solidFill>
                <a:schemeClr val="tx2"/>
              </a:solidFill>
            </a:endParaRPr>
          </a:p>
          <a:p>
            <a:r>
              <a:rPr lang="en-US" sz="4000" b="1" dirty="0">
                <a:solidFill>
                  <a:srgbClr val="FF7415"/>
                </a:solidFill>
              </a:rPr>
              <a:t>Swadhin Pradhan</a:t>
            </a:r>
            <a:r>
              <a:rPr lang="en-US" sz="4000" dirty="0">
                <a:solidFill>
                  <a:schemeClr val="tx2"/>
                </a:solidFill>
              </a:rPr>
              <a:t>, </a:t>
            </a:r>
            <a:r>
              <a:rPr lang="en-US" sz="4000" dirty="0" err="1">
                <a:solidFill>
                  <a:schemeClr val="tx2"/>
                </a:solidFill>
              </a:rPr>
              <a:t>Ghufran</a:t>
            </a:r>
            <a:r>
              <a:rPr lang="en-US" sz="4000" dirty="0">
                <a:solidFill>
                  <a:schemeClr val="tx2"/>
                </a:solidFill>
              </a:rPr>
              <a:t> </a:t>
            </a:r>
            <a:r>
              <a:rPr lang="en-US" sz="4000" dirty="0" err="1">
                <a:solidFill>
                  <a:schemeClr val="tx2"/>
                </a:solidFill>
              </a:rPr>
              <a:t>Baig</a:t>
            </a:r>
            <a:r>
              <a:rPr lang="en-US" sz="4000" dirty="0">
                <a:solidFill>
                  <a:schemeClr val="tx2"/>
                </a:solidFill>
              </a:rPr>
              <a:t>, </a:t>
            </a:r>
            <a:r>
              <a:rPr lang="en-US" sz="4000" dirty="0" err="1">
                <a:solidFill>
                  <a:schemeClr val="tx2"/>
                </a:solidFill>
              </a:rPr>
              <a:t>Wenguang</a:t>
            </a:r>
            <a:r>
              <a:rPr lang="en-US" sz="4000" dirty="0">
                <a:solidFill>
                  <a:schemeClr val="tx2"/>
                </a:solidFill>
              </a:rPr>
              <a:t> Mao, Lili Qiu</a:t>
            </a:r>
          </a:p>
          <a:p>
            <a:r>
              <a:rPr lang="en-US" sz="4400" b="1" dirty="0"/>
              <a:t>          </a:t>
            </a:r>
            <a:r>
              <a:rPr lang="en-US" sz="4400" b="1" baseline="30000" dirty="0"/>
              <a:t>                                                                  </a:t>
            </a:r>
            <a:r>
              <a:rPr lang="en-US" sz="4400" dirty="0">
                <a:solidFill>
                  <a:schemeClr val="tx2"/>
                </a:solidFill>
              </a:rPr>
              <a:t>                   </a:t>
            </a:r>
            <a:endParaRPr lang="en-US" sz="4400" baseline="30000" dirty="0">
              <a:solidFill>
                <a:srgbClr val="FF0000"/>
              </a:solidFill>
            </a:endParaRPr>
          </a:p>
          <a:p>
            <a:endParaRPr lang="en-US" sz="4400" baseline="30000" dirty="0">
              <a:solidFill>
                <a:schemeClr val="tx2"/>
              </a:solidFill>
            </a:endParaRPr>
          </a:p>
          <a:p>
            <a:endParaRPr lang="en-US" sz="4400" baseline="30000" dirty="0">
              <a:solidFill>
                <a:schemeClr val="tx2"/>
              </a:solidFill>
            </a:endParaRPr>
          </a:p>
          <a:p>
            <a:endParaRPr lang="en-US" sz="4400" dirty="0">
              <a:solidFill>
                <a:schemeClr val="tx2"/>
              </a:solidFill>
            </a:endParaRPr>
          </a:p>
        </p:txBody>
      </p:sp>
      <p:sp>
        <p:nvSpPr>
          <p:cNvPr id="4" name="Slide Number Placeholder 3"/>
          <p:cNvSpPr>
            <a:spLocks noGrp="1"/>
          </p:cNvSpPr>
          <p:nvPr>
            <p:ph type="sldNum" sz="quarter" idx="12"/>
          </p:nvPr>
        </p:nvSpPr>
        <p:spPr/>
        <p:txBody>
          <a:bodyPr/>
          <a:lstStyle/>
          <a:p>
            <a:fld id="{088FEC65-D79E-4DCE-A549-ACBEE94ABE9E}" type="slidenum">
              <a:rPr lang="en-US" smtClean="0"/>
              <a:t>1</a:t>
            </a:fld>
            <a:endParaRPr lang="en-US" dirty="0"/>
          </a:p>
        </p:txBody>
      </p:sp>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64550" y="4542159"/>
            <a:ext cx="4474464" cy="2179320"/>
          </a:xfrm>
          <a:prstGeom prst="rect">
            <a:avLst/>
          </a:prstGeom>
        </p:spPr>
      </p:pic>
      <p:sp>
        <p:nvSpPr>
          <p:cNvPr id="11" name="TextBox 10"/>
          <p:cNvSpPr txBox="1"/>
          <p:nvPr/>
        </p:nvSpPr>
        <p:spPr>
          <a:xfrm>
            <a:off x="5431374" y="6422051"/>
            <a:ext cx="1731564" cy="400110"/>
          </a:xfrm>
          <a:prstGeom prst="rect">
            <a:avLst/>
          </a:prstGeom>
          <a:noFill/>
        </p:spPr>
        <p:txBody>
          <a:bodyPr wrap="none" rtlCol="0">
            <a:spAutoFit/>
          </a:bodyPr>
          <a:lstStyle/>
          <a:p>
            <a:r>
              <a:rPr lang="en-US" sz="2000" dirty="0" err="1"/>
              <a:t>UbiComp</a:t>
            </a:r>
            <a:r>
              <a:rPr lang="en-US" sz="2000" dirty="0"/>
              <a:t> 2018</a:t>
            </a:r>
          </a:p>
        </p:txBody>
      </p:sp>
    </p:spTree>
    <p:extLst>
      <p:ext uri="{BB962C8B-B14F-4D97-AF65-F5344CB8AC3E}">
        <p14:creationId xmlns:p14="http://schemas.microsoft.com/office/powerpoint/2010/main" val="15751286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026F39-2C69-124A-AEFD-E44DD2CE8D9D}"/>
              </a:ext>
            </a:extLst>
          </p:cNvPr>
          <p:cNvSpPr>
            <a:spLocks noGrp="1"/>
          </p:cNvSpPr>
          <p:nvPr>
            <p:ph type="title"/>
          </p:nvPr>
        </p:nvSpPr>
        <p:spPr>
          <a:xfrm>
            <a:off x="381000" y="335281"/>
            <a:ext cx="11277600" cy="1253875"/>
          </a:xfrm>
        </p:spPr>
        <p:txBody>
          <a:bodyPr/>
          <a:lstStyle/>
          <a:p>
            <a:r>
              <a:rPr lang="en-US" dirty="0">
                <a:ln w="0"/>
                <a:effectLst>
                  <a:outerShdw blurRad="38100" dist="19050" dir="2700000" algn="tl" rotWithShape="0">
                    <a:schemeClr val="dk1">
                      <a:alpha val="40000"/>
                    </a:schemeClr>
                  </a:outerShdw>
                </a:effectLst>
              </a:rPr>
              <a:t>Frequency Modulated Continuous Wave (FMCW)</a:t>
            </a:r>
          </a:p>
        </p:txBody>
      </p:sp>
      <p:sp>
        <p:nvSpPr>
          <p:cNvPr id="4" name="Slide Number Placeholder 3">
            <a:extLst>
              <a:ext uri="{FF2B5EF4-FFF2-40B4-BE49-F238E27FC236}">
                <a16:creationId xmlns:a16="http://schemas.microsoft.com/office/drawing/2014/main" id="{3B1531B9-01B0-3545-B3D8-C47C2A59A1FC}"/>
              </a:ext>
            </a:extLst>
          </p:cNvPr>
          <p:cNvSpPr>
            <a:spLocks noGrp="1"/>
          </p:cNvSpPr>
          <p:nvPr>
            <p:ph type="sldNum" sz="quarter" idx="12"/>
          </p:nvPr>
        </p:nvSpPr>
        <p:spPr/>
        <p:txBody>
          <a:bodyPr/>
          <a:lstStyle/>
          <a:p>
            <a:fld id="{088FEC65-D79E-4DCE-A549-ACBEE94ABE9E}" type="slidenum">
              <a:rPr lang="en-US" smtClean="0"/>
              <a:t>10</a:t>
            </a:fld>
            <a:endParaRPr lang="en-US"/>
          </a:p>
        </p:txBody>
      </p:sp>
      <mc:AlternateContent xmlns:mc="http://schemas.openxmlformats.org/markup-compatibility/2006" xmlns:a14="http://schemas.microsoft.com/office/drawing/2010/main">
        <mc:Choice Requires="a14">
          <p:sp>
            <p:nvSpPr>
              <p:cNvPr id="6" name="Content Placeholder 2">
                <a:extLst>
                  <a:ext uri="{FF2B5EF4-FFF2-40B4-BE49-F238E27FC236}">
                    <a16:creationId xmlns:a16="http://schemas.microsoft.com/office/drawing/2014/main" id="{6E45F305-805D-0446-A7EB-3C97393E91ED}"/>
                  </a:ext>
                </a:extLst>
              </p:cNvPr>
              <p:cNvSpPr txBox="1">
                <a:spLocks/>
              </p:cNvSpPr>
              <p:nvPr/>
            </p:nvSpPr>
            <p:spPr>
              <a:xfrm>
                <a:off x="628650" y="1589156"/>
                <a:ext cx="11029950" cy="3645264"/>
              </a:xfrm>
              <a:prstGeom prst="rect">
                <a:avLst/>
              </a:prstGeom>
            </p:spPr>
            <p:txBody>
              <a:bodyPr vert="horz" lIns="91440" tIns="45720" rIns="91440" bIns="45720" rtlCol="0">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buClr>
                    <a:schemeClr val="tx1"/>
                  </a:buClr>
                </a:pPr>
                <a:r>
                  <a:rPr lang="en-US" sz="3600" dirty="0"/>
                  <a:t>FMCW for for distance estimation</a:t>
                </a:r>
              </a:p>
              <a:p>
                <a:pPr lvl="1">
                  <a:lnSpc>
                    <a:spcPct val="100000"/>
                  </a:lnSpc>
                  <a:buClr>
                    <a:schemeClr val="tx1"/>
                  </a:buClr>
                </a:pPr>
                <a:r>
                  <a:rPr lang="en-US" sz="3600" dirty="0"/>
                  <a:t>Send a chirp whose freq. changes linearly over time</a:t>
                </a:r>
              </a:p>
              <a:p>
                <a:pPr lvl="1">
                  <a:lnSpc>
                    <a:spcPct val="100000"/>
                  </a:lnSpc>
                  <a:buClr>
                    <a:schemeClr val="tx1"/>
                  </a:buClr>
                </a:pPr>
                <a:r>
                  <a:rPr lang="en-US" sz="3600" dirty="0"/>
                  <a:t>Estimate the frequency difference </a:t>
                </a:r>
                <a14:m>
                  <m:oMath xmlns:m="http://schemas.openxmlformats.org/officeDocument/2006/math">
                    <m:r>
                      <a:rPr lang="en-US" sz="3600" i="1" dirty="0" smtClean="0">
                        <a:latin typeface="Cambria Math" panose="02040503050406030204" pitchFamily="18" charset="0"/>
                      </a:rPr>
                      <m:t>𝑓</m:t>
                    </m:r>
                  </m:oMath>
                </a14:m>
                <a:r>
                  <a:rPr lang="en-US" sz="3600" dirty="0"/>
                  <a:t> (FFT)</a:t>
                </a:r>
              </a:p>
              <a:p>
                <a:pPr lvl="1">
                  <a:lnSpc>
                    <a:spcPct val="100000"/>
                  </a:lnSpc>
                  <a:buClr>
                    <a:schemeClr val="tx1"/>
                  </a:buClr>
                </a:pPr>
                <a14:m>
                  <m:oMath xmlns:m="http://schemas.openxmlformats.org/officeDocument/2006/math">
                    <m:sSub>
                      <m:sSubPr>
                        <m:ctrlPr>
                          <a:rPr lang="en-US" sz="3600" i="1" smtClean="0">
                            <a:latin typeface="Cambria Math" panose="02040503050406030204" pitchFamily="18" charset="0"/>
                          </a:rPr>
                        </m:ctrlPr>
                      </m:sSubPr>
                      <m:e>
                        <m:r>
                          <a:rPr lang="en-US" sz="3600" i="1" smtClean="0">
                            <a:latin typeface="Cambria Math" panose="02040503050406030204" pitchFamily="18" charset="0"/>
                          </a:rPr>
                          <m:t>𝑡</m:t>
                        </m:r>
                      </m:e>
                      <m:sub>
                        <m:r>
                          <a:rPr lang="en-US" sz="3600" i="1" smtClean="0">
                            <a:latin typeface="Cambria Math" panose="02040503050406030204" pitchFamily="18" charset="0"/>
                          </a:rPr>
                          <m:t>𝑑</m:t>
                        </m:r>
                      </m:sub>
                    </m:sSub>
                    <m:r>
                      <a:rPr lang="en-US" sz="3600" i="1" smtClean="0">
                        <a:latin typeface="Cambria Math" panose="02040503050406030204" pitchFamily="18" charset="0"/>
                      </a:rPr>
                      <m:t>=</m:t>
                    </m:r>
                    <m:r>
                      <a:rPr lang="en-US" sz="3600" i="1" smtClean="0">
                        <a:latin typeface="Cambria Math" panose="02040503050406030204" pitchFamily="18" charset="0"/>
                      </a:rPr>
                      <m:t>𝑘𝑓</m:t>
                    </m:r>
                  </m:oMath>
                </a14:m>
                <a:r>
                  <a:rPr lang="en-US" sz="3600" dirty="0"/>
                  <a:t>, and </a:t>
                </a:r>
                <a14:m>
                  <m:oMath xmlns:m="http://schemas.openxmlformats.org/officeDocument/2006/math">
                    <m:sSub>
                      <m:sSubPr>
                        <m:ctrlPr>
                          <a:rPr lang="en-US" sz="3600" i="1" smtClean="0">
                            <a:latin typeface="Cambria Math" panose="02040503050406030204" pitchFamily="18" charset="0"/>
                          </a:rPr>
                        </m:ctrlPr>
                      </m:sSubPr>
                      <m:e>
                        <m:r>
                          <a:rPr lang="en-US" sz="3600" i="1" smtClean="0">
                            <a:latin typeface="Cambria Math" panose="02040503050406030204" pitchFamily="18" charset="0"/>
                          </a:rPr>
                          <m:t>𝑡</m:t>
                        </m:r>
                      </m:e>
                      <m:sub>
                        <m:r>
                          <a:rPr lang="en-US" sz="3600" i="1" smtClean="0">
                            <a:latin typeface="Cambria Math" panose="02040503050406030204" pitchFamily="18" charset="0"/>
                          </a:rPr>
                          <m:t>𝑑</m:t>
                        </m:r>
                      </m:sub>
                    </m:sSub>
                  </m:oMath>
                </a14:m>
                <a:r>
                  <a:rPr lang="en-US" sz="3600" dirty="0"/>
                  <a:t>*v</a:t>
                </a:r>
                <a:r>
                  <a:rPr lang="en-US" sz="3600" baseline="-25000" dirty="0"/>
                  <a:t>s</a:t>
                </a:r>
                <a:r>
                  <a:rPr lang="en-US" sz="3600" dirty="0"/>
                  <a:t> ~ distance travelled by the chirp</a:t>
                </a:r>
              </a:p>
              <a:p>
                <a:pPr marL="457200" lvl="1" indent="0">
                  <a:lnSpc>
                    <a:spcPct val="100000"/>
                  </a:lnSpc>
                  <a:buClr>
                    <a:schemeClr val="tx1"/>
                  </a:buClr>
                  <a:buFont typeface="Arial" panose="020B0604020202020204" pitchFamily="34" charset="0"/>
                  <a:buNone/>
                </a:pPr>
                <a:endParaRPr lang="en-US" dirty="0"/>
              </a:p>
            </p:txBody>
          </p:sp>
        </mc:Choice>
        <mc:Fallback xmlns="">
          <p:sp>
            <p:nvSpPr>
              <p:cNvPr id="6" name="Content Placeholder 2">
                <a:extLst>
                  <a:ext uri="{FF2B5EF4-FFF2-40B4-BE49-F238E27FC236}">
                    <a16:creationId xmlns:a16="http://schemas.microsoft.com/office/drawing/2014/main" id="{6E45F305-805D-0446-A7EB-3C97393E91ED}"/>
                  </a:ext>
                </a:extLst>
              </p:cNvPr>
              <p:cNvSpPr txBox="1">
                <a:spLocks noRot="1" noChangeAspect="1" noMove="1" noResize="1" noEditPoints="1" noAdjustHandles="1" noChangeArrowheads="1" noChangeShapeType="1" noTextEdit="1"/>
              </p:cNvSpPr>
              <p:nvPr/>
            </p:nvSpPr>
            <p:spPr>
              <a:xfrm>
                <a:off x="628650" y="1589156"/>
                <a:ext cx="11029950" cy="3645264"/>
              </a:xfrm>
              <a:prstGeom prst="rect">
                <a:avLst/>
              </a:prstGeom>
              <a:blipFill>
                <a:blip r:embed="rId3"/>
                <a:stretch>
                  <a:fillRect l="-1496" t="-694"/>
                </a:stretch>
              </a:blipFill>
            </p:spPr>
            <p:txBody>
              <a:bodyPr/>
              <a:lstStyle/>
              <a:p>
                <a:r>
                  <a:rPr lang="en-US">
                    <a:noFill/>
                  </a:rPr>
                  <a:t> </a:t>
                </a:r>
              </a:p>
            </p:txBody>
          </p:sp>
        </mc:Fallback>
      </mc:AlternateContent>
      <p:pic>
        <p:nvPicPr>
          <p:cNvPr id="7" name="Picture 6">
            <a:extLst>
              <a:ext uri="{FF2B5EF4-FFF2-40B4-BE49-F238E27FC236}">
                <a16:creationId xmlns:a16="http://schemas.microsoft.com/office/drawing/2014/main" id="{CB69B068-6197-4547-9D0D-9B4D3C25E37B}"/>
              </a:ext>
            </a:extLst>
          </p:cNvPr>
          <p:cNvPicPr>
            <a:picLocks noChangeAspect="1"/>
          </p:cNvPicPr>
          <p:nvPr/>
        </p:nvPicPr>
        <p:blipFill>
          <a:blip r:embed="rId4"/>
          <a:stretch>
            <a:fillRect/>
          </a:stretch>
        </p:blipFill>
        <p:spPr>
          <a:xfrm>
            <a:off x="1777627" y="4099769"/>
            <a:ext cx="5965276" cy="2676950"/>
          </a:xfrm>
          <a:prstGeom prst="rect">
            <a:avLst/>
          </a:prstGeom>
        </p:spPr>
      </p:pic>
      <p:pic>
        <p:nvPicPr>
          <p:cNvPr id="8" name="Picture 7">
            <a:extLst>
              <a:ext uri="{FF2B5EF4-FFF2-40B4-BE49-F238E27FC236}">
                <a16:creationId xmlns:a16="http://schemas.microsoft.com/office/drawing/2014/main" id="{C70D206E-5E9F-A940-AA41-BD5CBA0C4FFB}"/>
              </a:ext>
            </a:extLst>
          </p:cNvPr>
          <p:cNvPicPr>
            <a:picLocks noChangeAspect="1"/>
          </p:cNvPicPr>
          <p:nvPr/>
        </p:nvPicPr>
        <p:blipFill>
          <a:blip r:embed="rId5"/>
          <a:stretch>
            <a:fillRect/>
          </a:stretch>
        </p:blipFill>
        <p:spPr>
          <a:xfrm>
            <a:off x="3583864" y="4300789"/>
            <a:ext cx="3996812" cy="1800125"/>
          </a:xfrm>
          <a:prstGeom prst="rect">
            <a:avLst/>
          </a:prstGeom>
        </p:spPr>
      </p:pic>
      <p:grpSp>
        <p:nvGrpSpPr>
          <p:cNvPr id="9" name="Group 8">
            <a:extLst>
              <a:ext uri="{FF2B5EF4-FFF2-40B4-BE49-F238E27FC236}">
                <a16:creationId xmlns:a16="http://schemas.microsoft.com/office/drawing/2014/main" id="{9FEF8399-2FF3-1D4D-9CD1-8FDE53F404EA}"/>
              </a:ext>
            </a:extLst>
          </p:cNvPr>
          <p:cNvGrpSpPr/>
          <p:nvPr/>
        </p:nvGrpSpPr>
        <p:grpSpPr>
          <a:xfrm>
            <a:off x="3997438" y="4558756"/>
            <a:ext cx="331053" cy="1096710"/>
            <a:chOff x="4976488" y="3591207"/>
            <a:chExt cx="331053" cy="1096710"/>
          </a:xfrm>
        </p:grpSpPr>
        <p:cxnSp>
          <p:nvCxnSpPr>
            <p:cNvPr id="10" name="Straight Arrow Connector 9">
              <a:extLst>
                <a:ext uri="{FF2B5EF4-FFF2-40B4-BE49-F238E27FC236}">
                  <a16:creationId xmlns:a16="http://schemas.microsoft.com/office/drawing/2014/main" id="{3029A223-D4F4-6448-8570-2C63C46062CD}"/>
                </a:ext>
              </a:extLst>
            </p:cNvPr>
            <p:cNvCxnSpPr/>
            <p:nvPr/>
          </p:nvCxnSpPr>
          <p:spPr>
            <a:xfrm>
              <a:off x="5142014" y="4233302"/>
              <a:ext cx="0" cy="454615"/>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B1FFE0B3-3172-124D-B4CC-4570A2C39F8B}"/>
                    </a:ext>
                  </a:extLst>
                </p:cNvPr>
                <p:cNvSpPr txBox="1"/>
                <p:nvPr/>
              </p:nvSpPr>
              <p:spPr>
                <a:xfrm>
                  <a:off x="4976488" y="3591207"/>
                  <a:ext cx="331053"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rPr>
                          <m:t>𝑓</m:t>
                        </m:r>
                      </m:oMath>
                    </m:oMathPara>
                  </a14:m>
                  <a:endParaRPr lang="en-US" sz="2400" dirty="0"/>
                </a:p>
              </p:txBody>
            </p:sp>
          </mc:Choice>
          <mc:Fallback xmlns="">
            <p:sp>
              <p:nvSpPr>
                <p:cNvPr id="37" name="TextBox 36"/>
                <p:cNvSpPr txBox="1">
                  <a:spLocks noRot="1" noChangeAspect="1" noMove="1" noResize="1" noEditPoints="1" noAdjustHandles="1" noChangeArrowheads="1" noChangeShapeType="1" noTextEdit="1"/>
                </p:cNvSpPr>
                <p:nvPr/>
              </p:nvSpPr>
              <p:spPr>
                <a:xfrm>
                  <a:off x="4976488" y="3591207"/>
                  <a:ext cx="331053" cy="492443"/>
                </a:xfrm>
                <a:prstGeom prst="rect">
                  <a:avLst/>
                </a:prstGeom>
                <a:blipFill>
                  <a:blip r:embed="rId6"/>
                  <a:stretch>
                    <a:fillRect/>
                  </a:stretch>
                </a:blipFill>
              </p:spPr>
              <p:txBody>
                <a:bodyPr/>
                <a:lstStyle/>
                <a:p>
                  <a:r>
                    <a:rPr lang="en-US">
                      <a:noFill/>
                    </a:rPr>
                    <a:t> </a:t>
                  </a:r>
                </a:p>
              </p:txBody>
            </p:sp>
          </mc:Fallback>
        </mc:AlternateContent>
      </p:grpSp>
      <p:grpSp>
        <p:nvGrpSpPr>
          <p:cNvPr id="12" name="Group 11">
            <a:extLst>
              <a:ext uri="{FF2B5EF4-FFF2-40B4-BE49-F238E27FC236}">
                <a16:creationId xmlns:a16="http://schemas.microsoft.com/office/drawing/2014/main" id="{E641EC95-63BF-EA46-8095-1BC8BBAB392D}"/>
              </a:ext>
            </a:extLst>
          </p:cNvPr>
          <p:cNvGrpSpPr/>
          <p:nvPr/>
        </p:nvGrpSpPr>
        <p:grpSpPr>
          <a:xfrm>
            <a:off x="3070389" y="5234419"/>
            <a:ext cx="1092575" cy="492443"/>
            <a:chOff x="3515990" y="2932993"/>
            <a:chExt cx="1092575" cy="492443"/>
          </a:xfrm>
        </p:grpSpPr>
        <p:cxnSp>
          <p:nvCxnSpPr>
            <p:cNvPr id="13" name="Straight Arrow Connector 12">
              <a:extLst>
                <a:ext uri="{FF2B5EF4-FFF2-40B4-BE49-F238E27FC236}">
                  <a16:creationId xmlns:a16="http://schemas.microsoft.com/office/drawing/2014/main" id="{7CA2251C-C6B0-DE4A-831C-720C841F5256}"/>
                </a:ext>
              </a:extLst>
            </p:cNvPr>
            <p:cNvCxnSpPr/>
            <p:nvPr/>
          </p:nvCxnSpPr>
          <p:spPr>
            <a:xfrm flipV="1">
              <a:off x="4054835" y="3354040"/>
              <a:ext cx="553730" cy="3556"/>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70899A12-792C-E146-98CB-B77B95D7D55F}"/>
                    </a:ext>
                  </a:extLst>
                </p:cNvPr>
                <p:cNvSpPr txBox="1"/>
                <p:nvPr/>
              </p:nvSpPr>
              <p:spPr>
                <a:xfrm>
                  <a:off x="3515990" y="2932993"/>
                  <a:ext cx="466153"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𝑡</m:t>
                            </m:r>
                          </m:e>
                          <m:sub>
                            <m:r>
                              <a:rPr lang="en-US" sz="3200" b="0" i="1" smtClean="0">
                                <a:latin typeface="Cambria Math" panose="02040503050406030204" pitchFamily="18" charset="0"/>
                              </a:rPr>
                              <m:t>𝑑</m:t>
                            </m:r>
                          </m:sub>
                        </m:sSub>
                      </m:oMath>
                    </m:oMathPara>
                  </a14:m>
                  <a:endParaRPr lang="en-US" sz="3200" dirty="0"/>
                </a:p>
              </p:txBody>
            </p:sp>
          </mc:Choice>
          <mc:Fallback xmlns="">
            <p:sp>
              <p:nvSpPr>
                <p:cNvPr id="43" name="TextBox 42"/>
                <p:cNvSpPr txBox="1">
                  <a:spLocks noRot="1" noChangeAspect="1" noMove="1" noResize="1" noEditPoints="1" noAdjustHandles="1" noChangeArrowheads="1" noChangeShapeType="1" noTextEdit="1"/>
                </p:cNvSpPr>
                <p:nvPr/>
              </p:nvSpPr>
              <p:spPr>
                <a:xfrm>
                  <a:off x="3515990" y="2932993"/>
                  <a:ext cx="466153" cy="492443"/>
                </a:xfrm>
                <a:prstGeom prst="rect">
                  <a:avLst/>
                </a:prstGeom>
                <a:blipFill>
                  <a:blip r:embed="rId7"/>
                  <a:stretch>
                    <a:fillRect/>
                  </a:stretch>
                </a:blipFill>
              </p:spPr>
              <p:txBody>
                <a:bodyPr/>
                <a:lstStyle/>
                <a:p>
                  <a:r>
                    <a:rPr lang="en-US">
                      <a:noFill/>
                    </a:rPr>
                    <a:t> </a:t>
                  </a:r>
                </a:p>
              </p:txBody>
            </p:sp>
          </mc:Fallback>
        </mc:AlternateContent>
      </p:grpSp>
    </p:spTree>
    <p:extLst>
      <p:ext uri="{BB962C8B-B14F-4D97-AF65-F5344CB8AC3E}">
        <p14:creationId xmlns:p14="http://schemas.microsoft.com/office/powerpoint/2010/main" val="2512312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500"/>
                                        <p:tgtEl>
                                          <p:spTgt spid="6">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nodeType="withEffect">
                                  <p:stCondLst>
                                    <p:cond delay="0"/>
                                  </p:stCondLst>
                                  <p:childTnLst>
                                    <p:set>
                                      <p:cBhvr>
                                        <p:cTn id="17" dur="1" fill="hold">
                                          <p:stCondLst>
                                            <p:cond delay="0"/>
                                          </p:stCondLst>
                                        </p:cTn>
                                        <p:tgtEl>
                                          <p:spTgt spid="6">
                                            <p:txEl>
                                              <p:pRg st="2" end="2"/>
                                            </p:txEl>
                                          </p:spTgt>
                                        </p:tgtEl>
                                        <p:attrNameLst>
                                          <p:attrName>style.visibility</p:attrName>
                                        </p:attrNameLst>
                                      </p:cBhvr>
                                      <p:to>
                                        <p:strVal val="visible"/>
                                      </p:to>
                                    </p:set>
                                    <p:animEffect transition="in" filter="fade">
                                      <p:cBhvr>
                                        <p:cTn id="18" dur="500"/>
                                        <p:tgtEl>
                                          <p:spTgt spid="6">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par>
                                <p:cTn id="24" presetID="10" presetClass="entr" presetSubtype="0" fill="hold"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childTnLst>
                          </p:cTn>
                        </p:par>
                        <p:par>
                          <p:cTn id="27" fill="hold">
                            <p:stCondLst>
                              <p:cond delay="500"/>
                            </p:stCondLst>
                            <p:childTnLst>
                              <p:par>
                                <p:cTn id="28" presetID="10" presetClass="entr" presetSubtype="0" fill="hold" nodeType="afterEffect">
                                  <p:stCondLst>
                                    <p:cond delay="0"/>
                                  </p:stCondLst>
                                  <p:childTnLst>
                                    <p:set>
                                      <p:cBhvr>
                                        <p:cTn id="29" dur="1" fill="hold">
                                          <p:stCondLst>
                                            <p:cond delay="0"/>
                                          </p:stCondLst>
                                        </p:cTn>
                                        <p:tgtEl>
                                          <p:spTgt spid="6">
                                            <p:txEl>
                                              <p:pRg st="3" end="3"/>
                                            </p:txEl>
                                          </p:spTgt>
                                        </p:tgtEl>
                                        <p:attrNameLst>
                                          <p:attrName>style.visibility</p:attrName>
                                        </p:attrNameLst>
                                      </p:cBhvr>
                                      <p:to>
                                        <p:strVal val="visible"/>
                                      </p:to>
                                    </p:set>
                                    <p:animEffect transition="in" filter="fade">
                                      <p:cBhvr>
                                        <p:cTn id="30"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1E9C4CE-1F17-AB4A-9BCD-49D63697F4E7}"/>
              </a:ext>
            </a:extLst>
          </p:cNvPr>
          <p:cNvSpPr>
            <a:spLocks noGrp="1"/>
          </p:cNvSpPr>
          <p:nvPr>
            <p:ph type="sldNum" sz="quarter" idx="12"/>
          </p:nvPr>
        </p:nvSpPr>
        <p:spPr/>
        <p:txBody>
          <a:bodyPr/>
          <a:lstStyle/>
          <a:p>
            <a:fld id="{088FEC65-D79E-4DCE-A549-ACBEE94ABE9E}" type="slidenum">
              <a:rPr lang="en-US" smtClean="0"/>
              <a:t>11</a:t>
            </a:fld>
            <a:endParaRPr lang="en-US" dirty="0"/>
          </a:p>
        </p:txBody>
      </p:sp>
      <p:grpSp>
        <p:nvGrpSpPr>
          <p:cNvPr id="6" name="Group 5">
            <a:extLst>
              <a:ext uri="{FF2B5EF4-FFF2-40B4-BE49-F238E27FC236}">
                <a16:creationId xmlns:a16="http://schemas.microsoft.com/office/drawing/2014/main" id="{B2BAC0D7-4E36-C244-81C2-E7DAD6AC3B33}"/>
              </a:ext>
            </a:extLst>
          </p:cNvPr>
          <p:cNvGrpSpPr/>
          <p:nvPr/>
        </p:nvGrpSpPr>
        <p:grpSpPr>
          <a:xfrm>
            <a:off x="1221108" y="526647"/>
            <a:ext cx="2080893" cy="1646378"/>
            <a:chOff x="616920" y="304800"/>
            <a:chExt cx="1981200" cy="1600200"/>
          </a:xfrm>
        </p:grpSpPr>
        <p:sp>
          <p:nvSpPr>
            <p:cNvPr id="41" name="Rounded Rectangle 40">
              <a:extLst>
                <a:ext uri="{FF2B5EF4-FFF2-40B4-BE49-F238E27FC236}">
                  <a16:creationId xmlns:a16="http://schemas.microsoft.com/office/drawing/2014/main" id="{ED96B325-6092-0D4C-AB96-20586DCC0911}"/>
                </a:ext>
              </a:extLst>
            </p:cNvPr>
            <p:cNvSpPr/>
            <p:nvPr/>
          </p:nvSpPr>
          <p:spPr>
            <a:xfrm>
              <a:off x="616920" y="304800"/>
              <a:ext cx="1981200" cy="16002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a:p>
          </p:txBody>
        </p:sp>
        <p:pic>
          <p:nvPicPr>
            <p:cNvPr id="42" name="Picture 41" descr="512px-Linear-chirp.svg.png">
              <a:extLst>
                <a:ext uri="{FF2B5EF4-FFF2-40B4-BE49-F238E27FC236}">
                  <a16:creationId xmlns:a16="http://schemas.microsoft.com/office/drawing/2014/main" id="{578F07F1-4CBD-E444-A7D1-D36AD3BA7DCD}"/>
                </a:ext>
              </a:extLst>
            </p:cNvPr>
            <p:cNvPicPr>
              <a:picLocks noChangeAspect="1"/>
            </p:cNvPicPr>
            <p:nvPr/>
          </p:nvPicPr>
          <p:blipFill>
            <a:blip r:embed="rId3" cstate="print"/>
            <a:stretch>
              <a:fillRect/>
            </a:stretch>
          </p:blipFill>
          <p:spPr>
            <a:xfrm>
              <a:off x="896322" y="381000"/>
              <a:ext cx="1320799" cy="884833"/>
            </a:xfrm>
            <a:prstGeom prst="rect">
              <a:avLst/>
            </a:prstGeom>
          </p:spPr>
        </p:pic>
        <p:sp>
          <p:nvSpPr>
            <p:cNvPr id="43" name="TextBox 42">
              <a:extLst>
                <a:ext uri="{FF2B5EF4-FFF2-40B4-BE49-F238E27FC236}">
                  <a16:creationId xmlns:a16="http://schemas.microsoft.com/office/drawing/2014/main" id="{05E42D2E-898E-BE4C-B854-C22B9B4201C8}"/>
                </a:ext>
              </a:extLst>
            </p:cNvPr>
            <p:cNvSpPr txBox="1"/>
            <p:nvPr/>
          </p:nvSpPr>
          <p:spPr>
            <a:xfrm>
              <a:off x="663471" y="1282700"/>
              <a:ext cx="1843962" cy="488664"/>
            </a:xfrm>
            <a:prstGeom prst="rect">
              <a:avLst/>
            </a:prstGeom>
            <a:noFill/>
          </p:spPr>
          <p:txBody>
            <a:bodyPr wrap="none" rtlCol="0">
              <a:spAutoFit/>
            </a:bodyPr>
            <a:lstStyle/>
            <a:p>
              <a:r>
                <a:rPr lang="en-US" sz="2667" dirty="0"/>
                <a:t>FMCW Chirp</a:t>
              </a:r>
            </a:p>
          </p:txBody>
        </p:sp>
      </p:grpSp>
      <p:grpSp>
        <p:nvGrpSpPr>
          <p:cNvPr id="7" name="Group 6">
            <a:extLst>
              <a:ext uri="{FF2B5EF4-FFF2-40B4-BE49-F238E27FC236}">
                <a16:creationId xmlns:a16="http://schemas.microsoft.com/office/drawing/2014/main" id="{8BF4C56D-8B25-4946-8696-D7720E96EC22}"/>
              </a:ext>
            </a:extLst>
          </p:cNvPr>
          <p:cNvGrpSpPr/>
          <p:nvPr/>
        </p:nvGrpSpPr>
        <p:grpSpPr>
          <a:xfrm>
            <a:off x="9215159" y="435183"/>
            <a:ext cx="1960841" cy="1556411"/>
            <a:chOff x="4565628" y="457200"/>
            <a:chExt cx="1981200" cy="1605377"/>
          </a:xfrm>
        </p:grpSpPr>
        <p:sp>
          <p:nvSpPr>
            <p:cNvPr id="38" name="Rounded Rectangle 37">
              <a:extLst>
                <a:ext uri="{FF2B5EF4-FFF2-40B4-BE49-F238E27FC236}">
                  <a16:creationId xmlns:a16="http://schemas.microsoft.com/office/drawing/2014/main" id="{81E21C33-0541-094A-A32C-9860354E9309}"/>
                </a:ext>
              </a:extLst>
            </p:cNvPr>
            <p:cNvSpPr/>
            <p:nvPr/>
          </p:nvSpPr>
          <p:spPr>
            <a:xfrm>
              <a:off x="4565628" y="457200"/>
              <a:ext cx="1981200" cy="160020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28"/>
            </a:p>
          </p:txBody>
        </p:sp>
        <p:pic>
          <p:nvPicPr>
            <p:cNvPr id="39" name="Picture 38" descr="clio-emt-speaker.png">
              <a:extLst>
                <a:ext uri="{FF2B5EF4-FFF2-40B4-BE49-F238E27FC236}">
                  <a16:creationId xmlns:a16="http://schemas.microsoft.com/office/drawing/2014/main" id="{BE46D8D6-65BD-F74B-9CAE-1CAF02938A89}"/>
                </a:ext>
              </a:extLst>
            </p:cNvPr>
            <p:cNvPicPr>
              <a:picLocks noChangeAspect="1"/>
            </p:cNvPicPr>
            <p:nvPr/>
          </p:nvPicPr>
          <p:blipFill>
            <a:blip r:embed="rId4" cstate="print"/>
            <a:stretch>
              <a:fillRect/>
            </a:stretch>
          </p:blipFill>
          <p:spPr>
            <a:xfrm>
              <a:off x="4724400" y="533400"/>
              <a:ext cx="1524000" cy="1249326"/>
            </a:xfrm>
            <a:prstGeom prst="rect">
              <a:avLst/>
            </a:prstGeom>
          </p:spPr>
        </p:pic>
        <p:sp>
          <p:nvSpPr>
            <p:cNvPr id="40" name="TextBox 39">
              <a:extLst>
                <a:ext uri="{FF2B5EF4-FFF2-40B4-BE49-F238E27FC236}">
                  <a16:creationId xmlns:a16="http://schemas.microsoft.com/office/drawing/2014/main" id="{CBD831BE-0CBD-9545-96A9-4CE42F595F18}"/>
                </a:ext>
              </a:extLst>
            </p:cNvPr>
            <p:cNvSpPr txBox="1"/>
            <p:nvPr/>
          </p:nvSpPr>
          <p:spPr>
            <a:xfrm>
              <a:off x="5058243" y="1676400"/>
              <a:ext cx="953129" cy="386177"/>
            </a:xfrm>
            <a:prstGeom prst="rect">
              <a:avLst/>
            </a:prstGeom>
            <a:noFill/>
          </p:spPr>
          <p:txBody>
            <a:bodyPr wrap="none" rtlCol="0">
              <a:spAutoFit/>
            </a:bodyPr>
            <a:lstStyle/>
            <a:p>
              <a:r>
                <a:rPr lang="en-US" sz="1833" dirty="0"/>
                <a:t>Speaker</a:t>
              </a:r>
            </a:p>
          </p:txBody>
        </p:sp>
      </p:grpSp>
      <p:grpSp>
        <p:nvGrpSpPr>
          <p:cNvPr id="8" name="Group 7">
            <a:extLst>
              <a:ext uri="{FF2B5EF4-FFF2-40B4-BE49-F238E27FC236}">
                <a16:creationId xmlns:a16="http://schemas.microsoft.com/office/drawing/2014/main" id="{A153D586-C380-FD4A-B056-35D8C213FB5D}"/>
              </a:ext>
            </a:extLst>
          </p:cNvPr>
          <p:cNvGrpSpPr/>
          <p:nvPr/>
        </p:nvGrpSpPr>
        <p:grpSpPr>
          <a:xfrm>
            <a:off x="9271001" y="2847425"/>
            <a:ext cx="1965288" cy="1554910"/>
            <a:chOff x="4626588" y="2743200"/>
            <a:chExt cx="1981200" cy="1600200"/>
          </a:xfrm>
        </p:grpSpPr>
        <p:pic>
          <p:nvPicPr>
            <p:cNvPr id="35" name="Picture 34" descr="vintage-microphone.png">
              <a:extLst>
                <a:ext uri="{FF2B5EF4-FFF2-40B4-BE49-F238E27FC236}">
                  <a16:creationId xmlns:a16="http://schemas.microsoft.com/office/drawing/2014/main" id="{AF58FA47-484E-6A43-BC02-E492F26C187E}"/>
                </a:ext>
              </a:extLst>
            </p:cNvPr>
            <p:cNvPicPr>
              <a:picLocks noChangeAspect="1"/>
            </p:cNvPicPr>
            <p:nvPr/>
          </p:nvPicPr>
          <p:blipFill>
            <a:blip r:embed="rId5"/>
            <a:stretch>
              <a:fillRect/>
            </a:stretch>
          </p:blipFill>
          <p:spPr>
            <a:xfrm>
              <a:off x="5029200" y="2863850"/>
              <a:ext cx="1130300" cy="1130300"/>
            </a:xfrm>
            <a:prstGeom prst="rect">
              <a:avLst/>
            </a:prstGeom>
          </p:spPr>
        </p:pic>
        <p:sp>
          <p:nvSpPr>
            <p:cNvPr id="36" name="Rounded Rectangle 35">
              <a:extLst>
                <a:ext uri="{FF2B5EF4-FFF2-40B4-BE49-F238E27FC236}">
                  <a16:creationId xmlns:a16="http://schemas.microsoft.com/office/drawing/2014/main" id="{792AD00B-69F6-8047-A8CE-42283508BD87}"/>
                </a:ext>
              </a:extLst>
            </p:cNvPr>
            <p:cNvSpPr/>
            <p:nvPr/>
          </p:nvSpPr>
          <p:spPr>
            <a:xfrm>
              <a:off x="4626588" y="2743200"/>
              <a:ext cx="1981200" cy="16002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28"/>
            </a:p>
          </p:txBody>
        </p:sp>
        <p:sp>
          <p:nvSpPr>
            <p:cNvPr id="37" name="TextBox 36">
              <a:extLst>
                <a:ext uri="{FF2B5EF4-FFF2-40B4-BE49-F238E27FC236}">
                  <a16:creationId xmlns:a16="http://schemas.microsoft.com/office/drawing/2014/main" id="{C3578AA8-0875-9A4A-B420-405BD05578D8}"/>
                </a:ext>
              </a:extLst>
            </p:cNvPr>
            <p:cNvSpPr txBox="1"/>
            <p:nvPr/>
          </p:nvSpPr>
          <p:spPr>
            <a:xfrm>
              <a:off x="4891828" y="3849158"/>
              <a:ext cx="1362015" cy="385303"/>
            </a:xfrm>
            <a:prstGeom prst="rect">
              <a:avLst/>
            </a:prstGeom>
            <a:noFill/>
          </p:spPr>
          <p:txBody>
            <a:bodyPr wrap="none" rtlCol="0">
              <a:spAutoFit/>
            </a:bodyPr>
            <a:lstStyle/>
            <a:p>
              <a:r>
                <a:rPr lang="en-US" sz="1833" dirty="0"/>
                <a:t>Microphone</a:t>
              </a:r>
            </a:p>
          </p:txBody>
        </p:sp>
      </p:grpSp>
      <p:sp>
        <p:nvSpPr>
          <p:cNvPr id="9" name="Oval 8">
            <a:extLst>
              <a:ext uri="{FF2B5EF4-FFF2-40B4-BE49-F238E27FC236}">
                <a16:creationId xmlns:a16="http://schemas.microsoft.com/office/drawing/2014/main" id="{BA920A5E-0F83-1643-8930-5D3098FB85E8}"/>
              </a:ext>
            </a:extLst>
          </p:cNvPr>
          <p:cNvSpPr/>
          <p:nvPr/>
        </p:nvSpPr>
        <p:spPr>
          <a:xfrm>
            <a:off x="1307100" y="3133287"/>
            <a:ext cx="1120482" cy="109758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678" dirty="0"/>
              <a:t>X</a:t>
            </a:r>
          </a:p>
        </p:txBody>
      </p:sp>
      <p:sp>
        <p:nvSpPr>
          <p:cNvPr id="10" name="TextBox 9">
            <a:extLst>
              <a:ext uri="{FF2B5EF4-FFF2-40B4-BE49-F238E27FC236}">
                <a16:creationId xmlns:a16="http://schemas.microsoft.com/office/drawing/2014/main" id="{53CBFCAF-1954-BA40-A7E9-1ED6A06AE7A0}"/>
              </a:ext>
            </a:extLst>
          </p:cNvPr>
          <p:cNvSpPr txBox="1"/>
          <p:nvPr/>
        </p:nvSpPr>
        <p:spPr>
          <a:xfrm>
            <a:off x="2863220" y="5296853"/>
            <a:ext cx="184730" cy="281295"/>
          </a:xfrm>
          <a:prstGeom prst="rect">
            <a:avLst/>
          </a:prstGeom>
          <a:noFill/>
        </p:spPr>
        <p:txBody>
          <a:bodyPr wrap="none" rtlCol="0">
            <a:spAutoFit/>
          </a:bodyPr>
          <a:lstStyle/>
          <a:p>
            <a:pPr algn="ctr"/>
            <a:endParaRPr lang="en-US" sz="1228" dirty="0"/>
          </a:p>
        </p:txBody>
      </p:sp>
      <p:grpSp>
        <p:nvGrpSpPr>
          <p:cNvPr id="11" name="Group 10">
            <a:extLst>
              <a:ext uri="{FF2B5EF4-FFF2-40B4-BE49-F238E27FC236}">
                <a16:creationId xmlns:a16="http://schemas.microsoft.com/office/drawing/2014/main" id="{16A2EFE9-F216-F54F-A875-B8DBAEB37428}"/>
              </a:ext>
            </a:extLst>
          </p:cNvPr>
          <p:cNvGrpSpPr/>
          <p:nvPr/>
        </p:nvGrpSpPr>
        <p:grpSpPr>
          <a:xfrm>
            <a:off x="3302001" y="2724961"/>
            <a:ext cx="1905002" cy="1804016"/>
            <a:chOff x="1909381" y="4800600"/>
            <a:chExt cx="1757410" cy="1698962"/>
          </a:xfrm>
        </p:grpSpPr>
        <p:sp>
          <p:nvSpPr>
            <p:cNvPr id="32" name="Rounded Rectangle 31">
              <a:extLst>
                <a:ext uri="{FF2B5EF4-FFF2-40B4-BE49-F238E27FC236}">
                  <a16:creationId xmlns:a16="http://schemas.microsoft.com/office/drawing/2014/main" id="{5193847F-02D1-EA40-961F-4EB7B52A5256}"/>
                </a:ext>
              </a:extLst>
            </p:cNvPr>
            <p:cNvSpPr/>
            <p:nvPr/>
          </p:nvSpPr>
          <p:spPr>
            <a:xfrm>
              <a:off x="1981200" y="4800600"/>
              <a:ext cx="1685591" cy="160019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28"/>
            </a:p>
          </p:txBody>
        </p:sp>
        <p:pic>
          <p:nvPicPr>
            <p:cNvPr id="33" name="Picture 32" descr="480px-Window_function_and_frequency_response_-_Hann.svg.png">
              <a:extLst>
                <a:ext uri="{FF2B5EF4-FFF2-40B4-BE49-F238E27FC236}">
                  <a16:creationId xmlns:a16="http://schemas.microsoft.com/office/drawing/2014/main" id="{6FC681CD-303B-9F45-B66B-E68595147FEA}"/>
                </a:ext>
              </a:extLst>
            </p:cNvPr>
            <p:cNvPicPr>
              <a:picLocks noChangeAspect="1"/>
            </p:cNvPicPr>
            <p:nvPr/>
          </p:nvPicPr>
          <p:blipFill>
            <a:blip r:embed="rId6"/>
            <a:stretch>
              <a:fillRect/>
            </a:stretch>
          </p:blipFill>
          <p:spPr>
            <a:xfrm>
              <a:off x="2260865" y="4800600"/>
              <a:ext cx="1105755" cy="1085922"/>
            </a:xfrm>
            <a:prstGeom prst="rect">
              <a:avLst/>
            </a:prstGeom>
          </p:spPr>
        </p:pic>
        <p:sp>
          <p:nvSpPr>
            <p:cNvPr id="34" name="TextBox 33">
              <a:extLst>
                <a:ext uri="{FF2B5EF4-FFF2-40B4-BE49-F238E27FC236}">
                  <a16:creationId xmlns:a16="http://schemas.microsoft.com/office/drawing/2014/main" id="{B8AEA0E1-6A61-A746-AA57-CD1D765C1EAD}"/>
                </a:ext>
              </a:extLst>
            </p:cNvPr>
            <p:cNvSpPr txBox="1"/>
            <p:nvPr/>
          </p:nvSpPr>
          <p:spPr>
            <a:xfrm>
              <a:off x="1909381" y="5848116"/>
              <a:ext cx="1757410" cy="651446"/>
            </a:xfrm>
            <a:prstGeom prst="rect">
              <a:avLst/>
            </a:prstGeom>
            <a:noFill/>
          </p:spPr>
          <p:txBody>
            <a:bodyPr wrap="square" rtlCol="0">
              <a:spAutoFit/>
            </a:bodyPr>
            <a:lstStyle/>
            <a:p>
              <a:pPr algn="ctr"/>
              <a:r>
                <a:rPr lang="en-US" sz="2667" dirty="0"/>
                <a:t>Windowing</a:t>
              </a:r>
            </a:p>
            <a:p>
              <a:pPr algn="ctr"/>
              <a:endParaRPr lang="en-US" sz="1228" dirty="0"/>
            </a:p>
          </p:txBody>
        </p:sp>
      </p:grpSp>
      <p:cxnSp>
        <p:nvCxnSpPr>
          <p:cNvPr id="12" name="Straight Arrow Connector 11">
            <a:extLst>
              <a:ext uri="{FF2B5EF4-FFF2-40B4-BE49-F238E27FC236}">
                <a16:creationId xmlns:a16="http://schemas.microsoft.com/office/drawing/2014/main" id="{72035E04-9B7E-7144-8E75-FF9BC9D1CF04}"/>
              </a:ext>
            </a:extLst>
          </p:cNvPr>
          <p:cNvCxnSpPr/>
          <p:nvPr/>
        </p:nvCxnSpPr>
        <p:spPr>
          <a:xfrm>
            <a:off x="3414361" y="1441301"/>
            <a:ext cx="5763318" cy="1906"/>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B13F168C-47B4-BE4A-911C-0AFC0A0B1961}"/>
              </a:ext>
            </a:extLst>
          </p:cNvPr>
          <p:cNvCxnSpPr>
            <a:cxnSpLocks/>
          </p:cNvCxnSpPr>
          <p:nvPr/>
        </p:nvCxnSpPr>
        <p:spPr>
          <a:xfrm rot="10800000">
            <a:off x="7239002" y="3701169"/>
            <a:ext cx="1964512" cy="3845"/>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7AB2A9FB-9538-7F40-A29B-3B2166C2C8A4}"/>
              </a:ext>
            </a:extLst>
          </p:cNvPr>
          <p:cNvCxnSpPr>
            <a:cxnSpLocks/>
          </p:cNvCxnSpPr>
          <p:nvPr/>
        </p:nvCxnSpPr>
        <p:spPr>
          <a:xfrm>
            <a:off x="6598278" y="1624233"/>
            <a:ext cx="5723" cy="1509054"/>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BE86F767-8715-C24D-AB9E-B4F83ABFF7FD}"/>
              </a:ext>
            </a:extLst>
          </p:cNvPr>
          <p:cNvCxnSpPr>
            <a:cxnSpLocks/>
          </p:cNvCxnSpPr>
          <p:nvPr/>
        </p:nvCxnSpPr>
        <p:spPr>
          <a:xfrm flipH="1">
            <a:off x="2474396" y="3703101"/>
            <a:ext cx="672506" cy="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BADCD767-ADFE-664B-80B9-998C43D6C22B}"/>
              </a:ext>
            </a:extLst>
          </p:cNvPr>
          <p:cNvGrpSpPr/>
          <p:nvPr/>
        </p:nvGrpSpPr>
        <p:grpSpPr>
          <a:xfrm>
            <a:off x="1206653" y="5191383"/>
            <a:ext cx="3273472" cy="823188"/>
            <a:chOff x="830562" y="5638800"/>
            <a:chExt cx="4085686" cy="685800"/>
          </a:xfrm>
        </p:grpSpPr>
        <p:sp>
          <p:nvSpPr>
            <p:cNvPr id="30" name="Rounded Rectangle 29">
              <a:extLst>
                <a:ext uri="{FF2B5EF4-FFF2-40B4-BE49-F238E27FC236}">
                  <a16:creationId xmlns:a16="http://schemas.microsoft.com/office/drawing/2014/main" id="{6BDC12A3-D50E-AB4E-B103-E85F1BF5560F}"/>
                </a:ext>
              </a:extLst>
            </p:cNvPr>
            <p:cNvSpPr/>
            <p:nvPr/>
          </p:nvSpPr>
          <p:spPr>
            <a:xfrm>
              <a:off x="830562" y="5638800"/>
              <a:ext cx="1981201" cy="6858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67" dirty="0">
                  <a:solidFill>
                    <a:schemeClr val="tx1"/>
                  </a:solidFill>
                </a:rPr>
                <a:t>FFT</a:t>
              </a:r>
            </a:p>
          </p:txBody>
        </p:sp>
        <p:sp>
          <p:nvSpPr>
            <p:cNvPr id="31" name="TextBox 30">
              <a:extLst>
                <a:ext uri="{FF2B5EF4-FFF2-40B4-BE49-F238E27FC236}">
                  <a16:creationId xmlns:a16="http://schemas.microsoft.com/office/drawing/2014/main" id="{CFC12457-2E24-2144-9FC8-6DCB18758BC3}"/>
                </a:ext>
              </a:extLst>
            </p:cNvPr>
            <p:cNvSpPr txBox="1"/>
            <p:nvPr/>
          </p:nvSpPr>
          <p:spPr>
            <a:xfrm>
              <a:off x="4685683" y="5726667"/>
              <a:ext cx="230565" cy="234348"/>
            </a:xfrm>
            <a:prstGeom prst="rect">
              <a:avLst/>
            </a:prstGeom>
            <a:noFill/>
          </p:spPr>
          <p:txBody>
            <a:bodyPr wrap="none" rtlCol="0">
              <a:spAutoFit/>
            </a:bodyPr>
            <a:lstStyle/>
            <a:p>
              <a:pPr algn="ctr"/>
              <a:endParaRPr lang="en-US" sz="1228" dirty="0"/>
            </a:p>
          </p:txBody>
        </p:sp>
      </p:grpSp>
      <p:cxnSp>
        <p:nvCxnSpPr>
          <p:cNvPr id="17" name="Straight Arrow Connector 16">
            <a:extLst>
              <a:ext uri="{FF2B5EF4-FFF2-40B4-BE49-F238E27FC236}">
                <a16:creationId xmlns:a16="http://schemas.microsoft.com/office/drawing/2014/main" id="{72950601-4430-3349-8C71-E642DB8749F9}"/>
              </a:ext>
            </a:extLst>
          </p:cNvPr>
          <p:cNvCxnSpPr/>
          <p:nvPr/>
        </p:nvCxnSpPr>
        <p:spPr>
          <a:xfrm rot="5400000">
            <a:off x="1501166" y="4731042"/>
            <a:ext cx="731724" cy="622"/>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CF3879B3-7E9A-4545-BC2B-26A8976EBB9D}"/>
              </a:ext>
            </a:extLst>
          </p:cNvPr>
          <p:cNvGrpSpPr/>
          <p:nvPr/>
        </p:nvGrpSpPr>
        <p:grpSpPr>
          <a:xfrm>
            <a:off x="5530845" y="5079999"/>
            <a:ext cx="2089157" cy="931806"/>
            <a:chOff x="3131733" y="5593556"/>
            <a:chExt cx="2607534" cy="776290"/>
          </a:xfrm>
        </p:grpSpPr>
        <p:sp>
          <p:nvSpPr>
            <p:cNvPr id="28" name="Rounded Rectangle 27">
              <a:extLst>
                <a:ext uri="{FF2B5EF4-FFF2-40B4-BE49-F238E27FC236}">
                  <a16:creationId xmlns:a16="http://schemas.microsoft.com/office/drawing/2014/main" id="{0085310E-AFC8-EA40-B4D2-24BDA3193B7E}"/>
                </a:ext>
              </a:extLst>
            </p:cNvPr>
            <p:cNvSpPr/>
            <p:nvPr/>
          </p:nvSpPr>
          <p:spPr>
            <a:xfrm>
              <a:off x="3131733" y="5593556"/>
              <a:ext cx="2607534" cy="77629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333" dirty="0">
                  <a:solidFill>
                    <a:schemeClr val="tx1"/>
                  </a:solidFill>
                </a:rPr>
                <a:t>Peak Detection</a:t>
              </a:r>
            </a:p>
          </p:txBody>
        </p:sp>
        <p:sp>
          <p:nvSpPr>
            <p:cNvPr id="29" name="TextBox 28">
              <a:extLst>
                <a:ext uri="{FF2B5EF4-FFF2-40B4-BE49-F238E27FC236}">
                  <a16:creationId xmlns:a16="http://schemas.microsoft.com/office/drawing/2014/main" id="{F2F3746A-C399-9540-90A7-B3473EAD5A4B}"/>
                </a:ext>
              </a:extLst>
            </p:cNvPr>
            <p:cNvSpPr txBox="1"/>
            <p:nvPr/>
          </p:nvSpPr>
          <p:spPr>
            <a:xfrm>
              <a:off x="4685683" y="5726666"/>
              <a:ext cx="230567" cy="234348"/>
            </a:xfrm>
            <a:prstGeom prst="rect">
              <a:avLst/>
            </a:prstGeom>
            <a:noFill/>
          </p:spPr>
          <p:txBody>
            <a:bodyPr wrap="none" rtlCol="0">
              <a:spAutoFit/>
            </a:bodyPr>
            <a:lstStyle/>
            <a:p>
              <a:pPr algn="ctr"/>
              <a:endParaRPr lang="en-US" sz="1228" dirty="0"/>
            </a:p>
          </p:txBody>
        </p:sp>
      </p:grpSp>
      <p:cxnSp>
        <p:nvCxnSpPr>
          <p:cNvPr id="19" name="Straight Arrow Connector 18">
            <a:extLst>
              <a:ext uri="{FF2B5EF4-FFF2-40B4-BE49-F238E27FC236}">
                <a16:creationId xmlns:a16="http://schemas.microsoft.com/office/drawing/2014/main" id="{B4241F3A-FBF7-844D-9554-FC0FF2C1C219}"/>
              </a:ext>
            </a:extLst>
          </p:cNvPr>
          <p:cNvCxnSpPr/>
          <p:nvPr/>
        </p:nvCxnSpPr>
        <p:spPr>
          <a:xfrm rot="5400000">
            <a:off x="1500542" y="2652722"/>
            <a:ext cx="731724" cy="622"/>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2B26372B-0A21-DA47-AA12-BDD793C91F4A}"/>
              </a:ext>
            </a:extLst>
          </p:cNvPr>
          <p:cNvGrpSpPr/>
          <p:nvPr/>
        </p:nvGrpSpPr>
        <p:grpSpPr>
          <a:xfrm>
            <a:off x="6096002" y="3310611"/>
            <a:ext cx="1038968" cy="823188"/>
            <a:chOff x="4201344" y="5638800"/>
            <a:chExt cx="1296759" cy="685800"/>
          </a:xfrm>
        </p:grpSpPr>
        <p:sp>
          <p:nvSpPr>
            <p:cNvPr id="26" name="Rounded Rectangle 45">
              <a:extLst>
                <a:ext uri="{FF2B5EF4-FFF2-40B4-BE49-F238E27FC236}">
                  <a16:creationId xmlns:a16="http://schemas.microsoft.com/office/drawing/2014/main" id="{A5518DDA-F34D-C041-9B29-61361461F0E0}"/>
                </a:ext>
              </a:extLst>
            </p:cNvPr>
            <p:cNvSpPr/>
            <p:nvPr/>
          </p:nvSpPr>
          <p:spPr>
            <a:xfrm>
              <a:off x="4201344" y="5638800"/>
              <a:ext cx="1296759" cy="6858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67" dirty="0">
                  <a:solidFill>
                    <a:schemeClr val="tx1"/>
                  </a:solidFill>
                </a:rPr>
                <a:t>Sync</a:t>
              </a:r>
            </a:p>
          </p:txBody>
        </p:sp>
        <p:sp>
          <p:nvSpPr>
            <p:cNvPr id="27" name="TextBox 26">
              <a:extLst>
                <a:ext uri="{FF2B5EF4-FFF2-40B4-BE49-F238E27FC236}">
                  <a16:creationId xmlns:a16="http://schemas.microsoft.com/office/drawing/2014/main" id="{5DDFD591-BA70-5041-BCCE-2FF195B43D54}"/>
                </a:ext>
              </a:extLst>
            </p:cNvPr>
            <p:cNvSpPr txBox="1"/>
            <p:nvPr/>
          </p:nvSpPr>
          <p:spPr>
            <a:xfrm>
              <a:off x="4685683" y="5726667"/>
              <a:ext cx="230566" cy="234348"/>
            </a:xfrm>
            <a:prstGeom prst="rect">
              <a:avLst/>
            </a:prstGeom>
            <a:noFill/>
          </p:spPr>
          <p:txBody>
            <a:bodyPr wrap="none" rtlCol="0">
              <a:spAutoFit/>
            </a:bodyPr>
            <a:lstStyle/>
            <a:p>
              <a:pPr algn="ctr"/>
              <a:endParaRPr lang="en-US" sz="1228" dirty="0"/>
            </a:p>
          </p:txBody>
        </p:sp>
      </p:grpSp>
      <p:cxnSp>
        <p:nvCxnSpPr>
          <p:cNvPr id="21" name="Straight Arrow Connector 20">
            <a:extLst>
              <a:ext uri="{FF2B5EF4-FFF2-40B4-BE49-F238E27FC236}">
                <a16:creationId xmlns:a16="http://schemas.microsoft.com/office/drawing/2014/main" id="{0AC93A44-B7A0-5941-8A03-83FF42CA26D8}"/>
              </a:ext>
            </a:extLst>
          </p:cNvPr>
          <p:cNvCxnSpPr>
            <a:cxnSpLocks/>
          </p:cNvCxnSpPr>
          <p:nvPr/>
        </p:nvCxnSpPr>
        <p:spPr>
          <a:xfrm flipH="1">
            <a:off x="5261783" y="3689997"/>
            <a:ext cx="707218" cy="190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C2E3E79B-A817-9A46-893B-68C3DB694975}"/>
              </a:ext>
            </a:extLst>
          </p:cNvPr>
          <p:cNvCxnSpPr>
            <a:cxnSpLocks/>
          </p:cNvCxnSpPr>
          <p:nvPr/>
        </p:nvCxnSpPr>
        <p:spPr>
          <a:xfrm>
            <a:off x="7810203" y="5563101"/>
            <a:ext cx="698799" cy="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1FEC5AD6-9453-CC4C-8F72-68EC1514F0B4}"/>
              </a:ext>
            </a:extLst>
          </p:cNvPr>
          <p:cNvGrpSpPr/>
          <p:nvPr/>
        </p:nvGrpSpPr>
        <p:grpSpPr>
          <a:xfrm>
            <a:off x="8636000" y="5079999"/>
            <a:ext cx="2134852" cy="931806"/>
            <a:chOff x="4087520" y="5593551"/>
            <a:chExt cx="1981200" cy="776290"/>
          </a:xfrm>
        </p:grpSpPr>
        <p:sp>
          <p:nvSpPr>
            <p:cNvPr id="24" name="Rounded Rectangle 54">
              <a:extLst>
                <a:ext uri="{FF2B5EF4-FFF2-40B4-BE49-F238E27FC236}">
                  <a16:creationId xmlns:a16="http://schemas.microsoft.com/office/drawing/2014/main" id="{E3EB0FEF-7F7D-BC4D-B257-2F6B30871451}"/>
                </a:ext>
              </a:extLst>
            </p:cNvPr>
            <p:cNvSpPr/>
            <p:nvPr/>
          </p:nvSpPr>
          <p:spPr>
            <a:xfrm>
              <a:off x="4087520" y="5593551"/>
              <a:ext cx="1981200" cy="77629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333" dirty="0">
                  <a:solidFill>
                    <a:schemeClr val="tx1"/>
                  </a:solidFill>
                </a:rPr>
                <a:t>Peak</a:t>
              </a:r>
            </a:p>
            <a:p>
              <a:pPr algn="ctr"/>
              <a:r>
                <a:rPr lang="en-US" sz="3333" dirty="0">
                  <a:solidFill>
                    <a:schemeClr val="tx1"/>
                  </a:solidFill>
                </a:rPr>
                <a:t>Selection</a:t>
              </a:r>
            </a:p>
          </p:txBody>
        </p:sp>
        <p:sp>
          <p:nvSpPr>
            <p:cNvPr id="25" name="TextBox 24">
              <a:extLst>
                <a:ext uri="{FF2B5EF4-FFF2-40B4-BE49-F238E27FC236}">
                  <a16:creationId xmlns:a16="http://schemas.microsoft.com/office/drawing/2014/main" id="{C17780D3-5926-E34B-A573-00BFEE0BAA25}"/>
                </a:ext>
              </a:extLst>
            </p:cNvPr>
            <p:cNvSpPr txBox="1"/>
            <p:nvPr/>
          </p:nvSpPr>
          <p:spPr>
            <a:xfrm>
              <a:off x="4719872" y="5726667"/>
              <a:ext cx="171434" cy="234348"/>
            </a:xfrm>
            <a:prstGeom prst="rect">
              <a:avLst/>
            </a:prstGeom>
            <a:noFill/>
          </p:spPr>
          <p:txBody>
            <a:bodyPr wrap="none" rtlCol="0">
              <a:spAutoFit/>
            </a:bodyPr>
            <a:lstStyle/>
            <a:p>
              <a:pPr algn="ctr"/>
              <a:endParaRPr lang="en-US" sz="1228" dirty="0"/>
            </a:p>
          </p:txBody>
        </p:sp>
      </p:grpSp>
      <p:sp>
        <p:nvSpPr>
          <p:cNvPr id="45" name="TextBox 44">
            <a:extLst>
              <a:ext uri="{FF2B5EF4-FFF2-40B4-BE49-F238E27FC236}">
                <a16:creationId xmlns:a16="http://schemas.microsoft.com/office/drawing/2014/main" id="{A88F2951-57F8-5243-BF19-74930696AE2F}"/>
              </a:ext>
            </a:extLst>
          </p:cNvPr>
          <p:cNvSpPr txBox="1"/>
          <p:nvPr/>
        </p:nvSpPr>
        <p:spPr>
          <a:xfrm>
            <a:off x="3048003" y="5056675"/>
            <a:ext cx="1861407" cy="451342"/>
          </a:xfrm>
          <a:prstGeom prst="rect">
            <a:avLst/>
          </a:prstGeom>
          <a:noFill/>
        </p:spPr>
        <p:txBody>
          <a:bodyPr wrap="none" rtlCol="0">
            <a:spAutoFit/>
          </a:bodyPr>
          <a:lstStyle/>
          <a:p>
            <a:r>
              <a:rPr lang="en-US" sz="2333" dirty="0"/>
              <a:t>FMCW Profile</a:t>
            </a:r>
          </a:p>
        </p:txBody>
      </p:sp>
      <p:cxnSp>
        <p:nvCxnSpPr>
          <p:cNvPr id="46" name="Straight Arrow Connector 45">
            <a:extLst>
              <a:ext uri="{FF2B5EF4-FFF2-40B4-BE49-F238E27FC236}">
                <a16:creationId xmlns:a16="http://schemas.microsoft.com/office/drawing/2014/main" id="{CBCA6954-0BEC-C341-B2BC-6E3CA9F2828D}"/>
              </a:ext>
            </a:extLst>
          </p:cNvPr>
          <p:cNvCxnSpPr/>
          <p:nvPr/>
        </p:nvCxnSpPr>
        <p:spPr>
          <a:xfrm>
            <a:off x="2872684" y="5604418"/>
            <a:ext cx="2588318" cy="1905"/>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79C877E-F50B-D040-85C1-B60F13BA6103}"/>
              </a:ext>
            </a:extLst>
          </p:cNvPr>
          <p:cNvSpPr txBox="1"/>
          <p:nvPr/>
        </p:nvSpPr>
        <p:spPr>
          <a:xfrm>
            <a:off x="7682946" y="3190727"/>
            <a:ext cx="1334981" cy="938590"/>
          </a:xfrm>
          <a:prstGeom prst="rect">
            <a:avLst/>
          </a:prstGeom>
          <a:noFill/>
        </p:spPr>
        <p:txBody>
          <a:bodyPr wrap="none" rtlCol="0">
            <a:spAutoFit/>
          </a:bodyPr>
          <a:lstStyle/>
          <a:p>
            <a:pPr algn="ctr">
              <a:spcAft>
                <a:spcPts val="1000"/>
              </a:spcAft>
            </a:pPr>
            <a:r>
              <a:rPr lang="en-US" sz="2333" dirty="0"/>
              <a:t>Recorded</a:t>
            </a:r>
          </a:p>
          <a:p>
            <a:pPr algn="ctr">
              <a:spcAft>
                <a:spcPts val="1000"/>
              </a:spcAft>
            </a:pPr>
            <a:r>
              <a:rPr lang="en-US" sz="2333" dirty="0"/>
              <a:t>Audio</a:t>
            </a:r>
          </a:p>
        </p:txBody>
      </p:sp>
      <p:pic>
        <p:nvPicPr>
          <p:cNvPr id="51" name="Picture 50">
            <a:extLst>
              <a:ext uri="{FF2B5EF4-FFF2-40B4-BE49-F238E27FC236}">
                <a16:creationId xmlns:a16="http://schemas.microsoft.com/office/drawing/2014/main" id="{56A83FC9-DD2F-794D-ABE9-7A42FC3587F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137641" y="5624724"/>
            <a:ext cx="1675659" cy="1206344"/>
          </a:xfrm>
          <a:prstGeom prst="rect">
            <a:avLst/>
          </a:prstGeom>
        </p:spPr>
      </p:pic>
      <p:sp>
        <p:nvSpPr>
          <p:cNvPr id="2" name="TextBox 1">
            <a:extLst>
              <a:ext uri="{FF2B5EF4-FFF2-40B4-BE49-F238E27FC236}">
                <a16:creationId xmlns:a16="http://schemas.microsoft.com/office/drawing/2014/main" id="{EE545630-CF5B-CA46-B909-A17070838DC5}"/>
              </a:ext>
            </a:extLst>
          </p:cNvPr>
          <p:cNvSpPr txBox="1"/>
          <p:nvPr/>
        </p:nvSpPr>
        <p:spPr>
          <a:xfrm>
            <a:off x="4688387" y="249248"/>
            <a:ext cx="3151825" cy="707886"/>
          </a:xfrm>
          <a:prstGeom prst="rect">
            <a:avLst/>
          </a:prstGeom>
          <a:noFill/>
        </p:spPr>
        <p:txBody>
          <a:bodyPr wrap="none" rtlCol="0">
            <a:spAutoFit/>
          </a:bodyPr>
          <a:lstStyle/>
          <a:p>
            <a:r>
              <a:rPr lang="en-US" sz="4000" dirty="0">
                <a:ln w="0"/>
                <a:effectLst>
                  <a:outerShdw blurRad="38100" dist="19050" dir="2700000" algn="tl" rotWithShape="0">
                    <a:schemeClr val="dk1">
                      <a:alpha val="40000"/>
                    </a:schemeClr>
                  </a:outerShdw>
                </a:effectLst>
              </a:rPr>
              <a:t>FMCW</a:t>
            </a:r>
            <a:r>
              <a:rPr lang="en-US" sz="3600" dirty="0">
                <a:ln w="0"/>
                <a:effectLst>
                  <a:outerShdw blurRad="38100" dist="19050" dir="2700000" algn="tl" rotWithShape="0">
                    <a:schemeClr val="dk1">
                      <a:alpha val="40000"/>
                    </a:schemeClr>
                  </a:outerShdw>
                </a:effectLst>
              </a:rPr>
              <a:t> Module</a:t>
            </a:r>
          </a:p>
        </p:txBody>
      </p:sp>
      <p:pic>
        <p:nvPicPr>
          <p:cNvPr id="5" name="Picture 4">
            <a:extLst>
              <a:ext uri="{FF2B5EF4-FFF2-40B4-BE49-F238E27FC236}">
                <a16:creationId xmlns:a16="http://schemas.microsoft.com/office/drawing/2014/main" id="{7F272475-B616-5C40-AC5C-C6C86D98972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8964" y="4014142"/>
            <a:ext cx="1325552" cy="1083073"/>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pic>
        <p:nvPicPr>
          <p:cNvPr id="50" name="Picture 49">
            <a:extLst>
              <a:ext uri="{FF2B5EF4-FFF2-40B4-BE49-F238E27FC236}">
                <a16:creationId xmlns:a16="http://schemas.microsoft.com/office/drawing/2014/main" id="{AB93668F-6F7B-3B48-B57F-CAA3CEECAEC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134697" y="2217633"/>
            <a:ext cx="1339602" cy="1065955"/>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626691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500"/>
                                        <p:tgtEl>
                                          <p:spTgt spid="47"/>
                                        </p:tgtEl>
                                      </p:cBhvr>
                                    </p:animEffect>
                                  </p:childTnLst>
                                </p:cTn>
                              </p:par>
                              <p:par>
                                <p:cTn id="20" presetID="10" presetClass="entr" presetSubtype="0"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par>
                                <p:cTn id="28" presetID="10" presetClass="entr" presetSubtype="0" fill="hold" nodeType="with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500"/>
                                        <p:tgtEl>
                                          <p:spTgt spid="20"/>
                                        </p:tgtEl>
                                      </p:cBhvr>
                                    </p:animEffect>
                                  </p:childTnLst>
                                </p:cTn>
                              </p:par>
                              <p:par>
                                <p:cTn id="31" presetID="10" presetClass="entr" presetSubtype="0" fill="hold" nodeType="with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fade">
                                      <p:cBhvr>
                                        <p:cTn id="33" dur="500"/>
                                        <p:tgtEl>
                                          <p:spTgt spid="21"/>
                                        </p:tgtEl>
                                      </p:cBhvr>
                                    </p:animEffect>
                                  </p:childTnLst>
                                </p:cTn>
                              </p:par>
                              <p:par>
                                <p:cTn id="34" presetID="10" presetClass="entr" presetSubtype="0" fill="hold"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500"/>
                                        <p:tgtEl>
                                          <p:spTgt spid="11"/>
                                        </p:tgtEl>
                                      </p:cBhvr>
                                    </p:animEffect>
                                  </p:childTnLst>
                                </p:cTn>
                              </p:par>
                              <p:par>
                                <p:cTn id="37" presetID="10" presetClass="entr" presetSubtype="0" fill="hold"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500"/>
                                        <p:tgtEl>
                                          <p:spTgt spid="50"/>
                                        </p:tgtEl>
                                      </p:cBhvr>
                                    </p:animEffect>
                                  </p:childTnLst>
                                </p:cTn>
                              </p:par>
                            </p:childTnLst>
                          </p:cTn>
                        </p:par>
                        <p:par>
                          <p:cTn id="40" fill="hold">
                            <p:stCondLst>
                              <p:cond delay="500"/>
                            </p:stCondLst>
                            <p:childTnLst>
                              <p:par>
                                <p:cTn id="41" presetID="10" presetClass="entr" presetSubtype="0" fill="hold" nodeType="after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fade">
                                      <p:cBhvr>
                                        <p:cTn id="43" dur="500"/>
                                        <p:tgtEl>
                                          <p:spTgt spid="5"/>
                                        </p:tgtEl>
                                      </p:cBhvr>
                                    </p:animEffect>
                                  </p:childTnLst>
                                </p:cTn>
                              </p:par>
                              <p:par>
                                <p:cTn id="44" presetID="10" presetClass="entr" presetSubtype="0" fill="hold" nodeType="with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500"/>
                                        <p:tgtEl>
                                          <p:spTgt spid="15"/>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fade">
                                      <p:cBhvr>
                                        <p:cTn id="49" dur="500"/>
                                        <p:tgtEl>
                                          <p:spTgt spid="9"/>
                                        </p:tgtEl>
                                      </p:cBhvr>
                                    </p:animEffect>
                                  </p:childTnLst>
                                </p:cTn>
                              </p:par>
                              <p:par>
                                <p:cTn id="50" presetID="10" presetClass="entr" presetSubtype="0" fill="hold" nodeType="with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fade">
                                      <p:cBhvr>
                                        <p:cTn id="52" dur="500"/>
                                        <p:tgtEl>
                                          <p:spTgt spid="19"/>
                                        </p:tgtEl>
                                      </p:cBhvr>
                                    </p:animEffect>
                                  </p:childTnLst>
                                </p:cTn>
                              </p:par>
                              <p:par>
                                <p:cTn id="53" presetID="10" presetClass="entr" presetSubtype="0" fill="hold" nodeType="with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500"/>
                                        <p:tgtEl>
                                          <p:spTgt spid="17"/>
                                        </p:tgtEl>
                                      </p:cBhvr>
                                    </p:animEffect>
                                  </p:childTnLst>
                                </p:cTn>
                              </p:par>
                              <p:par>
                                <p:cTn id="56" presetID="10" presetClass="entr" presetSubtype="0" fill="hold" nodeType="with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500"/>
                                        <p:tgtEl>
                                          <p:spTgt spid="16"/>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46"/>
                                        </p:tgtEl>
                                        <p:attrNameLst>
                                          <p:attrName>style.visibility</p:attrName>
                                        </p:attrNameLst>
                                      </p:cBhvr>
                                      <p:to>
                                        <p:strVal val="visible"/>
                                      </p:to>
                                    </p:set>
                                    <p:animEffect transition="in" filter="fade">
                                      <p:cBhvr>
                                        <p:cTn id="63" dur="500"/>
                                        <p:tgtEl>
                                          <p:spTgt spid="46"/>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45"/>
                                        </p:tgtEl>
                                        <p:attrNameLst>
                                          <p:attrName>style.visibility</p:attrName>
                                        </p:attrNameLst>
                                      </p:cBhvr>
                                      <p:to>
                                        <p:strVal val="visible"/>
                                      </p:to>
                                    </p:set>
                                    <p:animEffect transition="in" filter="fade">
                                      <p:cBhvr>
                                        <p:cTn id="66" dur="500"/>
                                        <p:tgtEl>
                                          <p:spTgt spid="45"/>
                                        </p:tgtEl>
                                      </p:cBhvr>
                                    </p:animEffect>
                                  </p:childTnLst>
                                </p:cTn>
                              </p:par>
                              <p:par>
                                <p:cTn id="67" presetID="10" presetClass="entr" presetSubtype="0" fill="hold" nodeType="with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fade">
                                      <p:cBhvr>
                                        <p:cTn id="69" dur="500"/>
                                        <p:tgtEl>
                                          <p:spTgt spid="51"/>
                                        </p:tgtEl>
                                      </p:cBhvr>
                                    </p:animEffect>
                                  </p:childTnLst>
                                </p:cTn>
                              </p:par>
                              <p:par>
                                <p:cTn id="70" presetID="10" presetClass="entr" presetSubtype="0" fill="hold" nodeType="withEffect">
                                  <p:stCondLst>
                                    <p:cond delay="0"/>
                                  </p:stCondLst>
                                  <p:childTnLst>
                                    <p:set>
                                      <p:cBhvr>
                                        <p:cTn id="71" dur="1" fill="hold">
                                          <p:stCondLst>
                                            <p:cond delay="0"/>
                                          </p:stCondLst>
                                        </p:cTn>
                                        <p:tgtEl>
                                          <p:spTgt spid="18"/>
                                        </p:tgtEl>
                                        <p:attrNameLst>
                                          <p:attrName>style.visibility</p:attrName>
                                        </p:attrNameLst>
                                      </p:cBhvr>
                                      <p:to>
                                        <p:strVal val="visible"/>
                                      </p:to>
                                    </p:set>
                                    <p:animEffect transition="in" filter="fade">
                                      <p:cBhvr>
                                        <p:cTn id="72" dur="500"/>
                                        <p:tgtEl>
                                          <p:spTgt spid="18"/>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500"/>
                                        <p:tgtEl>
                                          <p:spTgt spid="22"/>
                                        </p:tgtEl>
                                      </p:cBhvr>
                                    </p:animEffect>
                                  </p:childTnLst>
                                </p:cTn>
                              </p:par>
                              <p:par>
                                <p:cTn id="78" presetID="10" presetClass="entr" presetSubtype="0" fill="hold" nodeType="withEffect">
                                  <p:stCondLst>
                                    <p:cond delay="0"/>
                                  </p:stCondLst>
                                  <p:childTnLst>
                                    <p:set>
                                      <p:cBhvr>
                                        <p:cTn id="79" dur="1" fill="hold">
                                          <p:stCondLst>
                                            <p:cond delay="0"/>
                                          </p:stCondLst>
                                        </p:cTn>
                                        <p:tgtEl>
                                          <p:spTgt spid="23"/>
                                        </p:tgtEl>
                                        <p:attrNameLst>
                                          <p:attrName>style.visibility</p:attrName>
                                        </p:attrNameLst>
                                      </p:cBhvr>
                                      <p:to>
                                        <p:strVal val="visible"/>
                                      </p:to>
                                    </p:set>
                                    <p:animEffect transition="in" filter="fade">
                                      <p:cBhvr>
                                        <p:cTn id="8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5" grpId="0"/>
      <p:bldP spid="4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E8068-F505-FE4D-9D1F-5F9162C15C63}"/>
              </a:ext>
            </a:extLst>
          </p:cNvPr>
          <p:cNvSpPr>
            <a:spLocks noGrp="1"/>
          </p:cNvSpPr>
          <p:nvPr>
            <p:ph type="title"/>
          </p:nvPr>
        </p:nvSpPr>
        <p:spPr/>
        <p:txBody>
          <a:bodyPr/>
          <a:lstStyle/>
          <a:p>
            <a:r>
              <a:rPr lang="en-US" dirty="0">
                <a:ln w="0"/>
                <a:effectLst>
                  <a:outerShdw blurRad="38100" dist="19050" dir="2700000" algn="tl" rotWithShape="0">
                    <a:schemeClr val="dk1">
                      <a:alpha val="40000"/>
                    </a:schemeClr>
                  </a:outerShdw>
                </a:effectLst>
              </a:rPr>
              <a:t>Outline of SAMS</a:t>
            </a:r>
          </a:p>
        </p:txBody>
      </p:sp>
      <p:sp>
        <p:nvSpPr>
          <p:cNvPr id="4" name="Slide Number Placeholder 3">
            <a:extLst>
              <a:ext uri="{FF2B5EF4-FFF2-40B4-BE49-F238E27FC236}">
                <a16:creationId xmlns:a16="http://schemas.microsoft.com/office/drawing/2014/main" id="{DC92DD86-5829-AA4D-8630-16C2BA5B3C17}"/>
              </a:ext>
            </a:extLst>
          </p:cNvPr>
          <p:cNvSpPr>
            <a:spLocks noGrp="1"/>
          </p:cNvSpPr>
          <p:nvPr>
            <p:ph type="sldNum" sz="quarter" idx="12"/>
          </p:nvPr>
        </p:nvSpPr>
        <p:spPr/>
        <p:txBody>
          <a:bodyPr/>
          <a:lstStyle/>
          <a:p>
            <a:fld id="{088FEC65-D79E-4DCE-A549-ACBEE94ABE9E}" type="slidenum">
              <a:rPr lang="en-US" smtClean="0"/>
              <a:t>12</a:t>
            </a:fld>
            <a:endParaRPr lang="en-US"/>
          </a:p>
        </p:txBody>
      </p:sp>
      <p:sp>
        <p:nvSpPr>
          <p:cNvPr id="5" name="TextBox 4">
            <a:extLst>
              <a:ext uri="{FF2B5EF4-FFF2-40B4-BE49-F238E27FC236}">
                <a16:creationId xmlns:a16="http://schemas.microsoft.com/office/drawing/2014/main" id="{3B908859-E931-F74E-A10F-C7A3EFE1F276}"/>
              </a:ext>
            </a:extLst>
          </p:cNvPr>
          <p:cNvSpPr txBox="1"/>
          <p:nvPr/>
        </p:nvSpPr>
        <p:spPr>
          <a:xfrm>
            <a:off x="3311583" y="3624337"/>
            <a:ext cx="2611704" cy="1200329"/>
          </a:xfrm>
          <a:prstGeom prst="rect">
            <a:avLst/>
          </a:prstGeom>
          <a:solidFill>
            <a:schemeClr val="accent6">
              <a:lumMod val="40000"/>
              <a:lumOff val="60000"/>
            </a:schemeClr>
          </a:solidFill>
          <a:ln>
            <a:solidFill>
              <a:schemeClr val="tx1"/>
            </a:solidFill>
          </a:ln>
        </p:spPr>
        <p:txBody>
          <a:bodyPr wrap="square" rtlCol="0">
            <a:spAutoFit/>
          </a:bodyPr>
          <a:lstStyle/>
          <a:p>
            <a:pPr algn="ctr"/>
            <a:r>
              <a:rPr lang="en-US" sz="3600" i="1" dirty="0"/>
              <a:t>Dead Reckoning</a:t>
            </a:r>
          </a:p>
        </p:txBody>
      </p:sp>
      <p:pic>
        <p:nvPicPr>
          <p:cNvPr id="6" name="Picture 5">
            <a:extLst>
              <a:ext uri="{FF2B5EF4-FFF2-40B4-BE49-F238E27FC236}">
                <a16:creationId xmlns:a16="http://schemas.microsoft.com/office/drawing/2014/main" id="{C429C7EE-6C83-5543-ACE7-931081F30A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7416" y="3590076"/>
            <a:ext cx="2052093" cy="2052093"/>
          </a:xfrm>
          <a:prstGeom prst="rect">
            <a:avLst/>
          </a:prstGeom>
        </p:spPr>
      </p:pic>
      <p:sp>
        <p:nvSpPr>
          <p:cNvPr id="7" name="TextBox 6">
            <a:extLst>
              <a:ext uri="{FF2B5EF4-FFF2-40B4-BE49-F238E27FC236}">
                <a16:creationId xmlns:a16="http://schemas.microsoft.com/office/drawing/2014/main" id="{9A664BF1-540E-6848-8FA1-C86C2BE505A5}"/>
              </a:ext>
            </a:extLst>
          </p:cNvPr>
          <p:cNvSpPr txBox="1"/>
          <p:nvPr/>
        </p:nvSpPr>
        <p:spPr>
          <a:xfrm>
            <a:off x="4388243" y="1608836"/>
            <a:ext cx="2202654" cy="646331"/>
          </a:xfrm>
          <a:prstGeom prst="rect">
            <a:avLst/>
          </a:prstGeom>
          <a:noFill/>
          <a:ln>
            <a:solidFill>
              <a:schemeClr val="tx1"/>
            </a:solidFill>
          </a:ln>
        </p:spPr>
        <p:txBody>
          <a:bodyPr wrap="none" rtlCol="0">
            <a:spAutoFit/>
          </a:bodyPr>
          <a:lstStyle/>
          <a:p>
            <a:r>
              <a:rPr lang="en-US" sz="3600" dirty="0"/>
              <a:t>Gyroscope</a:t>
            </a:r>
          </a:p>
        </p:txBody>
      </p:sp>
      <p:sp>
        <p:nvSpPr>
          <p:cNvPr id="8" name="TextBox 7">
            <a:extLst>
              <a:ext uri="{FF2B5EF4-FFF2-40B4-BE49-F238E27FC236}">
                <a16:creationId xmlns:a16="http://schemas.microsoft.com/office/drawing/2014/main" id="{BA067646-D996-1E4F-9963-CD06B35EBE48}"/>
              </a:ext>
            </a:extLst>
          </p:cNvPr>
          <p:cNvSpPr txBox="1"/>
          <p:nvPr/>
        </p:nvSpPr>
        <p:spPr>
          <a:xfrm>
            <a:off x="7007684" y="1653561"/>
            <a:ext cx="3072892" cy="646331"/>
          </a:xfrm>
          <a:prstGeom prst="rect">
            <a:avLst/>
          </a:prstGeom>
          <a:noFill/>
          <a:ln>
            <a:solidFill>
              <a:schemeClr val="tx1"/>
            </a:solidFill>
          </a:ln>
        </p:spPr>
        <p:txBody>
          <a:bodyPr wrap="none" rtlCol="0">
            <a:spAutoFit/>
          </a:bodyPr>
          <a:lstStyle/>
          <a:p>
            <a:r>
              <a:rPr lang="en-US" sz="3600" dirty="0"/>
              <a:t>Magnetometer</a:t>
            </a:r>
          </a:p>
        </p:txBody>
      </p:sp>
      <p:sp>
        <p:nvSpPr>
          <p:cNvPr id="9" name="TextBox 8">
            <a:extLst>
              <a:ext uri="{FF2B5EF4-FFF2-40B4-BE49-F238E27FC236}">
                <a16:creationId xmlns:a16="http://schemas.microsoft.com/office/drawing/2014/main" id="{07B099DB-ABB9-F042-8656-8850E358FC07}"/>
              </a:ext>
            </a:extLst>
          </p:cNvPr>
          <p:cNvSpPr txBox="1"/>
          <p:nvPr/>
        </p:nvSpPr>
        <p:spPr>
          <a:xfrm>
            <a:off x="886100" y="1575027"/>
            <a:ext cx="2993127" cy="646331"/>
          </a:xfrm>
          <a:prstGeom prst="rect">
            <a:avLst/>
          </a:prstGeom>
          <a:noFill/>
          <a:ln>
            <a:solidFill>
              <a:schemeClr val="tx1"/>
            </a:solidFill>
          </a:ln>
        </p:spPr>
        <p:txBody>
          <a:bodyPr wrap="none" rtlCol="0">
            <a:spAutoFit/>
          </a:bodyPr>
          <a:lstStyle/>
          <a:p>
            <a:r>
              <a:rPr lang="en-US" sz="3600" dirty="0"/>
              <a:t>Accelerometer</a:t>
            </a:r>
          </a:p>
        </p:txBody>
      </p:sp>
      <p:sp>
        <p:nvSpPr>
          <p:cNvPr id="10" name="Down Arrow 9">
            <a:extLst>
              <a:ext uri="{FF2B5EF4-FFF2-40B4-BE49-F238E27FC236}">
                <a16:creationId xmlns:a16="http://schemas.microsoft.com/office/drawing/2014/main" id="{D702C551-9ED7-2F44-80D2-1B9D3F347AE8}"/>
              </a:ext>
            </a:extLst>
          </p:cNvPr>
          <p:cNvSpPr/>
          <p:nvPr/>
        </p:nvSpPr>
        <p:spPr>
          <a:xfrm>
            <a:off x="4444657" y="3163424"/>
            <a:ext cx="343394" cy="4473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3886" tIns="21943" rIns="43886" bIns="21943" numCol="1" spcCol="0" rtlCol="0" fromWordArt="0" anchor="ctr" anchorCtr="0" forceAA="0" compatLnSpc="1">
            <a:prstTxWarp prst="textNoShape">
              <a:avLst/>
            </a:prstTxWarp>
            <a:noAutofit/>
          </a:bodyPr>
          <a:lstStyle/>
          <a:p>
            <a:pPr algn="ctr"/>
            <a:endParaRPr lang="en-US" sz="465"/>
          </a:p>
        </p:txBody>
      </p:sp>
      <p:sp>
        <p:nvSpPr>
          <p:cNvPr id="11" name="TextBox 10">
            <a:extLst>
              <a:ext uri="{FF2B5EF4-FFF2-40B4-BE49-F238E27FC236}">
                <a16:creationId xmlns:a16="http://schemas.microsoft.com/office/drawing/2014/main" id="{124F84C9-2AA3-9D4E-A74C-619899295F1E}"/>
              </a:ext>
            </a:extLst>
          </p:cNvPr>
          <p:cNvSpPr txBox="1"/>
          <p:nvPr/>
        </p:nvSpPr>
        <p:spPr>
          <a:xfrm>
            <a:off x="2727067" y="2550949"/>
            <a:ext cx="4121967" cy="646331"/>
          </a:xfrm>
          <a:prstGeom prst="rect">
            <a:avLst/>
          </a:prstGeom>
          <a:solidFill>
            <a:schemeClr val="accent6">
              <a:lumMod val="40000"/>
              <a:lumOff val="60000"/>
            </a:schemeClr>
          </a:solidFill>
          <a:ln>
            <a:solidFill>
              <a:schemeClr val="tx1"/>
            </a:solidFill>
          </a:ln>
        </p:spPr>
        <p:txBody>
          <a:bodyPr wrap="square" rtlCol="0">
            <a:spAutoFit/>
          </a:bodyPr>
          <a:lstStyle/>
          <a:p>
            <a:pPr algn="ctr"/>
            <a:r>
              <a:rPr lang="en-US" sz="3600" dirty="0"/>
              <a:t>Sensor Fusion</a:t>
            </a:r>
          </a:p>
        </p:txBody>
      </p:sp>
      <p:cxnSp>
        <p:nvCxnSpPr>
          <p:cNvPr id="12" name="Straight Arrow Connector 11">
            <a:extLst>
              <a:ext uri="{FF2B5EF4-FFF2-40B4-BE49-F238E27FC236}">
                <a16:creationId xmlns:a16="http://schemas.microsoft.com/office/drawing/2014/main" id="{8E291581-DDEC-7347-BB27-187E11DF5287}"/>
              </a:ext>
            </a:extLst>
          </p:cNvPr>
          <p:cNvCxnSpPr>
            <a:cxnSpLocks/>
            <a:stCxn id="9" idx="2"/>
          </p:cNvCxnSpPr>
          <p:nvPr/>
        </p:nvCxnSpPr>
        <p:spPr>
          <a:xfrm>
            <a:off x="2382664" y="2221358"/>
            <a:ext cx="646115" cy="32959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AC2B690F-B8E8-5045-9114-C80D635D4949}"/>
              </a:ext>
            </a:extLst>
          </p:cNvPr>
          <p:cNvCxnSpPr>
            <a:cxnSpLocks/>
            <a:stCxn id="7" idx="2"/>
            <a:endCxn id="11" idx="0"/>
          </p:cNvCxnSpPr>
          <p:nvPr/>
        </p:nvCxnSpPr>
        <p:spPr>
          <a:xfrm flipH="1">
            <a:off x="4788051" y="2255167"/>
            <a:ext cx="701519" cy="29578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C75E7ADD-E8C5-6A4E-8208-610C392977BC}"/>
              </a:ext>
            </a:extLst>
          </p:cNvPr>
          <p:cNvCxnSpPr>
            <a:cxnSpLocks/>
            <a:stCxn id="8" idx="2"/>
          </p:cNvCxnSpPr>
          <p:nvPr/>
        </p:nvCxnSpPr>
        <p:spPr>
          <a:xfrm flipH="1">
            <a:off x="6849034" y="2299892"/>
            <a:ext cx="1695096" cy="42602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9043F235-4386-F743-B7F5-8EBA6B444E39}"/>
              </a:ext>
            </a:extLst>
          </p:cNvPr>
          <p:cNvSpPr txBox="1"/>
          <p:nvPr/>
        </p:nvSpPr>
        <p:spPr>
          <a:xfrm>
            <a:off x="2508201" y="5005273"/>
            <a:ext cx="3587799" cy="1754326"/>
          </a:xfrm>
          <a:prstGeom prst="rect">
            <a:avLst/>
          </a:prstGeom>
          <a:solidFill>
            <a:schemeClr val="accent6">
              <a:lumMod val="40000"/>
              <a:lumOff val="60000"/>
            </a:schemeClr>
          </a:solidFill>
          <a:ln>
            <a:solidFill>
              <a:schemeClr val="tx1"/>
            </a:solidFill>
          </a:ln>
        </p:spPr>
        <p:txBody>
          <a:bodyPr wrap="square" rtlCol="0">
            <a:spAutoFit/>
          </a:bodyPr>
          <a:lstStyle/>
          <a:p>
            <a:pPr algn="ctr"/>
            <a:r>
              <a:rPr lang="en-US" sz="3600" i="1" dirty="0"/>
              <a:t>FMCW based Distance Measurement</a:t>
            </a:r>
          </a:p>
        </p:txBody>
      </p:sp>
      <p:sp>
        <p:nvSpPr>
          <p:cNvPr id="16" name="Right Arrow 15">
            <a:extLst>
              <a:ext uri="{FF2B5EF4-FFF2-40B4-BE49-F238E27FC236}">
                <a16:creationId xmlns:a16="http://schemas.microsoft.com/office/drawing/2014/main" id="{E5131899-058A-9440-A269-A9030C7B062B}"/>
              </a:ext>
            </a:extLst>
          </p:cNvPr>
          <p:cNvSpPr/>
          <p:nvPr/>
        </p:nvSpPr>
        <p:spPr>
          <a:xfrm rot="20155773">
            <a:off x="5877547" y="3389831"/>
            <a:ext cx="2724633" cy="2883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3886" tIns="21943" rIns="43886" bIns="21943" numCol="1" spcCol="0" rtlCol="0" fromWordArt="0" anchor="ctr" anchorCtr="0" forceAA="0" compatLnSpc="1">
            <a:prstTxWarp prst="textNoShape">
              <a:avLst/>
            </a:prstTxWarp>
            <a:noAutofit/>
          </a:bodyPr>
          <a:lstStyle/>
          <a:p>
            <a:pPr algn="ctr"/>
            <a:endParaRPr lang="en-US" sz="465"/>
          </a:p>
        </p:txBody>
      </p:sp>
      <p:sp>
        <p:nvSpPr>
          <p:cNvPr id="17" name="Right Arrow 16">
            <a:extLst>
              <a:ext uri="{FF2B5EF4-FFF2-40B4-BE49-F238E27FC236}">
                <a16:creationId xmlns:a16="http://schemas.microsoft.com/office/drawing/2014/main" id="{A043B01D-015B-5B47-95F5-15DF331FE4D9}"/>
              </a:ext>
            </a:extLst>
          </p:cNvPr>
          <p:cNvSpPr/>
          <p:nvPr/>
        </p:nvSpPr>
        <p:spPr>
          <a:xfrm rot="18761057">
            <a:off x="5521654" y="4552425"/>
            <a:ext cx="4136205" cy="36149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3886" tIns="21943" rIns="43886" bIns="21943" numCol="1" spcCol="0" rtlCol="0" fromWordArt="0" anchor="ctr" anchorCtr="0" forceAA="0" compatLnSpc="1">
            <a:prstTxWarp prst="textNoShape">
              <a:avLst/>
            </a:prstTxWarp>
            <a:noAutofit/>
          </a:bodyPr>
          <a:lstStyle/>
          <a:p>
            <a:pPr algn="ctr"/>
            <a:endParaRPr lang="en-US" sz="465"/>
          </a:p>
        </p:txBody>
      </p:sp>
      <p:sp>
        <p:nvSpPr>
          <p:cNvPr id="18" name="TextBox 17">
            <a:extLst>
              <a:ext uri="{FF2B5EF4-FFF2-40B4-BE49-F238E27FC236}">
                <a16:creationId xmlns:a16="http://schemas.microsoft.com/office/drawing/2014/main" id="{E413D959-CADB-AC4F-8DBC-6D4421284B9D}"/>
              </a:ext>
            </a:extLst>
          </p:cNvPr>
          <p:cNvSpPr txBox="1"/>
          <p:nvPr/>
        </p:nvSpPr>
        <p:spPr>
          <a:xfrm>
            <a:off x="8575464" y="2445377"/>
            <a:ext cx="3429650" cy="646331"/>
          </a:xfrm>
          <a:prstGeom prst="rect">
            <a:avLst/>
          </a:prstGeom>
          <a:solidFill>
            <a:schemeClr val="accent6">
              <a:lumMod val="40000"/>
              <a:lumOff val="60000"/>
            </a:schemeClr>
          </a:solidFill>
          <a:ln>
            <a:solidFill>
              <a:schemeClr val="tx1"/>
            </a:solidFill>
          </a:ln>
        </p:spPr>
        <p:txBody>
          <a:bodyPr wrap="square" rtlCol="0">
            <a:spAutoFit/>
          </a:bodyPr>
          <a:lstStyle/>
          <a:p>
            <a:pPr algn="ctr"/>
            <a:r>
              <a:rPr lang="en-US" sz="3600" dirty="0"/>
              <a:t>Synchronization</a:t>
            </a:r>
          </a:p>
        </p:txBody>
      </p:sp>
      <p:sp>
        <p:nvSpPr>
          <p:cNvPr id="19" name="Down Arrow 18">
            <a:extLst>
              <a:ext uri="{FF2B5EF4-FFF2-40B4-BE49-F238E27FC236}">
                <a16:creationId xmlns:a16="http://schemas.microsoft.com/office/drawing/2014/main" id="{199BB57B-2346-4B4A-A6BE-568952EDA096}"/>
              </a:ext>
            </a:extLst>
          </p:cNvPr>
          <p:cNvSpPr/>
          <p:nvPr/>
        </p:nvSpPr>
        <p:spPr>
          <a:xfrm>
            <a:off x="9923804" y="3213399"/>
            <a:ext cx="366485" cy="54124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3886" tIns="21943" rIns="43886" bIns="21943" numCol="1" spcCol="0" rtlCol="0" fromWordArt="0" anchor="ctr" anchorCtr="0" forceAA="0" compatLnSpc="1">
            <a:prstTxWarp prst="textNoShape">
              <a:avLst/>
            </a:prstTxWarp>
            <a:noAutofit/>
          </a:bodyPr>
          <a:lstStyle/>
          <a:p>
            <a:pPr algn="ctr"/>
            <a:endParaRPr lang="en-US" sz="465"/>
          </a:p>
        </p:txBody>
      </p:sp>
      <p:sp>
        <p:nvSpPr>
          <p:cNvPr id="20" name="TextBox 19">
            <a:extLst>
              <a:ext uri="{FF2B5EF4-FFF2-40B4-BE49-F238E27FC236}">
                <a16:creationId xmlns:a16="http://schemas.microsoft.com/office/drawing/2014/main" id="{18A4660F-5797-6D41-A976-AA023B95EAF5}"/>
              </a:ext>
            </a:extLst>
          </p:cNvPr>
          <p:cNvSpPr txBox="1"/>
          <p:nvPr/>
        </p:nvSpPr>
        <p:spPr>
          <a:xfrm>
            <a:off x="8787261" y="3799373"/>
            <a:ext cx="2705492" cy="1200329"/>
          </a:xfrm>
          <a:prstGeom prst="rect">
            <a:avLst/>
          </a:prstGeom>
          <a:solidFill>
            <a:schemeClr val="accent6">
              <a:lumMod val="40000"/>
              <a:lumOff val="60000"/>
            </a:schemeClr>
          </a:solidFill>
          <a:ln>
            <a:solidFill>
              <a:schemeClr val="tx1"/>
            </a:solidFill>
          </a:ln>
        </p:spPr>
        <p:txBody>
          <a:bodyPr wrap="square" rtlCol="0">
            <a:spAutoFit/>
          </a:bodyPr>
          <a:lstStyle/>
          <a:p>
            <a:pPr algn="ctr"/>
            <a:r>
              <a:rPr lang="en-US" sz="3600" i="1" dirty="0"/>
              <a:t>Geometric Constraints</a:t>
            </a:r>
          </a:p>
        </p:txBody>
      </p:sp>
      <p:sp>
        <p:nvSpPr>
          <p:cNvPr id="21" name="TextBox 20">
            <a:extLst>
              <a:ext uri="{FF2B5EF4-FFF2-40B4-BE49-F238E27FC236}">
                <a16:creationId xmlns:a16="http://schemas.microsoft.com/office/drawing/2014/main" id="{5B41AE82-8AE3-584C-9B5A-15BD32BABC08}"/>
              </a:ext>
            </a:extLst>
          </p:cNvPr>
          <p:cNvSpPr txBox="1"/>
          <p:nvPr/>
        </p:nvSpPr>
        <p:spPr>
          <a:xfrm>
            <a:off x="8996636" y="5612590"/>
            <a:ext cx="2458963" cy="1200329"/>
          </a:xfrm>
          <a:prstGeom prst="rect">
            <a:avLst/>
          </a:prstGeom>
          <a:noFill/>
          <a:ln>
            <a:solidFill>
              <a:schemeClr val="tx1"/>
            </a:solidFill>
          </a:ln>
        </p:spPr>
        <p:txBody>
          <a:bodyPr wrap="square" rtlCol="0">
            <a:spAutoFit/>
          </a:bodyPr>
          <a:lstStyle/>
          <a:p>
            <a:pPr algn="ctr"/>
            <a:r>
              <a:rPr lang="en-US" sz="3600" dirty="0">
                <a:ln w="0"/>
                <a:effectLst>
                  <a:outerShdw blurRad="38100" dist="19050" dir="2700000" algn="tl" rotWithShape="0">
                    <a:schemeClr val="dk1">
                      <a:alpha val="40000"/>
                    </a:schemeClr>
                  </a:outerShdw>
                </a:effectLst>
              </a:rPr>
              <a:t>Contour</a:t>
            </a:r>
          </a:p>
          <a:p>
            <a:pPr algn="ctr"/>
            <a:r>
              <a:rPr lang="en-US" sz="3600" dirty="0">
                <a:ln w="0"/>
                <a:effectLst>
                  <a:outerShdw blurRad="38100" dist="19050" dir="2700000" algn="tl" rotWithShape="0">
                    <a:schemeClr val="dk1">
                      <a:alpha val="40000"/>
                    </a:schemeClr>
                  </a:outerShdw>
                </a:effectLst>
              </a:rPr>
              <a:t>Map</a:t>
            </a:r>
          </a:p>
        </p:txBody>
      </p:sp>
      <p:sp>
        <p:nvSpPr>
          <p:cNvPr id="22" name="Down Arrow 23">
            <a:extLst>
              <a:ext uri="{FF2B5EF4-FFF2-40B4-BE49-F238E27FC236}">
                <a16:creationId xmlns:a16="http://schemas.microsoft.com/office/drawing/2014/main" id="{ABFA4B72-BE55-4B48-9F7A-B162BDFDBD0E}"/>
              </a:ext>
            </a:extLst>
          </p:cNvPr>
          <p:cNvSpPr/>
          <p:nvPr/>
        </p:nvSpPr>
        <p:spPr>
          <a:xfrm>
            <a:off x="9846349" y="5049822"/>
            <a:ext cx="461869" cy="59234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3886" tIns="21943" rIns="43886" bIns="21943" numCol="1" spcCol="0" rtlCol="0" fromWordArt="0" anchor="ctr" anchorCtr="0" forceAA="0" compatLnSpc="1">
            <a:prstTxWarp prst="textNoShape">
              <a:avLst/>
            </a:prstTxWarp>
            <a:noAutofit/>
          </a:bodyPr>
          <a:lstStyle/>
          <a:p>
            <a:pPr algn="ctr"/>
            <a:endParaRPr lang="en-US" sz="465"/>
          </a:p>
        </p:txBody>
      </p:sp>
      <p:grpSp>
        <p:nvGrpSpPr>
          <p:cNvPr id="31" name="Group 30">
            <a:extLst>
              <a:ext uri="{FF2B5EF4-FFF2-40B4-BE49-F238E27FC236}">
                <a16:creationId xmlns:a16="http://schemas.microsoft.com/office/drawing/2014/main" id="{32CDF17F-EA3B-8E42-98A8-B5F5B32CF1F7}"/>
              </a:ext>
            </a:extLst>
          </p:cNvPr>
          <p:cNvGrpSpPr/>
          <p:nvPr/>
        </p:nvGrpSpPr>
        <p:grpSpPr>
          <a:xfrm flipH="1">
            <a:off x="918962" y="3276813"/>
            <a:ext cx="1290583" cy="1456359"/>
            <a:chOff x="2299858" y="3290457"/>
            <a:chExt cx="997526" cy="1143002"/>
          </a:xfrm>
        </p:grpSpPr>
        <p:sp>
          <p:nvSpPr>
            <p:cNvPr id="32" name="Arc 31">
              <a:extLst>
                <a:ext uri="{FF2B5EF4-FFF2-40B4-BE49-F238E27FC236}">
                  <a16:creationId xmlns:a16="http://schemas.microsoft.com/office/drawing/2014/main" id="{39BF5D16-7716-D14A-A8A0-15B2C9D1AD51}"/>
                </a:ext>
              </a:extLst>
            </p:cNvPr>
            <p:cNvSpPr/>
            <p:nvPr/>
          </p:nvSpPr>
          <p:spPr>
            <a:xfrm flipH="1">
              <a:off x="2668345" y="3685309"/>
              <a:ext cx="296527" cy="346363"/>
            </a:xfrm>
            <a:prstGeom prst="arc">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43885" tIns="21943" rIns="43885" bIns="21943" numCol="1" spcCol="0" rtlCol="0" fromWordArt="0" anchor="ctr" anchorCtr="0" forceAA="0" compatLnSpc="1">
              <a:prstTxWarp prst="textNoShape">
                <a:avLst/>
              </a:prstTxWarp>
              <a:noAutofit/>
            </a:bodyPr>
            <a:lstStyle/>
            <a:p>
              <a:pPr algn="ctr"/>
              <a:endParaRPr lang="en-US" sz="465">
                <a:ln w="0"/>
                <a:effectLst>
                  <a:outerShdw blurRad="38100" dist="19050" dir="2700000" algn="tl" rotWithShape="0">
                    <a:schemeClr val="dk1">
                      <a:alpha val="40000"/>
                    </a:schemeClr>
                  </a:outerShdw>
                </a:effectLst>
              </a:endParaRPr>
            </a:p>
          </p:txBody>
        </p:sp>
        <p:sp>
          <p:nvSpPr>
            <p:cNvPr id="33" name="Arc 32">
              <a:extLst>
                <a:ext uri="{FF2B5EF4-FFF2-40B4-BE49-F238E27FC236}">
                  <a16:creationId xmlns:a16="http://schemas.microsoft.com/office/drawing/2014/main" id="{B6FF83BE-96F9-F24E-9265-7AB5EFA15A4B}"/>
                </a:ext>
              </a:extLst>
            </p:cNvPr>
            <p:cNvSpPr/>
            <p:nvPr/>
          </p:nvSpPr>
          <p:spPr>
            <a:xfrm flipH="1">
              <a:off x="2549238" y="3546766"/>
              <a:ext cx="540326" cy="651163"/>
            </a:xfrm>
            <a:prstGeom prst="arc">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43885" tIns="21943" rIns="43885" bIns="21943" numCol="1" spcCol="0" rtlCol="0" fromWordArt="0" anchor="ctr" anchorCtr="0" forceAA="0" compatLnSpc="1">
              <a:prstTxWarp prst="textNoShape">
                <a:avLst/>
              </a:prstTxWarp>
              <a:noAutofit/>
            </a:bodyPr>
            <a:lstStyle/>
            <a:p>
              <a:pPr algn="ctr"/>
              <a:endParaRPr lang="en-US" sz="465">
                <a:ln w="0"/>
                <a:effectLst>
                  <a:outerShdw blurRad="38100" dist="19050" dir="2700000" algn="tl" rotWithShape="0">
                    <a:schemeClr val="dk1">
                      <a:alpha val="40000"/>
                    </a:schemeClr>
                  </a:outerShdw>
                </a:effectLst>
              </a:endParaRPr>
            </a:p>
          </p:txBody>
        </p:sp>
        <p:sp>
          <p:nvSpPr>
            <p:cNvPr id="34" name="Arc 33">
              <a:extLst>
                <a:ext uri="{FF2B5EF4-FFF2-40B4-BE49-F238E27FC236}">
                  <a16:creationId xmlns:a16="http://schemas.microsoft.com/office/drawing/2014/main" id="{0FE6BD44-D9C9-FC44-B4D0-F959E6D554E8}"/>
                </a:ext>
              </a:extLst>
            </p:cNvPr>
            <p:cNvSpPr/>
            <p:nvPr/>
          </p:nvSpPr>
          <p:spPr>
            <a:xfrm flipH="1">
              <a:off x="2299858" y="3290457"/>
              <a:ext cx="997526" cy="1143002"/>
            </a:xfrm>
            <a:prstGeom prst="arc">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43885" tIns="21943" rIns="43885" bIns="21943" numCol="1" spcCol="0" rtlCol="0" fromWordArt="0" anchor="ctr" anchorCtr="0" forceAA="0" compatLnSpc="1">
              <a:prstTxWarp prst="textNoShape">
                <a:avLst/>
              </a:prstTxWarp>
              <a:noAutofit/>
            </a:bodyPr>
            <a:lstStyle/>
            <a:p>
              <a:pPr algn="ctr"/>
              <a:endParaRPr lang="en-US" sz="465">
                <a:ln w="0"/>
                <a:effectLst>
                  <a:outerShdw blurRad="38100" dist="19050" dir="2700000" algn="tl" rotWithShape="0">
                    <a:schemeClr val="dk1">
                      <a:alpha val="40000"/>
                    </a:schemeClr>
                  </a:outerShdw>
                </a:effectLst>
              </a:endParaRPr>
            </a:p>
          </p:txBody>
        </p:sp>
        <p:sp>
          <p:nvSpPr>
            <p:cNvPr id="35" name="Arc 34">
              <a:extLst>
                <a:ext uri="{FF2B5EF4-FFF2-40B4-BE49-F238E27FC236}">
                  <a16:creationId xmlns:a16="http://schemas.microsoft.com/office/drawing/2014/main" id="{28CD2FF8-FF27-C345-A1A4-37B8CCC2C264}"/>
                </a:ext>
              </a:extLst>
            </p:cNvPr>
            <p:cNvSpPr/>
            <p:nvPr/>
          </p:nvSpPr>
          <p:spPr>
            <a:xfrm flipH="1">
              <a:off x="2443360" y="3422072"/>
              <a:ext cx="777050" cy="858984"/>
            </a:xfrm>
            <a:prstGeom prst="arc">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43885" tIns="21943" rIns="43885" bIns="21943" numCol="1" spcCol="0" rtlCol="0" fromWordArt="0" anchor="ctr" anchorCtr="0" forceAA="0" compatLnSpc="1">
              <a:prstTxWarp prst="textNoShape">
                <a:avLst/>
              </a:prstTxWarp>
              <a:noAutofit/>
            </a:bodyPr>
            <a:lstStyle/>
            <a:p>
              <a:pPr algn="ctr"/>
              <a:endParaRPr lang="en-US" sz="465">
                <a:ln w="0"/>
                <a:effectLst>
                  <a:outerShdw blurRad="38100" dist="19050" dir="2700000" algn="tl" rotWithShape="0">
                    <a:schemeClr val="dk1">
                      <a:alpha val="40000"/>
                    </a:schemeClr>
                  </a:outerShdw>
                </a:effectLst>
              </a:endParaRPr>
            </a:p>
          </p:txBody>
        </p:sp>
      </p:grpSp>
      <p:sp>
        <p:nvSpPr>
          <p:cNvPr id="28" name="Rectangle 27">
            <a:extLst>
              <a:ext uri="{FF2B5EF4-FFF2-40B4-BE49-F238E27FC236}">
                <a16:creationId xmlns:a16="http://schemas.microsoft.com/office/drawing/2014/main" id="{0E5E1809-C7AF-5443-8899-7E4AC883A7A2}"/>
              </a:ext>
            </a:extLst>
          </p:cNvPr>
          <p:cNvSpPr/>
          <p:nvPr/>
        </p:nvSpPr>
        <p:spPr>
          <a:xfrm>
            <a:off x="8996635" y="5612589"/>
            <a:ext cx="2458963" cy="1200329"/>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1A4B0908-0BEF-B547-B71B-4CB5605178A6}"/>
              </a:ext>
            </a:extLst>
          </p:cNvPr>
          <p:cNvSpPr/>
          <p:nvPr/>
        </p:nvSpPr>
        <p:spPr>
          <a:xfrm>
            <a:off x="8787261" y="3779915"/>
            <a:ext cx="2705492" cy="1210593"/>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F9829033-DEA0-AB42-BF00-1FFEA620E271}"/>
              </a:ext>
            </a:extLst>
          </p:cNvPr>
          <p:cNvSpPr/>
          <p:nvPr/>
        </p:nvSpPr>
        <p:spPr>
          <a:xfrm>
            <a:off x="8556440" y="2422463"/>
            <a:ext cx="3448674" cy="669246"/>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22747CED-24DA-CC42-9C06-7950F5E82B74}"/>
              </a:ext>
            </a:extLst>
          </p:cNvPr>
          <p:cNvSpPr/>
          <p:nvPr/>
        </p:nvSpPr>
        <p:spPr>
          <a:xfrm>
            <a:off x="2510427" y="5006611"/>
            <a:ext cx="3567988" cy="1752987"/>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64821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15212-85B9-F24A-8F93-E3123CDE89FD}"/>
              </a:ext>
            </a:extLst>
          </p:cNvPr>
          <p:cNvSpPr>
            <a:spLocks noGrp="1"/>
          </p:cNvSpPr>
          <p:nvPr>
            <p:ph type="title"/>
          </p:nvPr>
        </p:nvSpPr>
        <p:spPr/>
        <p:txBody>
          <a:bodyPr/>
          <a:lstStyle/>
          <a:p>
            <a:r>
              <a:rPr lang="en-US" dirty="0">
                <a:ln w="0"/>
                <a:effectLst>
                  <a:outerShdw blurRad="38100" dist="19050" dir="2700000" algn="tl" rotWithShape="0">
                    <a:schemeClr val="dk1">
                      <a:alpha val="40000"/>
                    </a:schemeClr>
                  </a:outerShdw>
                </a:effectLst>
              </a:rPr>
              <a:t>Dead Reckoning Module</a:t>
            </a:r>
          </a:p>
        </p:txBody>
      </p:sp>
      <p:sp>
        <p:nvSpPr>
          <p:cNvPr id="4" name="Slide Number Placeholder 3">
            <a:extLst>
              <a:ext uri="{FF2B5EF4-FFF2-40B4-BE49-F238E27FC236}">
                <a16:creationId xmlns:a16="http://schemas.microsoft.com/office/drawing/2014/main" id="{A1DA1B19-1F26-3245-95E4-B541A0B153A2}"/>
              </a:ext>
            </a:extLst>
          </p:cNvPr>
          <p:cNvSpPr>
            <a:spLocks noGrp="1"/>
          </p:cNvSpPr>
          <p:nvPr>
            <p:ph type="sldNum" sz="quarter" idx="12"/>
          </p:nvPr>
        </p:nvSpPr>
        <p:spPr/>
        <p:txBody>
          <a:bodyPr/>
          <a:lstStyle/>
          <a:p>
            <a:fld id="{088FEC65-D79E-4DCE-A549-ACBEE94ABE9E}" type="slidenum">
              <a:rPr lang="en-US" smtClean="0"/>
              <a:t>13</a:t>
            </a:fld>
            <a:endParaRPr lang="en-US"/>
          </a:p>
        </p:txBody>
      </p:sp>
      <p:sp>
        <p:nvSpPr>
          <p:cNvPr id="7" name="TextBox 6">
            <a:extLst>
              <a:ext uri="{FF2B5EF4-FFF2-40B4-BE49-F238E27FC236}">
                <a16:creationId xmlns:a16="http://schemas.microsoft.com/office/drawing/2014/main" id="{6482C1C0-8EF2-934D-BFFE-1A0A7E76D790}"/>
              </a:ext>
            </a:extLst>
          </p:cNvPr>
          <p:cNvSpPr txBox="1"/>
          <p:nvPr/>
        </p:nvSpPr>
        <p:spPr>
          <a:xfrm>
            <a:off x="274320" y="5854004"/>
            <a:ext cx="5933547" cy="646331"/>
          </a:xfrm>
          <a:prstGeom prst="rect">
            <a:avLst/>
          </a:prstGeom>
          <a:noFill/>
        </p:spPr>
        <p:txBody>
          <a:bodyPr wrap="none" rtlCol="0">
            <a:spAutoFit/>
          </a:bodyPr>
          <a:lstStyle/>
          <a:p>
            <a:r>
              <a:rPr lang="en-US" sz="3600" dirty="0"/>
              <a:t>Linear Acceleration based Step</a:t>
            </a:r>
          </a:p>
        </p:txBody>
      </p:sp>
      <p:sp>
        <p:nvSpPr>
          <p:cNvPr id="9" name="TextBox 8">
            <a:extLst>
              <a:ext uri="{FF2B5EF4-FFF2-40B4-BE49-F238E27FC236}">
                <a16:creationId xmlns:a16="http://schemas.microsoft.com/office/drawing/2014/main" id="{68CBC04A-80A9-D245-B883-EAB9AC281A6E}"/>
              </a:ext>
            </a:extLst>
          </p:cNvPr>
          <p:cNvSpPr txBox="1"/>
          <p:nvPr/>
        </p:nvSpPr>
        <p:spPr>
          <a:xfrm>
            <a:off x="6631886" y="5758631"/>
            <a:ext cx="4765728" cy="1200329"/>
          </a:xfrm>
          <a:prstGeom prst="rect">
            <a:avLst/>
          </a:prstGeom>
          <a:noFill/>
        </p:spPr>
        <p:txBody>
          <a:bodyPr wrap="none" rtlCol="0">
            <a:spAutoFit/>
          </a:bodyPr>
          <a:lstStyle/>
          <a:p>
            <a:pPr algn="ctr"/>
            <a:r>
              <a:rPr lang="en-US" sz="3600" dirty="0"/>
              <a:t>Gyro. + Magneto. based </a:t>
            </a:r>
          </a:p>
          <a:p>
            <a:pPr algn="ctr"/>
            <a:r>
              <a:rPr lang="en-US" sz="3600" dirty="0"/>
              <a:t>Orientation</a:t>
            </a:r>
          </a:p>
        </p:txBody>
      </p:sp>
      <p:pic>
        <p:nvPicPr>
          <p:cNvPr id="18" name="Picture 17">
            <a:extLst>
              <a:ext uri="{FF2B5EF4-FFF2-40B4-BE49-F238E27FC236}">
                <a16:creationId xmlns:a16="http://schemas.microsoft.com/office/drawing/2014/main" id="{5DD67B56-CDD6-FB40-AEF8-D88BCF86C2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09865" y="1542231"/>
            <a:ext cx="5565682" cy="4284281"/>
          </a:xfrm>
          <a:prstGeom prst="rect">
            <a:avLst/>
          </a:prstGeom>
        </p:spPr>
      </p:pic>
      <p:pic>
        <p:nvPicPr>
          <p:cNvPr id="20" name="Picture 19">
            <a:extLst>
              <a:ext uri="{FF2B5EF4-FFF2-40B4-BE49-F238E27FC236}">
                <a16:creationId xmlns:a16="http://schemas.microsoft.com/office/drawing/2014/main" id="{12BD85CD-12E3-A543-895C-7B99303021C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9025" y="1542231"/>
            <a:ext cx="5410200" cy="4229100"/>
          </a:xfrm>
          <a:prstGeom prst="rect">
            <a:avLst/>
          </a:prstGeom>
        </p:spPr>
      </p:pic>
    </p:spTree>
    <p:extLst>
      <p:ext uri="{BB962C8B-B14F-4D97-AF65-F5344CB8AC3E}">
        <p14:creationId xmlns:p14="http://schemas.microsoft.com/office/powerpoint/2010/main" val="800089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dissolve">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childTnLst>
                          </p:cTn>
                        </p:par>
                        <p:par>
                          <p:cTn id="17" fill="hold">
                            <p:stCondLst>
                              <p:cond delay="500"/>
                            </p:stCondLst>
                            <p:childTnLst>
                              <p:par>
                                <p:cTn id="18" presetID="9" presetClass="entr" presetSubtype="0"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dissolve">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E8068-F505-FE4D-9D1F-5F9162C15C63}"/>
              </a:ext>
            </a:extLst>
          </p:cNvPr>
          <p:cNvSpPr>
            <a:spLocks noGrp="1"/>
          </p:cNvSpPr>
          <p:nvPr>
            <p:ph type="title"/>
          </p:nvPr>
        </p:nvSpPr>
        <p:spPr/>
        <p:txBody>
          <a:bodyPr/>
          <a:lstStyle/>
          <a:p>
            <a:r>
              <a:rPr lang="en-US" dirty="0">
                <a:ln w="0"/>
                <a:effectLst>
                  <a:outerShdw blurRad="38100" dist="19050" dir="2700000" algn="tl" rotWithShape="0">
                    <a:schemeClr val="dk1">
                      <a:alpha val="40000"/>
                    </a:schemeClr>
                  </a:outerShdw>
                </a:effectLst>
              </a:rPr>
              <a:t>Outline of SAMS</a:t>
            </a:r>
          </a:p>
        </p:txBody>
      </p:sp>
      <p:sp>
        <p:nvSpPr>
          <p:cNvPr id="4" name="Slide Number Placeholder 3">
            <a:extLst>
              <a:ext uri="{FF2B5EF4-FFF2-40B4-BE49-F238E27FC236}">
                <a16:creationId xmlns:a16="http://schemas.microsoft.com/office/drawing/2014/main" id="{DC92DD86-5829-AA4D-8630-16C2BA5B3C17}"/>
              </a:ext>
            </a:extLst>
          </p:cNvPr>
          <p:cNvSpPr>
            <a:spLocks noGrp="1"/>
          </p:cNvSpPr>
          <p:nvPr>
            <p:ph type="sldNum" sz="quarter" idx="12"/>
          </p:nvPr>
        </p:nvSpPr>
        <p:spPr/>
        <p:txBody>
          <a:bodyPr/>
          <a:lstStyle/>
          <a:p>
            <a:fld id="{088FEC65-D79E-4DCE-A549-ACBEE94ABE9E}" type="slidenum">
              <a:rPr lang="en-US" smtClean="0"/>
              <a:t>14</a:t>
            </a:fld>
            <a:endParaRPr lang="en-US"/>
          </a:p>
        </p:txBody>
      </p:sp>
      <p:sp>
        <p:nvSpPr>
          <p:cNvPr id="5" name="TextBox 4">
            <a:extLst>
              <a:ext uri="{FF2B5EF4-FFF2-40B4-BE49-F238E27FC236}">
                <a16:creationId xmlns:a16="http://schemas.microsoft.com/office/drawing/2014/main" id="{3B908859-E931-F74E-A10F-C7A3EFE1F276}"/>
              </a:ext>
            </a:extLst>
          </p:cNvPr>
          <p:cNvSpPr txBox="1"/>
          <p:nvPr/>
        </p:nvSpPr>
        <p:spPr>
          <a:xfrm>
            <a:off x="3311583" y="3624337"/>
            <a:ext cx="2611704" cy="1200329"/>
          </a:xfrm>
          <a:prstGeom prst="rect">
            <a:avLst/>
          </a:prstGeom>
          <a:solidFill>
            <a:schemeClr val="accent6">
              <a:lumMod val="40000"/>
              <a:lumOff val="60000"/>
            </a:schemeClr>
          </a:solidFill>
          <a:ln>
            <a:solidFill>
              <a:schemeClr val="tx1"/>
            </a:solidFill>
          </a:ln>
        </p:spPr>
        <p:txBody>
          <a:bodyPr wrap="square" rtlCol="0">
            <a:spAutoFit/>
          </a:bodyPr>
          <a:lstStyle/>
          <a:p>
            <a:pPr algn="ctr"/>
            <a:r>
              <a:rPr lang="en-US" sz="3600" i="1" dirty="0"/>
              <a:t>Dead Reckoning</a:t>
            </a:r>
          </a:p>
        </p:txBody>
      </p:sp>
      <p:pic>
        <p:nvPicPr>
          <p:cNvPr id="6" name="Picture 5">
            <a:extLst>
              <a:ext uri="{FF2B5EF4-FFF2-40B4-BE49-F238E27FC236}">
                <a16:creationId xmlns:a16="http://schemas.microsoft.com/office/drawing/2014/main" id="{C429C7EE-6C83-5543-ACE7-931081F30A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416" y="3590076"/>
            <a:ext cx="2052093" cy="2052093"/>
          </a:xfrm>
          <a:prstGeom prst="rect">
            <a:avLst/>
          </a:prstGeom>
        </p:spPr>
      </p:pic>
      <p:sp>
        <p:nvSpPr>
          <p:cNvPr id="7" name="TextBox 6">
            <a:extLst>
              <a:ext uri="{FF2B5EF4-FFF2-40B4-BE49-F238E27FC236}">
                <a16:creationId xmlns:a16="http://schemas.microsoft.com/office/drawing/2014/main" id="{9A664BF1-540E-6848-8FA1-C86C2BE505A5}"/>
              </a:ext>
            </a:extLst>
          </p:cNvPr>
          <p:cNvSpPr txBox="1"/>
          <p:nvPr/>
        </p:nvSpPr>
        <p:spPr>
          <a:xfrm>
            <a:off x="4388243" y="1608836"/>
            <a:ext cx="2202654" cy="646331"/>
          </a:xfrm>
          <a:prstGeom prst="rect">
            <a:avLst/>
          </a:prstGeom>
          <a:noFill/>
          <a:ln>
            <a:solidFill>
              <a:schemeClr val="tx1"/>
            </a:solidFill>
          </a:ln>
        </p:spPr>
        <p:txBody>
          <a:bodyPr wrap="none" rtlCol="0">
            <a:spAutoFit/>
          </a:bodyPr>
          <a:lstStyle/>
          <a:p>
            <a:r>
              <a:rPr lang="en-US" sz="3600" dirty="0"/>
              <a:t>Gyroscope</a:t>
            </a:r>
          </a:p>
        </p:txBody>
      </p:sp>
      <p:sp>
        <p:nvSpPr>
          <p:cNvPr id="8" name="TextBox 7">
            <a:extLst>
              <a:ext uri="{FF2B5EF4-FFF2-40B4-BE49-F238E27FC236}">
                <a16:creationId xmlns:a16="http://schemas.microsoft.com/office/drawing/2014/main" id="{BA067646-D996-1E4F-9963-CD06B35EBE48}"/>
              </a:ext>
            </a:extLst>
          </p:cNvPr>
          <p:cNvSpPr txBox="1"/>
          <p:nvPr/>
        </p:nvSpPr>
        <p:spPr>
          <a:xfrm>
            <a:off x="7007684" y="1653561"/>
            <a:ext cx="3072892" cy="646331"/>
          </a:xfrm>
          <a:prstGeom prst="rect">
            <a:avLst/>
          </a:prstGeom>
          <a:noFill/>
          <a:ln>
            <a:solidFill>
              <a:schemeClr val="tx1"/>
            </a:solidFill>
          </a:ln>
        </p:spPr>
        <p:txBody>
          <a:bodyPr wrap="none" rtlCol="0">
            <a:spAutoFit/>
          </a:bodyPr>
          <a:lstStyle/>
          <a:p>
            <a:r>
              <a:rPr lang="en-US" sz="3600" dirty="0"/>
              <a:t>Magnetometer</a:t>
            </a:r>
          </a:p>
        </p:txBody>
      </p:sp>
      <p:sp>
        <p:nvSpPr>
          <p:cNvPr id="9" name="TextBox 8">
            <a:extLst>
              <a:ext uri="{FF2B5EF4-FFF2-40B4-BE49-F238E27FC236}">
                <a16:creationId xmlns:a16="http://schemas.microsoft.com/office/drawing/2014/main" id="{07B099DB-ABB9-F042-8656-8850E358FC07}"/>
              </a:ext>
            </a:extLst>
          </p:cNvPr>
          <p:cNvSpPr txBox="1"/>
          <p:nvPr/>
        </p:nvSpPr>
        <p:spPr>
          <a:xfrm>
            <a:off x="886100" y="1575027"/>
            <a:ext cx="2993127" cy="646331"/>
          </a:xfrm>
          <a:prstGeom prst="rect">
            <a:avLst/>
          </a:prstGeom>
          <a:noFill/>
          <a:ln>
            <a:solidFill>
              <a:schemeClr val="tx1"/>
            </a:solidFill>
          </a:ln>
        </p:spPr>
        <p:txBody>
          <a:bodyPr wrap="none" rtlCol="0">
            <a:spAutoFit/>
          </a:bodyPr>
          <a:lstStyle/>
          <a:p>
            <a:r>
              <a:rPr lang="en-US" sz="3600" dirty="0"/>
              <a:t>Accelerometer</a:t>
            </a:r>
          </a:p>
        </p:txBody>
      </p:sp>
      <p:sp>
        <p:nvSpPr>
          <p:cNvPr id="10" name="Down Arrow 9">
            <a:extLst>
              <a:ext uri="{FF2B5EF4-FFF2-40B4-BE49-F238E27FC236}">
                <a16:creationId xmlns:a16="http://schemas.microsoft.com/office/drawing/2014/main" id="{D702C551-9ED7-2F44-80D2-1B9D3F347AE8}"/>
              </a:ext>
            </a:extLst>
          </p:cNvPr>
          <p:cNvSpPr/>
          <p:nvPr/>
        </p:nvSpPr>
        <p:spPr>
          <a:xfrm>
            <a:off x="4444657" y="3163424"/>
            <a:ext cx="343394" cy="4473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3886" tIns="21943" rIns="43886" bIns="21943" numCol="1" spcCol="0" rtlCol="0" fromWordArt="0" anchor="ctr" anchorCtr="0" forceAA="0" compatLnSpc="1">
            <a:prstTxWarp prst="textNoShape">
              <a:avLst/>
            </a:prstTxWarp>
            <a:noAutofit/>
          </a:bodyPr>
          <a:lstStyle/>
          <a:p>
            <a:pPr algn="ctr"/>
            <a:endParaRPr lang="en-US" sz="465"/>
          </a:p>
        </p:txBody>
      </p:sp>
      <p:sp>
        <p:nvSpPr>
          <p:cNvPr id="11" name="TextBox 10">
            <a:extLst>
              <a:ext uri="{FF2B5EF4-FFF2-40B4-BE49-F238E27FC236}">
                <a16:creationId xmlns:a16="http://schemas.microsoft.com/office/drawing/2014/main" id="{124F84C9-2AA3-9D4E-A74C-619899295F1E}"/>
              </a:ext>
            </a:extLst>
          </p:cNvPr>
          <p:cNvSpPr txBox="1"/>
          <p:nvPr/>
        </p:nvSpPr>
        <p:spPr>
          <a:xfrm>
            <a:off x="2727067" y="2550949"/>
            <a:ext cx="4121967" cy="646331"/>
          </a:xfrm>
          <a:prstGeom prst="rect">
            <a:avLst/>
          </a:prstGeom>
          <a:solidFill>
            <a:schemeClr val="accent6">
              <a:lumMod val="40000"/>
              <a:lumOff val="60000"/>
            </a:schemeClr>
          </a:solidFill>
          <a:ln>
            <a:solidFill>
              <a:schemeClr val="tx1"/>
            </a:solidFill>
          </a:ln>
        </p:spPr>
        <p:txBody>
          <a:bodyPr wrap="square" rtlCol="0">
            <a:spAutoFit/>
          </a:bodyPr>
          <a:lstStyle/>
          <a:p>
            <a:pPr algn="ctr"/>
            <a:r>
              <a:rPr lang="en-US" sz="3600" dirty="0"/>
              <a:t>Sensor Fusion</a:t>
            </a:r>
          </a:p>
        </p:txBody>
      </p:sp>
      <p:cxnSp>
        <p:nvCxnSpPr>
          <p:cNvPr id="12" name="Straight Arrow Connector 11">
            <a:extLst>
              <a:ext uri="{FF2B5EF4-FFF2-40B4-BE49-F238E27FC236}">
                <a16:creationId xmlns:a16="http://schemas.microsoft.com/office/drawing/2014/main" id="{8E291581-DDEC-7347-BB27-187E11DF5287}"/>
              </a:ext>
            </a:extLst>
          </p:cNvPr>
          <p:cNvCxnSpPr>
            <a:cxnSpLocks/>
            <a:stCxn id="9" idx="2"/>
          </p:cNvCxnSpPr>
          <p:nvPr/>
        </p:nvCxnSpPr>
        <p:spPr>
          <a:xfrm>
            <a:off x="2382664" y="2221358"/>
            <a:ext cx="646115" cy="32959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AC2B690F-B8E8-5045-9114-C80D635D4949}"/>
              </a:ext>
            </a:extLst>
          </p:cNvPr>
          <p:cNvCxnSpPr>
            <a:cxnSpLocks/>
            <a:stCxn id="7" idx="2"/>
            <a:endCxn id="11" idx="0"/>
          </p:cNvCxnSpPr>
          <p:nvPr/>
        </p:nvCxnSpPr>
        <p:spPr>
          <a:xfrm flipH="1">
            <a:off x="4788051" y="2255167"/>
            <a:ext cx="701519" cy="29578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C75E7ADD-E8C5-6A4E-8208-610C392977BC}"/>
              </a:ext>
            </a:extLst>
          </p:cNvPr>
          <p:cNvCxnSpPr>
            <a:cxnSpLocks/>
            <a:stCxn id="8" idx="2"/>
          </p:cNvCxnSpPr>
          <p:nvPr/>
        </p:nvCxnSpPr>
        <p:spPr>
          <a:xfrm flipH="1">
            <a:off x="6849034" y="2299892"/>
            <a:ext cx="1695096" cy="42602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9043F235-4386-F743-B7F5-8EBA6B444E39}"/>
              </a:ext>
            </a:extLst>
          </p:cNvPr>
          <p:cNvSpPr txBox="1"/>
          <p:nvPr/>
        </p:nvSpPr>
        <p:spPr>
          <a:xfrm>
            <a:off x="2508201" y="5005273"/>
            <a:ext cx="3587799" cy="1754326"/>
          </a:xfrm>
          <a:prstGeom prst="rect">
            <a:avLst/>
          </a:prstGeom>
          <a:solidFill>
            <a:schemeClr val="accent6">
              <a:lumMod val="40000"/>
              <a:lumOff val="60000"/>
            </a:schemeClr>
          </a:solidFill>
          <a:ln>
            <a:solidFill>
              <a:schemeClr val="tx1"/>
            </a:solidFill>
          </a:ln>
        </p:spPr>
        <p:txBody>
          <a:bodyPr wrap="square" rtlCol="0">
            <a:spAutoFit/>
          </a:bodyPr>
          <a:lstStyle/>
          <a:p>
            <a:pPr algn="ctr"/>
            <a:r>
              <a:rPr lang="en-US" sz="3600" i="1" dirty="0"/>
              <a:t>FMCW based Distance Measurement</a:t>
            </a:r>
          </a:p>
        </p:txBody>
      </p:sp>
      <p:sp>
        <p:nvSpPr>
          <p:cNvPr id="16" name="Right Arrow 15">
            <a:extLst>
              <a:ext uri="{FF2B5EF4-FFF2-40B4-BE49-F238E27FC236}">
                <a16:creationId xmlns:a16="http://schemas.microsoft.com/office/drawing/2014/main" id="{E5131899-058A-9440-A269-A9030C7B062B}"/>
              </a:ext>
            </a:extLst>
          </p:cNvPr>
          <p:cNvSpPr/>
          <p:nvPr/>
        </p:nvSpPr>
        <p:spPr>
          <a:xfrm rot="20155773">
            <a:off x="5877547" y="3389831"/>
            <a:ext cx="2724633" cy="2883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3886" tIns="21943" rIns="43886" bIns="21943" numCol="1" spcCol="0" rtlCol="0" fromWordArt="0" anchor="ctr" anchorCtr="0" forceAA="0" compatLnSpc="1">
            <a:prstTxWarp prst="textNoShape">
              <a:avLst/>
            </a:prstTxWarp>
            <a:noAutofit/>
          </a:bodyPr>
          <a:lstStyle/>
          <a:p>
            <a:pPr algn="ctr"/>
            <a:endParaRPr lang="en-US" sz="465"/>
          </a:p>
        </p:txBody>
      </p:sp>
      <p:sp>
        <p:nvSpPr>
          <p:cNvPr id="17" name="Right Arrow 16">
            <a:extLst>
              <a:ext uri="{FF2B5EF4-FFF2-40B4-BE49-F238E27FC236}">
                <a16:creationId xmlns:a16="http://schemas.microsoft.com/office/drawing/2014/main" id="{A043B01D-015B-5B47-95F5-15DF331FE4D9}"/>
              </a:ext>
            </a:extLst>
          </p:cNvPr>
          <p:cNvSpPr/>
          <p:nvPr/>
        </p:nvSpPr>
        <p:spPr>
          <a:xfrm rot="18761057">
            <a:off x="5521654" y="4552425"/>
            <a:ext cx="4136205" cy="36149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3886" tIns="21943" rIns="43886" bIns="21943" numCol="1" spcCol="0" rtlCol="0" fromWordArt="0" anchor="ctr" anchorCtr="0" forceAA="0" compatLnSpc="1">
            <a:prstTxWarp prst="textNoShape">
              <a:avLst/>
            </a:prstTxWarp>
            <a:noAutofit/>
          </a:bodyPr>
          <a:lstStyle/>
          <a:p>
            <a:pPr algn="ctr"/>
            <a:endParaRPr lang="en-US" sz="465"/>
          </a:p>
        </p:txBody>
      </p:sp>
      <p:sp>
        <p:nvSpPr>
          <p:cNvPr id="18" name="TextBox 17">
            <a:extLst>
              <a:ext uri="{FF2B5EF4-FFF2-40B4-BE49-F238E27FC236}">
                <a16:creationId xmlns:a16="http://schemas.microsoft.com/office/drawing/2014/main" id="{E413D959-CADB-AC4F-8DBC-6D4421284B9D}"/>
              </a:ext>
            </a:extLst>
          </p:cNvPr>
          <p:cNvSpPr txBox="1"/>
          <p:nvPr/>
        </p:nvSpPr>
        <p:spPr>
          <a:xfrm>
            <a:off x="8575464" y="2445377"/>
            <a:ext cx="3429650" cy="646331"/>
          </a:xfrm>
          <a:prstGeom prst="rect">
            <a:avLst/>
          </a:prstGeom>
          <a:solidFill>
            <a:schemeClr val="accent6">
              <a:lumMod val="40000"/>
              <a:lumOff val="60000"/>
            </a:schemeClr>
          </a:solidFill>
          <a:ln>
            <a:solidFill>
              <a:schemeClr val="tx1"/>
            </a:solidFill>
          </a:ln>
        </p:spPr>
        <p:txBody>
          <a:bodyPr wrap="square" rtlCol="0">
            <a:spAutoFit/>
          </a:bodyPr>
          <a:lstStyle/>
          <a:p>
            <a:pPr algn="ctr"/>
            <a:r>
              <a:rPr lang="en-US" sz="3600" dirty="0"/>
              <a:t>Synchronization</a:t>
            </a:r>
          </a:p>
        </p:txBody>
      </p:sp>
      <p:sp>
        <p:nvSpPr>
          <p:cNvPr id="19" name="Down Arrow 18">
            <a:extLst>
              <a:ext uri="{FF2B5EF4-FFF2-40B4-BE49-F238E27FC236}">
                <a16:creationId xmlns:a16="http://schemas.microsoft.com/office/drawing/2014/main" id="{199BB57B-2346-4B4A-A6BE-568952EDA096}"/>
              </a:ext>
            </a:extLst>
          </p:cNvPr>
          <p:cNvSpPr/>
          <p:nvPr/>
        </p:nvSpPr>
        <p:spPr>
          <a:xfrm>
            <a:off x="9923804" y="3213399"/>
            <a:ext cx="366485" cy="54124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3886" tIns="21943" rIns="43886" bIns="21943" numCol="1" spcCol="0" rtlCol="0" fromWordArt="0" anchor="ctr" anchorCtr="0" forceAA="0" compatLnSpc="1">
            <a:prstTxWarp prst="textNoShape">
              <a:avLst/>
            </a:prstTxWarp>
            <a:noAutofit/>
          </a:bodyPr>
          <a:lstStyle/>
          <a:p>
            <a:pPr algn="ctr"/>
            <a:endParaRPr lang="en-US" sz="465"/>
          </a:p>
        </p:txBody>
      </p:sp>
      <p:sp>
        <p:nvSpPr>
          <p:cNvPr id="20" name="TextBox 19">
            <a:extLst>
              <a:ext uri="{FF2B5EF4-FFF2-40B4-BE49-F238E27FC236}">
                <a16:creationId xmlns:a16="http://schemas.microsoft.com/office/drawing/2014/main" id="{18A4660F-5797-6D41-A976-AA023B95EAF5}"/>
              </a:ext>
            </a:extLst>
          </p:cNvPr>
          <p:cNvSpPr txBox="1"/>
          <p:nvPr/>
        </p:nvSpPr>
        <p:spPr>
          <a:xfrm>
            <a:off x="8787261" y="3799373"/>
            <a:ext cx="2705492" cy="1200329"/>
          </a:xfrm>
          <a:prstGeom prst="rect">
            <a:avLst/>
          </a:prstGeom>
          <a:solidFill>
            <a:schemeClr val="accent6">
              <a:lumMod val="40000"/>
              <a:lumOff val="60000"/>
            </a:schemeClr>
          </a:solidFill>
          <a:ln>
            <a:solidFill>
              <a:schemeClr val="tx1"/>
            </a:solidFill>
          </a:ln>
        </p:spPr>
        <p:txBody>
          <a:bodyPr wrap="square" rtlCol="0">
            <a:spAutoFit/>
          </a:bodyPr>
          <a:lstStyle/>
          <a:p>
            <a:pPr algn="ctr"/>
            <a:r>
              <a:rPr lang="en-US" sz="3600" i="1" dirty="0"/>
              <a:t>Geometric Constraints</a:t>
            </a:r>
          </a:p>
        </p:txBody>
      </p:sp>
      <p:sp>
        <p:nvSpPr>
          <p:cNvPr id="21" name="TextBox 20">
            <a:extLst>
              <a:ext uri="{FF2B5EF4-FFF2-40B4-BE49-F238E27FC236}">
                <a16:creationId xmlns:a16="http://schemas.microsoft.com/office/drawing/2014/main" id="{5B41AE82-8AE3-584C-9B5A-15BD32BABC08}"/>
              </a:ext>
            </a:extLst>
          </p:cNvPr>
          <p:cNvSpPr txBox="1"/>
          <p:nvPr/>
        </p:nvSpPr>
        <p:spPr>
          <a:xfrm>
            <a:off x="8996636" y="5612590"/>
            <a:ext cx="2458963" cy="1200329"/>
          </a:xfrm>
          <a:prstGeom prst="rect">
            <a:avLst/>
          </a:prstGeom>
          <a:noFill/>
          <a:ln>
            <a:solidFill>
              <a:schemeClr val="tx1"/>
            </a:solidFill>
          </a:ln>
        </p:spPr>
        <p:txBody>
          <a:bodyPr wrap="square" rtlCol="0">
            <a:spAutoFit/>
          </a:bodyPr>
          <a:lstStyle/>
          <a:p>
            <a:pPr algn="ctr"/>
            <a:r>
              <a:rPr lang="en-US" sz="3600" dirty="0">
                <a:ln w="0"/>
                <a:effectLst>
                  <a:outerShdw blurRad="38100" dist="19050" dir="2700000" algn="tl" rotWithShape="0">
                    <a:schemeClr val="dk1">
                      <a:alpha val="40000"/>
                    </a:schemeClr>
                  </a:outerShdw>
                </a:effectLst>
              </a:rPr>
              <a:t>Contour</a:t>
            </a:r>
          </a:p>
          <a:p>
            <a:pPr algn="ctr"/>
            <a:r>
              <a:rPr lang="en-US" sz="3600" dirty="0">
                <a:ln w="0"/>
                <a:effectLst>
                  <a:outerShdw blurRad="38100" dist="19050" dir="2700000" algn="tl" rotWithShape="0">
                    <a:schemeClr val="dk1">
                      <a:alpha val="40000"/>
                    </a:schemeClr>
                  </a:outerShdw>
                </a:effectLst>
              </a:rPr>
              <a:t>Map</a:t>
            </a:r>
          </a:p>
        </p:txBody>
      </p:sp>
      <p:sp>
        <p:nvSpPr>
          <p:cNvPr id="22" name="Down Arrow 23">
            <a:extLst>
              <a:ext uri="{FF2B5EF4-FFF2-40B4-BE49-F238E27FC236}">
                <a16:creationId xmlns:a16="http://schemas.microsoft.com/office/drawing/2014/main" id="{ABFA4B72-BE55-4B48-9F7A-B162BDFDBD0E}"/>
              </a:ext>
            </a:extLst>
          </p:cNvPr>
          <p:cNvSpPr/>
          <p:nvPr/>
        </p:nvSpPr>
        <p:spPr>
          <a:xfrm>
            <a:off x="9846349" y="5049822"/>
            <a:ext cx="461869" cy="59234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3886" tIns="21943" rIns="43886" bIns="21943" numCol="1" spcCol="0" rtlCol="0" fromWordArt="0" anchor="ctr" anchorCtr="0" forceAA="0" compatLnSpc="1">
            <a:prstTxWarp prst="textNoShape">
              <a:avLst/>
            </a:prstTxWarp>
            <a:noAutofit/>
          </a:bodyPr>
          <a:lstStyle/>
          <a:p>
            <a:pPr algn="ctr"/>
            <a:endParaRPr lang="en-US" sz="465"/>
          </a:p>
        </p:txBody>
      </p:sp>
      <p:grpSp>
        <p:nvGrpSpPr>
          <p:cNvPr id="31" name="Group 30">
            <a:extLst>
              <a:ext uri="{FF2B5EF4-FFF2-40B4-BE49-F238E27FC236}">
                <a16:creationId xmlns:a16="http://schemas.microsoft.com/office/drawing/2014/main" id="{32CDF17F-EA3B-8E42-98A8-B5F5B32CF1F7}"/>
              </a:ext>
            </a:extLst>
          </p:cNvPr>
          <p:cNvGrpSpPr/>
          <p:nvPr/>
        </p:nvGrpSpPr>
        <p:grpSpPr>
          <a:xfrm flipH="1">
            <a:off x="918962" y="3276813"/>
            <a:ext cx="1290583" cy="1456359"/>
            <a:chOff x="2299858" y="3290457"/>
            <a:chExt cx="997526" cy="1143002"/>
          </a:xfrm>
        </p:grpSpPr>
        <p:sp>
          <p:nvSpPr>
            <p:cNvPr id="32" name="Arc 31">
              <a:extLst>
                <a:ext uri="{FF2B5EF4-FFF2-40B4-BE49-F238E27FC236}">
                  <a16:creationId xmlns:a16="http://schemas.microsoft.com/office/drawing/2014/main" id="{39BF5D16-7716-D14A-A8A0-15B2C9D1AD51}"/>
                </a:ext>
              </a:extLst>
            </p:cNvPr>
            <p:cNvSpPr/>
            <p:nvPr/>
          </p:nvSpPr>
          <p:spPr>
            <a:xfrm flipH="1">
              <a:off x="2668345" y="3685309"/>
              <a:ext cx="296527" cy="346363"/>
            </a:xfrm>
            <a:prstGeom prst="arc">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43885" tIns="21943" rIns="43885" bIns="21943" numCol="1" spcCol="0" rtlCol="0" fromWordArt="0" anchor="ctr" anchorCtr="0" forceAA="0" compatLnSpc="1">
              <a:prstTxWarp prst="textNoShape">
                <a:avLst/>
              </a:prstTxWarp>
              <a:noAutofit/>
            </a:bodyPr>
            <a:lstStyle/>
            <a:p>
              <a:pPr algn="ctr"/>
              <a:endParaRPr lang="en-US" sz="465">
                <a:ln w="0"/>
                <a:effectLst>
                  <a:outerShdw blurRad="38100" dist="19050" dir="2700000" algn="tl" rotWithShape="0">
                    <a:schemeClr val="dk1">
                      <a:alpha val="40000"/>
                    </a:schemeClr>
                  </a:outerShdw>
                </a:effectLst>
              </a:endParaRPr>
            </a:p>
          </p:txBody>
        </p:sp>
        <p:sp>
          <p:nvSpPr>
            <p:cNvPr id="33" name="Arc 32">
              <a:extLst>
                <a:ext uri="{FF2B5EF4-FFF2-40B4-BE49-F238E27FC236}">
                  <a16:creationId xmlns:a16="http://schemas.microsoft.com/office/drawing/2014/main" id="{B6FF83BE-96F9-F24E-9265-7AB5EFA15A4B}"/>
                </a:ext>
              </a:extLst>
            </p:cNvPr>
            <p:cNvSpPr/>
            <p:nvPr/>
          </p:nvSpPr>
          <p:spPr>
            <a:xfrm flipH="1">
              <a:off x="2549238" y="3546766"/>
              <a:ext cx="540326" cy="651163"/>
            </a:xfrm>
            <a:prstGeom prst="arc">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43885" tIns="21943" rIns="43885" bIns="21943" numCol="1" spcCol="0" rtlCol="0" fromWordArt="0" anchor="ctr" anchorCtr="0" forceAA="0" compatLnSpc="1">
              <a:prstTxWarp prst="textNoShape">
                <a:avLst/>
              </a:prstTxWarp>
              <a:noAutofit/>
            </a:bodyPr>
            <a:lstStyle/>
            <a:p>
              <a:pPr algn="ctr"/>
              <a:endParaRPr lang="en-US" sz="465">
                <a:ln w="0"/>
                <a:effectLst>
                  <a:outerShdw blurRad="38100" dist="19050" dir="2700000" algn="tl" rotWithShape="0">
                    <a:schemeClr val="dk1">
                      <a:alpha val="40000"/>
                    </a:schemeClr>
                  </a:outerShdw>
                </a:effectLst>
              </a:endParaRPr>
            </a:p>
          </p:txBody>
        </p:sp>
        <p:sp>
          <p:nvSpPr>
            <p:cNvPr id="34" name="Arc 33">
              <a:extLst>
                <a:ext uri="{FF2B5EF4-FFF2-40B4-BE49-F238E27FC236}">
                  <a16:creationId xmlns:a16="http://schemas.microsoft.com/office/drawing/2014/main" id="{0FE6BD44-D9C9-FC44-B4D0-F959E6D554E8}"/>
                </a:ext>
              </a:extLst>
            </p:cNvPr>
            <p:cNvSpPr/>
            <p:nvPr/>
          </p:nvSpPr>
          <p:spPr>
            <a:xfrm flipH="1">
              <a:off x="2299858" y="3290457"/>
              <a:ext cx="997526" cy="1143002"/>
            </a:xfrm>
            <a:prstGeom prst="arc">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43885" tIns="21943" rIns="43885" bIns="21943" numCol="1" spcCol="0" rtlCol="0" fromWordArt="0" anchor="ctr" anchorCtr="0" forceAA="0" compatLnSpc="1">
              <a:prstTxWarp prst="textNoShape">
                <a:avLst/>
              </a:prstTxWarp>
              <a:noAutofit/>
            </a:bodyPr>
            <a:lstStyle/>
            <a:p>
              <a:pPr algn="ctr"/>
              <a:endParaRPr lang="en-US" sz="465">
                <a:ln w="0"/>
                <a:effectLst>
                  <a:outerShdw blurRad="38100" dist="19050" dir="2700000" algn="tl" rotWithShape="0">
                    <a:schemeClr val="dk1">
                      <a:alpha val="40000"/>
                    </a:schemeClr>
                  </a:outerShdw>
                </a:effectLst>
              </a:endParaRPr>
            </a:p>
          </p:txBody>
        </p:sp>
        <p:sp>
          <p:nvSpPr>
            <p:cNvPr id="35" name="Arc 34">
              <a:extLst>
                <a:ext uri="{FF2B5EF4-FFF2-40B4-BE49-F238E27FC236}">
                  <a16:creationId xmlns:a16="http://schemas.microsoft.com/office/drawing/2014/main" id="{28CD2FF8-FF27-C345-A1A4-37B8CCC2C264}"/>
                </a:ext>
              </a:extLst>
            </p:cNvPr>
            <p:cNvSpPr/>
            <p:nvPr/>
          </p:nvSpPr>
          <p:spPr>
            <a:xfrm flipH="1">
              <a:off x="2443360" y="3422072"/>
              <a:ext cx="777050" cy="858984"/>
            </a:xfrm>
            <a:prstGeom prst="arc">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43885" tIns="21943" rIns="43885" bIns="21943" numCol="1" spcCol="0" rtlCol="0" fromWordArt="0" anchor="ctr" anchorCtr="0" forceAA="0" compatLnSpc="1">
              <a:prstTxWarp prst="textNoShape">
                <a:avLst/>
              </a:prstTxWarp>
              <a:noAutofit/>
            </a:bodyPr>
            <a:lstStyle/>
            <a:p>
              <a:pPr algn="ctr"/>
              <a:endParaRPr lang="en-US" sz="465">
                <a:ln w="0"/>
                <a:effectLst>
                  <a:outerShdw blurRad="38100" dist="19050" dir="2700000" algn="tl" rotWithShape="0">
                    <a:schemeClr val="dk1">
                      <a:alpha val="40000"/>
                    </a:schemeClr>
                  </a:outerShdw>
                </a:effectLst>
              </a:endParaRPr>
            </a:p>
          </p:txBody>
        </p:sp>
      </p:grpSp>
      <p:sp>
        <p:nvSpPr>
          <p:cNvPr id="3" name="Rectangle 2">
            <a:extLst>
              <a:ext uri="{FF2B5EF4-FFF2-40B4-BE49-F238E27FC236}">
                <a16:creationId xmlns:a16="http://schemas.microsoft.com/office/drawing/2014/main" id="{CBC2E88B-D446-E745-AD8B-4BFDDEF77C4C}"/>
              </a:ext>
            </a:extLst>
          </p:cNvPr>
          <p:cNvSpPr/>
          <p:nvPr/>
        </p:nvSpPr>
        <p:spPr>
          <a:xfrm>
            <a:off x="3311583" y="3603390"/>
            <a:ext cx="2611704" cy="1221276"/>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0E5E1809-C7AF-5443-8899-7E4AC883A7A2}"/>
              </a:ext>
            </a:extLst>
          </p:cNvPr>
          <p:cNvSpPr/>
          <p:nvPr/>
        </p:nvSpPr>
        <p:spPr>
          <a:xfrm>
            <a:off x="8996635" y="5612589"/>
            <a:ext cx="2458963" cy="1200329"/>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07F6349-84FD-2E4C-9306-40F00A5B1766}"/>
              </a:ext>
            </a:extLst>
          </p:cNvPr>
          <p:cNvSpPr/>
          <p:nvPr/>
        </p:nvSpPr>
        <p:spPr>
          <a:xfrm>
            <a:off x="4335544" y="1544872"/>
            <a:ext cx="2268687" cy="706639"/>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AD070B8-107E-B24D-8778-0C20443DBB92}"/>
              </a:ext>
            </a:extLst>
          </p:cNvPr>
          <p:cNvSpPr/>
          <p:nvPr/>
        </p:nvSpPr>
        <p:spPr>
          <a:xfrm>
            <a:off x="6986454" y="1635975"/>
            <a:ext cx="3097536" cy="670125"/>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FF6DF9F7-E2AB-724C-9F55-A35905529F20}"/>
              </a:ext>
            </a:extLst>
          </p:cNvPr>
          <p:cNvSpPr/>
          <p:nvPr/>
        </p:nvSpPr>
        <p:spPr>
          <a:xfrm>
            <a:off x="882493" y="1563128"/>
            <a:ext cx="3097536" cy="670125"/>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C7893827-8F35-7C4C-9A23-BDC83767F76A}"/>
              </a:ext>
            </a:extLst>
          </p:cNvPr>
          <p:cNvSpPr/>
          <p:nvPr/>
        </p:nvSpPr>
        <p:spPr>
          <a:xfrm>
            <a:off x="2727067" y="2525484"/>
            <a:ext cx="4125626" cy="670457"/>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E4FBB6A8-506E-BE4F-9557-97C3DB68B8BB}"/>
              </a:ext>
            </a:extLst>
          </p:cNvPr>
          <p:cNvSpPr/>
          <p:nvPr/>
        </p:nvSpPr>
        <p:spPr>
          <a:xfrm>
            <a:off x="2508200" y="4966281"/>
            <a:ext cx="3608032" cy="1793318"/>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611245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3E741-AA6D-874E-AFCF-7771D7338F84}"/>
              </a:ext>
            </a:extLst>
          </p:cNvPr>
          <p:cNvSpPr>
            <a:spLocks noGrp="1"/>
          </p:cNvSpPr>
          <p:nvPr>
            <p:ph type="title"/>
          </p:nvPr>
        </p:nvSpPr>
        <p:spPr>
          <a:xfrm>
            <a:off x="838200" y="388620"/>
            <a:ext cx="10911840" cy="1302072"/>
          </a:xfrm>
        </p:spPr>
        <p:txBody>
          <a:bodyPr/>
          <a:lstStyle/>
          <a:p>
            <a:r>
              <a:rPr lang="en-US" dirty="0">
                <a:ln w="0"/>
                <a:effectLst>
                  <a:outerShdw blurRad="38100" dist="19050" dir="2700000" algn="tl" rotWithShape="0">
                    <a:schemeClr val="dk1">
                      <a:alpha val="40000"/>
                    </a:schemeClr>
                  </a:outerShdw>
                </a:effectLst>
              </a:rPr>
              <a:t>Fusing Dead-Reckoning and Distance Estimates</a:t>
            </a:r>
          </a:p>
        </p:txBody>
      </p:sp>
      <p:sp>
        <p:nvSpPr>
          <p:cNvPr id="4" name="Slide Number Placeholder 3">
            <a:extLst>
              <a:ext uri="{FF2B5EF4-FFF2-40B4-BE49-F238E27FC236}">
                <a16:creationId xmlns:a16="http://schemas.microsoft.com/office/drawing/2014/main" id="{4A4812DA-A0AF-B04C-8862-DF8F9501F4C6}"/>
              </a:ext>
            </a:extLst>
          </p:cNvPr>
          <p:cNvSpPr>
            <a:spLocks noGrp="1"/>
          </p:cNvSpPr>
          <p:nvPr>
            <p:ph type="sldNum" sz="quarter" idx="12"/>
          </p:nvPr>
        </p:nvSpPr>
        <p:spPr/>
        <p:txBody>
          <a:bodyPr/>
          <a:lstStyle/>
          <a:p>
            <a:fld id="{088FEC65-D79E-4DCE-A549-ACBEE94ABE9E}" type="slidenum">
              <a:rPr lang="en-US" smtClean="0"/>
              <a:t>15</a:t>
            </a:fld>
            <a:endParaRPr lang="en-US"/>
          </a:p>
        </p:txBody>
      </p:sp>
      <p:pic>
        <p:nvPicPr>
          <p:cNvPr id="11" name="Picture 10">
            <a:extLst>
              <a:ext uri="{FF2B5EF4-FFF2-40B4-BE49-F238E27FC236}">
                <a16:creationId xmlns:a16="http://schemas.microsoft.com/office/drawing/2014/main" id="{C4E0A95C-DAAA-CE4C-93F9-A4DFBFE9D9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5279" y="5789369"/>
            <a:ext cx="5359033" cy="1024835"/>
          </a:xfrm>
          <a:prstGeom prst="rect">
            <a:avLst/>
          </a:prstGeom>
        </p:spPr>
      </p:pic>
      <p:cxnSp>
        <p:nvCxnSpPr>
          <p:cNvPr id="13" name="Straight Connector 12">
            <a:extLst>
              <a:ext uri="{FF2B5EF4-FFF2-40B4-BE49-F238E27FC236}">
                <a16:creationId xmlns:a16="http://schemas.microsoft.com/office/drawing/2014/main" id="{0801A32D-FF3B-484E-8AAF-2F60114E8A29}"/>
              </a:ext>
            </a:extLst>
          </p:cNvPr>
          <p:cNvCxnSpPr/>
          <p:nvPr/>
        </p:nvCxnSpPr>
        <p:spPr>
          <a:xfrm flipV="1">
            <a:off x="3668361" y="2412106"/>
            <a:ext cx="3034395" cy="2313457"/>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0F90ED-CD3A-EA4E-BBA0-DB1D2D6FD896}"/>
              </a:ext>
            </a:extLst>
          </p:cNvPr>
          <p:cNvCxnSpPr/>
          <p:nvPr/>
        </p:nvCxnSpPr>
        <p:spPr>
          <a:xfrm flipV="1">
            <a:off x="2473596" y="4725562"/>
            <a:ext cx="1202198" cy="925383"/>
          </a:xfrm>
          <a:prstGeom prst="line">
            <a:avLst/>
          </a:prstGeom>
          <a:ln w="76200">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AD1C96C-4F41-4C47-BE7E-4B312CF7857B}"/>
              </a:ext>
            </a:extLst>
          </p:cNvPr>
          <p:cNvCxnSpPr/>
          <p:nvPr/>
        </p:nvCxnSpPr>
        <p:spPr>
          <a:xfrm flipV="1">
            <a:off x="4019918" y="4196774"/>
            <a:ext cx="3133662" cy="101079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B6CC7DD3-4214-3E4C-B175-CBB57D88E085}"/>
              </a:ext>
            </a:extLst>
          </p:cNvPr>
          <p:cNvCxnSpPr/>
          <p:nvPr/>
        </p:nvCxnSpPr>
        <p:spPr>
          <a:xfrm flipV="1">
            <a:off x="2516530" y="5188254"/>
            <a:ext cx="1558565" cy="499873"/>
          </a:xfrm>
          <a:prstGeom prst="line">
            <a:avLst/>
          </a:prstGeom>
          <a:ln w="38100">
            <a:prstDash val="sysDot"/>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DB74F471-2636-8842-B509-E3F114C8E061}"/>
              </a:ext>
            </a:extLst>
          </p:cNvPr>
          <p:cNvSpPr txBox="1"/>
          <p:nvPr/>
        </p:nvSpPr>
        <p:spPr>
          <a:xfrm rot="20423944">
            <a:off x="5142112" y="4687560"/>
            <a:ext cx="1137693" cy="461665"/>
          </a:xfrm>
          <a:prstGeom prst="rect">
            <a:avLst/>
          </a:prstGeom>
          <a:noFill/>
        </p:spPr>
        <p:txBody>
          <a:bodyPr wrap="square" rtlCol="0">
            <a:spAutoFit/>
          </a:bodyPr>
          <a:lstStyle/>
          <a:p>
            <a:r>
              <a:rPr lang="en-US" sz="2400" dirty="0"/>
              <a:t>(</a:t>
            </a:r>
            <a:r>
              <a:rPr lang="en-US" sz="2400" dirty="0" err="1"/>
              <a:t>x</a:t>
            </a:r>
            <a:r>
              <a:rPr lang="en-US" sz="2400" baseline="-25000" dirty="0" err="1"/>
              <a:t>t</a:t>
            </a:r>
            <a:r>
              <a:rPr lang="en-US" sz="2400" baseline="-25000" dirty="0"/>
              <a:t> </a:t>
            </a:r>
            <a:r>
              <a:rPr lang="en-US" sz="2400" dirty="0"/>
              <a:t>, </a:t>
            </a:r>
            <a:r>
              <a:rPr lang="en-US" sz="2400" dirty="0" err="1"/>
              <a:t>y</a:t>
            </a:r>
            <a:r>
              <a:rPr lang="en-US" sz="2400" baseline="-25000" dirty="0" err="1"/>
              <a:t>t</a:t>
            </a:r>
            <a:r>
              <a:rPr lang="en-US" sz="2400" dirty="0"/>
              <a:t>)</a:t>
            </a:r>
          </a:p>
        </p:txBody>
      </p:sp>
      <p:sp>
        <p:nvSpPr>
          <p:cNvPr id="18" name="TextBox 17">
            <a:extLst>
              <a:ext uri="{FF2B5EF4-FFF2-40B4-BE49-F238E27FC236}">
                <a16:creationId xmlns:a16="http://schemas.microsoft.com/office/drawing/2014/main" id="{5C28904F-7426-584F-8207-411C890F542F}"/>
              </a:ext>
            </a:extLst>
          </p:cNvPr>
          <p:cNvSpPr txBox="1"/>
          <p:nvPr/>
        </p:nvSpPr>
        <p:spPr>
          <a:xfrm rot="20485156">
            <a:off x="6045742" y="4253989"/>
            <a:ext cx="1549002" cy="461665"/>
          </a:xfrm>
          <a:prstGeom prst="rect">
            <a:avLst/>
          </a:prstGeom>
          <a:noFill/>
        </p:spPr>
        <p:txBody>
          <a:bodyPr wrap="square" rtlCol="0">
            <a:spAutoFit/>
          </a:bodyPr>
          <a:lstStyle/>
          <a:p>
            <a:r>
              <a:rPr lang="en-US" sz="2400" dirty="0"/>
              <a:t>(x</a:t>
            </a:r>
            <a:r>
              <a:rPr lang="en-US" sz="2400" baseline="-25000" dirty="0"/>
              <a:t>t+1</a:t>
            </a:r>
            <a:r>
              <a:rPr lang="en-US" sz="2400" dirty="0"/>
              <a:t>, y</a:t>
            </a:r>
            <a:r>
              <a:rPr lang="en-US" sz="2400" baseline="-25000" dirty="0"/>
              <a:t>t+1</a:t>
            </a:r>
            <a:r>
              <a:rPr lang="en-US" sz="2400" dirty="0"/>
              <a:t>)</a:t>
            </a:r>
          </a:p>
        </p:txBody>
      </p:sp>
      <p:cxnSp>
        <p:nvCxnSpPr>
          <p:cNvPr id="19" name="Straight Connector 18">
            <a:extLst>
              <a:ext uri="{FF2B5EF4-FFF2-40B4-BE49-F238E27FC236}">
                <a16:creationId xmlns:a16="http://schemas.microsoft.com/office/drawing/2014/main" id="{643725DD-444F-6848-B7CA-8B7E90681ACA}"/>
              </a:ext>
            </a:extLst>
          </p:cNvPr>
          <p:cNvCxnSpPr>
            <a:cxnSpLocks/>
          </p:cNvCxnSpPr>
          <p:nvPr/>
        </p:nvCxnSpPr>
        <p:spPr>
          <a:xfrm>
            <a:off x="5092668" y="3667981"/>
            <a:ext cx="606239" cy="925936"/>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3922FC30-60C6-624E-B013-9FA48383D60A}"/>
              </a:ext>
            </a:extLst>
          </p:cNvPr>
          <p:cNvCxnSpPr>
            <a:cxnSpLocks/>
            <a:endCxn id="18" idx="0"/>
          </p:cNvCxnSpPr>
          <p:nvPr/>
        </p:nvCxnSpPr>
        <p:spPr>
          <a:xfrm>
            <a:off x="5935267" y="3041719"/>
            <a:ext cx="811423" cy="1224302"/>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314E42DF-6455-F149-AEC9-C7F50ED13F28}"/>
              </a:ext>
            </a:extLst>
          </p:cNvPr>
          <p:cNvSpPr txBox="1"/>
          <p:nvPr/>
        </p:nvSpPr>
        <p:spPr>
          <a:xfrm>
            <a:off x="5479089" y="3932378"/>
            <a:ext cx="360996" cy="461665"/>
          </a:xfrm>
          <a:prstGeom prst="rect">
            <a:avLst/>
          </a:prstGeom>
          <a:noFill/>
        </p:spPr>
        <p:txBody>
          <a:bodyPr wrap="none" rtlCol="0">
            <a:spAutoFit/>
          </a:bodyPr>
          <a:lstStyle/>
          <a:p>
            <a:r>
              <a:rPr lang="en-US" sz="2400" dirty="0" err="1"/>
              <a:t>r</a:t>
            </a:r>
            <a:r>
              <a:rPr lang="en-US" sz="2400" baseline="-25000" dirty="0" err="1"/>
              <a:t>t</a:t>
            </a:r>
            <a:endParaRPr lang="en-US" sz="2400" dirty="0"/>
          </a:p>
        </p:txBody>
      </p:sp>
      <p:sp>
        <p:nvSpPr>
          <p:cNvPr id="22" name="TextBox 21">
            <a:extLst>
              <a:ext uri="{FF2B5EF4-FFF2-40B4-BE49-F238E27FC236}">
                <a16:creationId xmlns:a16="http://schemas.microsoft.com/office/drawing/2014/main" id="{2A107CCE-66CB-DC4F-89B0-AEA8493BB35E}"/>
              </a:ext>
            </a:extLst>
          </p:cNvPr>
          <p:cNvSpPr txBox="1"/>
          <p:nvPr/>
        </p:nvSpPr>
        <p:spPr>
          <a:xfrm>
            <a:off x="6411452" y="3374628"/>
            <a:ext cx="567784" cy="461665"/>
          </a:xfrm>
          <a:prstGeom prst="rect">
            <a:avLst/>
          </a:prstGeom>
          <a:noFill/>
        </p:spPr>
        <p:txBody>
          <a:bodyPr wrap="none" rtlCol="0">
            <a:spAutoFit/>
          </a:bodyPr>
          <a:lstStyle/>
          <a:p>
            <a:r>
              <a:rPr lang="en-US" sz="2400" dirty="0"/>
              <a:t>r</a:t>
            </a:r>
            <a:r>
              <a:rPr lang="en-US" sz="2400" baseline="-25000" dirty="0"/>
              <a:t>t+1</a:t>
            </a:r>
            <a:endParaRPr lang="en-US" sz="2400" dirty="0"/>
          </a:p>
        </p:txBody>
      </p:sp>
      <p:sp>
        <p:nvSpPr>
          <p:cNvPr id="23" name="TextBox 22">
            <a:extLst>
              <a:ext uri="{FF2B5EF4-FFF2-40B4-BE49-F238E27FC236}">
                <a16:creationId xmlns:a16="http://schemas.microsoft.com/office/drawing/2014/main" id="{86584D4A-1569-8840-BC3C-CC173B76B3A7}"/>
              </a:ext>
            </a:extLst>
          </p:cNvPr>
          <p:cNvSpPr txBox="1"/>
          <p:nvPr/>
        </p:nvSpPr>
        <p:spPr>
          <a:xfrm>
            <a:off x="6853672" y="2279908"/>
            <a:ext cx="736677" cy="461665"/>
          </a:xfrm>
          <a:prstGeom prst="rect">
            <a:avLst/>
          </a:prstGeom>
          <a:noFill/>
        </p:spPr>
        <p:txBody>
          <a:bodyPr wrap="none" rtlCol="0">
            <a:spAutoFit/>
          </a:bodyPr>
          <a:lstStyle/>
          <a:p>
            <a:r>
              <a:rPr lang="en-US" sz="2400" dirty="0"/>
              <a:t>Wall</a:t>
            </a:r>
          </a:p>
        </p:txBody>
      </p:sp>
      <p:sp>
        <p:nvSpPr>
          <p:cNvPr id="24" name="TextBox 23">
            <a:extLst>
              <a:ext uri="{FF2B5EF4-FFF2-40B4-BE49-F238E27FC236}">
                <a16:creationId xmlns:a16="http://schemas.microsoft.com/office/drawing/2014/main" id="{C37AF187-9D94-B946-86E4-22CC0540CAC5}"/>
              </a:ext>
            </a:extLst>
          </p:cNvPr>
          <p:cNvSpPr txBox="1"/>
          <p:nvPr/>
        </p:nvSpPr>
        <p:spPr>
          <a:xfrm>
            <a:off x="7368900" y="3900517"/>
            <a:ext cx="1251240" cy="830997"/>
          </a:xfrm>
          <a:prstGeom prst="rect">
            <a:avLst/>
          </a:prstGeom>
          <a:noFill/>
        </p:spPr>
        <p:txBody>
          <a:bodyPr wrap="none" rtlCol="0">
            <a:spAutoFit/>
          </a:bodyPr>
          <a:lstStyle/>
          <a:p>
            <a:r>
              <a:rPr lang="en-US" sz="2400" dirty="0"/>
              <a:t>Walking </a:t>
            </a:r>
          </a:p>
          <a:p>
            <a:r>
              <a:rPr lang="en-US" sz="2400" dirty="0"/>
              <a:t>Path</a:t>
            </a:r>
          </a:p>
        </p:txBody>
      </p:sp>
      <p:cxnSp>
        <p:nvCxnSpPr>
          <p:cNvPr id="25" name="Straight Connector 24">
            <a:extLst>
              <a:ext uri="{FF2B5EF4-FFF2-40B4-BE49-F238E27FC236}">
                <a16:creationId xmlns:a16="http://schemas.microsoft.com/office/drawing/2014/main" id="{99CABF43-A215-8345-8148-56A74B4AE9F8}"/>
              </a:ext>
            </a:extLst>
          </p:cNvPr>
          <p:cNvCxnSpPr/>
          <p:nvPr/>
        </p:nvCxnSpPr>
        <p:spPr>
          <a:xfrm rot="16200000" flipH="1">
            <a:off x="4937708" y="3748133"/>
            <a:ext cx="132201" cy="104094"/>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130F5706-FC70-8B4D-9AFC-6FA36C8C32B7}"/>
              </a:ext>
            </a:extLst>
          </p:cNvPr>
          <p:cNvCxnSpPr/>
          <p:nvPr/>
        </p:nvCxnSpPr>
        <p:spPr>
          <a:xfrm flipV="1">
            <a:off x="5092484" y="3800180"/>
            <a:ext cx="86696" cy="66099"/>
          </a:xfrm>
          <a:prstGeom prst="line">
            <a:avLst/>
          </a:prstGeom>
          <a:ln w="9525">
            <a:prstDash val="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F71ABBDB-EE83-D043-AD8C-A6B73B5EACCA}"/>
              </a:ext>
            </a:extLst>
          </p:cNvPr>
          <p:cNvCxnSpPr/>
          <p:nvPr/>
        </p:nvCxnSpPr>
        <p:spPr>
          <a:xfrm rot="16200000" flipH="1">
            <a:off x="5760446" y="3219344"/>
            <a:ext cx="132201" cy="104094"/>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EF0EF44D-3C33-5C44-9360-5847E9239467}"/>
              </a:ext>
            </a:extLst>
          </p:cNvPr>
          <p:cNvCxnSpPr/>
          <p:nvPr/>
        </p:nvCxnSpPr>
        <p:spPr>
          <a:xfrm flipV="1">
            <a:off x="5915222" y="3271391"/>
            <a:ext cx="86696" cy="66099"/>
          </a:xfrm>
          <a:prstGeom prst="line">
            <a:avLst/>
          </a:prstGeom>
          <a:ln w="9525">
            <a:prstDash val="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8FB9F3BC-4072-ED44-A6D9-85D2F8F8B471}"/>
              </a:ext>
            </a:extLst>
          </p:cNvPr>
          <p:cNvSpPr txBox="1"/>
          <p:nvPr/>
        </p:nvSpPr>
        <p:spPr>
          <a:xfrm rot="19439688">
            <a:off x="4113774" y="3398655"/>
            <a:ext cx="1144224" cy="461665"/>
          </a:xfrm>
          <a:prstGeom prst="rect">
            <a:avLst/>
          </a:prstGeom>
          <a:noFill/>
        </p:spPr>
        <p:txBody>
          <a:bodyPr wrap="none" rtlCol="0">
            <a:spAutoFit/>
          </a:bodyPr>
          <a:lstStyle/>
          <a:p>
            <a:r>
              <a:rPr lang="en-US" sz="2400" dirty="0"/>
              <a:t>(</a:t>
            </a:r>
            <a:r>
              <a:rPr lang="en-US" sz="2400" dirty="0" err="1"/>
              <a:t>x’</a:t>
            </a:r>
            <a:r>
              <a:rPr lang="en-US" sz="2400" baseline="-25000" dirty="0" err="1"/>
              <a:t>t</a:t>
            </a:r>
            <a:r>
              <a:rPr lang="en-US" sz="2400" baseline="-25000" dirty="0"/>
              <a:t> </a:t>
            </a:r>
            <a:r>
              <a:rPr lang="en-US" sz="2400" dirty="0"/>
              <a:t>, </a:t>
            </a:r>
            <a:r>
              <a:rPr lang="en-US" sz="2400" dirty="0" err="1"/>
              <a:t>y’</a:t>
            </a:r>
            <a:r>
              <a:rPr lang="en-US" sz="2400" baseline="-25000" dirty="0" err="1"/>
              <a:t>t</a:t>
            </a:r>
            <a:r>
              <a:rPr lang="en-US" sz="2400" dirty="0"/>
              <a:t>)</a:t>
            </a:r>
          </a:p>
        </p:txBody>
      </p:sp>
      <p:sp>
        <p:nvSpPr>
          <p:cNvPr id="30" name="TextBox 29">
            <a:extLst>
              <a:ext uri="{FF2B5EF4-FFF2-40B4-BE49-F238E27FC236}">
                <a16:creationId xmlns:a16="http://schemas.microsoft.com/office/drawing/2014/main" id="{953F4AF8-F5CE-DE4B-A677-2B042F9800B9}"/>
              </a:ext>
            </a:extLst>
          </p:cNvPr>
          <p:cNvSpPr txBox="1"/>
          <p:nvPr/>
        </p:nvSpPr>
        <p:spPr>
          <a:xfrm rot="19439688">
            <a:off x="4952758" y="2502094"/>
            <a:ext cx="1557799" cy="461665"/>
          </a:xfrm>
          <a:prstGeom prst="rect">
            <a:avLst/>
          </a:prstGeom>
          <a:noFill/>
        </p:spPr>
        <p:txBody>
          <a:bodyPr wrap="none" rtlCol="0">
            <a:spAutoFit/>
          </a:bodyPr>
          <a:lstStyle/>
          <a:p>
            <a:r>
              <a:rPr lang="en-US" sz="2400" dirty="0"/>
              <a:t>(x’</a:t>
            </a:r>
            <a:r>
              <a:rPr lang="en-US" sz="2400" baseline="-25000" dirty="0"/>
              <a:t>t+1 </a:t>
            </a:r>
            <a:r>
              <a:rPr lang="en-US" sz="2400" dirty="0"/>
              <a:t>, y’</a:t>
            </a:r>
            <a:r>
              <a:rPr lang="en-US" sz="2400" baseline="-25000" dirty="0"/>
              <a:t>t+1</a:t>
            </a:r>
            <a:r>
              <a:rPr lang="en-US" sz="2400" dirty="0"/>
              <a:t>)</a:t>
            </a:r>
          </a:p>
        </p:txBody>
      </p:sp>
      <p:sp>
        <p:nvSpPr>
          <p:cNvPr id="37" name="5-Point Star 36">
            <a:extLst>
              <a:ext uri="{FF2B5EF4-FFF2-40B4-BE49-F238E27FC236}">
                <a16:creationId xmlns:a16="http://schemas.microsoft.com/office/drawing/2014/main" id="{E1627E32-9178-5643-ABC0-46BDA63FE091}"/>
              </a:ext>
            </a:extLst>
          </p:cNvPr>
          <p:cNvSpPr/>
          <p:nvPr/>
        </p:nvSpPr>
        <p:spPr>
          <a:xfrm>
            <a:off x="5616244" y="4593917"/>
            <a:ext cx="216315" cy="131645"/>
          </a:xfrm>
          <a:prstGeom prst="star5">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8" name="5-Point Star 37">
            <a:extLst>
              <a:ext uri="{FF2B5EF4-FFF2-40B4-BE49-F238E27FC236}">
                <a16:creationId xmlns:a16="http://schemas.microsoft.com/office/drawing/2014/main" id="{4B469A83-4176-B44B-A451-F797D1E56E58}"/>
              </a:ext>
            </a:extLst>
          </p:cNvPr>
          <p:cNvSpPr/>
          <p:nvPr/>
        </p:nvSpPr>
        <p:spPr>
          <a:xfrm>
            <a:off x="6647680" y="4233441"/>
            <a:ext cx="216315" cy="131645"/>
          </a:xfrm>
          <a:prstGeom prst="star5">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9" name="Arc 38">
            <a:extLst>
              <a:ext uri="{FF2B5EF4-FFF2-40B4-BE49-F238E27FC236}">
                <a16:creationId xmlns:a16="http://schemas.microsoft.com/office/drawing/2014/main" id="{5C835815-E577-FB4B-BB85-6623B2129BB8}"/>
              </a:ext>
            </a:extLst>
          </p:cNvPr>
          <p:cNvSpPr/>
          <p:nvPr/>
        </p:nvSpPr>
        <p:spPr>
          <a:xfrm>
            <a:off x="2832441" y="5135381"/>
            <a:ext cx="560717" cy="560717"/>
          </a:xfrm>
          <a:prstGeom prst="arc">
            <a:avLst/>
          </a:prstGeom>
          <a:ln w="28575"/>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p>
        </p:txBody>
      </p:sp>
      <p:sp>
        <p:nvSpPr>
          <p:cNvPr id="40" name="TextBox 90">
            <a:extLst>
              <a:ext uri="{FF2B5EF4-FFF2-40B4-BE49-F238E27FC236}">
                <a16:creationId xmlns:a16="http://schemas.microsoft.com/office/drawing/2014/main" id="{DEFB7F9F-988C-3B4E-918B-E5852E0A16A9}"/>
              </a:ext>
            </a:extLst>
          </p:cNvPr>
          <p:cNvSpPr txBox="1"/>
          <p:nvPr/>
        </p:nvSpPr>
        <p:spPr>
          <a:xfrm>
            <a:off x="3305762" y="4944617"/>
            <a:ext cx="375424" cy="52322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2800" dirty="0"/>
              <a:t>θ</a:t>
            </a:r>
            <a:endParaRPr lang="en-US" sz="2800" dirty="0"/>
          </a:p>
        </p:txBody>
      </p:sp>
      <p:sp>
        <p:nvSpPr>
          <p:cNvPr id="43" name="TextBox 42">
            <a:extLst>
              <a:ext uri="{FF2B5EF4-FFF2-40B4-BE49-F238E27FC236}">
                <a16:creationId xmlns:a16="http://schemas.microsoft.com/office/drawing/2014/main" id="{54DA3272-DA1D-604C-B74B-75EEC6637ABF}"/>
              </a:ext>
            </a:extLst>
          </p:cNvPr>
          <p:cNvSpPr txBox="1"/>
          <p:nvPr/>
        </p:nvSpPr>
        <p:spPr>
          <a:xfrm>
            <a:off x="861338" y="1672122"/>
            <a:ext cx="5964710" cy="584775"/>
          </a:xfrm>
          <a:prstGeom prst="rect">
            <a:avLst/>
          </a:prstGeom>
          <a:noFill/>
        </p:spPr>
        <p:txBody>
          <a:bodyPr wrap="none" rtlCol="0">
            <a:spAutoFit/>
          </a:bodyPr>
          <a:lstStyle/>
          <a:p>
            <a:r>
              <a:rPr lang="en-US" sz="3200" dirty="0"/>
              <a:t>From FMCW and dead-reckoning,  </a:t>
            </a:r>
          </a:p>
        </p:txBody>
      </p:sp>
      <p:sp>
        <p:nvSpPr>
          <p:cNvPr id="44" name="TextBox 43">
            <a:extLst>
              <a:ext uri="{FF2B5EF4-FFF2-40B4-BE49-F238E27FC236}">
                <a16:creationId xmlns:a16="http://schemas.microsoft.com/office/drawing/2014/main" id="{08470D84-2F43-3A47-B1B9-7B357CDE13D8}"/>
              </a:ext>
            </a:extLst>
          </p:cNvPr>
          <p:cNvSpPr txBox="1"/>
          <p:nvPr/>
        </p:nvSpPr>
        <p:spPr>
          <a:xfrm>
            <a:off x="6707280" y="1690692"/>
            <a:ext cx="1903320" cy="584775"/>
          </a:xfrm>
          <a:prstGeom prst="rect">
            <a:avLst/>
          </a:prstGeom>
          <a:noFill/>
        </p:spPr>
        <p:txBody>
          <a:bodyPr wrap="square" rtlCol="0">
            <a:spAutoFit/>
          </a:bodyPr>
          <a:lstStyle/>
          <a:p>
            <a:r>
              <a:rPr lang="en-US" sz="3200" dirty="0"/>
              <a:t>(</a:t>
            </a:r>
            <a:r>
              <a:rPr lang="en-US" sz="3200" dirty="0" err="1"/>
              <a:t>x</a:t>
            </a:r>
            <a:r>
              <a:rPr lang="en-US" sz="3200" baseline="-25000" dirty="0" err="1"/>
              <a:t>t</a:t>
            </a:r>
            <a:r>
              <a:rPr lang="en-US" sz="3200" baseline="-25000" dirty="0"/>
              <a:t> </a:t>
            </a:r>
            <a:r>
              <a:rPr lang="en-US" sz="3200" dirty="0"/>
              <a:t>, </a:t>
            </a:r>
            <a:r>
              <a:rPr lang="en-US" sz="3200" dirty="0" err="1"/>
              <a:t>y</a:t>
            </a:r>
            <a:r>
              <a:rPr lang="en-US" sz="3200" baseline="-25000" dirty="0" err="1"/>
              <a:t>t</a:t>
            </a:r>
            <a:r>
              <a:rPr lang="en-US" sz="3200" baseline="-25000" dirty="0"/>
              <a:t>,  </a:t>
            </a:r>
            <a:r>
              <a:rPr lang="en-US" sz="3200" dirty="0" err="1"/>
              <a:t>r</a:t>
            </a:r>
            <a:r>
              <a:rPr lang="en-US" sz="3200" baseline="-25000" dirty="0" err="1"/>
              <a:t>t</a:t>
            </a:r>
            <a:r>
              <a:rPr lang="en-US" sz="3200" dirty="0"/>
              <a:t>)</a:t>
            </a:r>
          </a:p>
        </p:txBody>
      </p:sp>
      <p:cxnSp>
        <p:nvCxnSpPr>
          <p:cNvPr id="46" name="Curved Connector 45">
            <a:extLst>
              <a:ext uri="{FF2B5EF4-FFF2-40B4-BE49-F238E27FC236}">
                <a16:creationId xmlns:a16="http://schemas.microsoft.com/office/drawing/2014/main" id="{00553CDA-DFA3-D848-9D3C-5D76AC7480EE}"/>
              </a:ext>
            </a:extLst>
          </p:cNvPr>
          <p:cNvCxnSpPr>
            <a:cxnSpLocks/>
          </p:cNvCxnSpPr>
          <p:nvPr/>
        </p:nvCxnSpPr>
        <p:spPr>
          <a:xfrm>
            <a:off x="6045725" y="4556457"/>
            <a:ext cx="818270" cy="784566"/>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7" name="Curved Connector 46">
            <a:extLst>
              <a:ext uri="{FF2B5EF4-FFF2-40B4-BE49-F238E27FC236}">
                <a16:creationId xmlns:a16="http://schemas.microsoft.com/office/drawing/2014/main" id="{204ABB1F-0ACF-4040-9253-06C1845BFD3B}"/>
              </a:ext>
            </a:extLst>
          </p:cNvPr>
          <p:cNvCxnSpPr>
            <a:cxnSpLocks/>
          </p:cNvCxnSpPr>
          <p:nvPr/>
        </p:nvCxnSpPr>
        <p:spPr>
          <a:xfrm rot="16200000" flipH="1">
            <a:off x="5952784" y="3075700"/>
            <a:ext cx="1966879" cy="1564973"/>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8833B7D0-60A5-BB46-BB13-AD727C1D5579}"/>
              </a:ext>
            </a:extLst>
          </p:cNvPr>
          <p:cNvSpPr txBox="1"/>
          <p:nvPr/>
        </p:nvSpPr>
        <p:spPr>
          <a:xfrm>
            <a:off x="6884208" y="5192867"/>
            <a:ext cx="593432" cy="523220"/>
          </a:xfrm>
          <a:prstGeom prst="rect">
            <a:avLst/>
          </a:prstGeom>
          <a:noFill/>
        </p:spPr>
        <p:txBody>
          <a:bodyPr wrap="none" rtlCol="0">
            <a:spAutoFit/>
          </a:bodyPr>
          <a:lstStyle/>
          <a:p>
            <a:r>
              <a:rPr lang="en-US" sz="2800" dirty="0"/>
              <a:t>m</a:t>
            </a:r>
            <a:r>
              <a:rPr lang="en-US" sz="2800" baseline="-25000" dirty="0"/>
              <a:t>1</a:t>
            </a:r>
            <a:endParaRPr lang="en-US" sz="2800" dirty="0"/>
          </a:p>
        </p:txBody>
      </p:sp>
      <p:sp>
        <p:nvSpPr>
          <p:cNvPr id="49" name="TextBox 48">
            <a:extLst>
              <a:ext uri="{FF2B5EF4-FFF2-40B4-BE49-F238E27FC236}">
                <a16:creationId xmlns:a16="http://schemas.microsoft.com/office/drawing/2014/main" id="{54918413-4B44-844E-9393-D2F3C41C6899}"/>
              </a:ext>
            </a:extLst>
          </p:cNvPr>
          <p:cNvSpPr txBox="1"/>
          <p:nvPr/>
        </p:nvSpPr>
        <p:spPr>
          <a:xfrm>
            <a:off x="7725299" y="4711451"/>
            <a:ext cx="593432" cy="523220"/>
          </a:xfrm>
          <a:prstGeom prst="rect">
            <a:avLst/>
          </a:prstGeom>
          <a:noFill/>
        </p:spPr>
        <p:txBody>
          <a:bodyPr wrap="none" rtlCol="0">
            <a:spAutoFit/>
          </a:bodyPr>
          <a:lstStyle/>
          <a:p>
            <a:r>
              <a:rPr lang="en-US" sz="2800" dirty="0"/>
              <a:t>m</a:t>
            </a:r>
            <a:r>
              <a:rPr lang="en-US" sz="2800" baseline="-25000" dirty="0"/>
              <a:t>2</a:t>
            </a:r>
            <a:endParaRPr lang="en-US" sz="2800" dirty="0"/>
          </a:p>
        </p:txBody>
      </p:sp>
      <p:pic>
        <p:nvPicPr>
          <p:cNvPr id="54" name="Picture 53">
            <a:extLst>
              <a:ext uri="{FF2B5EF4-FFF2-40B4-BE49-F238E27FC236}">
                <a16:creationId xmlns:a16="http://schemas.microsoft.com/office/drawing/2014/main" id="{187455CF-7971-324C-9097-C8C6DECB8ACF}"/>
              </a:ext>
            </a:extLst>
          </p:cNvPr>
          <p:cNvPicPr>
            <a:picLocks noChangeAspect="1"/>
          </p:cNvPicPr>
          <p:nvPr/>
        </p:nvPicPr>
        <p:blipFill rotWithShape="1">
          <a:blip r:embed="rId4">
            <a:extLst>
              <a:ext uri="{28A0092B-C50C-407E-A947-70E740481C1C}">
                <a14:useLocalDpi xmlns:a14="http://schemas.microsoft.com/office/drawing/2010/main" val="0"/>
              </a:ext>
            </a:extLst>
          </a:blip>
          <a:srcRect r="54651" b="28188"/>
          <a:stretch/>
        </p:blipFill>
        <p:spPr>
          <a:xfrm>
            <a:off x="6884208" y="6077858"/>
            <a:ext cx="3809110" cy="466463"/>
          </a:xfrm>
          <a:prstGeom prst="rect">
            <a:avLst/>
          </a:prstGeom>
        </p:spPr>
      </p:pic>
      <p:sp>
        <p:nvSpPr>
          <p:cNvPr id="56" name="TextBox 55">
            <a:extLst>
              <a:ext uri="{FF2B5EF4-FFF2-40B4-BE49-F238E27FC236}">
                <a16:creationId xmlns:a16="http://schemas.microsoft.com/office/drawing/2014/main" id="{BE42ED35-4B23-D347-AC94-C4AEF0DAE5DC}"/>
              </a:ext>
            </a:extLst>
          </p:cNvPr>
          <p:cNvSpPr txBox="1"/>
          <p:nvPr/>
        </p:nvSpPr>
        <p:spPr>
          <a:xfrm>
            <a:off x="8595397" y="1721315"/>
            <a:ext cx="3253327" cy="646331"/>
          </a:xfrm>
          <a:prstGeom prst="rect">
            <a:avLst/>
          </a:prstGeom>
          <a:solidFill>
            <a:schemeClr val="accent1">
              <a:lumMod val="40000"/>
              <a:lumOff val="60000"/>
            </a:schemeClr>
          </a:solidFill>
        </p:spPr>
        <p:style>
          <a:lnRef idx="2">
            <a:schemeClr val="accent1"/>
          </a:lnRef>
          <a:fillRef idx="1">
            <a:schemeClr val="lt1"/>
          </a:fillRef>
          <a:effectRef idx="0">
            <a:schemeClr val="accent1"/>
          </a:effectRef>
          <a:fontRef idx="minor">
            <a:schemeClr val="dk1"/>
          </a:fontRef>
        </p:style>
        <p:txBody>
          <a:bodyPr wrap="none" rtlCol="0">
            <a:spAutoFit/>
          </a:bodyPr>
          <a:lstStyle/>
          <a:p>
            <a:r>
              <a:rPr lang="en-US" sz="3600" dirty="0"/>
              <a:t>Wall Association</a:t>
            </a:r>
          </a:p>
        </p:txBody>
      </p:sp>
      <p:sp>
        <p:nvSpPr>
          <p:cNvPr id="60" name="Down Arrow 59">
            <a:extLst>
              <a:ext uri="{FF2B5EF4-FFF2-40B4-BE49-F238E27FC236}">
                <a16:creationId xmlns:a16="http://schemas.microsoft.com/office/drawing/2014/main" id="{400DF6C4-7B0F-E240-90A5-3328E6404A75}"/>
              </a:ext>
            </a:extLst>
          </p:cNvPr>
          <p:cNvSpPr/>
          <p:nvPr/>
        </p:nvSpPr>
        <p:spPr>
          <a:xfrm>
            <a:off x="9952429" y="2587617"/>
            <a:ext cx="515815" cy="60942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8F172CCB-EAD8-7746-9E5B-ABD8AE007BCE}"/>
              </a:ext>
            </a:extLst>
          </p:cNvPr>
          <p:cNvSpPr txBox="1"/>
          <p:nvPr/>
        </p:nvSpPr>
        <p:spPr>
          <a:xfrm>
            <a:off x="8587154" y="3528403"/>
            <a:ext cx="3511410" cy="646331"/>
          </a:xfrm>
          <a:prstGeom prst="rect">
            <a:avLst/>
          </a:prstGeom>
          <a:solidFill>
            <a:schemeClr val="accent1">
              <a:lumMod val="40000"/>
              <a:lumOff val="60000"/>
            </a:schemeClr>
          </a:solidFill>
        </p:spPr>
        <p:style>
          <a:lnRef idx="2">
            <a:schemeClr val="accent1"/>
          </a:lnRef>
          <a:fillRef idx="1">
            <a:schemeClr val="lt1"/>
          </a:fillRef>
          <a:effectRef idx="0">
            <a:schemeClr val="accent1"/>
          </a:effectRef>
          <a:fontRef idx="minor">
            <a:schemeClr val="dk1"/>
          </a:fontRef>
        </p:style>
        <p:txBody>
          <a:bodyPr wrap="none" rtlCol="0">
            <a:spAutoFit/>
          </a:bodyPr>
          <a:lstStyle/>
          <a:p>
            <a:r>
              <a:rPr lang="en-US" sz="3600" dirty="0"/>
              <a:t>Wall Co-ordinates</a:t>
            </a:r>
          </a:p>
        </p:txBody>
      </p:sp>
      <p:sp>
        <p:nvSpPr>
          <p:cNvPr id="62" name="TextBox 61">
            <a:extLst>
              <a:ext uri="{FF2B5EF4-FFF2-40B4-BE49-F238E27FC236}">
                <a16:creationId xmlns:a16="http://schemas.microsoft.com/office/drawing/2014/main" id="{E50F38E3-DCEE-404C-99D7-2F240CC57DD8}"/>
              </a:ext>
            </a:extLst>
          </p:cNvPr>
          <p:cNvSpPr txBox="1"/>
          <p:nvPr/>
        </p:nvSpPr>
        <p:spPr>
          <a:xfrm>
            <a:off x="8566390" y="4638869"/>
            <a:ext cx="3128421" cy="1077218"/>
          </a:xfrm>
          <a:prstGeom prst="rect">
            <a:avLst/>
          </a:prstGeom>
          <a:noFill/>
        </p:spPr>
        <p:txBody>
          <a:bodyPr wrap="none" rtlCol="0">
            <a:spAutoFit/>
          </a:bodyPr>
          <a:lstStyle/>
          <a:p>
            <a:r>
              <a:rPr lang="en-US" sz="3200" dirty="0"/>
              <a:t>Similar Gradients </a:t>
            </a:r>
          </a:p>
          <a:p>
            <a:r>
              <a:rPr lang="en-US" sz="3200" dirty="0"/>
              <a:t>same Wall IDs</a:t>
            </a:r>
          </a:p>
        </p:txBody>
      </p:sp>
    </p:spTree>
    <p:extLst>
      <p:ext uri="{BB962C8B-B14F-4D97-AF65-F5344CB8AC3E}">
        <p14:creationId xmlns:p14="http://schemas.microsoft.com/office/powerpoint/2010/main" val="376061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fade">
                                      <p:cBhvr>
                                        <p:cTn id="10" dur="500"/>
                                        <p:tgtEl>
                                          <p:spTgt spid="4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6"/>
                                        </p:tgtEl>
                                        <p:attrNameLst>
                                          <p:attrName>style.visibility</p:attrName>
                                        </p:attrNameLst>
                                      </p:cBhvr>
                                      <p:to>
                                        <p:strVal val="visible"/>
                                      </p:to>
                                    </p:set>
                                    <p:animEffect transition="in" filter="fade">
                                      <p:cBhvr>
                                        <p:cTn id="15" dur="500"/>
                                        <p:tgtEl>
                                          <p:spTgt spid="5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500"/>
                                        <p:tgtEl>
                                          <p:spTgt spid="16"/>
                                        </p:tgtEl>
                                      </p:cBhvr>
                                    </p:animEffect>
                                  </p:childTnLst>
                                </p:cTn>
                              </p:par>
                              <p:par>
                                <p:cTn id="21" presetID="10" presetClass="entr" presetSubtype="0"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500"/>
                                        <p:tgtEl>
                                          <p:spTgt spid="17"/>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500"/>
                                        <p:tgtEl>
                                          <p:spTgt spid="18"/>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7"/>
                                        </p:tgtEl>
                                        <p:attrNameLst>
                                          <p:attrName>style.visibility</p:attrName>
                                        </p:attrNameLst>
                                      </p:cBhvr>
                                      <p:to>
                                        <p:strVal val="visible"/>
                                      </p:to>
                                    </p:set>
                                    <p:animEffect transition="in" filter="fade">
                                      <p:cBhvr>
                                        <p:cTn id="32" dur="500"/>
                                        <p:tgtEl>
                                          <p:spTgt spid="37"/>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500"/>
                                        <p:tgtEl>
                                          <p:spTgt spid="38"/>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500"/>
                                        <p:tgtEl>
                                          <p:spTgt spid="24"/>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500"/>
                                        <p:tgtEl>
                                          <p:spTgt spid="14"/>
                                        </p:tgtEl>
                                      </p:cBhvr>
                                    </p:animEffect>
                                  </p:childTnLst>
                                </p:cTn>
                              </p:par>
                              <p:par>
                                <p:cTn id="44" presetID="10" presetClass="entr" presetSubtype="0" fill="hold" nodeType="with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500"/>
                                        <p:tgtEl>
                                          <p:spTgt spid="20"/>
                                        </p:tgtEl>
                                      </p:cBhvr>
                                    </p:animEffect>
                                  </p:childTnLst>
                                </p:cTn>
                              </p:par>
                              <p:par>
                                <p:cTn id="47" presetID="10" presetClass="entr" presetSubtype="0" fill="hold" nodeType="with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fade">
                                      <p:cBhvr>
                                        <p:cTn id="49" dur="500"/>
                                        <p:tgtEl>
                                          <p:spTgt spid="28"/>
                                        </p:tgtEl>
                                      </p:cBhvr>
                                    </p:animEffect>
                                  </p:childTnLst>
                                </p:cTn>
                              </p:par>
                              <p:par>
                                <p:cTn id="50" presetID="10" presetClass="entr" presetSubtype="0" fill="hold"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500"/>
                                        <p:tgtEl>
                                          <p:spTgt spid="27"/>
                                        </p:tgtEl>
                                      </p:cBhvr>
                                    </p:animEffect>
                                  </p:childTnLst>
                                </p:cTn>
                              </p:par>
                              <p:par>
                                <p:cTn id="53" presetID="10" presetClass="entr" presetSubtype="0" fill="hold" nodeType="with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500"/>
                                        <p:tgtEl>
                                          <p:spTgt spid="26"/>
                                        </p:tgtEl>
                                      </p:cBhvr>
                                    </p:animEffect>
                                  </p:childTnLst>
                                </p:cTn>
                              </p:par>
                            </p:childTnLst>
                          </p:cTn>
                        </p:par>
                        <p:par>
                          <p:cTn id="56" fill="hold">
                            <p:stCondLst>
                              <p:cond delay="500"/>
                            </p:stCondLst>
                            <p:childTnLst>
                              <p:par>
                                <p:cTn id="57" presetID="10" presetClass="entr" presetSubtype="0"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fade">
                                      <p:cBhvr>
                                        <p:cTn id="59" dur="500"/>
                                        <p:tgtEl>
                                          <p:spTgt spid="19"/>
                                        </p:tgtEl>
                                      </p:cBhvr>
                                    </p:animEffect>
                                  </p:childTnLst>
                                </p:cTn>
                              </p:par>
                              <p:par>
                                <p:cTn id="60" presetID="10" presetClass="entr" presetSubtype="0" fill="hold" nodeType="with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fade">
                                      <p:cBhvr>
                                        <p:cTn id="62" dur="500"/>
                                        <p:tgtEl>
                                          <p:spTgt spid="13"/>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500"/>
                                        <p:tgtEl>
                                          <p:spTgt spid="30"/>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Effect transition="in" filter="fade">
                                      <p:cBhvr>
                                        <p:cTn id="68" dur="500"/>
                                        <p:tgtEl>
                                          <p:spTgt spid="29"/>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fade">
                                      <p:cBhvr>
                                        <p:cTn id="71" dur="500"/>
                                        <p:tgtEl>
                                          <p:spTgt spid="23"/>
                                        </p:tgtEl>
                                      </p:cBhvr>
                                    </p:animEffect>
                                  </p:childTnLst>
                                </p:cTn>
                              </p:par>
                              <p:par>
                                <p:cTn id="72" presetID="10" presetClass="entr" presetSubtype="0" fill="hold" nodeType="withEffect">
                                  <p:stCondLst>
                                    <p:cond delay="0"/>
                                  </p:stCondLst>
                                  <p:childTnLst>
                                    <p:set>
                                      <p:cBhvr>
                                        <p:cTn id="73" dur="1" fill="hold">
                                          <p:stCondLst>
                                            <p:cond delay="0"/>
                                          </p:stCondLst>
                                        </p:cTn>
                                        <p:tgtEl>
                                          <p:spTgt spid="25"/>
                                        </p:tgtEl>
                                        <p:attrNameLst>
                                          <p:attrName>style.visibility</p:attrName>
                                        </p:attrNameLst>
                                      </p:cBhvr>
                                      <p:to>
                                        <p:strVal val="visible"/>
                                      </p:to>
                                    </p:set>
                                    <p:animEffect transition="in" filter="fade">
                                      <p:cBhvr>
                                        <p:cTn id="74" dur="500"/>
                                        <p:tgtEl>
                                          <p:spTgt spid="25"/>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500"/>
                                        <p:tgtEl>
                                          <p:spTgt spid="22"/>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21"/>
                                        </p:tgtEl>
                                        <p:attrNameLst>
                                          <p:attrName>style.visibility</p:attrName>
                                        </p:attrNameLst>
                                      </p:cBhvr>
                                      <p:to>
                                        <p:strVal val="visible"/>
                                      </p:to>
                                    </p:set>
                                    <p:animEffect transition="in" filter="fade">
                                      <p:cBhvr>
                                        <p:cTn id="80" dur="500"/>
                                        <p:tgtEl>
                                          <p:spTgt spid="21"/>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500"/>
                                        <p:tgtEl>
                                          <p:spTgt spid="39"/>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40"/>
                                        </p:tgtEl>
                                        <p:attrNameLst>
                                          <p:attrName>style.visibility</p:attrName>
                                        </p:attrNameLst>
                                      </p:cBhvr>
                                      <p:to>
                                        <p:strVal val="visible"/>
                                      </p:to>
                                    </p:set>
                                    <p:animEffect transition="in" filter="fade">
                                      <p:cBhvr>
                                        <p:cTn id="86" dur="500"/>
                                        <p:tgtEl>
                                          <p:spTgt spid="40"/>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nodeType="clickEffect">
                                  <p:stCondLst>
                                    <p:cond delay="0"/>
                                  </p:stCondLst>
                                  <p:childTnLst>
                                    <p:set>
                                      <p:cBhvr>
                                        <p:cTn id="90" dur="1" fill="hold">
                                          <p:stCondLst>
                                            <p:cond delay="0"/>
                                          </p:stCondLst>
                                        </p:cTn>
                                        <p:tgtEl>
                                          <p:spTgt spid="46"/>
                                        </p:tgtEl>
                                        <p:attrNameLst>
                                          <p:attrName>style.visibility</p:attrName>
                                        </p:attrNameLst>
                                      </p:cBhvr>
                                      <p:to>
                                        <p:strVal val="visible"/>
                                      </p:to>
                                    </p:set>
                                    <p:animEffect transition="in" filter="fade">
                                      <p:cBhvr>
                                        <p:cTn id="91" dur="500"/>
                                        <p:tgtEl>
                                          <p:spTgt spid="46"/>
                                        </p:tgtEl>
                                      </p:cBhvr>
                                    </p:animEffect>
                                  </p:childTnLst>
                                </p:cTn>
                              </p:par>
                              <p:par>
                                <p:cTn id="92" presetID="10"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Effect transition="in" filter="fade">
                                      <p:cBhvr>
                                        <p:cTn id="94" dur="500"/>
                                        <p:tgtEl>
                                          <p:spTgt spid="47"/>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48"/>
                                        </p:tgtEl>
                                        <p:attrNameLst>
                                          <p:attrName>style.visibility</p:attrName>
                                        </p:attrNameLst>
                                      </p:cBhvr>
                                      <p:to>
                                        <p:strVal val="visible"/>
                                      </p:to>
                                    </p:set>
                                    <p:animEffect transition="in" filter="fade">
                                      <p:cBhvr>
                                        <p:cTn id="97" dur="500"/>
                                        <p:tgtEl>
                                          <p:spTgt spid="48"/>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49"/>
                                        </p:tgtEl>
                                        <p:attrNameLst>
                                          <p:attrName>style.visibility</p:attrName>
                                        </p:attrNameLst>
                                      </p:cBhvr>
                                      <p:to>
                                        <p:strVal val="visible"/>
                                      </p:to>
                                    </p:set>
                                    <p:animEffect transition="in" filter="fade">
                                      <p:cBhvr>
                                        <p:cTn id="100" dur="500"/>
                                        <p:tgtEl>
                                          <p:spTgt spid="49"/>
                                        </p:tgtEl>
                                      </p:cBhvr>
                                    </p:animEffect>
                                  </p:childTnLst>
                                </p:cTn>
                              </p:par>
                            </p:childTnLst>
                          </p:cTn>
                        </p:par>
                      </p:childTnLst>
                    </p:cTn>
                  </p:par>
                  <p:par>
                    <p:cTn id="101" fill="hold">
                      <p:stCondLst>
                        <p:cond delay="indefinite"/>
                      </p:stCondLst>
                      <p:childTnLst>
                        <p:par>
                          <p:cTn id="102" fill="hold">
                            <p:stCondLst>
                              <p:cond delay="0"/>
                            </p:stCondLst>
                            <p:childTnLst>
                              <p:par>
                                <p:cTn id="103" presetID="10" presetClass="entr" presetSubtype="0" fill="hold" nodeType="clickEffect">
                                  <p:stCondLst>
                                    <p:cond delay="0"/>
                                  </p:stCondLst>
                                  <p:childTnLst>
                                    <p:set>
                                      <p:cBhvr>
                                        <p:cTn id="104" dur="1" fill="hold">
                                          <p:stCondLst>
                                            <p:cond delay="0"/>
                                          </p:stCondLst>
                                        </p:cTn>
                                        <p:tgtEl>
                                          <p:spTgt spid="11"/>
                                        </p:tgtEl>
                                        <p:attrNameLst>
                                          <p:attrName>style.visibility</p:attrName>
                                        </p:attrNameLst>
                                      </p:cBhvr>
                                      <p:to>
                                        <p:strVal val="visible"/>
                                      </p:to>
                                    </p:set>
                                    <p:animEffect transition="in" filter="fade">
                                      <p:cBhvr>
                                        <p:cTn id="105" dur="500"/>
                                        <p:tgtEl>
                                          <p:spTgt spid="11"/>
                                        </p:tgtEl>
                                      </p:cBhvr>
                                    </p:animEffect>
                                  </p:childTnLst>
                                </p:cTn>
                              </p:par>
                            </p:childTnLst>
                          </p:cTn>
                        </p:par>
                      </p:childTnLst>
                    </p:cTn>
                  </p:par>
                  <p:par>
                    <p:cTn id="106" fill="hold">
                      <p:stCondLst>
                        <p:cond delay="indefinite"/>
                      </p:stCondLst>
                      <p:childTnLst>
                        <p:par>
                          <p:cTn id="107" fill="hold">
                            <p:stCondLst>
                              <p:cond delay="0"/>
                            </p:stCondLst>
                            <p:childTnLst>
                              <p:par>
                                <p:cTn id="108" presetID="10" presetClass="entr" presetSubtype="0" fill="hold" nodeType="clickEffect">
                                  <p:stCondLst>
                                    <p:cond delay="0"/>
                                  </p:stCondLst>
                                  <p:childTnLst>
                                    <p:set>
                                      <p:cBhvr>
                                        <p:cTn id="109" dur="1" fill="hold">
                                          <p:stCondLst>
                                            <p:cond delay="0"/>
                                          </p:stCondLst>
                                        </p:cTn>
                                        <p:tgtEl>
                                          <p:spTgt spid="54"/>
                                        </p:tgtEl>
                                        <p:attrNameLst>
                                          <p:attrName>style.visibility</p:attrName>
                                        </p:attrNameLst>
                                      </p:cBhvr>
                                      <p:to>
                                        <p:strVal val="visible"/>
                                      </p:to>
                                    </p:set>
                                    <p:animEffect transition="in" filter="fade">
                                      <p:cBhvr>
                                        <p:cTn id="110" dur="500"/>
                                        <p:tgtEl>
                                          <p:spTgt spid="54"/>
                                        </p:tgtEl>
                                      </p:cBhvr>
                                    </p:animEffect>
                                  </p:childTnLst>
                                </p:cTn>
                              </p:par>
                            </p:childTnLst>
                          </p:cTn>
                        </p:par>
                        <p:par>
                          <p:cTn id="111" fill="hold">
                            <p:stCondLst>
                              <p:cond delay="500"/>
                            </p:stCondLst>
                            <p:childTnLst>
                              <p:par>
                                <p:cTn id="112" presetID="10" presetClass="entr" presetSubtype="0" fill="hold" grpId="0" nodeType="afterEffect">
                                  <p:stCondLst>
                                    <p:cond delay="0"/>
                                  </p:stCondLst>
                                  <p:childTnLst>
                                    <p:set>
                                      <p:cBhvr>
                                        <p:cTn id="113" dur="1" fill="hold">
                                          <p:stCondLst>
                                            <p:cond delay="0"/>
                                          </p:stCondLst>
                                        </p:cTn>
                                        <p:tgtEl>
                                          <p:spTgt spid="62"/>
                                        </p:tgtEl>
                                        <p:attrNameLst>
                                          <p:attrName>style.visibility</p:attrName>
                                        </p:attrNameLst>
                                      </p:cBhvr>
                                      <p:to>
                                        <p:strVal val="visible"/>
                                      </p:to>
                                    </p:set>
                                    <p:animEffect transition="in" filter="fade">
                                      <p:cBhvr>
                                        <p:cTn id="114" dur="500"/>
                                        <p:tgtEl>
                                          <p:spTgt spid="62"/>
                                        </p:tgtEl>
                                      </p:cBhvr>
                                    </p:animEffect>
                                  </p:childTnLst>
                                </p:cTn>
                              </p:par>
                            </p:childTnLst>
                          </p:cTn>
                        </p:par>
                      </p:childTnLst>
                    </p:cTn>
                  </p:par>
                  <p:par>
                    <p:cTn id="115" fill="hold">
                      <p:stCondLst>
                        <p:cond delay="indefinite"/>
                      </p:stCondLst>
                      <p:childTnLst>
                        <p:par>
                          <p:cTn id="116" fill="hold">
                            <p:stCondLst>
                              <p:cond delay="0"/>
                            </p:stCondLst>
                            <p:childTnLst>
                              <p:par>
                                <p:cTn id="117" presetID="10" presetClass="entr" presetSubtype="0" fill="hold" grpId="0" nodeType="clickEffect">
                                  <p:stCondLst>
                                    <p:cond delay="0"/>
                                  </p:stCondLst>
                                  <p:childTnLst>
                                    <p:set>
                                      <p:cBhvr>
                                        <p:cTn id="118" dur="1" fill="hold">
                                          <p:stCondLst>
                                            <p:cond delay="0"/>
                                          </p:stCondLst>
                                        </p:cTn>
                                        <p:tgtEl>
                                          <p:spTgt spid="60"/>
                                        </p:tgtEl>
                                        <p:attrNameLst>
                                          <p:attrName>style.visibility</p:attrName>
                                        </p:attrNameLst>
                                      </p:cBhvr>
                                      <p:to>
                                        <p:strVal val="visible"/>
                                      </p:to>
                                    </p:set>
                                    <p:animEffect transition="in" filter="fade">
                                      <p:cBhvr>
                                        <p:cTn id="119" dur="500"/>
                                        <p:tgtEl>
                                          <p:spTgt spid="60"/>
                                        </p:tgtEl>
                                      </p:cBhvr>
                                    </p:animEffect>
                                  </p:childTnLst>
                                </p:cTn>
                              </p:par>
                              <p:par>
                                <p:cTn id="120" presetID="10" presetClass="entr" presetSubtype="0" fill="hold" grpId="0" nodeType="withEffect">
                                  <p:stCondLst>
                                    <p:cond delay="0"/>
                                  </p:stCondLst>
                                  <p:childTnLst>
                                    <p:set>
                                      <p:cBhvr>
                                        <p:cTn id="121" dur="1" fill="hold">
                                          <p:stCondLst>
                                            <p:cond delay="0"/>
                                          </p:stCondLst>
                                        </p:cTn>
                                        <p:tgtEl>
                                          <p:spTgt spid="61"/>
                                        </p:tgtEl>
                                        <p:attrNameLst>
                                          <p:attrName>style.visibility</p:attrName>
                                        </p:attrNameLst>
                                      </p:cBhvr>
                                      <p:to>
                                        <p:strVal val="visible"/>
                                      </p:to>
                                    </p:set>
                                    <p:animEffect transition="in" filter="fade">
                                      <p:cBhvr>
                                        <p:cTn id="122"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21" grpId="0"/>
      <p:bldP spid="22" grpId="0"/>
      <p:bldP spid="23" grpId="0"/>
      <p:bldP spid="24" grpId="0"/>
      <p:bldP spid="29" grpId="0"/>
      <p:bldP spid="30" grpId="0"/>
      <p:bldP spid="37" grpId="0" animBg="1"/>
      <p:bldP spid="38" grpId="0" animBg="1"/>
      <p:bldP spid="39" grpId="0" animBg="1"/>
      <p:bldP spid="40" grpId="0"/>
      <p:bldP spid="43" grpId="0"/>
      <p:bldP spid="44" grpId="0"/>
      <p:bldP spid="48" grpId="0"/>
      <p:bldP spid="49" grpId="0"/>
      <p:bldP spid="56" grpId="0" animBg="1"/>
      <p:bldP spid="60" grpId="0" animBg="1"/>
      <p:bldP spid="61" grpId="0" animBg="1"/>
      <p:bldP spid="6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3E741-AA6D-874E-AFCF-7771D7338F84}"/>
              </a:ext>
            </a:extLst>
          </p:cNvPr>
          <p:cNvSpPr>
            <a:spLocks noGrp="1"/>
          </p:cNvSpPr>
          <p:nvPr>
            <p:ph type="title"/>
          </p:nvPr>
        </p:nvSpPr>
        <p:spPr>
          <a:xfrm>
            <a:off x="838200" y="388620"/>
            <a:ext cx="10911840" cy="1302072"/>
          </a:xfrm>
        </p:spPr>
        <p:txBody>
          <a:bodyPr/>
          <a:lstStyle/>
          <a:p>
            <a:r>
              <a:rPr lang="en-US" dirty="0">
                <a:ln w="0"/>
                <a:effectLst>
                  <a:outerShdw blurRad="38100" dist="19050" dir="2700000" algn="tl" rotWithShape="0">
                    <a:schemeClr val="dk1">
                      <a:alpha val="40000"/>
                    </a:schemeClr>
                  </a:outerShdw>
                </a:effectLst>
              </a:rPr>
              <a:t>Geometric Constraints</a:t>
            </a:r>
          </a:p>
        </p:txBody>
      </p:sp>
      <p:pic>
        <p:nvPicPr>
          <p:cNvPr id="6" name="Content Placeholder 5">
            <a:extLst>
              <a:ext uri="{FF2B5EF4-FFF2-40B4-BE49-F238E27FC236}">
                <a16:creationId xmlns:a16="http://schemas.microsoft.com/office/drawing/2014/main" id="{51C1E105-B38F-7549-B3A1-ED71241468A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702695" y="4973061"/>
            <a:ext cx="3620569" cy="1730586"/>
          </a:xfrm>
        </p:spPr>
      </p:pic>
      <p:sp>
        <p:nvSpPr>
          <p:cNvPr id="4" name="Slide Number Placeholder 3">
            <a:extLst>
              <a:ext uri="{FF2B5EF4-FFF2-40B4-BE49-F238E27FC236}">
                <a16:creationId xmlns:a16="http://schemas.microsoft.com/office/drawing/2014/main" id="{4A4812DA-A0AF-B04C-8862-DF8F9501F4C6}"/>
              </a:ext>
            </a:extLst>
          </p:cNvPr>
          <p:cNvSpPr>
            <a:spLocks noGrp="1"/>
          </p:cNvSpPr>
          <p:nvPr>
            <p:ph type="sldNum" sz="quarter" idx="12"/>
          </p:nvPr>
        </p:nvSpPr>
        <p:spPr/>
        <p:txBody>
          <a:bodyPr/>
          <a:lstStyle/>
          <a:p>
            <a:fld id="{088FEC65-D79E-4DCE-A549-ACBEE94ABE9E}" type="slidenum">
              <a:rPr lang="en-US" smtClean="0"/>
              <a:t>16</a:t>
            </a:fld>
            <a:endParaRPr lang="en-US"/>
          </a:p>
        </p:txBody>
      </p:sp>
      <p:pic>
        <p:nvPicPr>
          <p:cNvPr id="8" name="Picture 7">
            <a:extLst>
              <a:ext uri="{FF2B5EF4-FFF2-40B4-BE49-F238E27FC236}">
                <a16:creationId xmlns:a16="http://schemas.microsoft.com/office/drawing/2014/main" id="{737287C4-D419-8B46-91E6-24147530782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91219" y="2153837"/>
            <a:ext cx="3596107" cy="1746680"/>
          </a:xfrm>
          <a:prstGeom prst="rect">
            <a:avLst/>
          </a:prstGeom>
        </p:spPr>
      </p:pic>
      <p:cxnSp>
        <p:nvCxnSpPr>
          <p:cNvPr id="13" name="Straight Connector 12">
            <a:extLst>
              <a:ext uri="{FF2B5EF4-FFF2-40B4-BE49-F238E27FC236}">
                <a16:creationId xmlns:a16="http://schemas.microsoft.com/office/drawing/2014/main" id="{0801A32D-FF3B-484E-8AAF-2F60114E8A29}"/>
              </a:ext>
            </a:extLst>
          </p:cNvPr>
          <p:cNvCxnSpPr/>
          <p:nvPr/>
        </p:nvCxnSpPr>
        <p:spPr>
          <a:xfrm flipV="1">
            <a:off x="3668361" y="2412106"/>
            <a:ext cx="3034395" cy="2313457"/>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0F90ED-CD3A-EA4E-BBA0-DB1D2D6FD896}"/>
              </a:ext>
            </a:extLst>
          </p:cNvPr>
          <p:cNvCxnSpPr/>
          <p:nvPr/>
        </p:nvCxnSpPr>
        <p:spPr>
          <a:xfrm flipV="1">
            <a:off x="2473596" y="4725562"/>
            <a:ext cx="1202198" cy="925383"/>
          </a:xfrm>
          <a:prstGeom prst="line">
            <a:avLst/>
          </a:prstGeom>
          <a:ln w="76200">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AD1C96C-4F41-4C47-BE7E-4B312CF7857B}"/>
              </a:ext>
            </a:extLst>
          </p:cNvPr>
          <p:cNvCxnSpPr/>
          <p:nvPr/>
        </p:nvCxnSpPr>
        <p:spPr>
          <a:xfrm flipV="1">
            <a:off x="4019918" y="4196774"/>
            <a:ext cx="3133662" cy="101079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B6CC7DD3-4214-3E4C-B175-CBB57D88E085}"/>
              </a:ext>
            </a:extLst>
          </p:cNvPr>
          <p:cNvCxnSpPr/>
          <p:nvPr/>
        </p:nvCxnSpPr>
        <p:spPr>
          <a:xfrm flipV="1">
            <a:off x="2516530" y="5188254"/>
            <a:ext cx="1558565" cy="499873"/>
          </a:xfrm>
          <a:prstGeom prst="line">
            <a:avLst/>
          </a:prstGeom>
          <a:ln w="38100">
            <a:prstDash val="sysDot"/>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DB74F471-2636-8842-B509-E3F114C8E061}"/>
              </a:ext>
            </a:extLst>
          </p:cNvPr>
          <p:cNvSpPr txBox="1"/>
          <p:nvPr/>
        </p:nvSpPr>
        <p:spPr>
          <a:xfrm rot="20423944">
            <a:off x="5142112" y="4687560"/>
            <a:ext cx="1137693" cy="461665"/>
          </a:xfrm>
          <a:prstGeom prst="rect">
            <a:avLst/>
          </a:prstGeom>
          <a:noFill/>
        </p:spPr>
        <p:txBody>
          <a:bodyPr wrap="square" rtlCol="0">
            <a:spAutoFit/>
          </a:bodyPr>
          <a:lstStyle/>
          <a:p>
            <a:r>
              <a:rPr lang="en-US" sz="2400" dirty="0"/>
              <a:t>(</a:t>
            </a:r>
            <a:r>
              <a:rPr lang="en-US" sz="2400" dirty="0" err="1"/>
              <a:t>x</a:t>
            </a:r>
            <a:r>
              <a:rPr lang="en-US" sz="2400" baseline="-25000" dirty="0" err="1"/>
              <a:t>t</a:t>
            </a:r>
            <a:r>
              <a:rPr lang="en-US" sz="2400" baseline="-25000" dirty="0"/>
              <a:t> </a:t>
            </a:r>
            <a:r>
              <a:rPr lang="en-US" sz="2400" dirty="0"/>
              <a:t>, </a:t>
            </a:r>
            <a:r>
              <a:rPr lang="en-US" sz="2400" dirty="0" err="1"/>
              <a:t>y</a:t>
            </a:r>
            <a:r>
              <a:rPr lang="en-US" sz="2400" baseline="-25000" dirty="0" err="1"/>
              <a:t>t</a:t>
            </a:r>
            <a:r>
              <a:rPr lang="en-US" sz="2400" dirty="0"/>
              <a:t>)</a:t>
            </a:r>
          </a:p>
        </p:txBody>
      </p:sp>
      <p:sp>
        <p:nvSpPr>
          <p:cNvPr id="18" name="TextBox 17">
            <a:extLst>
              <a:ext uri="{FF2B5EF4-FFF2-40B4-BE49-F238E27FC236}">
                <a16:creationId xmlns:a16="http://schemas.microsoft.com/office/drawing/2014/main" id="{5C28904F-7426-584F-8207-411C890F542F}"/>
              </a:ext>
            </a:extLst>
          </p:cNvPr>
          <p:cNvSpPr txBox="1"/>
          <p:nvPr/>
        </p:nvSpPr>
        <p:spPr>
          <a:xfrm rot="20485156">
            <a:off x="6045742" y="4253989"/>
            <a:ext cx="1549002" cy="461665"/>
          </a:xfrm>
          <a:prstGeom prst="rect">
            <a:avLst/>
          </a:prstGeom>
          <a:noFill/>
        </p:spPr>
        <p:txBody>
          <a:bodyPr wrap="square" rtlCol="0">
            <a:spAutoFit/>
          </a:bodyPr>
          <a:lstStyle/>
          <a:p>
            <a:r>
              <a:rPr lang="en-US" sz="2400" dirty="0"/>
              <a:t>(x</a:t>
            </a:r>
            <a:r>
              <a:rPr lang="en-US" sz="2400" baseline="-25000" dirty="0"/>
              <a:t>t+1</a:t>
            </a:r>
            <a:r>
              <a:rPr lang="en-US" sz="2400" dirty="0"/>
              <a:t>, y</a:t>
            </a:r>
            <a:r>
              <a:rPr lang="en-US" sz="2400" baseline="-25000" dirty="0"/>
              <a:t>t+1</a:t>
            </a:r>
            <a:r>
              <a:rPr lang="en-US" sz="2400" dirty="0"/>
              <a:t>)</a:t>
            </a:r>
          </a:p>
        </p:txBody>
      </p:sp>
      <p:cxnSp>
        <p:nvCxnSpPr>
          <p:cNvPr id="19" name="Straight Connector 18">
            <a:extLst>
              <a:ext uri="{FF2B5EF4-FFF2-40B4-BE49-F238E27FC236}">
                <a16:creationId xmlns:a16="http://schemas.microsoft.com/office/drawing/2014/main" id="{643725DD-444F-6848-B7CA-8B7E90681ACA}"/>
              </a:ext>
            </a:extLst>
          </p:cNvPr>
          <p:cNvCxnSpPr>
            <a:cxnSpLocks/>
          </p:cNvCxnSpPr>
          <p:nvPr/>
        </p:nvCxnSpPr>
        <p:spPr>
          <a:xfrm>
            <a:off x="5092668" y="3667981"/>
            <a:ext cx="606239" cy="925936"/>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3922FC30-60C6-624E-B013-9FA48383D60A}"/>
              </a:ext>
            </a:extLst>
          </p:cNvPr>
          <p:cNvCxnSpPr>
            <a:cxnSpLocks/>
            <a:endCxn id="18" idx="0"/>
          </p:cNvCxnSpPr>
          <p:nvPr/>
        </p:nvCxnSpPr>
        <p:spPr>
          <a:xfrm>
            <a:off x="5935267" y="3041719"/>
            <a:ext cx="811423" cy="1224302"/>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314E42DF-6455-F149-AEC9-C7F50ED13F28}"/>
              </a:ext>
            </a:extLst>
          </p:cNvPr>
          <p:cNvSpPr txBox="1"/>
          <p:nvPr/>
        </p:nvSpPr>
        <p:spPr>
          <a:xfrm>
            <a:off x="5479089" y="3932378"/>
            <a:ext cx="360996" cy="461665"/>
          </a:xfrm>
          <a:prstGeom prst="rect">
            <a:avLst/>
          </a:prstGeom>
          <a:noFill/>
        </p:spPr>
        <p:txBody>
          <a:bodyPr wrap="none" rtlCol="0">
            <a:spAutoFit/>
          </a:bodyPr>
          <a:lstStyle/>
          <a:p>
            <a:r>
              <a:rPr lang="en-US" sz="2400" dirty="0" err="1"/>
              <a:t>r</a:t>
            </a:r>
            <a:r>
              <a:rPr lang="en-US" sz="2400" baseline="-25000" dirty="0" err="1"/>
              <a:t>t</a:t>
            </a:r>
            <a:endParaRPr lang="en-US" sz="2400" dirty="0"/>
          </a:p>
        </p:txBody>
      </p:sp>
      <p:sp>
        <p:nvSpPr>
          <p:cNvPr id="22" name="TextBox 21">
            <a:extLst>
              <a:ext uri="{FF2B5EF4-FFF2-40B4-BE49-F238E27FC236}">
                <a16:creationId xmlns:a16="http://schemas.microsoft.com/office/drawing/2014/main" id="{2A107CCE-66CB-DC4F-89B0-AEA8493BB35E}"/>
              </a:ext>
            </a:extLst>
          </p:cNvPr>
          <p:cNvSpPr txBox="1"/>
          <p:nvPr/>
        </p:nvSpPr>
        <p:spPr>
          <a:xfrm>
            <a:off x="6411452" y="3374628"/>
            <a:ext cx="567784" cy="461665"/>
          </a:xfrm>
          <a:prstGeom prst="rect">
            <a:avLst/>
          </a:prstGeom>
          <a:noFill/>
        </p:spPr>
        <p:txBody>
          <a:bodyPr wrap="none" rtlCol="0">
            <a:spAutoFit/>
          </a:bodyPr>
          <a:lstStyle/>
          <a:p>
            <a:r>
              <a:rPr lang="en-US" sz="2400" dirty="0"/>
              <a:t>r</a:t>
            </a:r>
            <a:r>
              <a:rPr lang="en-US" sz="2400" baseline="-25000" dirty="0"/>
              <a:t>t+1</a:t>
            </a:r>
            <a:endParaRPr lang="en-US" sz="2400" dirty="0"/>
          </a:p>
        </p:txBody>
      </p:sp>
      <p:sp>
        <p:nvSpPr>
          <p:cNvPr id="23" name="TextBox 22">
            <a:extLst>
              <a:ext uri="{FF2B5EF4-FFF2-40B4-BE49-F238E27FC236}">
                <a16:creationId xmlns:a16="http://schemas.microsoft.com/office/drawing/2014/main" id="{86584D4A-1569-8840-BC3C-CC173B76B3A7}"/>
              </a:ext>
            </a:extLst>
          </p:cNvPr>
          <p:cNvSpPr txBox="1"/>
          <p:nvPr/>
        </p:nvSpPr>
        <p:spPr>
          <a:xfrm>
            <a:off x="6853672" y="2279908"/>
            <a:ext cx="736677" cy="461665"/>
          </a:xfrm>
          <a:prstGeom prst="rect">
            <a:avLst/>
          </a:prstGeom>
          <a:noFill/>
        </p:spPr>
        <p:txBody>
          <a:bodyPr wrap="none" rtlCol="0">
            <a:spAutoFit/>
          </a:bodyPr>
          <a:lstStyle/>
          <a:p>
            <a:r>
              <a:rPr lang="en-US" sz="2400" dirty="0"/>
              <a:t>Wall</a:t>
            </a:r>
          </a:p>
        </p:txBody>
      </p:sp>
      <p:sp>
        <p:nvSpPr>
          <p:cNvPr id="24" name="TextBox 23">
            <a:extLst>
              <a:ext uri="{FF2B5EF4-FFF2-40B4-BE49-F238E27FC236}">
                <a16:creationId xmlns:a16="http://schemas.microsoft.com/office/drawing/2014/main" id="{C37AF187-9D94-B946-86E4-22CC0540CAC5}"/>
              </a:ext>
            </a:extLst>
          </p:cNvPr>
          <p:cNvSpPr txBox="1"/>
          <p:nvPr/>
        </p:nvSpPr>
        <p:spPr>
          <a:xfrm>
            <a:off x="7368900" y="3900517"/>
            <a:ext cx="1251240" cy="830997"/>
          </a:xfrm>
          <a:prstGeom prst="rect">
            <a:avLst/>
          </a:prstGeom>
          <a:noFill/>
        </p:spPr>
        <p:txBody>
          <a:bodyPr wrap="none" rtlCol="0">
            <a:spAutoFit/>
          </a:bodyPr>
          <a:lstStyle/>
          <a:p>
            <a:r>
              <a:rPr lang="en-US" sz="2400" dirty="0"/>
              <a:t>Walking </a:t>
            </a:r>
          </a:p>
          <a:p>
            <a:r>
              <a:rPr lang="en-US" sz="2400" dirty="0"/>
              <a:t>Path</a:t>
            </a:r>
          </a:p>
        </p:txBody>
      </p:sp>
      <p:cxnSp>
        <p:nvCxnSpPr>
          <p:cNvPr id="25" name="Straight Connector 24">
            <a:extLst>
              <a:ext uri="{FF2B5EF4-FFF2-40B4-BE49-F238E27FC236}">
                <a16:creationId xmlns:a16="http://schemas.microsoft.com/office/drawing/2014/main" id="{99CABF43-A215-8345-8148-56A74B4AE9F8}"/>
              </a:ext>
            </a:extLst>
          </p:cNvPr>
          <p:cNvCxnSpPr/>
          <p:nvPr/>
        </p:nvCxnSpPr>
        <p:spPr>
          <a:xfrm rot="16200000" flipH="1">
            <a:off x="4937708" y="3748133"/>
            <a:ext cx="132201" cy="104094"/>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130F5706-FC70-8B4D-9AFC-6FA36C8C32B7}"/>
              </a:ext>
            </a:extLst>
          </p:cNvPr>
          <p:cNvCxnSpPr/>
          <p:nvPr/>
        </p:nvCxnSpPr>
        <p:spPr>
          <a:xfrm flipV="1">
            <a:off x="5092484" y="3800180"/>
            <a:ext cx="86696" cy="66099"/>
          </a:xfrm>
          <a:prstGeom prst="line">
            <a:avLst/>
          </a:prstGeom>
          <a:ln w="9525">
            <a:prstDash val="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F71ABBDB-EE83-D043-AD8C-A6B73B5EACCA}"/>
              </a:ext>
            </a:extLst>
          </p:cNvPr>
          <p:cNvCxnSpPr/>
          <p:nvPr/>
        </p:nvCxnSpPr>
        <p:spPr>
          <a:xfrm rot="16200000" flipH="1">
            <a:off x="5760446" y="3219344"/>
            <a:ext cx="132201" cy="104094"/>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EF0EF44D-3C33-5C44-9360-5847E9239467}"/>
              </a:ext>
            </a:extLst>
          </p:cNvPr>
          <p:cNvCxnSpPr/>
          <p:nvPr/>
        </p:nvCxnSpPr>
        <p:spPr>
          <a:xfrm flipV="1">
            <a:off x="5915222" y="3271391"/>
            <a:ext cx="86696" cy="66099"/>
          </a:xfrm>
          <a:prstGeom prst="line">
            <a:avLst/>
          </a:prstGeom>
          <a:ln w="9525">
            <a:prstDash val="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8FB9F3BC-4072-ED44-A6D9-85D2F8F8B471}"/>
              </a:ext>
            </a:extLst>
          </p:cNvPr>
          <p:cNvSpPr txBox="1"/>
          <p:nvPr/>
        </p:nvSpPr>
        <p:spPr>
          <a:xfrm rot="19439688">
            <a:off x="4113774" y="3398655"/>
            <a:ext cx="1144224" cy="461665"/>
          </a:xfrm>
          <a:prstGeom prst="rect">
            <a:avLst/>
          </a:prstGeom>
          <a:noFill/>
        </p:spPr>
        <p:txBody>
          <a:bodyPr wrap="none" rtlCol="0">
            <a:spAutoFit/>
          </a:bodyPr>
          <a:lstStyle/>
          <a:p>
            <a:r>
              <a:rPr lang="en-US" sz="2400" dirty="0"/>
              <a:t>(</a:t>
            </a:r>
            <a:r>
              <a:rPr lang="en-US" sz="2400" dirty="0" err="1"/>
              <a:t>x’</a:t>
            </a:r>
            <a:r>
              <a:rPr lang="en-US" sz="2400" baseline="-25000" dirty="0" err="1"/>
              <a:t>t</a:t>
            </a:r>
            <a:r>
              <a:rPr lang="en-US" sz="2400" baseline="-25000" dirty="0"/>
              <a:t> </a:t>
            </a:r>
            <a:r>
              <a:rPr lang="en-US" sz="2400" dirty="0"/>
              <a:t>, </a:t>
            </a:r>
            <a:r>
              <a:rPr lang="en-US" sz="2400" dirty="0" err="1"/>
              <a:t>y’</a:t>
            </a:r>
            <a:r>
              <a:rPr lang="en-US" sz="2400" baseline="-25000" dirty="0" err="1"/>
              <a:t>t</a:t>
            </a:r>
            <a:r>
              <a:rPr lang="en-US" sz="2400" dirty="0"/>
              <a:t>)</a:t>
            </a:r>
          </a:p>
        </p:txBody>
      </p:sp>
      <p:sp>
        <p:nvSpPr>
          <p:cNvPr id="30" name="TextBox 29">
            <a:extLst>
              <a:ext uri="{FF2B5EF4-FFF2-40B4-BE49-F238E27FC236}">
                <a16:creationId xmlns:a16="http://schemas.microsoft.com/office/drawing/2014/main" id="{953F4AF8-F5CE-DE4B-A677-2B042F9800B9}"/>
              </a:ext>
            </a:extLst>
          </p:cNvPr>
          <p:cNvSpPr txBox="1"/>
          <p:nvPr/>
        </p:nvSpPr>
        <p:spPr>
          <a:xfrm rot="19439688">
            <a:off x="4952758" y="2502094"/>
            <a:ext cx="1557799" cy="461665"/>
          </a:xfrm>
          <a:prstGeom prst="rect">
            <a:avLst/>
          </a:prstGeom>
          <a:noFill/>
        </p:spPr>
        <p:txBody>
          <a:bodyPr wrap="none" rtlCol="0">
            <a:spAutoFit/>
          </a:bodyPr>
          <a:lstStyle/>
          <a:p>
            <a:r>
              <a:rPr lang="en-US" sz="2400" dirty="0"/>
              <a:t>(x’</a:t>
            </a:r>
            <a:r>
              <a:rPr lang="en-US" sz="2400" baseline="-25000" dirty="0"/>
              <a:t>t+1 </a:t>
            </a:r>
            <a:r>
              <a:rPr lang="en-US" sz="2400" dirty="0"/>
              <a:t>, y’</a:t>
            </a:r>
            <a:r>
              <a:rPr lang="en-US" sz="2400" baseline="-25000" dirty="0"/>
              <a:t>t+1</a:t>
            </a:r>
            <a:r>
              <a:rPr lang="en-US" sz="2400" dirty="0"/>
              <a:t>)</a:t>
            </a:r>
          </a:p>
        </p:txBody>
      </p:sp>
      <p:sp>
        <p:nvSpPr>
          <p:cNvPr id="37" name="5-Point Star 36">
            <a:extLst>
              <a:ext uri="{FF2B5EF4-FFF2-40B4-BE49-F238E27FC236}">
                <a16:creationId xmlns:a16="http://schemas.microsoft.com/office/drawing/2014/main" id="{E1627E32-9178-5643-ABC0-46BDA63FE091}"/>
              </a:ext>
            </a:extLst>
          </p:cNvPr>
          <p:cNvSpPr/>
          <p:nvPr/>
        </p:nvSpPr>
        <p:spPr>
          <a:xfrm>
            <a:off x="5616244" y="4593917"/>
            <a:ext cx="216315" cy="131645"/>
          </a:xfrm>
          <a:prstGeom prst="star5">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8" name="5-Point Star 37">
            <a:extLst>
              <a:ext uri="{FF2B5EF4-FFF2-40B4-BE49-F238E27FC236}">
                <a16:creationId xmlns:a16="http://schemas.microsoft.com/office/drawing/2014/main" id="{4B469A83-4176-B44B-A451-F797D1E56E58}"/>
              </a:ext>
            </a:extLst>
          </p:cNvPr>
          <p:cNvSpPr/>
          <p:nvPr/>
        </p:nvSpPr>
        <p:spPr>
          <a:xfrm>
            <a:off x="6647680" y="4233441"/>
            <a:ext cx="216315" cy="131645"/>
          </a:xfrm>
          <a:prstGeom prst="star5">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9" name="Arc 38">
            <a:extLst>
              <a:ext uri="{FF2B5EF4-FFF2-40B4-BE49-F238E27FC236}">
                <a16:creationId xmlns:a16="http://schemas.microsoft.com/office/drawing/2014/main" id="{5C835815-E577-FB4B-BB85-6623B2129BB8}"/>
              </a:ext>
            </a:extLst>
          </p:cNvPr>
          <p:cNvSpPr/>
          <p:nvPr/>
        </p:nvSpPr>
        <p:spPr>
          <a:xfrm>
            <a:off x="2832441" y="5135381"/>
            <a:ext cx="560717" cy="560717"/>
          </a:xfrm>
          <a:prstGeom prst="arc">
            <a:avLst/>
          </a:prstGeom>
          <a:ln w="28575"/>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p>
        </p:txBody>
      </p:sp>
      <p:sp>
        <p:nvSpPr>
          <p:cNvPr id="40" name="TextBox 90">
            <a:extLst>
              <a:ext uri="{FF2B5EF4-FFF2-40B4-BE49-F238E27FC236}">
                <a16:creationId xmlns:a16="http://schemas.microsoft.com/office/drawing/2014/main" id="{DEFB7F9F-988C-3B4E-918B-E5852E0A16A9}"/>
              </a:ext>
            </a:extLst>
          </p:cNvPr>
          <p:cNvSpPr txBox="1"/>
          <p:nvPr/>
        </p:nvSpPr>
        <p:spPr>
          <a:xfrm>
            <a:off x="3305762" y="4944617"/>
            <a:ext cx="375424" cy="52322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2800" dirty="0"/>
              <a:t>θ</a:t>
            </a:r>
            <a:endParaRPr lang="en-US" sz="2800" dirty="0"/>
          </a:p>
        </p:txBody>
      </p:sp>
      <p:cxnSp>
        <p:nvCxnSpPr>
          <p:cNvPr id="46" name="Curved Connector 45">
            <a:extLst>
              <a:ext uri="{FF2B5EF4-FFF2-40B4-BE49-F238E27FC236}">
                <a16:creationId xmlns:a16="http://schemas.microsoft.com/office/drawing/2014/main" id="{00553CDA-DFA3-D848-9D3C-5D76AC7480EE}"/>
              </a:ext>
            </a:extLst>
          </p:cNvPr>
          <p:cNvCxnSpPr>
            <a:cxnSpLocks/>
          </p:cNvCxnSpPr>
          <p:nvPr/>
        </p:nvCxnSpPr>
        <p:spPr>
          <a:xfrm>
            <a:off x="6045725" y="4556457"/>
            <a:ext cx="818270" cy="784566"/>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7" name="Curved Connector 46">
            <a:extLst>
              <a:ext uri="{FF2B5EF4-FFF2-40B4-BE49-F238E27FC236}">
                <a16:creationId xmlns:a16="http://schemas.microsoft.com/office/drawing/2014/main" id="{204ABB1F-0ACF-4040-9253-06C1845BFD3B}"/>
              </a:ext>
            </a:extLst>
          </p:cNvPr>
          <p:cNvCxnSpPr>
            <a:cxnSpLocks/>
          </p:cNvCxnSpPr>
          <p:nvPr/>
        </p:nvCxnSpPr>
        <p:spPr>
          <a:xfrm rot="16200000" flipH="1">
            <a:off x="5952784" y="3075700"/>
            <a:ext cx="1966879" cy="1564973"/>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8833B7D0-60A5-BB46-BB13-AD727C1D5579}"/>
              </a:ext>
            </a:extLst>
          </p:cNvPr>
          <p:cNvSpPr txBox="1"/>
          <p:nvPr/>
        </p:nvSpPr>
        <p:spPr>
          <a:xfrm>
            <a:off x="6884208" y="5192867"/>
            <a:ext cx="593432" cy="523220"/>
          </a:xfrm>
          <a:prstGeom prst="rect">
            <a:avLst/>
          </a:prstGeom>
          <a:noFill/>
        </p:spPr>
        <p:txBody>
          <a:bodyPr wrap="none" rtlCol="0">
            <a:spAutoFit/>
          </a:bodyPr>
          <a:lstStyle/>
          <a:p>
            <a:r>
              <a:rPr lang="en-US" sz="2800" dirty="0"/>
              <a:t>m</a:t>
            </a:r>
            <a:r>
              <a:rPr lang="en-US" sz="2800" baseline="-25000" dirty="0"/>
              <a:t>1</a:t>
            </a:r>
            <a:endParaRPr lang="en-US" sz="2800" dirty="0"/>
          </a:p>
        </p:txBody>
      </p:sp>
      <p:sp>
        <p:nvSpPr>
          <p:cNvPr id="49" name="TextBox 48">
            <a:extLst>
              <a:ext uri="{FF2B5EF4-FFF2-40B4-BE49-F238E27FC236}">
                <a16:creationId xmlns:a16="http://schemas.microsoft.com/office/drawing/2014/main" id="{54918413-4B44-844E-9393-D2F3C41C6899}"/>
              </a:ext>
            </a:extLst>
          </p:cNvPr>
          <p:cNvSpPr txBox="1"/>
          <p:nvPr/>
        </p:nvSpPr>
        <p:spPr>
          <a:xfrm>
            <a:off x="7725299" y="4711451"/>
            <a:ext cx="593432" cy="523220"/>
          </a:xfrm>
          <a:prstGeom prst="rect">
            <a:avLst/>
          </a:prstGeom>
          <a:noFill/>
        </p:spPr>
        <p:txBody>
          <a:bodyPr wrap="none" rtlCol="0">
            <a:spAutoFit/>
          </a:bodyPr>
          <a:lstStyle/>
          <a:p>
            <a:r>
              <a:rPr lang="en-US" sz="2800" dirty="0"/>
              <a:t>m</a:t>
            </a:r>
            <a:r>
              <a:rPr lang="en-US" sz="2800" baseline="-25000" dirty="0"/>
              <a:t>2</a:t>
            </a:r>
            <a:endParaRPr lang="en-US" sz="2800" dirty="0"/>
          </a:p>
        </p:txBody>
      </p:sp>
      <p:sp>
        <p:nvSpPr>
          <p:cNvPr id="56" name="TextBox 55">
            <a:extLst>
              <a:ext uri="{FF2B5EF4-FFF2-40B4-BE49-F238E27FC236}">
                <a16:creationId xmlns:a16="http://schemas.microsoft.com/office/drawing/2014/main" id="{BE42ED35-4B23-D347-AC94-C4AEF0DAE5DC}"/>
              </a:ext>
            </a:extLst>
          </p:cNvPr>
          <p:cNvSpPr txBox="1"/>
          <p:nvPr/>
        </p:nvSpPr>
        <p:spPr>
          <a:xfrm>
            <a:off x="593400" y="1927397"/>
            <a:ext cx="3511410" cy="646331"/>
          </a:xfrm>
          <a:prstGeom prst="rect">
            <a:avLst/>
          </a:prstGeom>
          <a:solidFill>
            <a:schemeClr val="accent1">
              <a:lumMod val="40000"/>
              <a:lumOff val="60000"/>
            </a:schemeClr>
          </a:solidFill>
        </p:spPr>
        <p:style>
          <a:lnRef idx="2">
            <a:schemeClr val="accent1"/>
          </a:lnRef>
          <a:fillRef idx="1">
            <a:schemeClr val="lt1"/>
          </a:fillRef>
          <a:effectRef idx="0">
            <a:schemeClr val="accent1"/>
          </a:effectRef>
          <a:fontRef idx="minor">
            <a:schemeClr val="dk1"/>
          </a:fontRef>
        </p:style>
        <p:txBody>
          <a:bodyPr wrap="none" rtlCol="0">
            <a:spAutoFit/>
          </a:bodyPr>
          <a:lstStyle/>
          <a:p>
            <a:r>
              <a:rPr lang="en-US" sz="3600" dirty="0"/>
              <a:t>Wall Co-ordinates</a:t>
            </a:r>
          </a:p>
        </p:txBody>
      </p:sp>
      <p:sp>
        <p:nvSpPr>
          <p:cNvPr id="3" name="Oval 2">
            <a:extLst>
              <a:ext uri="{FF2B5EF4-FFF2-40B4-BE49-F238E27FC236}">
                <a16:creationId xmlns:a16="http://schemas.microsoft.com/office/drawing/2014/main" id="{8C3101DC-E204-D445-B902-84319F9E9DF8}"/>
              </a:ext>
            </a:extLst>
          </p:cNvPr>
          <p:cNvSpPr/>
          <p:nvPr/>
        </p:nvSpPr>
        <p:spPr>
          <a:xfrm>
            <a:off x="8491219" y="1927397"/>
            <a:ext cx="3596107" cy="111432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5D680221-80BF-F849-B740-DAC5C4CE71D6}"/>
              </a:ext>
            </a:extLst>
          </p:cNvPr>
          <p:cNvSpPr txBox="1"/>
          <p:nvPr/>
        </p:nvSpPr>
        <p:spPr>
          <a:xfrm>
            <a:off x="9471371" y="1405556"/>
            <a:ext cx="1611339" cy="584775"/>
          </a:xfrm>
          <a:prstGeom prst="rect">
            <a:avLst/>
          </a:prstGeom>
          <a:noFill/>
        </p:spPr>
        <p:txBody>
          <a:bodyPr wrap="none" rtlCol="0">
            <a:spAutoFit/>
          </a:bodyPr>
          <a:lstStyle/>
          <a:p>
            <a:r>
              <a:rPr lang="en-US" sz="3200" dirty="0"/>
              <a:t>Distance</a:t>
            </a:r>
          </a:p>
        </p:txBody>
      </p:sp>
      <p:sp>
        <p:nvSpPr>
          <p:cNvPr id="41" name="Oval 40">
            <a:extLst>
              <a:ext uri="{FF2B5EF4-FFF2-40B4-BE49-F238E27FC236}">
                <a16:creationId xmlns:a16="http://schemas.microsoft.com/office/drawing/2014/main" id="{AA11C3AE-3A25-114C-9DC4-770DC17BA255}"/>
              </a:ext>
            </a:extLst>
          </p:cNvPr>
          <p:cNvSpPr/>
          <p:nvPr/>
        </p:nvSpPr>
        <p:spPr>
          <a:xfrm>
            <a:off x="8400436" y="3060606"/>
            <a:ext cx="3596107" cy="111432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9DC4A66A-0717-1344-92BC-DEAE9EA417A2}"/>
              </a:ext>
            </a:extLst>
          </p:cNvPr>
          <p:cNvSpPr txBox="1"/>
          <p:nvPr/>
        </p:nvSpPr>
        <p:spPr>
          <a:xfrm>
            <a:off x="8829318" y="4077266"/>
            <a:ext cx="3258008" cy="646331"/>
          </a:xfrm>
          <a:prstGeom prst="rect">
            <a:avLst/>
          </a:prstGeom>
          <a:noFill/>
        </p:spPr>
        <p:txBody>
          <a:bodyPr wrap="none" rtlCol="0">
            <a:spAutoFit/>
          </a:bodyPr>
          <a:lstStyle/>
          <a:p>
            <a:r>
              <a:rPr lang="en-US" sz="3600" dirty="0"/>
              <a:t>Perpendicularity</a:t>
            </a:r>
          </a:p>
        </p:txBody>
      </p:sp>
    </p:spTree>
    <p:extLst>
      <p:ext uri="{BB962C8B-B14F-4D97-AF65-F5344CB8AC3E}">
        <p14:creationId xmlns:p14="http://schemas.microsoft.com/office/powerpoint/2010/main" val="109091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fade">
                                      <p:cBhvr>
                                        <p:cTn id="7" dur="500"/>
                                        <p:tgtEl>
                                          <p:spTgt spid="5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grpId="1" nodeType="clickEffect">
                                  <p:stCondLst>
                                    <p:cond delay="0"/>
                                  </p:stCondLst>
                                  <p:childTnLst>
                                    <p:animEffect transition="out" filter="fade">
                                      <p:cBhvr>
                                        <p:cTn id="24" dur="500"/>
                                        <p:tgtEl>
                                          <p:spTgt spid="3"/>
                                        </p:tgtEl>
                                      </p:cBhvr>
                                    </p:animEffect>
                                    <p:set>
                                      <p:cBhvr>
                                        <p:cTn id="25" dur="1" fill="hold">
                                          <p:stCondLst>
                                            <p:cond delay="499"/>
                                          </p:stCondLst>
                                        </p:cTn>
                                        <p:tgtEl>
                                          <p:spTgt spid="3"/>
                                        </p:tgtEl>
                                        <p:attrNameLst>
                                          <p:attrName>style.visibility</p:attrName>
                                        </p:attrNameLst>
                                      </p:cBhvr>
                                      <p:to>
                                        <p:strVal val="hidden"/>
                                      </p:to>
                                    </p:set>
                                  </p:childTnLst>
                                </p:cTn>
                              </p:par>
                              <p:par>
                                <p:cTn id="26" presetID="10" presetClass="entr" presetSubtype="0" fill="hold" grpId="0" nodeType="with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fade">
                                      <p:cBhvr>
                                        <p:cTn id="28" dur="500"/>
                                        <p:tgtEl>
                                          <p:spTgt spid="4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500"/>
                                        <p:tgtEl>
                                          <p:spTgt spid="6"/>
                                        </p:tgtEl>
                                      </p:cBhvr>
                                    </p:animEffect>
                                  </p:childTnLst>
                                </p:cTn>
                              </p:par>
                              <p:par>
                                <p:cTn id="37" presetID="10" presetClass="exit" presetSubtype="0" fill="hold" grpId="1" nodeType="withEffect">
                                  <p:stCondLst>
                                    <p:cond delay="0"/>
                                  </p:stCondLst>
                                  <p:childTnLst>
                                    <p:animEffect transition="out" filter="fade">
                                      <p:cBhvr>
                                        <p:cTn id="38" dur="500"/>
                                        <p:tgtEl>
                                          <p:spTgt spid="41"/>
                                        </p:tgtEl>
                                      </p:cBhvr>
                                    </p:animEffect>
                                    <p:set>
                                      <p:cBhvr>
                                        <p:cTn id="39" dur="1" fill="hold">
                                          <p:stCondLst>
                                            <p:cond delay="499"/>
                                          </p:stCondLst>
                                        </p:cTn>
                                        <p:tgtEl>
                                          <p:spTgt spid="4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 grpId="0" animBg="1"/>
      <p:bldP spid="3" grpId="1" animBg="1"/>
      <p:bldP spid="5" grpId="0"/>
      <p:bldP spid="41" grpId="0" animBg="1"/>
      <p:bldP spid="41" grpId="1" animBg="1"/>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E8068-F505-FE4D-9D1F-5F9162C15C63}"/>
              </a:ext>
            </a:extLst>
          </p:cNvPr>
          <p:cNvSpPr>
            <a:spLocks noGrp="1"/>
          </p:cNvSpPr>
          <p:nvPr>
            <p:ph type="title"/>
          </p:nvPr>
        </p:nvSpPr>
        <p:spPr/>
        <p:txBody>
          <a:bodyPr/>
          <a:lstStyle/>
          <a:p>
            <a:r>
              <a:rPr lang="en-US" dirty="0">
                <a:ln w="0"/>
                <a:effectLst>
                  <a:outerShdw blurRad="38100" dist="19050" dir="2700000" algn="tl" rotWithShape="0">
                    <a:schemeClr val="dk1">
                      <a:alpha val="40000"/>
                    </a:schemeClr>
                  </a:outerShdw>
                </a:effectLst>
              </a:rPr>
              <a:t>Outline of SAMS</a:t>
            </a:r>
          </a:p>
        </p:txBody>
      </p:sp>
      <p:sp>
        <p:nvSpPr>
          <p:cNvPr id="4" name="Slide Number Placeholder 3">
            <a:extLst>
              <a:ext uri="{FF2B5EF4-FFF2-40B4-BE49-F238E27FC236}">
                <a16:creationId xmlns:a16="http://schemas.microsoft.com/office/drawing/2014/main" id="{DC92DD86-5829-AA4D-8630-16C2BA5B3C17}"/>
              </a:ext>
            </a:extLst>
          </p:cNvPr>
          <p:cNvSpPr>
            <a:spLocks noGrp="1"/>
          </p:cNvSpPr>
          <p:nvPr>
            <p:ph type="sldNum" sz="quarter" idx="12"/>
          </p:nvPr>
        </p:nvSpPr>
        <p:spPr/>
        <p:txBody>
          <a:bodyPr/>
          <a:lstStyle/>
          <a:p>
            <a:fld id="{088FEC65-D79E-4DCE-A549-ACBEE94ABE9E}" type="slidenum">
              <a:rPr lang="en-US" smtClean="0"/>
              <a:t>17</a:t>
            </a:fld>
            <a:endParaRPr lang="en-US"/>
          </a:p>
        </p:txBody>
      </p:sp>
      <p:sp>
        <p:nvSpPr>
          <p:cNvPr id="5" name="TextBox 4">
            <a:extLst>
              <a:ext uri="{FF2B5EF4-FFF2-40B4-BE49-F238E27FC236}">
                <a16:creationId xmlns:a16="http://schemas.microsoft.com/office/drawing/2014/main" id="{3B908859-E931-F74E-A10F-C7A3EFE1F276}"/>
              </a:ext>
            </a:extLst>
          </p:cNvPr>
          <p:cNvSpPr txBox="1"/>
          <p:nvPr/>
        </p:nvSpPr>
        <p:spPr>
          <a:xfrm>
            <a:off x="3311583" y="3624337"/>
            <a:ext cx="2611704" cy="1200329"/>
          </a:xfrm>
          <a:prstGeom prst="rect">
            <a:avLst/>
          </a:prstGeom>
          <a:solidFill>
            <a:schemeClr val="accent6">
              <a:lumMod val="40000"/>
              <a:lumOff val="60000"/>
            </a:schemeClr>
          </a:solidFill>
          <a:ln>
            <a:solidFill>
              <a:schemeClr val="tx1"/>
            </a:solidFill>
          </a:ln>
        </p:spPr>
        <p:txBody>
          <a:bodyPr wrap="square" rtlCol="0">
            <a:spAutoFit/>
          </a:bodyPr>
          <a:lstStyle/>
          <a:p>
            <a:pPr algn="ctr"/>
            <a:r>
              <a:rPr lang="en-US" sz="3600" i="1" dirty="0"/>
              <a:t>Dead Reckoning</a:t>
            </a:r>
          </a:p>
        </p:txBody>
      </p:sp>
      <p:pic>
        <p:nvPicPr>
          <p:cNvPr id="6" name="Picture 5">
            <a:extLst>
              <a:ext uri="{FF2B5EF4-FFF2-40B4-BE49-F238E27FC236}">
                <a16:creationId xmlns:a16="http://schemas.microsoft.com/office/drawing/2014/main" id="{C429C7EE-6C83-5543-ACE7-931081F30A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416" y="3590076"/>
            <a:ext cx="2052093" cy="2052093"/>
          </a:xfrm>
          <a:prstGeom prst="rect">
            <a:avLst/>
          </a:prstGeom>
        </p:spPr>
      </p:pic>
      <p:sp>
        <p:nvSpPr>
          <p:cNvPr id="7" name="TextBox 6">
            <a:extLst>
              <a:ext uri="{FF2B5EF4-FFF2-40B4-BE49-F238E27FC236}">
                <a16:creationId xmlns:a16="http://schemas.microsoft.com/office/drawing/2014/main" id="{9A664BF1-540E-6848-8FA1-C86C2BE505A5}"/>
              </a:ext>
            </a:extLst>
          </p:cNvPr>
          <p:cNvSpPr txBox="1"/>
          <p:nvPr/>
        </p:nvSpPr>
        <p:spPr>
          <a:xfrm>
            <a:off x="4388243" y="1608836"/>
            <a:ext cx="2202654" cy="646331"/>
          </a:xfrm>
          <a:prstGeom prst="rect">
            <a:avLst/>
          </a:prstGeom>
          <a:noFill/>
          <a:ln>
            <a:solidFill>
              <a:schemeClr val="tx1"/>
            </a:solidFill>
          </a:ln>
        </p:spPr>
        <p:txBody>
          <a:bodyPr wrap="none" rtlCol="0">
            <a:spAutoFit/>
          </a:bodyPr>
          <a:lstStyle/>
          <a:p>
            <a:r>
              <a:rPr lang="en-US" sz="3600" dirty="0"/>
              <a:t>Gyroscope</a:t>
            </a:r>
          </a:p>
        </p:txBody>
      </p:sp>
      <p:sp>
        <p:nvSpPr>
          <p:cNvPr id="8" name="TextBox 7">
            <a:extLst>
              <a:ext uri="{FF2B5EF4-FFF2-40B4-BE49-F238E27FC236}">
                <a16:creationId xmlns:a16="http://schemas.microsoft.com/office/drawing/2014/main" id="{BA067646-D996-1E4F-9963-CD06B35EBE48}"/>
              </a:ext>
            </a:extLst>
          </p:cNvPr>
          <p:cNvSpPr txBox="1"/>
          <p:nvPr/>
        </p:nvSpPr>
        <p:spPr>
          <a:xfrm>
            <a:off x="7007684" y="1653561"/>
            <a:ext cx="3072892" cy="646331"/>
          </a:xfrm>
          <a:prstGeom prst="rect">
            <a:avLst/>
          </a:prstGeom>
          <a:noFill/>
          <a:ln>
            <a:solidFill>
              <a:schemeClr val="tx1"/>
            </a:solidFill>
          </a:ln>
        </p:spPr>
        <p:txBody>
          <a:bodyPr wrap="none" rtlCol="0">
            <a:spAutoFit/>
          </a:bodyPr>
          <a:lstStyle/>
          <a:p>
            <a:r>
              <a:rPr lang="en-US" sz="3600" dirty="0"/>
              <a:t>Magnetometer</a:t>
            </a:r>
          </a:p>
        </p:txBody>
      </p:sp>
      <p:sp>
        <p:nvSpPr>
          <p:cNvPr id="9" name="TextBox 8">
            <a:extLst>
              <a:ext uri="{FF2B5EF4-FFF2-40B4-BE49-F238E27FC236}">
                <a16:creationId xmlns:a16="http://schemas.microsoft.com/office/drawing/2014/main" id="{07B099DB-ABB9-F042-8656-8850E358FC07}"/>
              </a:ext>
            </a:extLst>
          </p:cNvPr>
          <p:cNvSpPr txBox="1"/>
          <p:nvPr/>
        </p:nvSpPr>
        <p:spPr>
          <a:xfrm>
            <a:off x="886100" y="1575027"/>
            <a:ext cx="2993127" cy="646331"/>
          </a:xfrm>
          <a:prstGeom prst="rect">
            <a:avLst/>
          </a:prstGeom>
          <a:noFill/>
          <a:ln>
            <a:solidFill>
              <a:schemeClr val="tx1"/>
            </a:solidFill>
          </a:ln>
        </p:spPr>
        <p:txBody>
          <a:bodyPr wrap="none" rtlCol="0">
            <a:spAutoFit/>
          </a:bodyPr>
          <a:lstStyle/>
          <a:p>
            <a:r>
              <a:rPr lang="en-US" sz="3600" dirty="0"/>
              <a:t>Accelerometer</a:t>
            </a:r>
          </a:p>
        </p:txBody>
      </p:sp>
      <p:sp>
        <p:nvSpPr>
          <p:cNvPr id="10" name="Down Arrow 9">
            <a:extLst>
              <a:ext uri="{FF2B5EF4-FFF2-40B4-BE49-F238E27FC236}">
                <a16:creationId xmlns:a16="http://schemas.microsoft.com/office/drawing/2014/main" id="{D702C551-9ED7-2F44-80D2-1B9D3F347AE8}"/>
              </a:ext>
            </a:extLst>
          </p:cNvPr>
          <p:cNvSpPr/>
          <p:nvPr/>
        </p:nvSpPr>
        <p:spPr>
          <a:xfrm>
            <a:off x="4444657" y="3163424"/>
            <a:ext cx="343394" cy="4473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3886" tIns="21943" rIns="43886" bIns="21943" numCol="1" spcCol="0" rtlCol="0" fromWordArt="0" anchor="ctr" anchorCtr="0" forceAA="0" compatLnSpc="1">
            <a:prstTxWarp prst="textNoShape">
              <a:avLst/>
            </a:prstTxWarp>
            <a:noAutofit/>
          </a:bodyPr>
          <a:lstStyle/>
          <a:p>
            <a:pPr algn="ctr"/>
            <a:endParaRPr lang="en-US" sz="465"/>
          </a:p>
        </p:txBody>
      </p:sp>
      <p:sp>
        <p:nvSpPr>
          <p:cNvPr id="11" name="TextBox 10">
            <a:extLst>
              <a:ext uri="{FF2B5EF4-FFF2-40B4-BE49-F238E27FC236}">
                <a16:creationId xmlns:a16="http://schemas.microsoft.com/office/drawing/2014/main" id="{124F84C9-2AA3-9D4E-A74C-619899295F1E}"/>
              </a:ext>
            </a:extLst>
          </p:cNvPr>
          <p:cNvSpPr txBox="1"/>
          <p:nvPr/>
        </p:nvSpPr>
        <p:spPr>
          <a:xfrm>
            <a:off x="2727067" y="2550949"/>
            <a:ext cx="4121967" cy="646331"/>
          </a:xfrm>
          <a:prstGeom prst="rect">
            <a:avLst/>
          </a:prstGeom>
          <a:solidFill>
            <a:schemeClr val="accent6">
              <a:lumMod val="40000"/>
              <a:lumOff val="60000"/>
            </a:schemeClr>
          </a:solidFill>
          <a:ln>
            <a:solidFill>
              <a:schemeClr val="tx1"/>
            </a:solidFill>
          </a:ln>
        </p:spPr>
        <p:txBody>
          <a:bodyPr wrap="square" rtlCol="0">
            <a:spAutoFit/>
          </a:bodyPr>
          <a:lstStyle/>
          <a:p>
            <a:pPr algn="ctr"/>
            <a:r>
              <a:rPr lang="en-US" sz="3600" dirty="0"/>
              <a:t>Sensor Fusion</a:t>
            </a:r>
          </a:p>
        </p:txBody>
      </p:sp>
      <p:cxnSp>
        <p:nvCxnSpPr>
          <p:cNvPr id="12" name="Straight Arrow Connector 11">
            <a:extLst>
              <a:ext uri="{FF2B5EF4-FFF2-40B4-BE49-F238E27FC236}">
                <a16:creationId xmlns:a16="http://schemas.microsoft.com/office/drawing/2014/main" id="{8E291581-DDEC-7347-BB27-187E11DF5287}"/>
              </a:ext>
            </a:extLst>
          </p:cNvPr>
          <p:cNvCxnSpPr>
            <a:cxnSpLocks/>
            <a:stCxn id="9" idx="2"/>
          </p:cNvCxnSpPr>
          <p:nvPr/>
        </p:nvCxnSpPr>
        <p:spPr>
          <a:xfrm>
            <a:off x="2382664" y="2221358"/>
            <a:ext cx="646115" cy="32959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AC2B690F-B8E8-5045-9114-C80D635D4949}"/>
              </a:ext>
            </a:extLst>
          </p:cNvPr>
          <p:cNvCxnSpPr>
            <a:cxnSpLocks/>
            <a:stCxn id="7" idx="2"/>
            <a:endCxn id="11" idx="0"/>
          </p:cNvCxnSpPr>
          <p:nvPr/>
        </p:nvCxnSpPr>
        <p:spPr>
          <a:xfrm flipH="1">
            <a:off x="4788051" y="2255167"/>
            <a:ext cx="701519" cy="29578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C75E7ADD-E8C5-6A4E-8208-610C392977BC}"/>
              </a:ext>
            </a:extLst>
          </p:cNvPr>
          <p:cNvCxnSpPr>
            <a:cxnSpLocks/>
            <a:stCxn id="8" idx="2"/>
          </p:cNvCxnSpPr>
          <p:nvPr/>
        </p:nvCxnSpPr>
        <p:spPr>
          <a:xfrm flipH="1">
            <a:off x="6849034" y="2299892"/>
            <a:ext cx="1695096" cy="42602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9043F235-4386-F743-B7F5-8EBA6B444E39}"/>
              </a:ext>
            </a:extLst>
          </p:cNvPr>
          <p:cNvSpPr txBox="1"/>
          <p:nvPr/>
        </p:nvSpPr>
        <p:spPr>
          <a:xfrm>
            <a:off x="2508201" y="5005273"/>
            <a:ext cx="3587799" cy="1754326"/>
          </a:xfrm>
          <a:prstGeom prst="rect">
            <a:avLst/>
          </a:prstGeom>
          <a:solidFill>
            <a:schemeClr val="accent6">
              <a:lumMod val="40000"/>
              <a:lumOff val="60000"/>
            </a:schemeClr>
          </a:solidFill>
          <a:ln>
            <a:solidFill>
              <a:schemeClr val="tx1"/>
            </a:solidFill>
          </a:ln>
        </p:spPr>
        <p:txBody>
          <a:bodyPr wrap="square" rtlCol="0">
            <a:spAutoFit/>
          </a:bodyPr>
          <a:lstStyle/>
          <a:p>
            <a:pPr algn="ctr"/>
            <a:r>
              <a:rPr lang="en-US" sz="3600" i="1" dirty="0"/>
              <a:t>FMCW based Distance Measurement</a:t>
            </a:r>
          </a:p>
        </p:txBody>
      </p:sp>
      <p:sp>
        <p:nvSpPr>
          <p:cNvPr id="16" name="Right Arrow 15">
            <a:extLst>
              <a:ext uri="{FF2B5EF4-FFF2-40B4-BE49-F238E27FC236}">
                <a16:creationId xmlns:a16="http://schemas.microsoft.com/office/drawing/2014/main" id="{E5131899-058A-9440-A269-A9030C7B062B}"/>
              </a:ext>
            </a:extLst>
          </p:cNvPr>
          <p:cNvSpPr/>
          <p:nvPr/>
        </p:nvSpPr>
        <p:spPr>
          <a:xfrm rot="20155773">
            <a:off x="5877547" y="3389831"/>
            <a:ext cx="2724633" cy="2883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3886" tIns="21943" rIns="43886" bIns="21943" numCol="1" spcCol="0" rtlCol="0" fromWordArt="0" anchor="ctr" anchorCtr="0" forceAA="0" compatLnSpc="1">
            <a:prstTxWarp prst="textNoShape">
              <a:avLst/>
            </a:prstTxWarp>
            <a:noAutofit/>
          </a:bodyPr>
          <a:lstStyle/>
          <a:p>
            <a:pPr algn="ctr"/>
            <a:endParaRPr lang="en-US" sz="465"/>
          </a:p>
        </p:txBody>
      </p:sp>
      <p:sp>
        <p:nvSpPr>
          <p:cNvPr id="17" name="Right Arrow 16">
            <a:extLst>
              <a:ext uri="{FF2B5EF4-FFF2-40B4-BE49-F238E27FC236}">
                <a16:creationId xmlns:a16="http://schemas.microsoft.com/office/drawing/2014/main" id="{A043B01D-015B-5B47-95F5-15DF331FE4D9}"/>
              </a:ext>
            </a:extLst>
          </p:cNvPr>
          <p:cNvSpPr/>
          <p:nvPr/>
        </p:nvSpPr>
        <p:spPr>
          <a:xfrm rot="18761057">
            <a:off x="5521654" y="4552425"/>
            <a:ext cx="4136205" cy="36149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3886" tIns="21943" rIns="43886" bIns="21943" numCol="1" spcCol="0" rtlCol="0" fromWordArt="0" anchor="ctr" anchorCtr="0" forceAA="0" compatLnSpc="1">
            <a:prstTxWarp prst="textNoShape">
              <a:avLst/>
            </a:prstTxWarp>
            <a:noAutofit/>
          </a:bodyPr>
          <a:lstStyle/>
          <a:p>
            <a:pPr algn="ctr"/>
            <a:endParaRPr lang="en-US" sz="465"/>
          </a:p>
        </p:txBody>
      </p:sp>
      <p:sp>
        <p:nvSpPr>
          <p:cNvPr id="18" name="TextBox 17">
            <a:extLst>
              <a:ext uri="{FF2B5EF4-FFF2-40B4-BE49-F238E27FC236}">
                <a16:creationId xmlns:a16="http://schemas.microsoft.com/office/drawing/2014/main" id="{E413D959-CADB-AC4F-8DBC-6D4421284B9D}"/>
              </a:ext>
            </a:extLst>
          </p:cNvPr>
          <p:cNvSpPr txBox="1"/>
          <p:nvPr/>
        </p:nvSpPr>
        <p:spPr>
          <a:xfrm>
            <a:off x="8575464" y="2445377"/>
            <a:ext cx="3429650" cy="646331"/>
          </a:xfrm>
          <a:prstGeom prst="rect">
            <a:avLst/>
          </a:prstGeom>
          <a:solidFill>
            <a:schemeClr val="accent6">
              <a:lumMod val="40000"/>
              <a:lumOff val="60000"/>
            </a:schemeClr>
          </a:solidFill>
          <a:ln>
            <a:solidFill>
              <a:schemeClr val="tx1"/>
            </a:solidFill>
          </a:ln>
        </p:spPr>
        <p:txBody>
          <a:bodyPr wrap="square" rtlCol="0">
            <a:spAutoFit/>
          </a:bodyPr>
          <a:lstStyle/>
          <a:p>
            <a:pPr algn="ctr"/>
            <a:r>
              <a:rPr lang="en-US" sz="3600" dirty="0"/>
              <a:t>Synchronization</a:t>
            </a:r>
          </a:p>
        </p:txBody>
      </p:sp>
      <p:sp>
        <p:nvSpPr>
          <p:cNvPr id="19" name="Down Arrow 18">
            <a:extLst>
              <a:ext uri="{FF2B5EF4-FFF2-40B4-BE49-F238E27FC236}">
                <a16:creationId xmlns:a16="http://schemas.microsoft.com/office/drawing/2014/main" id="{199BB57B-2346-4B4A-A6BE-568952EDA096}"/>
              </a:ext>
            </a:extLst>
          </p:cNvPr>
          <p:cNvSpPr/>
          <p:nvPr/>
        </p:nvSpPr>
        <p:spPr>
          <a:xfrm>
            <a:off x="9923804" y="3213399"/>
            <a:ext cx="366485" cy="54124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3886" tIns="21943" rIns="43886" bIns="21943" numCol="1" spcCol="0" rtlCol="0" fromWordArt="0" anchor="ctr" anchorCtr="0" forceAA="0" compatLnSpc="1">
            <a:prstTxWarp prst="textNoShape">
              <a:avLst/>
            </a:prstTxWarp>
            <a:noAutofit/>
          </a:bodyPr>
          <a:lstStyle/>
          <a:p>
            <a:pPr algn="ctr"/>
            <a:endParaRPr lang="en-US" sz="465"/>
          </a:p>
        </p:txBody>
      </p:sp>
      <p:sp>
        <p:nvSpPr>
          <p:cNvPr id="20" name="TextBox 19">
            <a:extLst>
              <a:ext uri="{FF2B5EF4-FFF2-40B4-BE49-F238E27FC236}">
                <a16:creationId xmlns:a16="http://schemas.microsoft.com/office/drawing/2014/main" id="{18A4660F-5797-6D41-A976-AA023B95EAF5}"/>
              </a:ext>
            </a:extLst>
          </p:cNvPr>
          <p:cNvSpPr txBox="1"/>
          <p:nvPr/>
        </p:nvSpPr>
        <p:spPr>
          <a:xfrm>
            <a:off x="8787261" y="3799373"/>
            <a:ext cx="2705492" cy="1200329"/>
          </a:xfrm>
          <a:prstGeom prst="rect">
            <a:avLst/>
          </a:prstGeom>
          <a:solidFill>
            <a:schemeClr val="accent6">
              <a:lumMod val="40000"/>
              <a:lumOff val="60000"/>
            </a:schemeClr>
          </a:solidFill>
          <a:ln>
            <a:solidFill>
              <a:schemeClr val="tx1"/>
            </a:solidFill>
          </a:ln>
        </p:spPr>
        <p:txBody>
          <a:bodyPr wrap="square" rtlCol="0">
            <a:spAutoFit/>
          </a:bodyPr>
          <a:lstStyle/>
          <a:p>
            <a:pPr algn="ctr"/>
            <a:r>
              <a:rPr lang="en-US" sz="3600" i="1" dirty="0"/>
              <a:t>Geometric Constraints</a:t>
            </a:r>
          </a:p>
        </p:txBody>
      </p:sp>
      <p:sp>
        <p:nvSpPr>
          <p:cNvPr id="21" name="TextBox 20">
            <a:extLst>
              <a:ext uri="{FF2B5EF4-FFF2-40B4-BE49-F238E27FC236}">
                <a16:creationId xmlns:a16="http://schemas.microsoft.com/office/drawing/2014/main" id="{5B41AE82-8AE3-584C-9B5A-15BD32BABC08}"/>
              </a:ext>
            </a:extLst>
          </p:cNvPr>
          <p:cNvSpPr txBox="1"/>
          <p:nvPr/>
        </p:nvSpPr>
        <p:spPr>
          <a:xfrm>
            <a:off x="8610600" y="5638540"/>
            <a:ext cx="3065585" cy="1200329"/>
          </a:xfrm>
          <a:prstGeom prst="rect">
            <a:avLst/>
          </a:prstGeom>
          <a:noFill/>
          <a:ln>
            <a:solidFill>
              <a:schemeClr val="tx1"/>
            </a:solidFill>
          </a:ln>
        </p:spPr>
        <p:txBody>
          <a:bodyPr wrap="square" rtlCol="0">
            <a:spAutoFit/>
          </a:bodyPr>
          <a:lstStyle/>
          <a:p>
            <a:pPr algn="ctr"/>
            <a:r>
              <a:rPr lang="en-US" sz="3600" dirty="0">
                <a:ln w="0"/>
                <a:effectLst>
                  <a:outerShdw blurRad="38100" dist="19050" dir="2700000" algn="tl" rotWithShape="0">
                    <a:schemeClr val="dk1">
                      <a:alpha val="40000"/>
                    </a:schemeClr>
                  </a:outerShdw>
                </a:effectLst>
              </a:rPr>
              <a:t>Contour</a:t>
            </a:r>
          </a:p>
          <a:p>
            <a:pPr algn="ctr"/>
            <a:r>
              <a:rPr lang="en-US" sz="3600" dirty="0">
                <a:ln w="0"/>
                <a:effectLst>
                  <a:outerShdw blurRad="38100" dist="19050" dir="2700000" algn="tl" rotWithShape="0">
                    <a:schemeClr val="dk1">
                      <a:alpha val="40000"/>
                    </a:schemeClr>
                  </a:outerShdw>
                </a:effectLst>
              </a:rPr>
              <a:t>Construction</a:t>
            </a:r>
          </a:p>
        </p:txBody>
      </p:sp>
      <p:sp>
        <p:nvSpPr>
          <p:cNvPr id="22" name="Down Arrow 23">
            <a:extLst>
              <a:ext uri="{FF2B5EF4-FFF2-40B4-BE49-F238E27FC236}">
                <a16:creationId xmlns:a16="http://schemas.microsoft.com/office/drawing/2014/main" id="{ABFA4B72-BE55-4B48-9F7A-B162BDFDBD0E}"/>
              </a:ext>
            </a:extLst>
          </p:cNvPr>
          <p:cNvSpPr/>
          <p:nvPr/>
        </p:nvSpPr>
        <p:spPr>
          <a:xfrm>
            <a:off x="9846349" y="5049822"/>
            <a:ext cx="461869" cy="59234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3886" tIns="21943" rIns="43886" bIns="21943" numCol="1" spcCol="0" rtlCol="0" fromWordArt="0" anchor="ctr" anchorCtr="0" forceAA="0" compatLnSpc="1">
            <a:prstTxWarp prst="textNoShape">
              <a:avLst/>
            </a:prstTxWarp>
            <a:noAutofit/>
          </a:bodyPr>
          <a:lstStyle/>
          <a:p>
            <a:pPr algn="ctr"/>
            <a:endParaRPr lang="en-US" sz="465"/>
          </a:p>
        </p:txBody>
      </p:sp>
      <p:grpSp>
        <p:nvGrpSpPr>
          <p:cNvPr id="31" name="Group 30">
            <a:extLst>
              <a:ext uri="{FF2B5EF4-FFF2-40B4-BE49-F238E27FC236}">
                <a16:creationId xmlns:a16="http://schemas.microsoft.com/office/drawing/2014/main" id="{32CDF17F-EA3B-8E42-98A8-B5F5B32CF1F7}"/>
              </a:ext>
            </a:extLst>
          </p:cNvPr>
          <p:cNvGrpSpPr/>
          <p:nvPr/>
        </p:nvGrpSpPr>
        <p:grpSpPr>
          <a:xfrm flipH="1">
            <a:off x="918962" y="3276813"/>
            <a:ext cx="1290583" cy="1456359"/>
            <a:chOff x="2299858" y="3290457"/>
            <a:chExt cx="997526" cy="1143002"/>
          </a:xfrm>
        </p:grpSpPr>
        <p:sp>
          <p:nvSpPr>
            <p:cNvPr id="32" name="Arc 31">
              <a:extLst>
                <a:ext uri="{FF2B5EF4-FFF2-40B4-BE49-F238E27FC236}">
                  <a16:creationId xmlns:a16="http://schemas.microsoft.com/office/drawing/2014/main" id="{39BF5D16-7716-D14A-A8A0-15B2C9D1AD51}"/>
                </a:ext>
              </a:extLst>
            </p:cNvPr>
            <p:cNvSpPr/>
            <p:nvPr/>
          </p:nvSpPr>
          <p:spPr>
            <a:xfrm flipH="1">
              <a:off x="2668345" y="3685309"/>
              <a:ext cx="296527" cy="346363"/>
            </a:xfrm>
            <a:prstGeom prst="arc">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43885" tIns="21943" rIns="43885" bIns="21943" numCol="1" spcCol="0" rtlCol="0" fromWordArt="0" anchor="ctr" anchorCtr="0" forceAA="0" compatLnSpc="1">
              <a:prstTxWarp prst="textNoShape">
                <a:avLst/>
              </a:prstTxWarp>
              <a:noAutofit/>
            </a:bodyPr>
            <a:lstStyle/>
            <a:p>
              <a:pPr algn="ctr"/>
              <a:endParaRPr lang="en-US" sz="465">
                <a:ln w="0"/>
                <a:effectLst>
                  <a:outerShdw blurRad="38100" dist="19050" dir="2700000" algn="tl" rotWithShape="0">
                    <a:schemeClr val="dk1">
                      <a:alpha val="40000"/>
                    </a:schemeClr>
                  </a:outerShdw>
                </a:effectLst>
              </a:endParaRPr>
            </a:p>
          </p:txBody>
        </p:sp>
        <p:sp>
          <p:nvSpPr>
            <p:cNvPr id="33" name="Arc 32">
              <a:extLst>
                <a:ext uri="{FF2B5EF4-FFF2-40B4-BE49-F238E27FC236}">
                  <a16:creationId xmlns:a16="http://schemas.microsoft.com/office/drawing/2014/main" id="{B6FF83BE-96F9-F24E-9265-7AB5EFA15A4B}"/>
                </a:ext>
              </a:extLst>
            </p:cNvPr>
            <p:cNvSpPr/>
            <p:nvPr/>
          </p:nvSpPr>
          <p:spPr>
            <a:xfrm flipH="1">
              <a:off x="2549238" y="3546766"/>
              <a:ext cx="540326" cy="651163"/>
            </a:xfrm>
            <a:prstGeom prst="arc">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43885" tIns="21943" rIns="43885" bIns="21943" numCol="1" spcCol="0" rtlCol="0" fromWordArt="0" anchor="ctr" anchorCtr="0" forceAA="0" compatLnSpc="1">
              <a:prstTxWarp prst="textNoShape">
                <a:avLst/>
              </a:prstTxWarp>
              <a:noAutofit/>
            </a:bodyPr>
            <a:lstStyle/>
            <a:p>
              <a:pPr algn="ctr"/>
              <a:endParaRPr lang="en-US" sz="465">
                <a:ln w="0"/>
                <a:effectLst>
                  <a:outerShdw blurRad="38100" dist="19050" dir="2700000" algn="tl" rotWithShape="0">
                    <a:schemeClr val="dk1">
                      <a:alpha val="40000"/>
                    </a:schemeClr>
                  </a:outerShdw>
                </a:effectLst>
              </a:endParaRPr>
            </a:p>
          </p:txBody>
        </p:sp>
        <p:sp>
          <p:nvSpPr>
            <p:cNvPr id="34" name="Arc 33">
              <a:extLst>
                <a:ext uri="{FF2B5EF4-FFF2-40B4-BE49-F238E27FC236}">
                  <a16:creationId xmlns:a16="http://schemas.microsoft.com/office/drawing/2014/main" id="{0FE6BD44-D9C9-FC44-B4D0-F959E6D554E8}"/>
                </a:ext>
              </a:extLst>
            </p:cNvPr>
            <p:cNvSpPr/>
            <p:nvPr/>
          </p:nvSpPr>
          <p:spPr>
            <a:xfrm flipH="1">
              <a:off x="2299858" y="3290457"/>
              <a:ext cx="997526" cy="1143002"/>
            </a:xfrm>
            <a:prstGeom prst="arc">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43885" tIns="21943" rIns="43885" bIns="21943" numCol="1" spcCol="0" rtlCol="0" fromWordArt="0" anchor="ctr" anchorCtr="0" forceAA="0" compatLnSpc="1">
              <a:prstTxWarp prst="textNoShape">
                <a:avLst/>
              </a:prstTxWarp>
              <a:noAutofit/>
            </a:bodyPr>
            <a:lstStyle/>
            <a:p>
              <a:pPr algn="ctr"/>
              <a:endParaRPr lang="en-US" sz="465">
                <a:ln w="0"/>
                <a:effectLst>
                  <a:outerShdw blurRad="38100" dist="19050" dir="2700000" algn="tl" rotWithShape="0">
                    <a:schemeClr val="dk1">
                      <a:alpha val="40000"/>
                    </a:schemeClr>
                  </a:outerShdw>
                </a:effectLst>
              </a:endParaRPr>
            </a:p>
          </p:txBody>
        </p:sp>
        <p:sp>
          <p:nvSpPr>
            <p:cNvPr id="35" name="Arc 34">
              <a:extLst>
                <a:ext uri="{FF2B5EF4-FFF2-40B4-BE49-F238E27FC236}">
                  <a16:creationId xmlns:a16="http://schemas.microsoft.com/office/drawing/2014/main" id="{28CD2FF8-FF27-C345-A1A4-37B8CCC2C264}"/>
                </a:ext>
              </a:extLst>
            </p:cNvPr>
            <p:cNvSpPr/>
            <p:nvPr/>
          </p:nvSpPr>
          <p:spPr>
            <a:xfrm flipH="1">
              <a:off x="2443360" y="3422072"/>
              <a:ext cx="777050" cy="858984"/>
            </a:xfrm>
            <a:prstGeom prst="arc">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43885" tIns="21943" rIns="43885" bIns="21943" numCol="1" spcCol="0" rtlCol="0" fromWordArt="0" anchor="ctr" anchorCtr="0" forceAA="0" compatLnSpc="1">
              <a:prstTxWarp prst="textNoShape">
                <a:avLst/>
              </a:prstTxWarp>
              <a:noAutofit/>
            </a:bodyPr>
            <a:lstStyle/>
            <a:p>
              <a:pPr algn="ctr"/>
              <a:endParaRPr lang="en-US" sz="465">
                <a:ln w="0"/>
                <a:effectLst>
                  <a:outerShdw blurRad="38100" dist="19050" dir="2700000" algn="tl" rotWithShape="0">
                    <a:schemeClr val="dk1">
                      <a:alpha val="40000"/>
                    </a:schemeClr>
                  </a:outerShdw>
                </a:effectLst>
              </a:endParaRPr>
            </a:p>
          </p:txBody>
        </p:sp>
      </p:grpSp>
      <p:sp>
        <p:nvSpPr>
          <p:cNvPr id="3" name="Rectangle 2">
            <a:extLst>
              <a:ext uri="{FF2B5EF4-FFF2-40B4-BE49-F238E27FC236}">
                <a16:creationId xmlns:a16="http://schemas.microsoft.com/office/drawing/2014/main" id="{CBC2E88B-D446-E745-AD8B-4BFDDEF77C4C}"/>
              </a:ext>
            </a:extLst>
          </p:cNvPr>
          <p:cNvSpPr/>
          <p:nvPr/>
        </p:nvSpPr>
        <p:spPr>
          <a:xfrm>
            <a:off x="3311583" y="3603390"/>
            <a:ext cx="2611704" cy="1221276"/>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07F6349-84FD-2E4C-9306-40F00A5B1766}"/>
              </a:ext>
            </a:extLst>
          </p:cNvPr>
          <p:cNvSpPr/>
          <p:nvPr/>
        </p:nvSpPr>
        <p:spPr>
          <a:xfrm>
            <a:off x="4335544" y="1544872"/>
            <a:ext cx="2268687" cy="706639"/>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AD070B8-107E-B24D-8778-0C20443DBB92}"/>
              </a:ext>
            </a:extLst>
          </p:cNvPr>
          <p:cNvSpPr/>
          <p:nvPr/>
        </p:nvSpPr>
        <p:spPr>
          <a:xfrm>
            <a:off x="6986454" y="1635975"/>
            <a:ext cx="3097536" cy="670125"/>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FF6DF9F7-E2AB-724C-9F55-A35905529F20}"/>
              </a:ext>
            </a:extLst>
          </p:cNvPr>
          <p:cNvSpPr/>
          <p:nvPr/>
        </p:nvSpPr>
        <p:spPr>
          <a:xfrm>
            <a:off x="882493" y="1563128"/>
            <a:ext cx="3097536" cy="670125"/>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C7893827-8F35-7C4C-9A23-BDC83767F76A}"/>
              </a:ext>
            </a:extLst>
          </p:cNvPr>
          <p:cNvSpPr/>
          <p:nvPr/>
        </p:nvSpPr>
        <p:spPr>
          <a:xfrm>
            <a:off x="2727067" y="2525484"/>
            <a:ext cx="4125626" cy="670457"/>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E4FBB6A8-506E-BE4F-9557-97C3DB68B8BB}"/>
              </a:ext>
            </a:extLst>
          </p:cNvPr>
          <p:cNvSpPr/>
          <p:nvPr/>
        </p:nvSpPr>
        <p:spPr>
          <a:xfrm>
            <a:off x="2508200" y="4966281"/>
            <a:ext cx="3608032" cy="1793318"/>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8FA67D97-3E09-4B49-AFFB-19AAA8112768}"/>
              </a:ext>
            </a:extLst>
          </p:cNvPr>
          <p:cNvSpPr/>
          <p:nvPr/>
        </p:nvSpPr>
        <p:spPr>
          <a:xfrm>
            <a:off x="8766577" y="3760798"/>
            <a:ext cx="2726176" cy="1238904"/>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D90F8D2-E440-9C43-9291-5C1900B0899F}"/>
              </a:ext>
            </a:extLst>
          </p:cNvPr>
          <p:cNvSpPr/>
          <p:nvPr/>
        </p:nvSpPr>
        <p:spPr>
          <a:xfrm>
            <a:off x="8573848" y="2411271"/>
            <a:ext cx="3431266" cy="710688"/>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257413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D84DA-6974-C44D-AB99-014F94EDA9DF}"/>
              </a:ext>
            </a:extLst>
          </p:cNvPr>
          <p:cNvSpPr>
            <a:spLocks noGrp="1"/>
          </p:cNvSpPr>
          <p:nvPr>
            <p:ph type="title"/>
          </p:nvPr>
        </p:nvSpPr>
        <p:spPr/>
        <p:txBody>
          <a:bodyPr/>
          <a:lstStyle/>
          <a:p>
            <a:r>
              <a:rPr lang="en-US" dirty="0">
                <a:ln w="0"/>
                <a:effectLst>
                  <a:outerShdw blurRad="38100" dist="19050" dir="2700000" algn="tl" rotWithShape="0">
                    <a:schemeClr val="dk1">
                      <a:alpha val="40000"/>
                    </a:schemeClr>
                  </a:outerShdw>
                </a:effectLst>
              </a:rPr>
              <a:t>Contour Construction</a:t>
            </a:r>
          </a:p>
        </p:txBody>
      </p:sp>
      <p:sp>
        <p:nvSpPr>
          <p:cNvPr id="3" name="Content Placeholder 2">
            <a:extLst>
              <a:ext uri="{FF2B5EF4-FFF2-40B4-BE49-F238E27FC236}">
                <a16:creationId xmlns:a16="http://schemas.microsoft.com/office/drawing/2014/main" id="{36FD98B3-E235-A444-8D49-E55CE73E0EA1}"/>
              </a:ext>
            </a:extLst>
          </p:cNvPr>
          <p:cNvSpPr>
            <a:spLocks noGrp="1"/>
          </p:cNvSpPr>
          <p:nvPr>
            <p:ph idx="1"/>
          </p:nvPr>
        </p:nvSpPr>
        <p:spPr/>
        <p:txBody>
          <a:bodyPr>
            <a:noAutofit/>
          </a:bodyPr>
          <a:lstStyle/>
          <a:p>
            <a:r>
              <a:rPr lang="en-US" sz="3200" dirty="0"/>
              <a:t>Wall co-ordinates are used to form the contour</a:t>
            </a:r>
          </a:p>
          <a:p>
            <a:endParaRPr lang="en-US" sz="3200" dirty="0"/>
          </a:p>
          <a:p>
            <a:r>
              <a:rPr lang="en-US" sz="3200" dirty="0"/>
              <a:t>Linear regression and spline based based interpolation used</a:t>
            </a:r>
          </a:p>
          <a:p>
            <a:endParaRPr lang="en-US" sz="3200" dirty="0"/>
          </a:p>
          <a:p>
            <a:r>
              <a:rPr lang="en-US" sz="3200" dirty="0"/>
              <a:t>If                                      we form straight walls, </a:t>
            </a:r>
          </a:p>
          <a:p>
            <a:pPr marL="0" indent="0">
              <a:buNone/>
            </a:pPr>
            <a:r>
              <a:rPr lang="en-US" sz="3200" dirty="0"/>
              <a:t>otherwise curved walls</a:t>
            </a:r>
          </a:p>
          <a:p>
            <a:endParaRPr lang="en-US" sz="3200" dirty="0"/>
          </a:p>
          <a:p>
            <a:r>
              <a:rPr lang="en-US" sz="3200" dirty="0"/>
              <a:t>T = 8 cm gives better results</a:t>
            </a:r>
          </a:p>
        </p:txBody>
      </p:sp>
      <p:sp>
        <p:nvSpPr>
          <p:cNvPr id="4" name="Slide Number Placeholder 3">
            <a:extLst>
              <a:ext uri="{FF2B5EF4-FFF2-40B4-BE49-F238E27FC236}">
                <a16:creationId xmlns:a16="http://schemas.microsoft.com/office/drawing/2014/main" id="{CC9FE590-397C-604C-ACF8-2012826DCAD6}"/>
              </a:ext>
            </a:extLst>
          </p:cNvPr>
          <p:cNvSpPr>
            <a:spLocks noGrp="1"/>
          </p:cNvSpPr>
          <p:nvPr>
            <p:ph type="sldNum" sz="quarter" idx="12"/>
          </p:nvPr>
        </p:nvSpPr>
        <p:spPr/>
        <p:txBody>
          <a:bodyPr/>
          <a:lstStyle/>
          <a:p>
            <a:fld id="{088FEC65-D79E-4DCE-A549-ACBEE94ABE9E}" type="slidenum">
              <a:rPr lang="en-US" smtClean="0"/>
              <a:t>18</a:t>
            </a:fld>
            <a:endParaRPr lang="en-US"/>
          </a:p>
        </p:txBody>
      </p:sp>
      <p:pic>
        <p:nvPicPr>
          <p:cNvPr id="6" name="Picture 5">
            <a:extLst>
              <a:ext uri="{FF2B5EF4-FFF2-40B4-BE49-F238E27FC236}">
                <a16:creationId xmlns:a16="http://schemas.microsoft.com/office/drawing/2014/main" id="{31EA0115-9239-F746-A17A-751320A5F35F}"/>
              </a:ext>
            </a:extLst>
          </p:cNvPr>
          <p:cNvPicPr>
            <a:picLocks noChangeAspect="1"/>
          </p:cNvPicPr>
          <p:nvPr/>
        </p:nvPicPr>
        <p:blipFill rotWithShape="1">
          <a:blip r:embed="rId3">
            <a:extLst>
              <a:ext uri="{28A0092B-C50C-407E-A947-70E740481C1C}">
                <a14:useLocalDpi xmlns:a14="http://schemas.microsoft.com/office/drawing/2010/main" val="0"/>
              </a:ext>
            </a:extLst>
          </a:blip>
          <a:srcRect t="15788"/>
          <a:stretch/>
        </p:blipFill>
        <p:spPr>
          <a:xfrm>
            <a:off x="1502985" y="4185138"/>
            <a:ext cx="3322810" cy="363477"/>
          </a:xfrm>
          <a:prstGeom prst="rect">
            <a:avLst/>
          </a:prstGeom>
        </p:spPr>
      </p:pic>
    </p:spTree>
    <p:extLst>
      <p:ext uri="{BB962C8B-B14F-4D97-AF65-F5344CB8AC3E}">
        <p14:creationId xmlns:p14="http://schemas.microsoft.com/office/powerpoint/2010/main" val="4245315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fade">
                                      <p:cBhvr>
                                        <p:cTn id="20" dur="500"/>
                                        <p:tgtEl>
                                          <p:spTgt spid="3">
                                            <p:txEl>
                                              <p:pRg st="5" end="5"/>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par>
                          <p:cTn id="24" fill="hold">
                            <p:stCondLst>
                              <p:cond delay="500"/>
                            </p:stCondLst>
                            <p:childTnLst>
                              <p:par>
                                <p:cTn id="25" presetID="10" presetClass="entr" presetSubtype="0" fill="hold" grpId="0" nodeType="after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939A0F-485D-C94B-A6FA-27C706D2981F}"/>
              </a:ext>
            </a:extLst>
          </p:cNvPr>
          <p:cNvSpPr>
            <a:spLocks noGrp="1"/>
          </p:cNvSpPr>
          <p:nvPr>
            <p:ph type="title"/>
          </p:nvPr>
        </p:nvSpPr>
        <p:spPr/>
        <p:txBody>
          <a:bodyPr/>
          <a:lstStyle/>
          <a:p>
            <a:r>
              <a:rPr lang="en-US" dirty="0">
                <a:ln w="0"/>
                <a:effectLst>
                  <a:outerShdw blurRad="38100" dist="19050" dir="2700000" algn="tl" rotWithShape="0">
                    <a:schemeClr val="dk1">
                      <a:alpha val="40000"/>
                    </a:schemeClr>
                  </a:outerShdw>
                </a:effectLst>
              </a:rPr>
              <a:t>Evaluation Setup</a:t>
            </a:r>
          </a:p>
        </p:txBody>
      </p:sp>
      <p:sp>
        <p:nvSpPr>
          <p:cNvPr id="4" name="Slide Number Placeholder 3">
            <a:extLst>
              <a:ext uri="{FF2B5EF4-FFF2-40B4-BE49-F238E27FC236}">
                <a16:creationId xmlns:a16="http://schemas.microsoft.com/office/drawing/2014/main" id="{378FD7EF-2158-9543-B35B-BBF46C1BD632}"/>
              </a:ext>
            </a:extLst>
          </p:cNvPr>
          <p:cNvSpPr>
            <a:spLocks noGrp="1"/>
          </p:cNvSpPr>
          <p:nvPr>
            <p:ph type="sldNum" sz="quarter" idx="12"/>
          </p:nvPr>
        </p:nvSpPr>
        <p:spPr/>
        <p:txBody>
          <a:bodyPr/>
          <a:lstStyle/>
          <a:p>
            <a:fld id="{088FEC65-D79E-4DCE-A549-ACBEE94ABE9E}" type="slidenum">
              <a:rPr lang="en-US" smtClean="0"/>
              <a:t>19</a:t>
            </a:fld>
            <a:endParaRPr lang="en-US"/>
          </a:p>
        </p:txBody>
      </p:sp>
      <p:pic>
        <p:nvPicPr>
          <p:cNvPr id="14" name="Picture 13">
            <a:extLst>
              <a:ext uri="{FF2B5EF4-FFF2-40B4-BE49-F238E27FC236}">
                <a16:creationId xmlns:a16="http://schemas.microsoft.com/office/drawing/2014/main" id="{ED943905-15CE-D74A-888D-BF0201D89A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8188" y="2296879"/>
            <a:ext cx="4110404" cy="3061543"/>
          </a:xfrm>
          <a:prstGeom prst="rect">
            <a:avLst/>
          </a:prstGeom>
        </p:spPr>
      </p:pic>
      <p:pic>
        <p:nvPicPr>
          <p:cNvPr id="16" name="Picture 15">
            <a:extLst>
              <a:ext uri="{FF2B5EF4-FFF2-40B4-BE49-F238E27FC236}">
                <a16:creationId xmlns:a16="http://schemas.microsoft.com/office/drawing/2014/main" id="{7D219202-D2EB-7A4F-B67A-312AAF03751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34750" y="2296879"/>
            <a:ext cx="3744884" cy="2795954"/>
          </a:xfrm>
          <a:prstGeom prst="rect">
            <a:avLst/>
          </a:prstGeom>
        </p:spPr>
      </p:pic>
      <p:pic>
        <p:nvPicPr>
          <p:cNvPr id="18" name="Picture 17">
            <a:extLst>
              <a:ext uri="{FF2B5EF4-FFF2-40B4-BE49-F238E27FC236}">
                <a16:creationId xmlns:a16="http://schemas.microsoft.com/office/drawing/2014/main" id="{E4D33536-B102-4544-AFD6-93466E28B9E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296879"/>
            <a:ext cx="4092030" cy="3059722"/>
          </a:xfrm>
          <a:prstGeom prst="rect">
            <a:avLst/>
          </a:prstGeom>
        </p:spPr>
      </p:pic>
    </p:spTree>
    <p:extLst>
      <p:ext uri="{BB962C8B-B14F-4D97-AF65-F5344CB8AC3E}">
        <p14:creationId xmlns:p14="http://schemas.microsoft.com/office/powerpoint/2010/main" val="5198792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9C6FD0-4E8C-F84C-8138-4855039BDA1D}"/>
              </a:ext>
            </a:extLst>
          </p:cNvPr>
          <p:cNvSpPr>
            <a:spLocks noGrp="1"/>
          </p:cNvSpPr>
          <p:nvPr>
            <p:ph type="title"/>
          </p:nvPr>
        </p:nvSpPr>
        <p:spPr/>
        <p:txBody>
          <a:bodyPr/>
          <a:lstStyle/>
          <a:p>
            <a:r>
              <a:rPr lang="en-US" dirty="0">
                <a:ln w="0"/>
                <a:effectLst>
                  <a:outerShdw blurRad="38100" dist="25400" dir="5400000" algn="ctr" rotWithShape="0">
                    <a:srgbClr val="6E747A">
                      <a:alpha val="43000"/>
                    </a:srgbClr>
                  </a:outerShdw>
                </a:effectLst>
              </a:rPr>
              <a:t>Myriad of Apps need Indoor Mapping</a:t>
            </a:r>
          </a:p>
        </p:txBody>
      </p:sp>
      <p:pic>
        <p:nvPicPr>
          <p:cNvPr id="6" name="Content Placeholder 5">
            <a:extLst>
              <a:ext uri="{FF2B5EF4-FFF2-40B4-BE49-F238E27FC236}">
                <a16:creationId xmlns:a16="http://schemas.microsoft.com/office/drawing/2014/main" id="{A40914AA-0A1E-2F4F-9BDE-27A99231B48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0069" y="2554496"/>
            <a:ext cx="3855225" cy="2471198"/>
          </a:xfrm>
          <a:prstGeom prst="rect">
            <a:avLst/>
          </a:prstGeom>
          <a:ln>
            <a:noFill/>
          </a:ln>
          <a:effectLst>
            <a:outerShdw blurRad="190500" algn="tl" rotWithShape="0">
              <a:srgbClr val="000000">
                <a:alpha val="70000"/>
              </a:srgbClr>
            </a:outerShdw>
          </a:effectLst>
        </p:spPr>
      </p:pic>
      <p:sp>
        <p:nvSpPr>
          <p:cNvPr id="4" name="Slide Number Placeholder 3">
            <a:extLst>
              <a:ext uri="{FF2B5EF4-FFF2-40B4-BE49-F238E27FC236}">
                <a16:creationId xmlns:a16="http://schemas.microsoft.com/office/drawing/2014/main" id="{E19C34E8-3F7D-6E46-9DFE-4B05C00B8AD2}"/>
              </a:ext>
            </a:extLst>
          </p:cNvPr>
          <p:cNvSpPr>
            <a:spLocks noGrp="1"/>
          </p:cNvSpPr>
          <p:nvPr>
            <p:ph type="sldNum" sz="quarter" idx="12"/>
          </p:nvPr>
        </p:nvSpPr>
        <p:spPr/>
        <p:txBody>
          <a:bodyPr/>
          <a:lstStyle/>
          <a:p>
            <a:fld id="{088FEC65-D79E-4DCE-A549-ACBEE94ABE9E}" type="slidenum">
              <a:rPr lang="en-US" smtClean="0"/>
              <a:t>2</a:t>
            </a:fld>
            <a:endParaRPr lang="en-US"/>
          </a:p>
        </p:txBody>
      </p:sp>
      <p:sp>
        <p:nvSpPr>
          <p:cNvPr id="7" name="TextBox 6">
            <a:extLst>
              <a:ext uri="{FF2B5EF4-FFF2-40B4-BE49-F238E27FC236}">
                <a16:creationId xmlns:a16="http://schemas.microsoft.com/office/drawing/2014/main" id="{51E6E59B-6FC0-034D-A4B3-EA41A4769E19}"/>
              </a:ext>
            </a:extLst>
          </p:cNvPr>
          <p:cNvSpPr txBox="1"/>
          <p:nvPr/>
        </p:nvSpPr>
        <p:spPr>
          <a:xfrm>
            <a:off x="960265" y="5467697"/>
            <a:ext cx="2194832" cy="646331"/>
          </a:xfrm>
          <a:prstGeom prst="rect">
            <a:avLst/>
          </a:prstGeom>
          <a:noFill/>
        </p:spPr>
        <p:txBody>
          <a:bodyPr wrap="none" rtlCol="0">
            <a:spAutoFit/>
          </a:bodyPr>
          <a:lstStyle/>
          <a:p>
            <a:r>
              <a:rPr lang="en-US" sz="3600" dirty="0"/>
              <a:t>Indoor LBS</a:t>
            </a:r>
          </a:p>
        </p:txBody>
      </p:sp>
      <p:pic>
        <p:nvPicPr>
          <p:cNvPr id="9" name="Picture 8">
            <a:extLst>
              <a:ext uri="{FF2B5EF4-FFF2-40B4-BE49-F238E27FC236}">
                <a16:creationId xmlns:a16="http://schemas.microsoft.com/office/drawing/2014/main" id="{48F62D13-FD18-A341-AC31-8704366146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78986" y="2554496"/>
            <a:ext cx="3771320" cy="2471198"/>
          </a:xfrm>
          <a:prstGeom prst="rect">
            <a:avLst/>
          </a:prstGeom>
          <a:ln>
            <a:noFill/>
          </a:ln>
          <a:effectLst>
            <a:outerShdw blurRad="190500" algn="tl" rotWithShape="0">
              <a:srgbClr val="000000">
                <a:alpha val="70000"/>
              </a:srgbClr>
            </a:outerShdw>
          </a:effectLst>
        </p:spPr>
      </p:pic>
      <p:sp>
        <p:nvSpPr>
          <p:cNvPr id="10" name="TextBox 9">
            <a:extLst>
              <a:ext uri="{FF2B5EF4-FFF2-40B4-BE49-F238E27FC236}">
                <a16:creationId xmlns:a16="http://schemas.microsoft.com/office/drawing/2014/main" id="{C7BD0D15-E888-C84B-9E92-DD5427A163DD}"/>
              </a:ext>
            </a:extLst>
          </p:cNvPr>
          <p:cNvSpPr txBox="1"/>
          <p:nvPr/>
        </p:nvSpPr>
        <p:spPr>
          <a:xfrm>
            <a:off x="5227332" y="5467697"/>
            <a:ext cx="1737335" cy="646331"/>
          </a:xfrm>
          <a:prstGeom prst="rect">
            <a:avLst/>
          </a:prstGeom>
          <a:noFill/>
        </p:spPr>
        <p:txBody>
          <a:bodyPr wrap="none" rtlCol="0">
            <a:spAutoFit/>
          </a:bodyPr>
          <a:lstStyle/>
          <a:p>
            <a:r>
              <a:rPr lang="en-US" sz="3600" dirty="0"/>
              <a:t>AR Apps</a:t>
            </a:r>
          </a:p>
        </p:txBody>
      </p:sp>
      <p:pic>
        <p:nvPicPr>
          <p:cNvPr id="11" name="Content Placeholder 5">
            <a:extLst>
              <a:ext uri="{FF2B5EF4-FFF2-40B4-BE49-F238E27FC236}">
                <a16:creationId xmlns:a16="http://schemas.microsoft.com/office/drawing/2014/main" id="{F23B6310-78EC-EF45-BEF5-7E372435B8F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84342" y="2569367"/>
            <a:ext cx="3556650" cy="2474256"/>
          </a:xfrm>
          <a:prstGeom prst="rect">
            <a:avLst/>
          </a:prstGeom>
          <a:ln>
            <a:noFill/>
          </a:ln>
          <a:effectLst>
            <a:outerShdw blurRad="190500" algn="tl" rotWithShape="0">
              <a:srgbClr val="000000">
                <a:alpha val="70000"/>
              </a:srgbClr>
            </a:outerShdw>
          </a:effectLst>
        </p:spPr>
      </p:pic>
      <p:sp>
        <p:nvSpPr>
          <p:cNvPr id="12" name="TextBox 11">
            <a:extLst>
              <a:ext uri="{FF2B5EF4-FFF2-40B4-BE49-F238E27FC236}">
                <a16:creationId xmlns:a16="http://schemas.microsoft.com/office/drawing/2014/main" id="{88EEFDCE-9030-CB46-A905-C644A142C10F}"/>
              </a:ext>
            </a:extLst>
          </p:cNvPr>
          <p:cNvSpPr txBox="1"/>
          <p:nvPr/>
        </p:nvSpPr>
        <p:spPr>
          <a:xfrm>
            <a:off x="9297205" y="5467697"/>
            <a:ext cx="1730923" cy="646331"/>
          </a:xfrm>
          <a:prstGeom prst="rect">
            <a:avLst/>
          </a:prstGeom>
          <a:noFill/>
        </p:spPr>
        <p:txBody>
          <a:bodyPr wrap="none" rtlCol="0">
            <a:spAutoFit/>
          </a:bodyPr>
          <a:lstStyle/>
          <a:p>
            <a:r>
              <a:rPr lang="en-US" sz="3600" dirty="0"/>
              <a:t>VR Apps</a:t>
            </a:r>
          </a:p>
        </p:txBody>
      </p:sp>
    </p:spTree>
    <p:extLst>
      <p:ext uri="{BB962C8B-B14F-4D97-AF65-F5344CB8AC3E}">
        <p14:creationId xmlns:p14="http://schemas.microsoft.com/office/powerpoint/2010/main" val="3662970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000"/>
                                        <p:tgtEl>
                                          <p:spTgt spid="7"/>
                                        </p:tgtEl>
                                      </p:cBhvr>
                                    </p:animEffect>
                                  </p:child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childTnLst>
                                </p:cTn>
                              </p:par>
                            </p:childTnLst>
                          </p:cTn>
                        </p:par>
                        <p:par>
                          <p:cTn id="15" fill="hold">
                            <p:stCondLst>
                              <p:cond delay="2000"/>
                            </p:stCondLst>
                            <p:childTnLst>
                              <p:par>
                                <p:cTn id="16" presetID="10" presetClass="entr" presetSubtype="0"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1000"/>
                                        <p:tgtEl>
                                          <p:spTgt spid="10"/>
                                        </p:tgtEl>
                                      </p:cBhvr>
                                    </p:animEffect>
                                  </p:childTnLst>
                                </p:cTn>
                              </p:par>
                            </p:childTnLst>
                          </p:cTn>
                        </p:par>
                        <p:par>
                          <p:cTn id="19" fill="hold">
                            <p:stCondLst>
                              <p:cond delay="3000"/>
                            </p:stCondLst>
                            <p:childTnLst>
                              <p:par>
                                <p:cTn id="20" presetID="10" presetClass="entr" presetSubtype="0" fill="hold"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childTnLst>
                                </p:cTn>
                              </p:par>
                            </p:childTnLst>
                          </p:cTn>
                        </p:par>
                        <p:par>
                          <p:cTn id="23" fill="hold">
                            <p:stCondLst>
                              <p:cond delay="4000"/>
                            </p:stCondLst>
                            <p:childTnLst>
                              <p:par>
                                <p:cTn id="24" presetID="10" presetClass="entr" presetSubtype="0" fill="hold" nodeType="afterEffect">
                                  <p:stCondLst>
                                    <p:cond delay="0"/>
                                  </p:stCondLst>
                                  <p:childTnLst>
                                    <p:set>
                                      <p:cBhvr>
                                        <p:cTn id="25" dur="1" fill="hold">
                                          <p:stCondLst>
                                            <p:cond delay="0"/>
                                          </p:stCondLst>
                                        </p:cTn>
                                        <p:tgtEl>
                                          <p:spTgt spid="12">
                                            <p:txEl>
                                              <p:pRg st="0" end="0"/>
                                            </p:txEl>
                                          </p:spTgt>
                                        </p:tgtEl>
                                        <p:attrNameLst>
                                          <p:attrName>style.visibility</p:attrName>
                                        </p:attrNameLst>
                                      </p:cBhvr>
                                      <p:to>
                                        <p:strVal val="visible"/>
                                      </p:to>
                                    </p:set>
                                    <p:animEffect transition="in" filter="fade">
                                      <p:cBhvr>
                                        <p:cTn id="26" dur="10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470EC6-D7D0-7E41-BF28-4A2B88CCEA7C}"/>
              </a:ext>
            </a:extLst>
          </p:cNvPr>
          <p:cNvSpPr>
            <a:spLocks noGrp="1"/>
          </p:cNvSpPr>
          <p:nvPr>
            <p:ph type="title"/>
          </p:nvPr>
        </p:nvSpPr>
        <p:spPr/>
        <p:txBody>
          <a:bodyPr/>
          <a:lstStyle/>
          <a:p>
            <a:r>
              <a:rPr lang="en-US" dirty="0">
                <a:ln w="0"/>
                <a:effectLst>
                  <a:outerShdw blurRad="38100" dist="19050" dir="2700000" algn="tl" rotWithShape="0">
                    <a:schemeClr val="dk1">
                      <a:alpha val="40000"/>
                    </a:schemeClr>
                  </a:outerShdw>
                </a:effectLst>
              </a:rPr>
              <a:t>Single Wall Contour Estimation</a:t>
            </a:r>
          </a:p>
        </p:txBody>
      </p:sp>
      <p:sp>
        <p:nvSpPr>
          <p:cNvPr id="4" name="Slide Number Placeholder 3">
            <a:extLst>
              <a:ext uri="{FF2B5EF4-FFF2-40B4-BE49-F238E27FC236}">
                <a16:creationId xmlns:a16="http://schemas.microsoft.com/office/drawing/2014/main" id="{889785BD-551B-8745-B5D6-7E987947610B}"/>
              </a:ext>
            </a:extLst>
          </p:cNvPr>
          <p:cNvSpPr>
            <a:spLocks noGrp="1"/>
          </p:cNvSpPr>
          <p:nvPr>
            <p:ph type="sldNum" sz="quarter" idx="12"/>
          </p:nvPr>
        </p:nvSpPr>
        <p:spPr/>
        <p:txBody>
          <a:bodyPr/>
          <a:lstStyle/>
          <a:p>
            <a:fld id="{088FEC65-D79E-4DCE-A549-ACBEE94ABE9E}" type="slidenum">
              <a:rPr lang="en-US" smtClean="0"/>
              <a:t>20</a:t>
            </a:fld>
            <a:endParaRPr lang="en-US"/>
          </a:p>
        </p:txBody>
      </p:sp>
      <p:pic>
        <p:nvPicPr>
          <p:cNvPr id="10" name="Picture 9">
            <a:extLst>
              <a:ext uri="{FF2B5EF4-FFF2-40B4-BE49-F238E27FC236}">
                <a16:creationId xmlns:a16="http://schemas.microsoft.com/office/drawing/2014/main" id="{BF158B28-9C43-CB49-AED8-ECD6045984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3939" y="2062297"/>
            <a:ext cx="4917830" cy="4155224"/>
          </a:xfrm>
          <a:prstGeom prst="rect">
            <a:avLst/>
          </a:prstGeom>
        </p:spPr>
      </p:pic>
      <p:pic>
        <p:nvPicPr>
          <p:cNvPr id="12" name="Picture 11">
            <a:extLst>
              <a:ext uri="{FF2B5EF4-FFF2-40B4-BE49-F238E27FC236}">
                <a16:creationId xmlns:a16="http://schemas.microsoft.com/office/drawing/2014/main" id="{4BA0BA95-0E67-E044-AF73-885A31662B62}"/>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609600" y="2062297"/>
            <a:ext cx="4893068" cy="4155224"/>
          </a:xfrm>
          <a:prstGeom prst="rect">
            <a:avLst/>
          </a:prstGeom>
        </p:spPr>
      </p:pic>
    </p:spTree>
    <p:extLst>
      <p:ext uri="{BB962C8B-B14F-4D97-AF65-F5344CB8AC3E}">
        <p14:creationId xmlns:p14="http://schemas.microsoft.com/office/powerpoint/2010/main" val="2886469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D96A8-9D82-264E-8627-AAD7BB293B9C}"/>
              </a:ext>
            </a:extLst>
          </p:cNvPr>
          <p:cNvSpPr>
            <a:spLocks noGrp="1"/>
          </p:cNvSpPr>
          <p:nvPr>
            <p:ph type="title"/>
          </p:nvPr>
        </p:nvSpPr>
        <p:spPr/>
        <p:txBody>
          <a:bodyPr/>
          <a:lstStyle/>
          <a:p>
            <a:r>
              <a:rPr lang="en-US" dirty="0">
                <a:ln w="0"/>
                <a:effectLst>
                  <a:outerShdw blurRad="38100" dist="19050" dir="2700000" algn="tl" rotWithShape="0">
                    <a:schemeClr val="dk1">
                      <a:alpha val="40000"/>
                    </a:schemeClr>
                  </a:outerShdw>
                </a:effectLst>
              </a:rPr>
              <a:t>Curved Wall Contour Estimation</a:t>
            </a:r>
          </a:p>
        </p:txBody>
      </p:sp>
      <p:sp>
        <p:nvSpPr>
          <p:cNvPr id="4" name="Slide Number Placeholder 3">
            <a:extLst>
              <a:ext uri="{FF2B5EF4-FFF2-40B4-BE49-F238E27FC236}">
                <a16:creationId xmlns:a16="http://schemas.microsoft.com/office/drawing/2014/main" id="{3829FD3A-9569-0C4B-969A-8C8A14C3CBAA}"/>
              </a:ext>
            </a:extLst>
          </p:cNvPr>
          <p:cNvSpPr>
            <a:spLocks noGrp="1"/>
          </p:cNvSpPr>
          <p:nvPr>
            <p:ph type="sldNum" sz="quarter" idx="12"/>
          </p:nvPr>
        </p:nvSpPr>
        <p:spPr/>
        <p:txBody>
          <a:bodyPr/>
          <a:lstStyle/>
          <a:p>
            <a:fld id="{088FEC65-D79E-4DCE-A549-ACBEE94ABE9E}" type="slidenum">
              <a:rPr lang="en-US" smtClean="0"/>
              <a:t>21</a:t>
            </a:fld>
            <a:endParaRPr lang="en-US"/>
          </a:p>
        </p:txBody>
      </p:sp>
      <p:pic>
        <p:nvPicPr>
          <p:cNvPr id="10" name="Content Placeholder 9">
            <a:extLst>
              <a:ext uri="{FF2B5EF4-FFF2-40B4-BE49-F238E27FC236}">
                <a16:creationId xmlns:a16="http://schemas.microsoft.com/office/drawing/2014/main" id="{234BF0E2-5A9D-F041-B182-E684489315F3}"/>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890"/>
          <a:stretch/>
        </p:blipFill>
        <p:spPr>
          <a:xfrm>
            <a:off x="2976433" y="1825624"/>
            <a:ext cx="6044475" cy="4895855"/>
          </a:xfrm>
        </p:spPr>
      </p:pic>
    </p:spTree>
    <p:extLst>
      <p:ext uri="{BB962C8B-B14F-4D97-AF65-F5344CB8AC3E}">
        <p14:creationId xmlns:p14="http://schemas.microsoft.com/office/powerpoint/2010/main" val="41964562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7283-2F4E-2F41-83CB-2628448E10C4}"/>
              </a:ext>
            </a:extLst>
          </p:cNvPr>
          <p:cNvSpPr>
            <a:spLocks noGrp="1"/>
          </p:cNvSpPr>
          <p:nvPr>
            <p:ph type="title"/>
          </p:nvPr>
        </p:nvSpPr>
        <p:spPr/>
        <p:txBody>
          <a:bodyPr/>
          <a:lstStyle/>
          <a:p>
            <a:r>
              <a:rPr lang="en-US" dirty="0">
                <a:ln w="0"/>
                <a:effectLst>
                  <a:outerShdw blurRad="38100" dist="19050" dir="2700000" algn="tl" rotWithShape="0">
                    <a:schemeClr val="dk1">
                      <a:alpha val="40000"/>
                    </a:schemeClr>
                  </a:outerShdw>
                </a:effectLst>
              </a:rPr>
              <a:t>Multi-Wall Contour Estimation</a:t>
            </a:r>
          </a:p>
        </p:txBody>
      </p:sp>
      <p:sp>
        <p:nvSpPr>
          <p:cNvPr id="4" name="Slide Number Placeholder 3">
            <a:extLst>
              <a:ext uri="{FF2B5EF4-FFF2-40B4-BE49-F238E27FC236}">
                <a16:creationId xmlns:a16="http://schemas.microsoft.com/office/drawing/2014/main" id="{51D10931-6691-E04D-B0DF-62B1F60DD76E}"/>
              </a:ext>
            </a:extLst>
          </p:cNvPr>
          <p:cNvSpPr>
            <a:spLocks noGrp="1"/>
          </p:cNvSpPr>
          <p:nvPr>
            <p:ph type="sldNum" sz="quarter" idx="12"/>
          </p:nvPr>
        </p:nvSpPr>
        <p:spPr/>
        <p:txBody>
          <a:bodyPr/>
          <a:lstStyle/>
          <a:p>
            <a:fld id="{088FEC65-D79E-4DCE-A549-ACBEE94ABE9E}" type="slidenum">
              <a:rPr lang="en-US" smtClean="0"/>
              <a:t>22</a:t>
            </a:fld>
            <a:endParaRPr lang="en-US"/>
          </a:p>
        </p:txBody>
      </p:sp>
      <p:pic>
        <p:nvPicPr>
          <p:cNvPr id="15" name="Picture 14">
            <a:extLst>
              <a:ext uri="{FF2B5EF4-FFF2-40B4-BE49-F238E27FC236}">
                <a16:creationId xmlns:a16="http://schemas.microsoft.com/office/drawing/2014/main" id="{B46B9BB0-62C5-3148-8132-384BBDC39B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56337"/>
            <a:ext cx="4247170" cy="3516925"/>
          </a:xfrm>
          <a:prstGeom prst="rect">
            <a:avLst/>
          </a:prstGeom>
        </p:spPr>
      </p:pic>
      <p:pic>
        <p:nvPicPr>
          <p:cNvPr id="19" name="Picture 18">
            <a:extLst>
              <a:ext uri="{FF2B5EF4-FFF2-40B4-BE49-F238E27FC236}">
                <a16:creationId xmlns:a16="http://schemas.microsoft.com/office/drawing/2014/main" id="{21BBC65D-0B26-C147-9DAC-F4C37C51E4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47170" y="2340073"/>
            <a:ext cx="4114406" cy="3439512"/>
          </a:xfrm>
          <a:prstGeom prst="rect">
            <a:avLst/>
          </a:prstGeom>
        </p:spPr>
      </p:pic>
      <p:pic>
        <p:nvPicPr>
          <p:cNvPr id="21" name="Picture 20">
            <a:extLst>
              <a:ext uri="{FF2B5EF4-FFF2-40B4-BE49-F238E27FC236}">
                <a16:creationId xmlns:a16="http://schemas.microsoft.com/office/drawing/2014/main" id="{D6152A31-FC68-BE46-B714-1CF29283FB0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21540" y="2391507"/>
            <a:ext cx="3963865" cy="3017854"/>
          </a:xfrm>
          <a:prstGeom prst="rect">
            <a:avLst/>
          </a:prstGeom>
        </p:spPr>
      </p:pic>
      <p:cxnSp>
        <p:nvCxnSpPr>
          <p:cNvPr id="23" name="Straight Connector 22">
            <a:extLst>
              <a:ext uri="{FF2B5EF4-FFF2-40B4-BE49-F238E27FC236}">
                <a16:creationId xmlns:a16="http://schemas.microsoft.com/office/drawing/2014/main" id="{1F84BF0E-ABD0-FB4F-AB19-20619343FFBF}"/>
              </a:ext>
            </a:extLst>
          </p:cNvPr>
          <p:cNvCxnSpPr>
            <a:cxnSpLocks/>
          </p:cNvCxnSpPr>
          <p:nvPr/>
        </p:nvCxnSpPr>
        <p:spPr>
          <a:xfrm>
            <a:off x="9073662" y="2778369"/>
            <a:ext cx="720969" cy="0"/>
          </a:xfrm>
          <a:prstGeom prst="line">
            <a:avLst/>
          </a:prstGeom>
          <a:ln w="38100">
            <a:solidFill>
              <a:schemeClr val="accent2">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EFE4CA09-DB00-AA45-92DE-3B115A435138}"/>
              </a:ext>
            </a:extLst>
          </p:cNvPr>
          <p:cNvCxnSpPr>
            <a:cxnSpLocks/>
          </p:cNvCxnSpPr>
          <p:nvPr/>
        </p:nvCxnSpPr>
        <p:spPr>
          <a:xfrm>
            <a:off x="9583615" y="2778369"/>
            <a:ext cx="0" cy="1857743"/>
          </a:xfrm>
          <a:prstGeom prst="line">
            <a:avLst/>
          </a:prstGeom>
          <a:ln w="38100">
            <a:solidFill>
              <a:schemeClr val="accent2">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4382676D-1BF3-9B4F-8BEC-8F451F33740A}"/>
              </a:ext>
            </a:extLst>
          </p:cNvPr>
          <p:cNvCxnSpPr>
            <a:cxnSpLocks/>
          </p:cNvCxnSpPr>
          <p:nvPr/>
        </p:nvCxnSpPr>
        <p:spPr>
          <a:xfrm>
            <a:off x="9794631" y="2778368"/>
            <a:ext cx="0" cy="1857744"/>
          </a:xfrm>
          <a:prstGeom prst="line">
            <a:avLst/>
          </a:prstGeom>
          <a:ln w="38100">
            <a:solidFill>
              <a:schemeClr val="accent2">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C3A91E06-0614-264C-B461-4CE855D3AE68}"/>
              </a:ext>
            </a:extLst>
          </p:cNvPr>
          <p:cNvCxnSpPr>
            <a:cxnSpLocks/>
          </p:cNvCxnSpPr>
          <p:nvPr/>
        </p:nvCxnSpPr>
        <p:spPr>
          <a:xfrm flipV="1">
            <a:off x="8700034" y="4114799"/>
            <a:ext cx="883581" cy="148928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94632D11-9F21-8647-B07A-D0D5C585C693}"/>
              </a:ext>
            </a:extLst>
          </p:cNvPr>
          <p:cNvCxnSpPr>
            <a:cxnSpLocks/>
            <a:stCxn id="41" idx="0"/>
          </p:cNvCxnSpPr>
          <p:nvPr/>
        </p:nvCxnSpPr>
        <p:spPr>
          <a:xfrm flipV="1">
            <a:off x="9332712" y="4288585"/>
            <a:ext cx="461918" cy="138538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61CADFB7-B4AD-4A46-86C9-1023BA910581}"/>
              </a:ext>
            </a:extLst>
          </p:cNvPr>
          <p:cNvSpPr txBox="1"/>
          <p:nvPr/>
        </p:nvSpPr>
        <p:spPr>
          <a:xfrm>
            <a:off x="8153939" y="5500755"/>
            <a:ext cx="816249" cy="400110"/>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sz="2000" b="1" dirty="0"/>
              <a:t>10 cm</a:t>
            </a:r>
          </a:p>
        </p:txBody>
      </p:sp>
      <p:sp>
        <p:nvSpPr>
          <p:cNvPr id="41" name="TextBox 40">
            <a:extLst>
              <a:ext uri="{FF2B5EF4-FFF2-40B4-BE49-F238E27FC236}">
                <a16:creationId xmlns:a16="http://schemas.microsoft.com/office/drawing/2014/main" id="{CD41C2FD-5294-3C40-98C7-4D1CC3A38A23}"/>
              </a:ext>
            </a:extLst>
          </p:cNvPr>
          <p:cNvSpPr txBox="1"/>
          <p:nvPr/>
        </p:nvSpPr>
        <p:spPr>
          <a:xfrm>
            <a:off x="8955846" y="5673971"/>
            <a:ext cx="753732" cy="369332"/>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b="1" dirty="0"/>
              <a:t>14 cm</a:t>
            </a:r>
          </a:p>
        </p:txBody>
      </p:sp>
    </p:spTree>
    <p:extLst>
      <p:ext uri="{BB962C8B-B14F-4D97-AF65-F5344CB8AC3E}">
        <p14:creationId xmlns:p14="http://schemas.microsoft.com/office/powerpoint/2010/main" val="3789235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down)">
                                      <p:cBhvr>
                                        <p:cTn id="15" dur="500"/>
                                        <p:tgtEl>
                                          <p:spTgt spid="21"/>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left)">
                                      <p:cBhvr>
                                        <p:cTn id="20" dur="500"/>
                                        <p:tgtEl>
                                          <p:spTgt spid="23"/>
                                        </p:tgtEl>
                                      </p:cBhvr>
                                    </p:animEffect>
                                  </p:childTnLst>
                                </p:cTn>
                              </p:par>
                            </p:childTnLst>
                          </p:cTn>
                        </p:par>
                        <p:par>
                          <p:cTn id="21" fill="hold">
                            <p:stCondLst>
                              <p:cond delay="500"/>
                            </p:stCondLst>
                            <p:childTnLst>
                              <p:par>
                                <p:cTn id="22" presetID="22" presetClass="entr" presetSubtype="1" fill="hold" nodeType="after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wipe(up)">
                                      <p:cBhvr>
                                        <p:cTn id="24" dur="500"/>
                                        <p:tgtEl>
                                          <p:spTgt spid="24"/>
                                        </p:tgtEl>
                                      </p:cBhvr>
                                    </p:animEffect>
                                  </p:childTnLst>
                                </p:cTn>
                              </p:par>
                            </p:childTnLst>
                          </p:cTn>
                        </p:par>
                        <p:par>
                          <p:cTn id="25" fill="hold">
                            <p:stCondLst>
                              <p:cond delay="1000"/>
                            </p:stCondLst>
                            <p:childTnLst>
                              <p:par>
                                <p:cTn id="26" presetID="22" presetClass="entr" presetSubtype="1"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up)">
                                      <p:cBhvr>
                                        <p:cTn id="28" dur="500"/>
                                        <p:tgtEl>
                                          <p:spTgt spid="29"/>
                                        </p:tgtEl>
                                      </p:cBhvr>
                                    </p:animEffect>
                                  </p:childTnLst>
                                </p:cTn>
                              </p:par>
                            </p:childTnLst>
                          </p:cTn>
                        </p:par>
                        <p:par>
                          <p:cTn id="29" fill="hold">
                            <p:stCondLst>
                              <p:cond delay="1500"/>
                            </p:stCondLst>
                            <p:childTnLst>
                              <p:par>
                                <p:cTn id="30" presetID="10" presetClass="entr" presetSubtype="0" fill="hold" nodeType="after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fade">
                                      <p:cBhvr>
                                        <p:cTn id="32" dur="500"/>
                                        <p:tgtEl>
                                          <p:spTgt spid="33"/>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500"/>
                                        <p:tgtEl>
                                          <p:spTgt spid="38"/>
                                        </p:tgtEl>
                                      </p:cBhvr>
                                    </p:animEffect>
                                  </p:childTnLst>
                                </p:cTn>
                              </p:par>
                            </p:childTnLst>
                          </p:cTn>
                        </p:par>
                        <p:par>
                          <p:cTn id="36" fill="hold">
                            <p:stCondLst>
                              <p:cond delay="2000"/>
                            </p:stCondLst>
                            <p:childTnLst>
                              <p:par>
                                <p:cTn id="37" presetID="10" presetClass="entr" presetSubtype="0"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fade">
                                      <p:cBhvr>
                                        <p:cTn id="39" dur="500"/>
                                        <p:tgtEl>
                                          <p:spTgt spid="41"/>
                                        </p:tgtEl>
                                      </p:cBhvr>
                                    </p:animEffect>
                                  </p:childTnLst>
                                </p:cTn>
                              </p:par>
                              <p:par>
                                <p:cTn id="40" presetID="10" presetClass="entr" presetSubtype="0" fill="hold" nodeType="with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fade">
                                      <p:cBhvr>
                                        <p:cTn id="4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11FC1E-2EBC-D348-91D4-358243FBF0D1}"/>
              </a:ext>
            </a:extLst>
          </p:cNvPr>
          <p:cNvSpPr>
            <a:spLocks noGrp="1"/>
          </p:cNvSpPr>
          <p:nvPr>
            <p:ph type="title"/>
          </p:nvPr>
        </p:nvSpPr>
        <p:spPr/>
        <p:txBody>
          <a:bodyPr/>
          <a:lstStyle/>
          <a:p>
            <a:r>
              <a:rPr lang="en-US" dirty="0">
                <a:ln w="0"/>
                <a:effectLst>
                  <a:outerShdw blurRad="38100" dist="19050" dir="2700000" algn="tl" rotWithShape="0">
                    <a:schemeClr val="dk1">
                      <a:alpha val="40000"/>
                    </a:schemeClr>
                  </a:outerShdw>
                </a:effectLst>
              </a:rPr>
              <a:t>Comparison with </a:t>
            </a:r>
            <a:r>
              <a:rPr lang="en-US" dirty="0" err="1">
                <a:ln w="0"/>
                <a:effectLst>
                  <a:outerShdw blurRad="38100" dist="19050" dir="2700000" algn="tl" rotWithShape="0">
                    <a:schemeClr val="dk1">
                      <a:alpha val="40000"/>
                    </a:schemeClr>
                  </a:outerShdw>
                </a:effectLst>
              </a:rPr>
              <a:t>BatMapper</a:t>
            </a:r>
            <a:endParaRPr lang="en-US" dirty="0">
              <a:ln w="0"/>
              <a:effectLst>
                <a:outerShdw blurRad="38100" dist="19050" dir="2700000" algn="tl" rotWithShape="0">
                  <a:schemeClr val="dk1">
                    <a:alpha val="40000"/>
                  </a:schemeClr>
                </a:outerShdw>
              </a:effectLst>
            </a:endParaRPr>
          </a:p>
        </p:txBody>
      </p:sp>
      <p:sp>
        <p:nvSpPr>
          <p:cNvPr id="3" name="Content Placeholder 2">
            <a:extLst>
              <a:ext uri="{FF2B5EF4-FFF2-40B4-BE49-F238E27FC236}">
                <a16:creationId xmlns:a16="http://schemas.microsoft.com/office/drawing/2014/main" id="{EFC790E9-B7BB-6B48-8720-660D152BD5C8}"/>
              </a:ext>
            </a:extLst>
          </p:cNvPr>
          <p:cNvSpPr>
            <a:spLocks noGrp="1"/>
          </p:cNvSpPr>
          <p:nvPr>
            <p:ph idx="1"/>
          </p:nvPr>
        </p:nvSpPr>
        <p:spPr/>
        <p:txBody>
          <a:bodyPr>
            <a:normAutofit/>
          </a:bodyPr>
          <a:lstStyle/>
          <a:p>
            <a:r>
              <a:rPr lang="en-US" sz="3600" dirty="0"/>
              <a:t>A parallel work published in </a:t>
            </a:r>
            <a:r>
              <a:rPr lang="en-US" sz="3600" dirty="0" err="1"/>
              <a:t>MobiSys</a:t>
            </a:r>
            <a:r>
              <a:rPr lang="en-US" sz="3600" dirty="0"/>
              <a:t> 2017</a:t>
            </a:r>
          </a:p>
          <a:p>
            <a:r>
              <a:rPr lang="en-US" sz="3600" dirty="0"/>
              <a:t>Differences:</a:t>
            </a:r>
          </a:p>
        </p:txBody>
      </p:sp>
      <p:sp>
        <p:nvSpPr>
          <p:cNvPr id="4" name="Slide Number Placeholder 3">
            <a:extLst>
              <a:ext uri="{FF2B5EF4-FFF2-40B4-BE49-F238E27FC236}">
                <a16:creationId xmlns:a16="http://schemas.microsoft.com/office/drawing/2014/main" id="{F4BEBCCF-0003-F645-A641-9E9FDACCE519}"/>
              </a:ext>
            </a:extLst>
          </p:cNvPr>
          <p:cNvSpPr>
            <a:spLocks noGrp="1"/>
          </p:cNvSpPr>
          <p:nvPr>
            <p:ph type="sldNum" sz="quarter" idx="12"/>
          </p:nvPr>
        </p:nvSpPr>
        <p:spPr/>
        <p:txBody>
          <a:bodyPr/>
          <a:lstStyle/>
          <a:p>
            <a:fld id="{088FEC65-D79E-4DCE-A549-ACBEE94ABE9E}" type="slidenum">
              <a:rPr lang="en-US" smtClean="0"/>
              <a:t>23</a:t>
            </a:fld>
            <a:endParaRPr lang="en-US"/>
          </a:p>
        </p:txBody>
      </p:sp>
      <p:graphicFrame>
        <p:nvGraphicFramePr>
          <p:cNvPr id="5" name="Table 4">
            <a:extLst>
              <a:ext uri="{FF2B5EF4-FFF2-40B4-BE49-F238E27FC236}">
                <a16:creationId xmlns:a16="http://schemas.microsoft.com/office/drawing/2014/main" id="{A3BD9F33-A88C-D84C-8C9A-9EFB4B7D19CF}"/>
              </a:ext>
            </a:extLst>
          </p:cNvPr>
          <p:cNvGraphicFramePr>
            <a:graphicFrameLocks noGrp="1"/>
          </p:cNvGraphicFramePr>
          <p:nvPr>
            <p:extLst>
              <p:ext uri="{D42A27DB-BD31-4B8C-83A1-F6EECF244321}">
                <p14:modId xmlns:p14="http://schemas.microsoft.com/office/powerpoint/2010/main" val="2837937286"/>
              </p:ext>
            </p:extLst>
          </p:nvPr>
        </p:nvGraphicFramePr>
        <p:xfrm>
          <a:off x="838200" y="3261994"/>
          <a:ext cx="10835640" cy="3094360"/>
        </p:xfrm>
        <a:graphic>
          <a:graphicData uri="http://schemas.openxmlformats.org/drawingml/2006/table">
            <a:tbl>
              <a:tblPr firstRow="1" bandRow="1">
                <a:tableStyleId>{21E4AEA4-8DFA-4A89-87EB-49C32662AFE0}</a:tableStyleId>
              </a:tblPr>
              <a:tblGrid>
                <a:gridCol w="3611880">
                  <a:extLst>
                    <a:ext uri="{9D8B030D-6E8A-4147-A177-3AD203B41FA5}">
                      <a16:colId xmlns:a16="http://schemas.microsoft.com/office/drawing/2014/main" val="1186412015"/>
                    </a:ext>
                  </a:extLst>
                </a:gridCol>
                <a:gridCol w="3611880">
                  <a:extLst>
                    <a:ext uri="{9D8B030D-6E8A-4147-A177-3AD203B41FA5}">
                      <a16:colId xmlns:a16="http://schemas.microsoft.com/office/drawing/2014/main" val="3556106591"/>
                    </a:ext>
                  </a:extLst>
                </a:gridCol>
                <a:gridCol w="3611880">
                  <a:extLst>
                    <a:ext uri="{9D8B030D-6E8A-4147-A177-3AD203B41FA5}">
                      <a16:colId xmlns:a16="http://schemas.microsoft.com/office/drawing/2014/main" val="816661771"/>
                    </a:ext>
                  </a:extLst>
                </a:gridCol>
              </a:tblGrid>
              <a:tr h="637897">
                <a:tc>
                  <a:txBody>
                    <a:bodyPr/>
                    <a:lstStyle/>
                    <a:p>
                      <a:pPr algn="ctr"/>
                      <a:r>
                        <a:rPr lang="en-US" sz="2800" dirty="0"/>
                        <a:t>Techniques</a:t>
                      </a:r>
                    </a:p>
                  </a:txBody>
                  <a:tcPr/>
                </a:tc>
                <a:tc>
                  <a:txBody>
                    <a:bodyPr/>
                    <a:lstStyle/>
                    <a:p>
                      <a:pPr algn="ctr"/>
                      <a:r>
                        <a:rPr lang="en-US" dirty="0"/>
                        <a:t> </a:t>
                      </a:r>
                      <a:r>
                        <a:rPr lang="en-US" sz="2800" dirty="0"/>
                        <a:t>SAMS</a:t>
                      </a:r>
                    </a:p>
                  </a:txBody>
                  <a:tcPr/>
                </a:tc>
                <a:tc>
                  <a:txBody>
                    <a:bodyPr/>
                    <a:lstStyle/>
                    <a:p>
                      <a:pPr algn="ctr"/>
                      <a:r>
                        <a:rPr lang="en-US" sz="2800" dirty="0"/>
                        <a:t>BATMAPPER</a:t>
                      </a:r>
                    </a:p>
                  </a:txBody>
                  <a:tcPr/>
                </a:tc>
                <a:extLst>
                  <a:ext uri="{0D108BD9-81ED-4DB2-BD59-A6C34878D82A}">
                    <a16:rowId xmlns:a16="http://schemas.microsoft.com/office/drawing/2014/main" val="1285501765"/>
                  </a:ext>
                </a:extLst>
              </a:tr>
              <a:tr h="913999">
                <a:tc>
                  <a:txBody>
                    <a:bodyPr/>
                    <a:lstStyle/>
                    <a:p>
                      <a:pPr algn="ctr"/>
                      <a:r>
                        <a:rPr lang="en-US" sz="2800" b="1" dirty="0"/>
                        <a:t>Distance Estimation</a:t>
                      </a:r>
                    </a:p>
                  </a:txBody>
                  <a:tcPr/>
                </a:tc>
                <a:tc>
                  <a:txBody>
                    <a:bodyPr/>
                    <a:lstStyle/>
                    <a:p>
                      <a:pPr algn="ctr"/>
                      <a:r>
                        <a:rPr lang="en-US" sz="2800" dirty="0"/>
                        <a:t>Acoustic Echo</a:t>
                      </a:r>
                    </a:p>
                  </a:txBody>
                  <a:tcPr/>
                </a:tc>
                <a:tc>
                  <a:txBody>
                    <a:bodyPr/>
                    <a:lstStyle/>
                    <a:p>
                      <a:pPr algn="ctr"/>
                      <a:r>
                        <a:rPr lang="en-US" sz="2800" dirty="0"/>
                        <a:t>Acoustic FMCW </a:t>
                      </a:r>
                    </a:p>
                  </a:txBody>
                  <a:tcPr/>
                </a:tc>
                <a:extLst>
                  <a:ext uri="{0D108BD9-81ED-4DB2-BD59-A6C34878D82A}">
                    <a16:rowId xmlns:a16="http://schemas.microsoft.com/office/drawing/2014/main" val="1631275284"/>
                  </a:ext>
                </a:extLst>
              </a:tr>
              <a:tr h="904567">
                <a:tc>
                  <a:txBody>
                    <a:bodyPr/>
                    <a:lstStyle/>
                    <a:p>
                      <a:pPr algn="ctr"/>
                      <a:r>
                        <a:rPr lang="en-US" sz="2800" b="1" dirty="0"/>
                        <a:t>Contour Creation</a:t>
                      </a:r>
                    </a:p>
                  </a:txBody>
                  <a:tcPr/>
                </a:tc>
                <a:tc>
                  <a:txBody>
                    <a:bodyPr/>
                    <a:lstStyle/>
                    <a:p>
                      <a:pPr algn="ctr"/>
                      <a:r>
                        <a:rPr lang="en-US" sz="2800" dirty="0"/>
                        <a:t> Stitching the distances</a:t>
                      </a:r>
                    </a:p>
                  </a:txBody>
                  <a:tcPr/>
                </a:tc>
                <a:tc>
                  <a:txBody>
                    <a:bodyPr/>
                    <a:lstStyle/>
                    <a:p>
                      <a:pPr algn="ctr"/>
                      <a:r>
                        <a:rPr lang="en-US" sz="2800" dirty="0"/>
                        <a:t> Interpolation based</a:t>
                      </a:r>
                    </a:p>
                  </a:txBody>
                  <a:tcPr/>
                </a:tc>
                <a:extLst>
                  <a:ext uri="{0D108BD9-81ED-4DB2-BD59-A6C34878D82A}">
                    <a16:rowId xmlns:a16="http://schemas.microsoft.com/office/drawing/2014/main" val="219582040"/>
                  </a:ext>
                </a:extLst>
              </a:tr>
              <a:tr h="637897">
                <a:tc>
                  <a:txBody>
                    <a:bodyPr/>
                    <a:lstStyle/>
                    <a:p>
                      <a:pPr algn="ctr"/>
                      <a:r>
                        <a:rPr lang="en-US" sz="2800" b="1" dirty="0"/>
                        <a:t>Initial Setup</a:t>
                      </a:r>
                    </a:p>
                  </a:txBody>
                  <a:tcPr/>
                </a:tc>
                <a:tc>
                  <a:txBody>
                    <a:bodyPr/>
                    <a:lstStyle/>
                    <a:p>
                      <a:pPr algn="ctr"/>
                      <a:r>
                        <a:rPr lang="en-US" sz="2800" dirty="0"/>
                        <a:t>Training-based</a:t>
                      </a:r>
                    </a:p>
                  </a:txBody>
                  <a:tcPr/>
                </a:tc>
                <a:tc>
                  <a:txBody>
                    <a:bodyPr/>
                    <a:lstStyle/>
                    <a:p>
                      <a:pPr algn="ctr"/>
                      <a:r>
                        <a:rPr lang="en-US" sz="2800" dirty="0"/>
                        <a:t>Training Free</a:t>
                      </a:r>
                    </a:p>
                  </a:txBody>
                  <a:tcPr/>
                </a:tc>
                <a:extLst>
                  <a:ext uri="{0D108BD9-81ED-4DB2-BD59-A6C34878D82A}">
                    <a16:rowId xmlns:a16="http://schemas.microsoft.com/office/drawing/2014/main" val="810065201"/>
                  </a:ext>
                </a:extLst>
              </a:tr>
            </a:tbl>
          </a:graphicData>
        </a:graphic>
      </p:graphicFrame>
    </p:spTree>
    <p:extLst>
      <p:ext uri="{BB962C8B-B14F-4D97-AF65-F5344CB8AC3E}">
        <p14:creationId xmlns:p14="http://schemas.microsoft.com/office/powerpoint/2010/main" val="3274031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2D9BE-6B2B-9E45-BE18-449CF8FF3C0F}"/>
              </a:ext>
            </a:extLst>
          </p:cNvPr>
          <p:cNvSpPr>
            <a:spLocks noGrp="1"/>
          </p:cNvSpPr>
          <p:nvPr>
            <p:ph type="title"/>
          </p:nvPr>
        </p:nvSpPr>
        <p:spPr/>
        <p:txBody>
          <a:bodyPr/>
          <a:lstStyle/>
          <a:p>
            <a:r>
              <a:rPr lang="en-US" dirty="0">
                <a:ln w="0"/>
                <a:effectLst>
                  <a:outerShdw blurRad="38100" dist="19050" dir="2700000" algn="tl" rotWithShape="0">
                    <a:schemeClr val="dk1">
                      <a:alpha val="40000"/>
                    </a:schemeClr>
                  </a:outerShdw>
                </a:effectLst>
              </a:rPr>
              <a:t>For Straight Walls</a:t>
            </a:r>
          </a:p>
        </p:txBody>
      </p:sp>
      <p:sp>
        <p:nvSpPr>
          <p:cNvPr id="4" name="Slide Number Placeholder 3">
            <a:extLst>
              <a:ext uri="{FF2B5EF4-FFF2-40B4-BE49-F238E27FC236}">
                <a16:creationId xmlns:a16="http://schemas.microsoft.com/office/drawing/2014/main" id="{4769560C-C819-8648-88F4-6D3854940788}"/>
              </a:ext>
            </a:extLst>
          </p:cNvPr>
          <p:cNvSpPr>
            <a:spLocks noGrp="1"/>
          </p:cNvSpPr>
          <p:nvPr>
            <p:ph type="sldNum" sz="quarter" idx="12"/>
          </p:nvPr>
        </p:nvSpPr>
        <p:spPr/>
        <p:txBody>
          <a:bodyPr/>
          <a:lstStyle/>
          <a:p>
            <a:fld id="{088FEC65-D79E-4DCE-A549-ACBEE94ABE9E}" type="slidenum">
              <a:rPr lang="en-US" smtClean="0"/>
              <a:t>24</a:t>
            </a:fld>
            <a:endParaRPr lang="en-US" dirty="0"/>
          </a:p>
        </p:txBody>
      </p:sp>
      <p:pic>
        <p:nvPicPr>
          <p:cNvPr id="7" name="Picture 6">
            <a:extLst>
              <a:ext uri="{FF2B5EF4-FFF2-40B4-BE49-F238E27FC236}">
                <a16:creationId xmlns:a16="http://schemas.microsoft.com/office/drawing/2014/main" id="{5800FB67-6AFC-E14B-9E97-E0BBEE85B447}"/>
              </a:ext>
            </a:extLst>
          </p:cNvPr>
          <p:cNvPicPr>
            <a:picLocks noChangeAspect="1"/>
          </p:cNvPicPr>
          <p:nvPr/>
        </p:nvPicPr>
        <p:blipFill rotWithShape="1">
          <a:blip r:embed="rId3">
            <a:extLst>
              <a:ext uri="{28A0092B-C50C-407E-A947-70E740481C1C}">
                <a14:useLocalDpi xmlns:a14="http://schemas.microsoft.com/office/drawing/2010/main" val="0"/>
              </a:ext>
            </a:extLst>
          </a:blip>
          <a:srcRect l="622"/>
          <a:stretch/>
        </p:blipFill>
        <p:spPr>
          <a:xfrm>
            <a:off x="6084277" y="1864534"/>
            <a:ext cx="5621718" cy="4317977"/>
          </a:xfrm>
          <a:prstGeom prst="rect">
            <a:avLst/>
          </a:prstGeom>
        </p:spPr>
      </p:pic>
      <p:pic>
        <p:nvPicPr>
          <p:cNvPr id="9" name="Picture 8">
            <a:extLst>
              <a:ext uri="{FF2B5EF4-FFF2-40B4-BE49-F238E27FC236}">
                <a16:creationId xmlns:a16="http://schemas.microsoft.com/office/drawing/2014/main" id="{D58C4CE7-0DEF-5E47-97A5-7AD00B19B70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830084"/>
            <a:ext cx="5908431" cy="4640678"/>
          </a:xfrm>
          <a:prstGeom prst="rect">
            <a:avLst/>
          </a:prstGeom>
        </p:spPr>
      </p:pic>
      <p:cxnSp>
        <p:nvCxnSpPr>
          <p:cNvPr id="10" name="Straight Connector 9">
            <a:extLst>
              <a:ext uri="{FF2B5EF4-FFF2-40B4-BE49-F238E27FC236}">
                <a16:creationId xmlns:a16="http://schemas.microsoft.com/office/drawing/2014/main" id="{13BE4DFB-71BC-AA44-A033-0E0CFF39B0F8}"/>
              </a:ext>
            </a:extLst>
          </p:cNvPr>
          <p:cNvCxnSpPr>
            <a:cxnSpLocks/>
          </p:cNvCxnSpPr>
          <p:nvPr/>
        </p:nvCxnSpPr>
        <p:spPr>
          <a:xfrm>
            <a:off x="7104185" y="2409092"/>
            <a:ext cx="720969" cy="0"/>
          </a:xfrm>
          <a:prstGeom prst="line">
            <a:avLst/>
          </a:prstGeom>
          <a:ln w="38100">
            <a:solidFill>
              <a:schemeClr val="accent2">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32704246-56C1-6D49-9ABB-E5F6ABD64AED}"/>
              </a:ext>
            </a:extLst>
          </p:cNvPr>
          <p:cNvCxnSpPr>
            <a:cxnSpLocks/>
          </p:cNvCxnSpPr>
          <p:nvPr/>
        </p:nvCxnSpPr>
        <p:spPr>
          <a:xfrm>
            <a:off x="7596553" y="2409092"/>
            <a:ext cx="0" cy="2795954"/>
          </a:xfrm>
          <a:prstGeom prst="line">
            <a:avLst/>
          </a:prstGeom>
          <a:ln w="38100">
            <a:solidFill>
              <a:schemeClr val="accent2">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CF25EC0-533F-CF4B-9152-F78F80FF6422}"/>
              </a:ext>
            </a:extLst>
          </p:cNvPr>
          <p:cNvCxnSpPr>
            <a:cxnSpLocks/>
          </p:cNvCxnSpPr>
          <p:nvPr/>
        </p:nvCxnSpPr>
        <p:spPr>
          <a:xfrm>
            <a:off x="7842739" y="2409092"/>
            <a:ext cx="0" cy="2795954"/>
          </a:xfrm>
          <a:prstGeom prst="line">
            <a:avLst/>
          </a:prstGeom>
          <a:ln w="38100">
            <a:solidFill>
              <a:schemeClr val="accent2">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6D263659-9E36-F649-9214-E7892B0A932C}"/>
              </a:ext>
            </a:extLst>
          </p:cNvPr>
          <p:cNvCxnSpPr>
            <a:cxnSpLocks/>
          </p:cNvCxnSpPr>
          <p:nvPr/>
        </p:nvCxnSpPr>
        <p:spPr>
          <a:xfrm flipV="1">
            <a:off x="6748143" y="4254007"/>
            <a:ext cx="883581" cy="148928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F439E3E0-30FB-C242-BC7C-A3E7517CAFDC}"/>
              </a:ext>
            </a:extLst>
          </p:cNvPr>
          <p:cNvCxnSpPr>
            <a:cxnSpLocks/>
            <a:stCxn id="18" idx="0"/>
          </p:cNvCxnSpPr>
          <p:nvPr/>
        </p:nvCxnSpPr>
        <p:spPr>
          <a:xfrm flipV="1">
            <a:off x="7405762" y="4954686"/>
            <a:ext cx="419392" cy="138538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A9BC8F46-835D-F045-AFC3-9BD840A81727}"/>
              </a:ext>
            </a:extLst>
          </p:cNvPr>
          <p:cNvSpPr txBox="1"/>
          <p:nvPr/>
        </p:nvSpPr>
        <p:spPr>
          <a:xfrm>
            <a:off x="6202048" y="5639963"/>
            <a:ext cx="817853" cy="400110"/>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sz="2000" b="1" dirty="0"/>
              <a:t>12 cm</a:t>
            </a:r>
          </a:p>
        </p:txBody>
      </p:sp>
      <p:sp>
        <p:nvSpPr>
          <p:cNvPr id="18" name="TextBox 17">
            <a:extLst>
              <a:ext uri="{FF2B5EF4-FFF2-40B4-BE49-F238E27FC236}">
                <a16:creationId xmlns:a16="http://schemas.microsoft.com/office/drawing/2014/main" id="{C608AFFC-A49C-644C-A4CE-82111C13BCD5}"/>
              </a:ext>
            </a:extLst>
          </p:cNvPr>
          <p:cNvSpPr txBox="1"/>
          <p:nvPr/>
        </p:nvSpPr>
        <p:spPr>
          <a:xfrm>
            <a:off x="6986370" y="6340070"/>
            <a:ext cx="838784"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b="1" dirty="0"/>
              <a:t>20 cm</a:t>
            </a:r>
          </a:p>
        </p:txBody>
      </p:sp>
    </p:spTree>
    <p:extLst>
      <p:ext uri="{BB962C8B-B14F-4D97-AF65-F5344CB8AC3E}">
        <p14:creationId xmlns:p14="http://schemas.microsoft.com/office/powerpoint/2010/main" val="1479781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500"/>
                            </p:stCondLst>
                            <p:childTnLst>
                              <p:par>
                                <p:cTn id="19" presetID="22" presetClass="entr" presetSubtype="1"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up)">
                                      <p:cBhvr>
                                        <p:cTn id="21" dur="500"/>
                                        <p:tgtEl>
                                          <p:spTgt spid="11"/>
                                        </p:tgtEl>
                                      </p:cBhvr>
                                    </p:animEffect>
                                  </p:childTnLst>
                                </p:cTn>
                              </p:par>
                            </p:childTnLst>
                          </p:cTn>
                        </p:par>
                        <p:par>
                          <p:cTn id="22" fill="hold">
                            <p:stCondLst>
                              <p:cond delay="1000"/>
                            </p:stCondLst>
                            <p:childTnLst>
                              <p:par>
                                <p:cTn id="23" presetID="22" presetClass="entr" presetSubtype="1" fill="hold"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up)">
                                      <p:cBhvr>
                                        <p:cTn id="25" dur="500"/>
                                        <p:tgtEl>
                                          <p:spTgt spid="12"/>
                                        </p:tgtEl>
                                      </p:cBhvr>
                                    </p:animEffect>
                                  </p:childTnLst>
                                </p:cTn>
                              </p:par>
                            </p:childTnLst>
                          </p:cTn>
                        </p:par>
                        <p:par>
                          <p:cTn id="26" fill="hold">
                            <p:stCondLst>
                              <p:cond delay="1500"/>
                            </p:stCondLst>
                            <p:childTnLst>
                              <p:par>
                                <p:cTn id="27" presetID="10" presetClass="entr" presetSubtype="0" fill="hold" nodeType="after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500"/>
                                        <p:tgtEl>
                                          <p:spTgt spid="15"/>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childTnLst>
                          </p:cTn>
                        </p:par>
                        <p:par>
                          <p:cTn id="33" fill="hold">
                            <p:stCondLst>
                              <p:cond delay="2000"/>
                            </p:stCondLst>
                            <p:childTnLst>
                              <p:par>
                                <p:cTn id="34" presetID="10"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500"/>
                                        <p:tgtEl>
                                          <p:spTgt spid="18"/>
                                        </p:tgtEl>
                                      </p:cBhvr>
                                    </p:animEffect>
                                  </p:childTnLst>
                                </p:cTn>
                              </p:par>
                              <p:par>
                                <p:cTn id="37" presetID="10" presetClass="entr" presetSubtype="0" fill="hold" nodeType="with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250D8-7311-4D45-8357-4751B6DB95D4}"/>
              </a:ext>
            </a:extLst>
          </p:cNvPr>
          <p:cNvSpPr>
            <a:spLocks noGrp="1"/>
          </p:cNvSpPr>
          <p:nvPr>
            <p:ph type="title"/>
          </p:nvPr>
        </p:nvSpPr>
        <p:spPr/>
        <p:txBody>
          <a:bodyPr/>
          <a:lstStyle/>
          <a:p>
            <a:r>
              <a:rPr lang="en-US" dirty="0">
                <a:ln w="0"/>
                <a:effectLst>
                  <a:outerShdw blurRad="38100" dist="19050" dir="2700000" algn="tl" rotWithShape="0">
                    <a:schemeClr val="dk1">
                      <a:alpha val="40000"/>
                    </a:schemeClr>
                  </a:outerShdw>
                </a:effectLst>
              </a:rPr>
              <a:t>For Curved Walls</a:t>
            </a:r>
          </a:p>
        </p:txBody>
      </p:sp>
      <p:sp>
        <p:nvSpPr>
          <p:cNvPr id="4" name="Slide Number Placeholder 3">
            <a:extLst>
              <a:ext uri="{FF2B5EF4-FFF2-40B4-BE49-F238E27FC236}">
                <a16:creationId xmlns:a16="http://schemas.microsoft.com/office/drawing/2014/main" id="{D04219D7-B2E4-254A-8E49-95D5773BCB0F}"/>
              </a:ext>
            </a:extLst>
          </p:cNvPr>
          <p:cNvSpPr>
            <a:spLocks noGrp="1"/>
          </p:cNvSpPr>
          <p:nvPr>
            <p:ph type="sldNum" sz="quarter" idx="12"/>
          </p:nvPr>
        </p:nvSpPr>
        <p:spPr/>
        <p:txBody>
          <a:bodyPr/>
          <a:lstStyle/>
          <a:p>
            <a:fld id="{088FEC65-D79E-4DCE-A549-ACBEE94ABE9E}" type="slidenum">
              <a:rPr lang="en-US" smtClean="0"/>
              <a:t>25</a:t>
            </a:fld>
            <a:endParaRPr lang="en-US" dirty="0"/>
          </a:p>
        </p:txBody>
      </p:sp>
      <p:pic>
        <p:nvPicPr>
          <p:cNvPr id="10" name="Content Placeholder 11">
            <a:extLst>
              <a:ext uri="{FF2B5EF4-FFF2-40B4-BE49-F238E27FC236}">
                <a16:creationId xmlns:a16="http://schemas.microsoft.com/office/drawing/2014/main" id="{5948A3BC-6E72-C747-B880-3609F8F9662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969234" y="1690692"/>
            <a:ext cx="5634424" cy="4351338"/>
          </a:xfrm>
        </p:spPr>
      </p:pic>
      <p:pic>
        <p:nvPicPr>
          <p:cNvPr id="12" name="Picture 11">
            <a:extLst>
              <a:ext uri="{FF2B5EF4-FFF2-40B4-BE49-F238E27FC236}">
                <a16:creationId xmlns:a16="http://schemas.microsoft.com/office/drawing/2014/main" id="{B3FE5BD9-EED1-C541-8018-16EB6A0EB1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824" y="1690692"/>
            <a:ext cx="5813410" cy="4325454"/>
          </a:xfrm>
          <a:prstGeom prst="rect">
            <a:avLst/>
          </a:prstGeom>
        </p:spPr>
      </p:pic>
      <p:cxnSp>
        <p:nvCxnSpPr>
          <p:cNvPr id="13" name="Straight Connector 12">
            <a:extLst>
              <a:ext uri="{FF2B5EF4-FFF2-40B4-BE49-F238E27FC236}">
                <a16:creationId xmlns:a16="http://schemas.microsoft.com/office/drawing/2014/main" id="{AC2DA9CB-8576-024C-A830-FBECB409E3B5}"/>
              </a:ext>
            </a:extLst>
          </p:cNvPr>
          <p:cNvCxnSpPr>
            <a:cxnSpLocks/>
          </p:cNvCxnSpPr>
          <p:nvPr/>
        </p:nvCxnSpPr>
        <p:spPr>
          <a:xfrm>
            <a:off x="6875584" y="2215661"/>
            <a:ext cx="2074985" cy="0"/>
          </a:xfrm>
          <a:prstGeom prst="line">
            <a:avLst/>
          </a:prstGeom>
          <a:ln w="38100">
            <a:solidFill>
              <a:schemeClr val="accent2">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F2436BAE-D7BE-5440-A90D-05E2C9C65F84}"/>
              </a:ext>
            </a:extLst>
          </p:cNvPr>
          <p:cNvCxnSpPr>
            <a:cxnSpLocks/>
          </p:cNvCxnSpPr>
          <p:nvPr/>
        </p:nvCxnSpPr>
        <p:spPr>
          <a:xfrm flipH="1">
            <a:off x="7631724" y="2215661"/>
            <a:ext cx="1" cy="2989385"/>
          </a:xfrm>
          <a:prstGeom prst="line">
            <a:avLst/>
          </a:prstGeom>
          <a:ln w="38100">
            <a:solidFill>
              <a:schemeClr val="accent2">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E808F39-7485-B74F-BD83-D0E08352EBCE}"/>
              </a:ext>
            </a:extLst>
          </p:cNvPr>
          <p:cNvCxnSpPr>
            <a:cxnSpLocks/>
          </p:cNvCxnSpPr>
          <p:nvPr/>
        </p:nvCxnSpPr>
        <p:spPr>
          <a:xfrm>
            <a:off x="8932985" y="2215661"/>
            <a:ext cx="0" cy="2989385"/>
          </a:xfrm>
          <a:prstGeom prst="line">
            <a:avLst/>
          </a:prstGeom>
          <a:ln w="38100">
            <a:solidFill>
              <a:schemeClr val="accent2">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430F4464-4291-F442-A76B-98C4CADD8108}"/>
              </a:ext>
            </a:extLst>
          </p:cNvPr>
          <p:cNvCxnSpPr>
            <a:cxnSpLocks/>
          </p:cNvCxnSpPr>
          <p:nvPr/>
        </p:nvCxnSpPr>
        <p:spPr>
          <a:xfrm flipV="1">
            <a:off x="6748143" y="4254007"/>
            <a:ext cx="883581" cy="148928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5F9D7DF7-9545-7B4C-A889-B31DA436C796}"/>
              </a:ext>
            </a:extLst>
          </p:cNvPr>
          <p:cNvCxnSpPr>
            <a:cxnSpLocks/>
            <a:stCxn id="19" idx="0"/>
          </p:cNvCxnSpPr>
          <p:nvPr/>
        </p:nvCxnSpPr>
        <p:spPr>
          <a:xfrm flipV="1">
            <a:off x="7405762" y="4835769"/>
            <a:ext cx="1527223" cy="150430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5932174B-7AB0-8744-BEDB-BE8C6F143257}"/>
              </a:ext>
            </a:extLst>
          </p:cNvPr>
          <p:cNvSpPr txBox="1"/>
          <p:nvPr/>
        </p:nvSpPr>
        <p:spPr>
          <a:xfrm>
            <a:off x="6202048" y="5639963"/>
            <a:ext cx="688009" cy="400110"/>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sz="2000" b="1" dirty="0"/>
              <a:t>5 cm</a:t>
            </a:r>
          </a:p>
        </p:txBody>
      </p:sp>
      <p:sp>
        <p:nvSpPr>
          <p:cNvPr id="19" name="TextBox 18">
            <a:extLst>
              <a:ext uri="{FF2B5EF4-FFF2-40B4-BE49-F238E27FC236}">
                <a16:creationId xmlns:a16="http://schemas.microsoft.com/office/drawing/2014/main" id="{9BA287DB-9C27-7145-856A-FBDF67263568}"/>
              </a:ext>
            </a:extLst>
          </p:cNvPr>
          <p:cNvSpPr txBox="1"/>
          <p:nvPr/>
        </p:nvSpPr>
        <p:spPr>
          <a:xfrm>
            <a:off x="6986370" y="6340070"/>
            <a:ext cx="838784"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b="1" dirty="0"/>
              <a:t>14 cm</a:t>
            </a:r>
          </a:p>
        </p:txBody>
      </p:sp>
    </p:spTree>
    <p:extLst>
      <p:ext uri="{BB962C8B-B14F-4D97-AF65-F5344CB8AC3E}">
        <p14:creationId xmlns:p14="http://schemas.microsoft.com/office/powerpoint/2010/main" val="854298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500"/>
                                        <p:tgtEl>
                                          <p:spTgt spid="13"/>
                                        </p:tgtEl>
                                      </p:cBhvr>
                                    </p:animEffect>
                                  </p:childTnLst>
                                </p:cTn>
                              </p:par>
                            </p:childTnLst>
                          </p:cTn>
                        </p:par>
                        <p:par>
                          <p:cTn id="18" fill="hold">
                            <p:stCondLst>
                              <p:cond delay="500"/>
                            </p:stCondLst>
                            <p:childTnLst>
                              <p:par>
                                <p:cTn id="19" presetID="22" presetClass="entr" presetSubtype="1" fill="hold"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up)">
                                      <p:cBhvr>
                                        <p:cTn id="21" dur="500"/>
                                        <p:tgtEl>
                                          <p:spTgt spid="14"/>
                                        </p:tgtEl>
                                      </p:cBhvr>
                                    </p:animEffect>
                                  </p:childTnLst>
                                </p:cTn>
                              </p:par>
                            </p:childTnLst>
                          </p:cTn>
                        </p:par>
                        <p:par>
                          <p:cTn id="22" fill="hold">
                            <p:stCondLst>
                              <p:cond delay="1000"/>
                            </p:stCondLst>
                            <p:childTnLst>
                              <p:par>
                                <p:cTn id="23" presetID="22" presetClass="entr" presetSubtype="1"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up)">
                                      <p:cBhvr>
                                        <p:cTn id="25" dur="500"/>
                                        <p:tgtEl>
                                          <p:spTgt spid="15"/>
                                        </p:tgtEl>
                                      </p:cBhvr>
                                    </p:animEffect>
                                  </p:childTnLst>
                                </p:cTn>
                              </p:par>
                            </p:childTnLst>
                          </p:cTn>
                        </p:par>
                        <p:par>
                          <p:cTn id="26" fill="hold">
                            <p:stCondLst>
                              <p:cond delay="1500"/>
                            </p:stCondLst>
                            <p:childTnLst>
                              <p:par>
                                <p:cTn id="27" presetID="10" presetClass="entr" presetSubtype="0"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500"/>
                                        <p:tgtEl>
                                          <p:spTgt spid="16"/>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par>
                          <p:cTn id="33" fill="hold">
                            <p:stCondLst>
                              <p:cond delay="2000"/>
                            </p:stCondLst>
                            <p:childTnLst>
                              <p:par>
                                <p:cTn id="34" presetID="10" presetClass="entr" presetSubtype="0"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500"/>
                                        <p:tgtEl>
                                          <p:spTgt spid="19"/>
                                        </p:tgtEl>
                                      </p:cBhvr>
                                    </p:animEffect>
                                  </p:childTnLst>
                                </p:cTn>
                              </p:par>
                              <p:par>
                                <p:cTn id="37" presetID="10" presetClass="entr" presetSubtype="0" fill="hold"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568E0-3061-174A-BD2F-B736A8949641}"/>
              </a:ext>
            </a:extLst>
          </p:cNvPr>
          <p:cNvSpPr>
            <a:spLocks noGrp="1"/>
          </p:cNvSpPr>
          <p:nvPr>
            <p:ph type="title"/>
          </p:nvPr>
        </p:nvSpPr>
        <p:spPr/>
        <p:txBody>
          <a:bodyPr/>
          <a:lstStyle/>
          <a:p>
            <a:r>
              <a:rPr lang="en-US" dirty="0">
                <a:ln w="0"/>
                <a:effectLst>
                  <a:outerShdw blurRad="38100" dist="19050" dir="2700000" algn="tl" rotWithShape="0">
                    <a:schemeClr val="dk1">
                      <a:alpha val="40000"/>
                    </a:schemeClr>
                  </a:outerShdw>
                </a:effectLst>
              </a:rPr>
              <a:t>For a Floor Space</a:t>
            </a:r>
          </a:p>
        </p:txBody>
      </p:sp>
      <p:pic>
        <p:nvPicPr>
          <p:cNvPr id="16" name="Picture 15">
            <a:extLst>
              <a:ext uri="{FF2B5EF4-FFF2-40B4-BE49-F238E27FC236}">
                <a16:creationId xmlns:a16="http://schemas.microsoft.com/office/drawing/2014/main" id="{C5546A7D-6931-604E-A7A0-D43C0484D7CF}"/>
              </a:ext>
            </a:extLst>
          </p:cNvPr>
          <p:cNvPicPr>
            <a:picLocks noChangeAspect="1"/>
          </p:cNvPicPr>
          <p:nvPr/>
        </p:nvPicPr>
        <p:blipFill rotWithShape="1">
          <a:blip r:embed="rId3">
            <a:extLst>
              <a:ext uri="{28A0092B-C50C-407E-A947-70E740481C1C}">
                <a14:useLocalDpi xmlns:a14="http://schemas.microsoft.com/office/drawing/2010/main" val="0"/>
              </a:ext>
            </a:extLst>
          </a:blip>
          <a:srcRect l="996" b="2492"/>
          <a:stretch/>
        </p:blipFill>
        <p:spPr>
          <a:xfrm>
            <a:off x="141203" y="2018237"/>
            <a:ext cx="5959346" cy="4672191"/>
          </a:xfrm>
          <a:prstGeom prst="rect">
            <a:avLst/>
          </a:prstGeom>
        </p:spPr>
      </p:pic>
      <p:pic>
        <p:nvPicPr>
          <p:cNvPr id="4" name="Picture 3">
            <a:extLst>
              <a:ext uri="{FF2B5EF4-FFF2-40B4-BE49-F238E27FC236}">
                <a16:creationId xmlns:a16="http://schemas.microsoft.com/office/drawing/2014/main" id="{2C0EA79C-2345-A24B-A725-8336D70E29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66917" y="2018237"/>
            <a:ext cx="5036024" cy="3638218"/>
          </a:xfrm>
          <a:prstGeom prst="rect">
            <a:avLst/>
          </a:prstGeom>
        </p:spPr>
      </p:pic>
    </p:spTree>
    <p:extLst>
      <p:ext uri="{BB962C8B-B14F-4D97-AF65-F5344CB8AC3E}">
        <p14:creationId xmlns:p14="http://schemas.microsoft.com/office/powerpoint/2010/main" val="835645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ln w="0"/>
                <a:effectLst>
                  <a:outerShdw blurRad="38100" dist="19050" dir="2700000" algn="tl" rotWithShape="0">
                    <a:schemeClr val="dk1">
                      <a:alpha val="40000"/>
                    </a:schemeClr>
                  </a:outerShdw>
                </a:effectLst>
              </a:rPr>
              <a:t>Future Works</a:t>
            </a:r>
          </a:p>
        </p:txBody>
      </p:sp>
      <p:sp>
        <p:nvSpPr>
          <p:cNvPr id="3" name="Content Placeholder 2"/>
          <p:cNvSpPr>
            <a:spLocks noGrp="1"/>
          </p:cNvSpPr>
          <p:nvPr>
            <p:ph idx="1"/>
          </p:nvPr>
        </p:nvSpPr>
        <p:spPr/>
        <p:txBody>
          <a:bodyPr>
            <a:normAutofit fontScale="70000" lnSpcReduction="20000"/>
          </a:bodyPr>
          <a:lstStyle/>
          <a:p>
            <a:r>
              <a:rPr lang="en-US" sz="4400" dirty="0"/>
              <a:t>Augmenting with light-based solutions </a:t>
            </a:r>
          </a:p>
          <a:p>
            <a:pPr lvl="1"/>
            <a:r>
              <a:rPr lang="en-US" sz="4000" dirty="0"/>
              <a:t>Transparent walls etc.</a:t>
            </a:r>
          </a:p>
          <a:p>
            <a:endParaRPr lang="en-US" sz="4400" dirty="0"/>
          </a:p>
          <a:p>
            <a:r>
              <a:rPr lang="en-US" sz="4400" dirty="0"/>
              <a:t>Augmenting with camera-based solutions</a:t>
            </a:r>
          </a:p>
          <a:p>
            <a:pPr lvl="1"/>
            <a:r>
              <a:rPr lang="en-US" sz="4000" dirty="0"/>
              <a:t>Depth information etc.</a:t>
            </a:r>
          </a:p>
          <a:p>
            <a:endParaRPr lang="en-US" sz="4400" dirty="0"/>
          </a:p>
          <a:p>
            <a:r>
              <a:rPr lang="en-US" sz="4400" dirty="0"/>
              <a:t>Fusing with Wi-Fi based indoor localization system</a:t>
            </a:r>
          </a:p>
          <a:p>
            <a:pPr marL="0" indent="0">
              <a:buNone/>
            </a:pPr>
            <a:endParaRPr lang="en-US" sz="4400" dirty="0"/>
          </a:p>
          <a:p>
            <a:r>
              <a:rPr lang="en-US" sz="4400" dirty="0"/>
              <a:t>Better dead-reckoning to facilitate more natural movement</a:t>
            </a:r>
          </a:p>
          <a:p>
            <a:endParaRPr lang="en-US" sz="4400" dirty="0"/>
          </a:p>
          <a:p>
            <a:endParaRPr lang="en-US" sz="3200" dirty="0">
              <a:latin typeface="+mj-lt"/>
            </a:endParaRPr>
          </a:p>
        </p:txBody>
      </p:sp>
      <p:sp>
        <p:nvSpPr>
          <p:cNvPr id="4" name="Slide Number Placeholder 3"/>
          <p:cNvSpPr>
            <a:spLocks noGrp="1"/>
          </p:cNvSpPr>
          <p:nvPr>
            <p:ph type="sldNum" sz="quarter" idx="12"/>
          </p:nvPr>
        </p:nvSpPr>
        <p:spPr/>
        <p:txBody>
          <a:bodyPr/>
          <a:lstStyle/>
          <a:p>
            <a:fld id="{0D522F1B-7C4D-45D9-BBA0-B097EC716052}" type="slidenum">
              <a:rPr lang="en-US" smtClean="0"/>
              <a:t>27</a:t>
            </a:fld>
            <a:endParaRPr lang="en-US"/>
          </a:p>
        </p:txBody>
      </p:sp>
      <p:sp>
        <p:nvSpPr>
          <p:cNvPr id="5" name="TextBox 4"/>
          <p:cNvSpPr txBox="1"/>
          <p:nvPr/>
        </p:nvSpPr>
        <p:spPr>
          <a:xfrm>
            <a:off x="9271591" y="3062177"/>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044204207"/>
      </p:ext>
    </p:extLst>
  </p:cSld>
  <p:clrMapOvr>
    <a:masterClrMapping/>
  </p:clrMapOvr>
  <mc:AlternateContent xmlns:mc="http://schemas.openxmlformats.org/markup-compatibility/2006" xmlns:p14="http://schemas.microsoft.com/office/powerpoint/2010/main">
    <mc:Choice Requires="p14">
      <p:transition p14:dur="0" advTm="1541"/>
    </mc:Choice>
    <mc:Fallback xmlns="">
      <p:transition advTm="154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500"/>
                                        <p:tgtEl>
                                          <p:spTgt spid="3">
                                            <p:txEl>
                                              <p:pRg st="3" end="3"/>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par>
                          <p:cTn id="18" fill="hold">
                            <p:stCondLst>
                              <p:cond delay="1000"/>
                            </p:stCondLst>
                            <p:childTnLst>
                              <p:par>
                                <p:cTn id="19" presetID="10" presetClass="entr" presetSubtype="0" fill="hold" nodeType="after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500"/>
                                        <p:tgtEl>
                                          <p:spTgt spid="3">
                                            <p:txEl>
                                              <p:pRg st="6" end="6"/>
                                            </p:txEl>
                                          </p:spTgt>
                                        </p:tgtEl>
                                      </p:cBhvr>
                                    </p:animEffect>
                                  </p:childTnLst>
                                </p:cTn>
                              </p:par>
                            </p:childTnLst>
                          </p:cTn>
                        </p:par>
                        <p:par>
                          <p:cTn id="22" fill="hold">
                            <p:stCondLst>
                              <p:cond delay="1500"/>
                            </p:stCondLst>
                            <p:childTnLst>
                              <p:par>
                                <p:cTn id="23" presetID="10" presetClass="entr" presetSubtype="0" fill="hold" nodeType="after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Effect transition="in" filter="fade">
                                      <p:cBhvr>
                                        <p:cTn id="25"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ln w="0"/>
                <a:effectLst>
                  <a:outerShdw blurRad="38100" dist="19050" dir="2700000" algn="tl" rotWithShape="0">
                    <a:schemeClr val="dk1">
                      <a:alpha val="40000"/>
                    </a:schemeClr>
                  </a:outerShdw>
                </a:effectLst>
              </a:rPr>
              <a:t>Key Takeaways</a:t>
            </a:r>
          </a:p>
        </p:txBody>
      </p:sp>
      <p:sp>
        <p:nvSpPr>
          <p:cNvPr id="3" name="Content Placeholder 2"/>
          <p:cNvSpPr>
            <a:spLocks noGrp="1"/>
          </p:cNvSpPr>
          <p:nvPr>
            <p:ph idx="1"/>
          </p:nvPr>
        </p:nvSpPr>
        <p:spPr>
          <a:xfrm>
            <a:off x="388620" y="1851660"/>
            <a:ext cx="11571732" cy="4504694"/>
          </a:xfrm>
        </p:spPr>
        <p:txBody>
          <a:bodyPr>
            <a:normAutofit lnSpcReduction="10000"/>
          </a:bodyPr>
          <a:lstStyle/>
          <a:p>
            <a:r>
              <a:rPr lang="en-US" sz="4400" dirty="0"/>
              <a:t>Bringing acoustic based distance measurement to smartphones</a:t>
            </a:r>
          </a:p>
          <a:p>
            <a:pPr marL="0" indent="0">
              <a:buNone/>
            </a:pPr>
            <a:endParaRPr lang="en-US" sz="4400" dirty="0"/>
          </a:p>
          <a:p>
            <a:r>
              <a:rPr lang="en-US" sz="4400" dirty="0"/>
              <a:t>Training-free Smartphone based Mapping</a:t>
            </a:r>
          </a:p>
          <a:p>
            <a:endParaRPr lang="en-US" sz="4400" dirty="0"/>
          </a:p>
          <a:p>
            <a:r>
              <a:rPr lang="en-US" sz="4400" dirty="0"/>
              <a:t>Observations and learnings would be helpful for similar future systems</a:t>
            </a:r>
          </a:p>
          <a:p>
            <a:endParaRPr lang="en-US" sz="4000" dirty="0">
              <a:latin typeface="+mj-lt"/>
            </a:endParaRPr>
          </a:p>
          <a:p>
            <a:endParaRPr lang="en-US" dirty="0">
              <a:latin typeface="+mj-lt"/>
            </a:endParaRPr>
          </a:p>
        </p:txBody>
      </p:sp>
      <p:sp>
        <p:nvSpPr>
          <p:cNvPr id="4" name="Slide Number Placeholder 3"/>
          <p:cNvSpPr>
            <a:spLocks noGrp="1"/>
          </p:cNvSpPr>
          <p:nvPr>
            <p:ph type="sldNum" sz="quarter" idx="12"/>
          </p:nvPr>
        </p:nvSpPr>
        <p:spPr/>
        <p:txBody>
          <a:bodyPr/>
          <a:lstStyle/>
          <a:p>
            <a:fld id="{088FEC65-D79E-4DCE-A549-ACBEE94ABE9E}" type="slidenum">
              <a:rPr lang="en-US" smtClean="0"/>
              <a:t>28</a:t>
            </a:fld>
            <a:endParaRPr lang="en-US"/>
          </a:p>
        </p:txBody>
      </p:sp>
    </p:spTree>
    <p:extLst>
      <p:ext uri="{BB962C8B-B14F-4D97-AF65-F5344CB8AC3E}">
        <p14:creationId xmlns:p14="http://schemas.microsoft.com/office/powerpoint/2010/main" val="5058185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651718"/>
            <a:ext cx="9144000" cy="2387600"/>
          </a:xfrm>
        </p:spPr>
        <p:txBody>
          <a:bodyPr>
            <a:normAutofit fontScale="90000"/>
          </a:bodyPr>
          <a:lstStyle/>
          <a:p>
            <a:r>
              <a:rPr lang="en-US" sz="8800" dirty="0"/>
              <a:t>Thanks! Questions ?</a:t>
            </a:r>
          </a:p>
        </p:txBody>
      </p:sp>
      <p:sp>
        <p:nvSpPr>
          <p:cNvPr id="3" name="Subtitle 2"/>
          <p:cNvSpPr>
            <a:spLocks noGrp="1"/>
          </p:cNvSpPr>
          <p:nvPr>
            <p:ph type="subTitle" idx="1"/>
          </p:nvPr>
        </p:nvSpPr>
        <p:spPr>
          <a:xfrm>
            <a:off x="1524000" y="2835559"/>
            <a:ext cx="9144000" cy="1655762"/>
          </a:xfrm>
        </p:spPr>
        <p:txBody>
          <a:bodyPr>
            <a:normAutofit/>
          </a:bodyPr>
          <a:lstStyle/>
          <a:p>
            <a:r>
              <a:rPr lang="en-US" sz="3600" dirty="0">
                <a:latin typeface="+mj-lt"/>
                <a:hlinkClick r:id="rId3"/>
              </a:rPr>
              <a:t>swadhin@cs.utexas.edu</a:t>
            </a:r>
            <a:endParaRPr lang="en-US" sz="3600" dirty="0">
              <a:latin typeface="+mj-lt"/>
            </a:endParaRPr>
          </a:p>
        </p:txBody>
      </p:sp>
      <p:sp>
        <p:nvSpPr>
          <p:cNvPr id="4" name="Slide Number Placeholder 3"/>
          <p:cNvSpPr>
            <a:spLocks noGrp="1"/>
          </p:cNvSpPr>
          <p:nvPr>
            <p:ph type="sldNum" sz="quarter" idx="12"/>
          </p:nvPr>
        </p:nvSpPr>
        <p:spPr/>
        <p:txBody>
          <a:bodyPr/>
          <a:lstStyle/>
          <a:p>
            <a:fld id="{0D522F1B-7C4D-45D9-BBA0-B097EC716052}" type="slidenum">
              <a:rPr lang="en-US" smtClean="0"/>
              <a:t>29</a:t>
            </a:fld>
            <a:endParaRPr lang="en-US"/>
          </a:p>
        </p:txBody>
      </p:sp>
      <p:pic>
        <p:nvPicPr>
          <p:cNvPr id="6" name="Pictur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968500" y="4796492"/>
            <a:ext cx="4474464" cy="2179320"/>
          </a:xfrm>
          <a:prstGeom prst="rect">
            <a:avLst/>
          </a:prstGeom>
        </p:spPr>
      </p:pic>
    </p:spTree>
    <p:extLst>
      <p:ext uri="{BB962C8B-B14F-4D97-AF65-F5344CB8AC3E}">
        <p14:creationId xmlns:p14="http://schemas.microsoft.com/office/powerpoint/2010/main" val="1936461490"/>
      </p:ext>
    </p:extLst>
  </p:cSld>
  <p:clrMapOvr>
    <a:masterClrMapping/>
  </p:clrMapOvr>
  <mc:AlternateContent xmlns:mc="http://schemas.openxmlformats.org/markup-compatibility/2006" xmlns:p14="http://schemas.microsoft.com/office/powerpoint/2010/main">
    <mc:Choice Requires="p14">
      <p:transition p14:dur="0" advTm="85780"/>
    </mc:Choice>
    <mc:Fallback xmlns="">
      <p:transition advTm="8578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75132-A18E-E742-87D3-569B2798C610}"/>
              </a:ext>
            </a:extLst>
          </p:cNvPr>
          <p:cNvSpPr>
            <a:spLocks noGrp="1"/>
          </p:cNvSpPr>
          <p:nvPr>
            <p:ph type="title"/>
          </p:nvPr>
        </p:nvSpPr>
        <p:spPr/>
        <p:txBody>
          <a:bodyPr/>
          <a:lstStyle/>
          <a:p>
            <a:r>
              <a:rPr lang="en-US" dirty="0">
                <a:ln w="0"/>
                <a:effectLst>
                  <a:outerShdw blurRad="38100" dist="19050" dir="2700000" algn="tl" rotWithShape="0">
                    <a:schemeClr val="dk1">
                      <a:alpha val="40000"/>
                    </a:schemeClr>
                  </a:outerShdw>
                </a:effectLst>
              </a:rPr>
              <a:t>State-of-the-art Mapping Systems</a:t>
            </a:r>
          </a:p>
        </p:txBody>
      </p:sp>
      <p:pic>
        <p:nvPicPr>
          <p:cNvPr id="6" name="Content Placeholder 5">
            <a:extLst>
              <a:ext uri="{FF2B5EF4-FFF2-40B4-BE49-F238E27FC236}">
                <a16:creationId xmlns:a16="http://schemas.microsoft.com/office/drawing/2014/main" id="{E7C6BF7F-3FD3-5845-BD7E-2746038ECC9D}"/>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11326" r="17653"/>
          <a:stretch/>
        </p:blipFill>
        <p:spPr>
          <a:xfrm>
            <a:off x="125507" y="2223251"/>
            <a:ext cx="4019749" cy="3395992"/>
          </a:xfrm>
        </p:spPr>
      </p:pic>
      <p:sp>
        <p:nvSpPr>
          <p:cNvPr id="4" name="Slide Number Placeholder 3">
            <a:extLst>
              <a:ext uri="{FF2B5EF4-FFF2-40B4-BE49-F238E27FC236}">
                <a16:creationId xmlns:a16="http://schemas.microsoft.com/office/drawing/2014/main" id="{199CD651-945E-5D4E-A21F-3361E7CF4333}"/>
              </a:ext>
            </a:extLst>
          </p:cNvPr>
          <p:cNvSpPr>
            <a:spLocks noGrp="1"/>
          </p:cNvSpPr>
          <p:nvPr>
            <p:ph type="sldNum" sz="quarter" idx="12"/>
          </p:nvPr>
        </p:nvSpPr>
        <p:spPr/>
        <p:txBody>
          <a:bodyPr/>
          <a:lstStyle/>
          <a:p>
            <a:fld id="{088FEC65-D79E-4DCE-A549-ACBEE94ABE9E}" type="slidenum">
              <a:rPr lang="en-US" smtClean="0"/>
              <a:t>3</a:t>
            </a:fld>
            <a:endParaRPr lang="en-US"/>
          </a:p>
        </p:txBody>
      </p:sp>
      <p:pic>
        <p:nvPicPr>
          <p:cNvPr id="10" name="Picture 9">
            <a:extLst>
              <a:ext uri="{FF2B5EF4-FFF2-40B4-BE49-F238E27FC236}">
                <a16:creationId xmlns:a16="http://schemas.microsoft.com/office/drawing/2014/main" id="{9E5A715D-1AD6-3F41-AEE4-F345F12B92FC}"/>
              </a:ext>
            </a:extLst>
          </p:cNvPr>
          <p:cNvPicPr>
            <a:picLocks noChangeAspect="1"/>
          </p:cNvPicPr>
          <p:nvPr/>
        </p:nvPicPr>
        <p:blipFill rotWithShape="1">
          <a:blip r:embed="rId4">
            <a:extLst>
              <a:ext uri="{28A0092B-C50C-407E-A947-70E740481C1C}">
                <a14:useLocalDpi xmlns:a14="http://schemas.microsoft.com/office/drawing/2010/main" val="0"/>
              </a:ext>
            </a:extLst>
          </a:blip>
          <a:srcRect l="18104" t="5288" r="26819" b="8777"/>
          <a:stretch/>
        </p:blipFill>
        <p:spPr>
          <a:xfrm>
            <a:off x="4392710" y="2223250"/>
            <a:ext cx="3520988" cy="3431850"/>
          </a:xfrm>
          <a:prstGeom prst="rect">
            <a:avLst/>
          </a:prstGeom>
        </p:spPr>
      </p:pic>
      <p:pic>
        <p:nvPicPr>
          <p:cNvPr id="12" name="Picture 11">
            <a:extLst>
              <a:ext uri="{FF2B5EF4-FFF2-40B4-BE49-F238E27FC236}">
                <a16:creationId xmlns:a16="http://schemas.microsoft.com/office/drawing/2014/main" id="{A214E93A-12DB-444D-89C8-EF62D5114C2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45951" y="2223250"/>
            <a:ext cx="4055242" cy="3413920"/>
          </a:xfrm>
          <a:prstGeom prst="rect">
            <a:avLst/>
          </a:prstGeom>
        </p:spPr>
      </p:pic>
      <p:sp>
        <p:nvSpPr>
          <p:cNvPr id="13" name="TextBox 12">
            <a:extLst>
              <a:ext uri="{FF2B5EF4-FFF2-40B4-BE49-F238E27FC236}">
                <a16:creationId xmlns:a16="http://schemas.microsoft.com/office/drawing/2014/main" id="{F45D3D29-5929-0E40-BACA-21FE9FFFCBBE}"/>
              </a:ext>
            </a:extLst>
          </p:cNvPr>
          <p:cNvSpPr txBox="1"/>
          <p:nvPr/>
        </p:nvSpPr>
        <p:spPr>
          <a:xfrm>
            <a:off x="0" y="5989994"/>
            <a:ext cx="12447254" cy="646331"/>
          </a:xfrm>
          <a:prstGeom prst="rect">
            <a:avLst/>
          </a:prstGeom>
          <a:noFill/>
        </p:spPr>
        <p:txBody>
          <a:bodyPr wrap="none" rtlCol="0">
            <a:spAutoFit/>
          </a:bodyPr>
          <a:lstStyle/>
          <a:p>
            <a:r>
              <a:rPr lang="en-US" sz="3600" dirty="0"/>
              <a:t>Range Finder (LIDAR) + Camera + Robot (Autonomous or Human)</a:t>
            </a:r>
          </a:p>
        </p:txBody>
      </p:sp>
    </p:spTree>
    <p:extLst>
      <p:ext uri="{BB962C8B-B14F-4D97-AF65-F5344CB8AC3E}">
        <p14:creationId xmlns:p14="http://schemas.microsoft.com/office/powerpoint/2010/main" val="2293475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750"/>
                                        <p:tgtEl>
                                          <p:spTgt spid="10"/>
                                        </p:tgtEl>
                                      </p:cBhvr>
                                    </p:animEffect>
                                  </p:childTnLst>
                                </p:cTn>
                              </p:par>
                            </p:childTnLst>
                          </p:cTn>
                        </p:par>
                        <p:par>
                          <p:cTn id="12" fill="hold">
                            <p:stCondLst>
                              <p:cond delay="1750"/>
                            </p:stCondLst>
                            <p:childTnLst>
                              <p:par>
                                <p:cTn id="13" presetID="10" presetClass="entr" presetSubtype="0"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10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1C17D-E632-DC47-8487-38BBE4973FB9}"/>
              </a:ext>
            </a:extLst>
          </p:cNvPr>
          <p:cNvSpPr>
            <a:spLocks noGrp="1"/>
          </p:cNvSpPr>
          <p:nvPr>
            <p:ph type="title"/>
          </p:nvPr>
        </p:nvSpPr>
        <p:spPr/>
        <p:txBody>
          <a:bodyPr/>
          <a:lstStyle/>
          <a:p>
            <a:r>
              <a:rPr lang="en-US" dirty="0"/>
              <a:t>Back-up Slides</a:t>
            </a:r>
          </a:p>
        </p:txBody>
      </p:sp>
      <p:sp>
        <p:nvSpPr>
          <p:cNvPr id="3" name="Content Placeholder 2">
            <a:extLst>
              <a:ext uri="{FF2B5EF4-FFF2-40B4-BE49-F238E27FC236}">
                <a16:creationId xmlns:a16="http://schemas.microsoft.com/office/drawing/2014/main" id="{464D6DCF-6F7D-854B-8E6E-22B32CD328CF}"/>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B9FAA8AB-2278-3349-8EB7-ADF603779AD4}"/>
              </a:ext>
            </a:extLst>
          </p:cNvPr>
          <p:cNvSpPr>
            <a:spLocks noGrp="1"/>
          </p:cNvSpPr>
          <p:nvPr>
            <p:ph type="sldNum" sz="quarter" idx="12"/>
          </p:nvPr>
        </p:nvSpPr>
        <p:spPr/>
        <p:txBody>
          <a:bodyPr/>
          <a:lstStyle/>
          <a:p>
            <a:fld id="{088FEC65-D79E-4DCE-A549-ACBEE94ABE9E}" type="slidenum">
              <a:rPr lang="en-US" smtClean="0"/>
              <a:t>30</a:t>
            </a:fld>
            <a:endParaRPr lang="en-US"/>
          </a:p>
        </p:txBody>
      </p:sp>
    </p:spTree>
    <p:extLst>
      <p:ext uri="{BB962C8B-B14F-4D97-AF65-F5344CB8AC3E}">
        <p14:creationId xmlns:p14="http://schemas.microsoft.com/office/powerpoint/2010/main" val="37508648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FE40BD-F9D1-6F42-A4E0-D733D016BCF5}"/>
              </a:ext>
            </a:extLst>
          </p:cNvPr>
          <p:cNvSpPr>
            <a:spLocks noGrp="1"/>
          </p:cNvSpPr>
          <p:nvPr>
            <p:ph type="title"/>
          </p:nvPr>
        </p:nvSpPr>
        <p:spPr/>
        <p:txBody>
          <a:bodyPr/>
          <a:lstStyle/>
          <a:p>
            <a:r>
              <a:rPr lang="en-US" dirty="0">
                <a:ln w="0"/>
                <a:effectLst>
                  <a:outerShdw blurRad="38100" dist="19050" dir="2700000" algn="tl" rotWithShape="0">
                    <a:schemeClr val="dk1">
                      <a:alpha val="40000"/>
                    </a:schemeClr>
                  </a:outerShdw>
                </a:effectLst>
              </a:rPr>
              <a:t>Robustness to Noise</a:t>
            </a:r>
          </a:p>
        </p:txBody>
      </p:sp>
      <p:sp>
        <p:nvSpPr>
          <p:cNvPr id="4" name="Slide Number Placeholder 3">
            <a:extLst>
              <a:ext uri="{FF2B5EF4-FFF2-40B4-BE49-F238E27FC236}">
                <a16:creationId xmlns:a16="http://schemas.microsoft.com/office/drawing/2014/main" id="{E2F0B7CB-ACCA-CA4A-9E88-72CF060C443F}"/>
              </a:ext>
            </a:extLst>
          </p:cNvPr>
          <p:cNvSpPr>
            <a:spLocks noGrp="1"/>
          </p:cNvSpPr>
          <p:nvPr>
            <p:ph type="sldNum" sz="quarter" idx="12"/>
          </p:nvPr>
        </p:nvSpPr>
        <p:spPr/>
        <p:txBody>
          <a:bodyPr/>
          <a:lstStyle/>
          <a:p>
            <a:fld id="{088FEC65-D79E-4DCE-A549-ACBEE94ABE9E}" type="slidenum">
              <a:rPr lang="en-US" smtClean="0"/>
              <a:t>31</a:t>
            </a:fld>
            <a:endParaRPr lang="en-US"/>
          </a:p>
        </p:txBody>
      </p:sp>
      <p:pic>
        <p:nvPicPr>
          <p:cNvPr id="10" name="Content Placeholder 9">
            <a:extLst>
              <a:ext uri="{FF2B5EF4-FFF2-40B4-BE49-F238E27FC236}">
                <a16:creationId xmlns:a16="http://schemas.microsoft.com/office/drawing/2014/main" id="{E9028CAF-DBE0-4148-B7C9-3658C097364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19788" y="1825625"/>
            <a:ext cx="5752423" cy="4351338"/>
          </a:xfrm>
        </p:spPr>
      </p:pic>
    </p:spTree>
    <p:extLst>
      <p:ext uri="{BB962C8B-B14F-4D97-AF65-F5344CB8AC3E}">
        <p14:creationId xmlns:p14="http://schemas.microsoft.com/office/powerpoint/2010/main" val="17139320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95DBD-E88A-1343-A943-21761E557FDD}"/>
              </a:ext>
            </a:extLst>
          </p:cNvPr>
          <p:cNvSpPr>
            <a:spLocks noGrp="1"/>
          </p:cNvSpPr>
          <p:nvPr>
            <p:ph type="title"/>
          </p:nvPr>
        </p:nvSpPr>
        <p:spPr/>
        <p:txBody>
          <a:bodyPr/>
          <a:lstStyle/>
          <a:p>
            <a:r>
              <a:rPr lang="en-US" dirty="0">
                <a:ln w="0"/>
                <a:effectLst>
                  <a:outerShdw blurRad="38100" dist="19050" dir="2700000" algn="tl" rotWithShape="0">
                    <a:schemeClr val="dk1">
                      <a:alpha val="40000"/>
                    </a:schemeClr>
                  </a:outerShdw>
                </a:effectLst>
              </a:rPr>
              <a:t>Key Observations in FMCW Module</a:t>
            </a:r>
          </a:p>
        </p:txBody>
      </p:sp>
      <p:sp>
        <p:nvSpPr>
          <p:cNvPr id="3" name="Content Placeholder 2">
            <a:extLst>
              <a:ext uri="{FF2B5EF4-FFF2-40B4-BE49-F238E27FC236}">
                <a16:creationId xmlns:a16="http://schemas.microsoft.com/office/drawing/2014/main" id="{62B8432E-9EB7-C041-945B-C4DC823C7DEE}"/>
              </a:ext>
            </a:extLst>
          </p:cNvPr>
          <p:cNvSpPr>
            <a:spLocks noGrp="1"/>
          </p:cNvSpPr>
          <p:nvPr>
            <p:ph idx="1"/>
          </p:nvPr>
        </p:nvSpPr>
        <p:spPr/>
        <p:txBody>
          <a:bodyPr>
            <a:normAutofit/>
          </a:bodyPr>
          <a:lstStyle/>
          <a:p>
            <a:r>
              <a:rPr lang="en-US" sz="3600" dirty="0"/>
              <a:t>Bandwidth (resolution, audibility, frequency response)</a:t>
            </a:r>
          </a:p>
          <a:p>
            <a:pPr lvl="1"/>
            <a:r>
              <a:rPr lang="en-US" sz="3600" dirty="0"/>
              <a:t>11 </a:t>
            </a:r>
            <a:r>
              <a:rPr lang="en-US" sz="3600" dirty="0" err="1"/>
              <a:t>KHz</a:t>
            </a:r>
            <a:r>
              <a:rPr lang="en-US" sz="3600" dirty="0"/>
              <a:t> to 21 </a:t>
            </a:r>
            <a:r>
              <a:rPr lang="en-US" sz="3600" dirty="0" err="1"/>
              <a:t>KHz</a:t>
            </a:r>
            <a:r>
              <a:rPr lang="en-US" sz="3600" dirty="0"/>
              <a:t> at 50% of the Volume level</a:t>
            </a:r>
          </a:p>
          <a:p>
            <a:r>
              <a:rPr lang="en-US" sz="3600" dirty="0"/>
              <a:t>Peak selection (threshold and history based) </a:t>
            </a:r>
          </a:p>
          <a:p>
            <a:r>
              <a:rPr lang="en-US" sz="3600" dirty="0"/>
              <a:t>Junction detection is important</a:t>
            </a:r>
          </a:p>
        </p:txBody>
      </p:sp>
      <p:sp>
        <p:nvSpPr>
          <p:cNvPr id="4" name="Slide Number Placeholder 3">
            <a:extLst>
              <a:ext uri="{FF2B5EF4-FFF2-40B4-BE49-F238E27FC236}">
                <a16:creationId xmlns:a16="http://schemas.microsoft.com/office/drawing/2014/main" id="{9884FE86-B352-DD4A-BAF4-2B86EC1EFBAB}"/>
              </a:ext>
            </a:extLst>
          </p:cNvPr>
          <p:cNvSpPr>
            <a:spLocks noGrp="1"/>
          </p:cNvSpPr>
          <p:nvPr>
            <p:ph type="sldNum" sz="quarter" idx="12"/>
          </p:nvPr>
        </p:nvSpPr>
        <p:spPr/>
        <p:txBody>
          <a:bodyPr/>
          <a:lstStyle/>
          <a:p>
            <a:fld id="{088FEC65-D79E-4DCE-A549-ACBEE94ABE9E}" type="slidenum">
              <a:rPr lang="en-US" smtClean="0"/>
              <a:t>32</a:t>
            </a:fld>
            <a:endParaRPr lang="en-US"/>
          </a:p>
        </p:txBody>
      </p:sp>
      <p:pic>
        <p:nvPicPr>
          <p:cNvPr id="11" name="Picture 10">
            <a:extLst>
              <a:ext uri="{FF2B5EF4-FFF2-40B4-BE49-F238E27FC236}">
                <a16:creationId xmlns:a16="http://schemas.microsoft.com/office/drawing/2014/main" id="{F8CF3639-4D67-FE46-816F-8413792FBF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76154" y="4522893"/>
            <a:ext cx="6776606" cy="1290782"/>
          </a:xfrm>
          <a:prstGeom prst="rect">
            <a:avLst/>
          </a:prstGeom>
        </p:spPr>
      </p:pic>
      <p:pic>
        <p:nvPicPr>
          <p:cNvPr id="6" name="Picture 5">
            <a:extLst>
              <a:ext uri="{FF2B5EF4-FFF2-40B4-BE49-F238E27FC236}">
                <a16:creationId xmlns:a16="http://schemas.microsoft.com/office/drawing/2014/main" id="{8AA4E49B-F4A8-4544-B2EF-E8260ACD8B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38537" y="4207969"/>
            <a:ext cx="3384377" cy="2650031"/>
          </a:xfrm>
          <a:prstGeom prst="rect">
            <a:avLst/>
          </a:prstGeom>
        </p:spPr>
      </p:pic>
    </p:spTree>
    <p:extLst>
      <p:ext uri="{BB962C8B-B14F-4D97-AF65-F5344CB8AC3E}">
        <p14:creationId xmlns:p14="http://schemas.microsoft.com/office/powerpoint/2010/main" val="3126127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1000"/>
                            </p:stCondLst>
                            <p:childTnLst>
                              <p:par>
                                <p:cTn id="26" presetID="10" presetClass="entr" presetSubtype="0"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848A47-1ED0-AE4B-991C-CAF19D341311}"/>
              </a:ext>
            </a:extLst>
          </p:cNvPr>
          <p:cNvSpPr>
            <a:spLocks noGrp="1"/>
          </p:cNvSpPr>
          <p:nvPr>
            <p:ph type="title"/>
          </p:nvPr>
        </p:nvSpPr>
        <p:spPr/>
        <p:txBody>
          <a:bodyPr/>
          <a:lstStyle/>
          <a:p>
            <a:r>
              <a:rPr lang="en-US" dirty="0"/>
              <a:t>Impact of Bandwidth</a:t>
            </a:r>
          </a:p>
        </p:txBody>
      </p:sp>
      <p:sp>
        <p:nvSpPr>
          <p:cNvPr id="4" name="Slide Number Placeholder 3">
            <a:extLst>
              <a:ext uri="{FF2B5EF4-FFF2-40B4-BE49-F238E27FC236}">
                <a16:creationId xmlns:a16="http://schemas.microsoft.com/office/drawing/2014/main" id="{91FB831D-F1B1-184C-99EE-D6AB9055CAC9}"/>
              </a:ext>
            </a:extLst>
          </p:cNvPr>
          <p:cNvSpPr>
            <a:spLocks noGrp="1"/>
          </p:cNvSpPr>
          <p:nvPr>
            <p:ph type="sldNum" sz="quarter" idx="12"/>
          </p:nvPr>
        </p:nvSpPr>
        <p:spPr/>
        <p:txBody>
          <a:bodyPr/>
          <a:lstStyle/>
          <a:p>
            <a:fld id="{088FEC65-D79E-4DCE-A549-ACBEE94ABE9E}" type="slidenum">
              <a:rPr lang="en-US" smtClean="0"/>
              <a:t>33</a:t>
            </a:fld>
            <a:endParaRPr lang="en-US"/>
          </a:p>
        </p:txBody>
      </p:sp>
      <p:pic>
        <p:nvPicPr>
          <p:cNvPr id="10" name="Content Placeholder 9">
            <a:extLst>
              <a:ext uri="{FF2B5EF4-FFF2-40B4-BE49-F238E27FC236}">
                <a16:creationId xmlns:a16="http://schemas.microsoft.com/office/drawing/2014/main" id="{06CCDDF8-9B0D-4D43-A279-A4ABF1D4D19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01558" y="1825625"/>
            <a:ext cx="5388883" cy="4351338"/>
          </a:xfrm>
        </p:spPr>
      </p:pic>
    </p:spTree>
    <p:extLst>
      <p:ext uri="{BB962C8B-B14F-4D97-AF65-F5344CB8AC3E}">
        <p14:creationId xmlns:p14="http://schemas.microsoft.com/office/powerpoint/2010/main" val="31651630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ED27AF-41EA-7442-ADB8-FBB9335C9CC5}"/>
              </a:ext>
            </a:extLst>
          </p:cNvPr>
          <p:cNvSpPr>
            <a:spLocks noGrp="1"/>
          </p:cNvSpPr>
          <p:nvPr>
            <p:ph type="title"/>
          </p:nvPr>
        </p:nvSpPr>
        <p:spPr/>
        <p:txBody>
          <a:bodyPr/>
          <a:lstStyle/>
          <a:p>
            <a:r>
              <a:rPr lang="en-US" dirty="0"/>
              <a:t>Volume Level</a:t>
            </a:r>
          </a:p>
        </p:txBody>
      </p:sp>
      <p:pic>
        <p:nvPicPr>
          <p:cNvPr id="6" name="Content Placeholder 5">
            <a:extLst>
              <a:ext uri="{FF2B5EF4-FFF2-40B4-BE49-F238E27FC236}">
                <a16:creationId xmlns:a16="http://schemas.microsoft.com/office/drawing/2014/main" id="{A1291382-6542-3F4C-9F39-1E775A2B1F30}"/>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 r="282" b="9724"/>
          <a:stretch/>
        </p:blipFill>
        <p:spPr>
          <a:xfrm>
            <a:off x="6263640" y="1919929"/>
            <a:ext cx="5394960" cy="3840791"/>
          </a:xfrm>
        </p:spPr>
      </p:pic>
      <p:sp>
        <p:nvSpPr>
          <p:cNvPr id="4" name="Slide Number Placeholder 3">
            <a:extLst>
              <a:ext uri="{FF2B5EF4-FFF2-40B4-BE49-F238E27FC236}">
                <a16:creationId xmlns:a16="http://schemas.microsoft.com/office/drawing/2014/main" id="{A44995AB-B6DA-1447-98C9-85FD2F9B8124}"/>
              </a:ext>
            </a:extLst>
          </p:cNvPr>
          <p:cNvSpPr>
            <a:spLocks noGrp="1"/>
          </p:cNvSpPr>
          <p:nvPr>
            <p:ph type="sldNum" sz="quarter" idx="12"/>
          </p:nvPr>
        </p:nvSpPr>
        <p:spPr/>
        <p:txBody>
          <a:bodyPr/>
          <a:lstStyle/>
          <a:p>
            <a:fld id="{088FEC65-D79E-4DCE-A549-ACBEE94ABE9E}" type="slidenum">
              <a:rPr lang="en-US" smtClean="0"/>
              <a:t>34</a:t>
            </a:fld>
            <a:endParaRPr lang="en-US"/>
          </a:p>
        </p:txBody>
      </p:sp>
      <p:pic>
        <p:nvPicPr>
          <p:cNvPr id="8" name="Picture 7">
            <a:extLst>
              <a:ext uri="{FF2B5EF4-FFF2-40B4-BE49-F238E27FC236}">
                <a16:creationId xmlns:a16="http://schemas.microsoft.com/office/drawing/2014/main" id="{8A32C6D0-DA66-E641-95FF-21B33EBE75D1}"/>
              </a:ext>
            </a:extLst>
          </p:cNvPr>
          <p:cNvPicPr>
            <a:picLocks noChangeAspect="1"/>
          </p:cNvPicPr>
          <p:nvPr/>
        </p:nvPicPr>
        <p:blipFill rotWithShape="1">
          <a:blip r:embed="rId3">
            <a:extLst>
              <a:ext uri="{28A0092B-C50C-407E-A947-70E740481C1C}">
                <a14:useLocalDpi xmlns:a14="http://schemas.microsoft.com/office/drawing/2010/main" val="0"/>
              </a:ext>
            </a:extLst>
          </a:blip>
          <a:srcRect l="-1" r="-685" b="7821"/>
          <a:stretch/>
        </p:blipFill>
        <p:spPr>
          <a:xfrm>
            <a:off x="137160" y="1874043"/>
            <a:ext cx="5600700" cy="3886677"/>
          </a:xfrm>
          <a:prstGeom prst="rect">
            <a:avLst/>
          </a:prstGeom>
        </p:spPr>
      </p:pic>
      <p:sp>
        <p:nvSpPr>
          <p:cNvPr id="9" name="TextBox 8">
            <a:extLst>
              <a:ext uri="{FF2B5EF4-FFF2-40B4-BE49-F238E27FC236}">
                <a16:creationId xmlns:a16="http://schemas.microsoft.com/office/drawing/2014/main" id="{31596805-DFC1-BF44-86A6-F5D4C9B89EF0}"/>
              </a:ext>
            </a:extLst>
          </p:cNvPr>
          <p:cNvSpPr txBox="1"/>
          <p:nvPr/>
        </p:nvSpPr>
        <p:spPr>
          <a:xfrm>
            <a:off x="2171700" y="5807548"/>
            <a:ext cx="2680093" cy="646331"/>
          </a:xfrm>
          <a:prstGeom prst="rect">
            <a:avLst/>
          </a:prstGeom>
          <a:noFill/>
        </p:spPr>
        <p:txBody>
          <a:bodyPr wrap="none" rtlCol="0">
            <a:spAutoFit/>
          </a:bodyPr>
          <a:lstStyle/>
          <a:p>
            <a:r>
              <a:rPr lang="en-US" sz="3600" dirty="0"/>
              <a:t>Volume Level</a:t>
            </a:r>
          </a:p>
        </p:txBody>
      </p:sp>
      <p:sp>
        <p:nvSpPr>
          <p:cNvPr id="10" name="TextBox 9">
            <a:extLst>
              <a:ext uri="{FF2B5EF4-FFF2-40B4-BE49-F238E27FC236}">
                <a16:creationId xmlns:a16="http://schemas.microsoft.com/office/drawing/2014/main" id="{B8CAD800-0EBE-944A-A898-7D717D337F6B}"/>
              </a:ext>
            </a:extLst>
          </p:cNvPr>
          <p:cNvSpPr txBox="1"/>
          <p:nvPr/>
        </p:nvSpPr>
        <p:spPr>
          <a:xfrm>
            <a:off x="7924800" y="5807547"/>
            <a:ext cx="2680093" cy="646331"/>
          </a:xfrm>
          <a:prstGeom prst="rect">
            <a:avLst/>
          </a:prstGeom>
          <a:noFill/>
        </p:spPr>
        <p:txBody>
          <a:bodyPr wrap="none" rtlCol="0">
            <a:spAutoFit/>
          </a:bodyPr>
          <a:lstStyle/>
          <a:p>
            <a:r>
              <a:rPr lang="en-US" sz="3600" dirty="0"/>
              <a:t>Volume Level</a:t>
            </a:r>
          </a:p>
        </p:txBody>
      </p:sp>
    </p:spTree>
    <p:extLst>
      <p:ext uri="{BB962C8B-B14F-4D97-AF65-F5344CB8AC3E}">
        <p14:creationId xmlns:p14="http://schemas.microsoft.com/office/powerpoint/2010/main" val="3378488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7D47D5-26BA-F24E-91B9-A7EE80FF2182}"/>
              </a:ext>
            </a:extLst>
          </p:cNvPr>
          <p:cNvSpPr>
            <a:spLocks noGrp="1"/>
          </p:cNvSpPr>
          <p:nvPr>
            <p:ph type="title"/>
          </p:nvPr>
        </p:nvSpPr>
        <p:spPr/>
        <p:txBody>
          <a:bodyPr/>
          <a:lstStyle/>
          <a:p>
            <a:r>
              <a:rPr lang="en-US" dirty="0">
                <a:ln w="0"/>
                <a:effectLst>
                  <a:outerShdw blurRad="38100" dist="19050" dir="2700000" algn="tl" rotWithShape="0">
                    <a:schemeClr val="dk1">
                      <a:alpha val="40000"/>
                    </a:schemeClr>
                  </a:outerShdw>
                </a:effectLst>
              </a:rPr>
              <a:t>SAMS: Putting it altogether</a:t>
            </a:r>
          </a:p>
        </p:txBody>
      </p:sp>
      <p:pic>
        <p:nvPicPr>
          <p:cNvPr id="6" name="Content Placeholder 5">
            <a:extLst>
              <a:ext uri="{FF2B5EF4-FFF2-40B4-BE49-F238E27FC236}">
                <a16:creationId xmlns:a16="http://schemas.microsoft.com/office/drawing/2014/main" id="{9C5F3988-602F-1C4B-BDA4-F1BFD4D302C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34308" y="1547417"/>
            <a:ext cx="7255250" cy="5174062"/>
          </a:xfrm>
        </p:spPr>
      </p:pic>
      <p:sp>
        <p:nvSpPr>
          <p:cNvPr id="4" name="Slide Number Placeholder 3">
            <a:extLst>
              <a:ext uri="{FF2B5EF4-FFF2-40B4-BE49-F238E27FC236}">
                <a16:creationId xmlns:a16="http://schemas.microsoft.com/office/drawing/2014/main" id="{B42818DD-0386-6844-9753-4D80B2477172}"/>
              </a:ext>
            </a:extLst>
          </p:cNvPr>
          <p:cNvSpPr>
            <a:spLocks noGrp="1"/>
          </p:cNvSpPr>
          <p:nvPr>
            <p:ph type="sldNum" sz="quarter" idx="12"/>
          </p:nvPr>
        </p:nvSpPr>
        <p:spPr/>
        <p:txBody>
          <a:bodyPr/>
          <a:lstStyle/>
          <a:p>
            <a:fld id="{088FEC65-D79E-4DCE-A549-ACBEE94ABE9E}" type="slidenum">
              <a:rPr lang="en-US" smtClean="0"/>
              <a:t>35</a:t>
            </a:fld>
            <a:endParaRPr lang="en-US"/>
          </a:p>
        </p:txBody>
      </p:sp>
    </p:spTree>
    <p:extLst>
      <p:ext uri="{BB962C8B-B14F-4D97-AF65-F5344CB8AC3E}">
        <p14:creationId xmlns:p14="http://schemas.microsoft.com/office/powerpoint/2010/main" val="1994853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A0367-7DBF-BB41-8917-077F0978D75A}"/>
              </a:ext>
            </a:extLst>
          </p:cNvPr>
          <p:cNvSpPr>
            <a:spLocks noGrp="1"/>
          </p:cNvSpPr>
          <p:nvPr>
            <p:ph type="title"/>
          </p:nvPr>
        </p:nvSpPr>
        <p:spPr/>
        <p:txBody>
          <a:bodyPr/>
          <a:lstStyle/>
          <a:p>
            <a:r>
              <a:rPr lang="en-US" dirty="0"/>
              <a:t>FMCW</a:t>
            </a:r>
          </a:p>
        </p:txBody>
      </p:sp>
      <p:pic>
        <p:nvPicPr>
          <p:cNvPr id="6" name="Content Placeholder 5">
            <a:extLst>
              <a:ext uri="{FF2B5EF4-FFF2-40B4-BE49-F238E27FC236}">
                <a16:creationId xmlns:a16="http://schemas.microsoft.com/office/drawing/2014/main" id="{7E3FD9F1-FBC4-BF40-B7BE-007C6B5E1A3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2029850"/>
            <a:ext cx="6545580" cy="4385216"/>
          </a:xfrm>
        </p:spPr>
      </p:pic>
      <p:sp>
        <p:nvSpPr>
          <p:cNvPr id="4" name="Slide Number Placeholder 3">
            <a:extLst>
              <a:ext uri="{FF2B5EF4-FFF2-40B4-BE49-F238E27FC236}">
                <a16:creationId xmlns:a16="http://schemas.microsoft.com/office/drawing/2014/main" id="{9D2D7411-5419-5A42-B8E6-6A98F0D3E5A8}"/>
              </a:ext>
            </a:extLst>
          </p:cNvPr>
          <p:cNvSpPr>
            <a:spLocks noGrp="1"/>
          </p:cNvSpPr>
          <p:nvPr>
            <p:ph type="sldNum" sz="quarter" idx="12"/>
          </p:nvPr>
        </p:nvSpPr>
        <p:spPr/>
        <p:txBody>
          <a:bodyPr/>
          <a:lstStyle/>
          <a:p>
            <a:fld id="{088FEC65-D79E-4DCE-A549-ACBEE94ABE9E}" type="slidenum">
              <a:rPr lang="en-US" smtClean="0"/>
              <a:t>36</a:t>
            </a:fld>
            <a:endParaRPr lang="en-US"/>
          </a:p>
        </p:txBody>
      </p:sp>
      <p:pic>
        <p:nvPicPr>
          <p:cNvPr id="8" name="Picture 7">
            <a:extLst>
              <a:ext uri="{FF2B5EF4-FFF2-40B4-BE49-F238E27FC236}">
                <a16:creationId xmlns:a16="http://schemas.microsoft.com/office/drawing/2014/main" id="{862EF158-02CF-3D41-929A-2DE7F2E167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92025" y="3703320"/>
            <a:ext cx="4329415" cy="983958"/>
          </a:xfrm>
          <a:prstGeom prst="rect">
            <a:avLst/>
          </a:prstGeom>
        </p:spPr>
      </p:pic>
    </p:spTree>
    <p:extLst>
      <p:ext uri="{BB962C8B-B14F-4D97-AF65-F5344CB8AC3E}">
        <p14:creationId xmlns:p14="http://schemas.microsoft.com/office/powerpoint/2010/main" val="17823817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4CA6B-5278-C84B-B4CE-D059039EAECD}"/>
              </a:ext>
            </a:extLst>
          </p:cNvPr>
          <p:cNvSpPr>
            <a:spLocks noGrp="1"/>
          </p:cNvSpPr>
          <p:nvPr>
            <p:ph type="title"/>
          </p:nvPr>
        </p:nvSpPr>
        <p:spPr/>
        <p:txBody>
          <a:bodyPr/>
          <a:lstStyle/>
          <a:p>
            <a:r>
              <a:rPr lang="en-US" dirty="0"/>
              <a:t>Windowing in FMCW</a:t>
            </a:r>
          </a:p>
        </p:txBody>
      </p:sp>
      <p:pic>
        <p:nvPicPr>
          <p:cNvPr id="6" name="Content Placeholder 5">
            <a:extLst>
              <a:ext uri="{FF2B5EF4-FFF2-40B4-BE49-F238E27FC236}">
                <a16:creationId xmlns:a16="http://schemas.microsoft.com/office/drawing/2014/main" id="{744F021B-6639-2440-A940-AFF47AC293D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31571" y="3193501"/>
            <a:ext cx="4150055" cy="910471"/>
          </a:xfrm>
        </p:spPr>
      </p:pic>
      <p:sp>
        <p:nvSpPr>
          <p:cNvPr id="4" name="Slide Number Placeholder 3">
            <a:extLst>
              <a:ext uri="{FF2B5EF4-FFF2-40B4-BE49-F238E27FC236}">
                <a16:creationId xmlns:a16="http://schemas.microsoft.com/office/drawing/2014/main" id="{E1629A75-74E9-DF4A-BF71-63664F2C9F7E}"/>
              </a:ext>
            </a:extLst>
          </p:cNvPr>
          <p:cNvSpPr>
            <a:spLocks noGrp="1"/>
          </p:cNvSpPr>
          <p:nvPr>
            <p:ph type="sldNum" sz="quarter" idx="12"/>
          </p:nvPr>
        </p:nvSpPr>
        <p:spPr/>
        <p:txBody>
          <a:bodyPr/>
          <a:lstStyle/>
          <a:p>
            <a:fld id="{088FEC65-D79E-4DCE-A549-ACBEE94ABE9E}" type="slidenum">
              <a:rPr lang="en-US" smtClean="0"/>
              <a:t>37</a:t>
            </a:fld>
            <a:endParaRPr lang="en-US"/>
          </a:p>
        </p:txBody>
      </p:sp>
      <p:pic>
        <p:nvPicPr>
          <p:cNvPr id="9" name="Picture 8">
            <a:extLst>
              <a:ext uri="{FF2B5EF4-FFF2-40B4-BE49-F238E27FC236}">
                <a16:creationId xmlns:a16="http://schemas.microsoft.com/office/drawing/2014/main" id="{117CD0D4-9CB2-9C4A-936F-D1929C437A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60469" y="2132896"/>
            <a:ext cx="3831531" cy="3130641"/>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9">
            <a:extLst>
              <a:ext uri="{FF2B5EF4-FFF2-40B4-BE49-F238E27FC236}">
                <a16:creationId xmlns:a16="http://schemas.microsoft.com/office/drawing/2014/main" id="{FCAF0D02-49D1-1045-82BB-991033CBE73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523" y="2132896"/>
            <a:ext cx="3872143" cy="3081162"/>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cxnSp>
        <p:nvCxnSpPr>
          <p:cNvPr id="12" name="Straight Arrow Connector 11">
            <a:extLst>
              <a:ext uri="{FF2B5EF4-FFF2-40B4-BE49-F238E27FC236}">
                <a16:creationId xmlns:a16="http://schemas.microsoft.com/office/drawing/2014/main" id="{F5175F29-612A-A246-860E-61DE0F8840D4}"/>
              </a:ext>
            </a:extLst>
          </p:cNvPr>
          <p:cNvCxnSpPr/>
          <p:nvPr/>
        </p:nvCxnSpPr>
        <p:spPr>
          <a:xfrm>
            <a:off x="4031571" y="4103972"/>
            <a:ext cx="4077980"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2993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par>
                                <p:cTn id="13" presetID="10"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500"/>
                            </p:stCondLst>
                            <p:childTnLst>
                              <p:par>
                                <p:cTn id="17" presetID="10" presetClass="entr" presetSubtype="0"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08DF5-94BF-6449-936B-CE5E99358536}"/>
              </a:ext>
            </a:extLst>
          </p:cNvPr>
          <p:cNvSpPr>
            <a:spLocks noGrp="1"/>
          </p:cNvSpPr>
          <p:nvPr>
            <p:ph type="title"/>
          </p:nvPr>
        </p:nvSpPr>
        <p:spPr/>
        <p:txBody>
          <a:bodyPr/>
          <a:lstStyle/>
          <a:p>
            <a:r>
              <a:rPr lang="en-US" dirty="0"/>
              <a:t>Phone Angle vs Distance Error</a:t>
            </a:r>
          </a:p>
        </p:txBody>
      </p:sp>
      <p:sp>
        <p:nvSpPr>
          <p:cNvPr id="4" name="Slide Number Placeholder 3">
            <a:extLst>
              <a:ext uri="{FF2B5EF4-FFF2-40B4-BE49-F238E27FC236}">
                <a16:creationId xmlns:a16="http://schemas.microsoft.com/office/drawing/2014/main" id="{739C9F63-DB9A-8841-A880-118DB7E23533}"/>
              </a:ext>
            </a:extLst>
          </p:cNvPr>
          <p:cNvSpPr>
            <a:spLocks noGrp="1"/>
          </p:cNvSpPr>
          <p:nvPr>
            <p:ph type="sldNum" sz="quarter" idx="12"/>
          </p:nvPr>
        </p:nvSpPr>
        <p:spPr/>
        <p:txBody>
          <a:bodyPr/>
          <a:lstStyle/>
          <a:p>
            <a:fld id="{088FEC65-D79E-4DCE-A549-ACBEE94ABE9E}" type="slidenum">
              <a:rPr lang="en-US" smtClean="0"/>
              <a:t>38</a:t>
            </a:fld>
            <a:endParaRPr lang="en-US"/>
          </a:p>
        </p:txBody>
      </p:sp>
      <p:pic>
        <p:nvPicPr>
          <p:cNvPr id="6" name="Picture 5">
            <a:extLst>
              <a:ext uri="{FF2B5EF4-FFF2-40B4-BE49-F238E27FC236}">
                <a16:creationId xmlns:a16="http://schemas.microsoft.com/office/drawing/2014/main" id="{6C0E4E88-856D-BD47-9AD0-31473E3313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07088" y="1347792"/>
            <a:ext cx="6377824" cy="2990731"/>
          </a:xfrm>
          <a:prstGeom prst="rect">
            <a:avLst/>
          </a:prstGeom>
        </p:spPr>
      </p:pic>
      <p:pic>
        <p:nvPicPr>
          <p:cNvPr id="10" name="Content Placeholder 9">
            <a:extLst>
              <a:ext uri="{FF2B5EF4-FFF2-40B4-BE49-F238E27FC236}">
                <a16:creationId xmlns:a16="http://schemas.microsoft.com/office/drawing/2014/main" id="{E404ECFE-70B6-EE45-BE5A-446776C98EB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691989" y="4168202"/>
            <a:ext cx="2754962" cy="2188152"/>
          </a:xfrm>
        </p:spPr>
      </p:pic>
      <p:pic>
        <p:nvPicPr>
          <p:cNvPr id="12" name="Picture 11">
            <a:extLst>
              <a:ext uri="{FF2B5EF4-FFF2-40B4-BE49-F238E27FC236}">
                <a16:creationId xmlns:a16="http://schemas.microsoft.com/office/drawing/2014/main" id="{D041FBDF-D221-7B4F-8239-1E4692D2CB2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2208" y="4243992"/>
            <a:ext cx="2813685" cy="2229459"/>
          </a:xfrm>
          <a:prstGeom prst="rect">
            <a:avLst/>
          </a:prstGeom>
        </p:spPr>
      </p:pic>
      <p:pic>
        <p:nvPicPr>
          <p:cNvPr id="16" name="Picture 15">
            <a:extLst>
              <a:ext uri="{FF2B5EF4-FFF2-40B4-BE49-F238E27FC236}">
                <a16:creationId xmlns:a16="http://schemas.microsoft.com/office/drawing/2014/main" id="{D5E2298B-F6F6-FB4C-8E91-083F722F6D6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43656" y="4226368"/>
            <a:ext cx="2782386" cy="2209933"/>
          </a:xfrm>
          <a:prstGeom prst="rect">
            <a:avLst/>
          </a:prstGeom>
        </p:spPr>
      </p:pic>
      <p:sp>
        <p:nvSpPr>
          <p:cNvPr id="17" name="TextBox 16">
            <a:extLst>
              <a:ext uri="{FF2B5EF4-FFF2-40B4-BE49-F238E27FC236}">
                <a16:creationId xmlns:a16="http://schemas.microsoft.com/office/drawing/2014/main" id="{DFECE473-5C2F-5745-A8F0-56C09BFA2E79}"/>
              </a:ext>
            </a:extLst>
          </p:cNvPr>
          <p:cNvSpPr txBox="1"/>
          <p:nvPr/>
        </p:nvSpPr>
        <p:spPr>
          <a:xfrm>
            <a:off x="1580924" y="6436301"/>
            <a:ext cx="1812547" cy="369332"/>
          </a:xfrm>
          <a:prstGeom prst="rect">
            <a:avLst/>
          </a:prstGeom>
          <a:noFill/>
        </p:spPr>
        <p:txBody>
          <a:bodyPr wrap="none" rtlCol="0">
            <a:spAutoFit/>
          </a:bodyPr>
          <a:lstStyle/>
          <a:p>
            <a:r>
              <a:rPr lang="en-US" dirty="0"/>
              <a:t>Straight Reflector</a:t>
            </a:r>
          </a:p>
        </p:txBody>
      </p:sp>
      <p:sp>
        <p:nvSpPr>
          <p:cNvPr id="18" name="TextBox 17">
            <a:extLst>
              <a:ext uri="{FF2B5EF4-FFF2-40B4-BE49-F238E27FC236}">
                <a16:creationId xmlns:a16="http://schemas.microsoft.com/office/drawing/2014/main" id="{66C35DE9-EDDF-8647-A903-21AEFE724EAD}"/>
              </a:ext>
            </a:extLst>
          </p:cNvPr>
          <p:cNvSpPr txBox="1"/>
          <p:nvPr/>
        </p:nvSpPr>
        <p:spPr>
          <a:xfrm>
            <a:off x="5820558" y="6489942"/>
            <a:ext cx="1751954" cy="369332"/>
          </a:xfrm>
          <a:prstGeom prst="rect">
            <a:avLst/>
          </a:prstGeom>
          <a:noFill/>
        </p:spPr>
        <p:txBody>
          <a:bodyPr wrap="none" rtlCol="0">
            <a:spAutoFit/>
          </a:bodyPr>
          <a:lstStyle/>
          <a:p>
            <a:r>
              <a:rPr lang="en-US" dirty="0"/>
              <a:t>Curved Reflector</a:t>
            </a:r>
          </a:p>
        </p:txBody>
      </p:sp>
      <p:sp>
        <p:nvSpPr>
          <p:cNvPr id="19" name="TextBox 18">
            <a:extLst>
              <a:ext uri="{FF2B5EF4-FFF2-40B4-BE49-F238E27FC236}">
                <a16:creationId xmlns:a16="http://schemas.microsoft.com/office/drawing/2014/main" id="{F682B68B-7DA3-B646-A907-6C6099EBC1B9}"/>
              </a:ext>
            </a:extLst>
          </p:cNvPr>
          <p:cNvSpPr txBox="1"/>
          <p:nvPr/>
        </p:nvSpPr>
        <p:spPr>
          <a:xfrm>
            <a:off x="9634979" y="6426082"/>
            <a:ext cx="1236300" cy="369332"/>
          </a:xfrm>
          <a:prstGeom prst="rect">
            <a:avLst/>
          </a:prstGeom>
          <a:noFill/>
        </p:spPr>
        <p:txBody>
          <a:bodyPr wrap="none" rtlCol="0">
            <a:spAutoFit/>
          </a:bodyPr>
          <a:lstStyle/>
          <a:p>
            <a:r>
              <a:rPr lang="en-US" dirty="0"/>
              <a:t>Diff. Angles</a:t>
            </a:r>
          </a:p>
        </p:txBody>
      </p:sp>
    </p:spTree>
    <p:extLst>
      <p:ext uri="{BB962C8B-B14F-4D97-AF65-F5344CB8AC3E}">
        <p14:creationId xmlns:p14="http://schemas.microsoft.com/office/powerpoint/2010/main" val="3265660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500"/>
                                        <p:tgtEl>
                                          <p:spTgt spid="18"/>
                                        </p:tgtEl>
                                      </p:cBhvr>
                                    </p:animEffect>
                                  </p:childTnLst>
                                </p:cTn>
                              </p:par>
                              <p:par>
                                <p:cTn id="15" presetID="10"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par>
                          <p:cTn id="18" fill="hold">
                            <p:stCondLst>
                              <p:cond delay="1000"/>
                            </p:stCondLst>
                            <p:childTnLst>
                              <p:par>
                                <p:cTn id="19" presetID="10" presetClass="entr" presetSubtype="0"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4A672-716A-B749-910F-A010C4996741}"/>
              </a:ext>
            </a:extLst>
          </p:cNvPr>
          <p:cNvSpPr>
            <a:spLocks noGrp="1"/>
          </p:cNvSpPr>
          <p:nvPr>
            <p:ph type="title"/>
          </p:nvPr>
        </p:nvSpPr>
        <p:spPr/>
        <p:txBody>
          <a:bodyPr/>
          <a:lstStyle/>
          <a:p>
            <a:r>
              <a:rPr lang="en-US" dirty="0"/>
              <a:t>Wall Association and Outlier Removal</a:t>
            </a:r>
          </a:p>
        </p:txBody>
      </p:sp>
      <p:sp>
        <p:nvSpPr>
          <p:cNvPr id="4" name="Slide Number Placeholder 3">
            <a:extLst>
              <a:ext uri="{FF2B5EF4-FFF2-40B4-BE49-F238E27FC236}">
                <a16:creationId xmlns:a16="http://schemas.microsoft.com/office/drawing/2014/main" id="{89E3BEDB-3EA0-5541-A712-635AB974C46A}"/>
              </a:ext>
            </a:extLst>
          </p:cNvPr>
          <p:cNvSpPr>
            <a:spLocks noGrp="1"/>
          </p:cNvSpPr>
          <p:nvPr>
            <p:ph type="sldNum" sz="quarter" idx="12"/>
          </p:nvPr>
        </p:nvSpPr>
        <p:spPr/>
        <p:txBody>
          <a:bodyPr/>
          <a:lstStyle/>
          <a:p>
            <a:fld id="{088FEC65-D79E-4DCE-A549-ACBEE94ABE9E}" type="slidenum">
              <a:rPr lang="en-US" smtClean="0"/>
              <a:t>39</a:t>
            </a:fld>
            <a:endParaRPr lang="en-US"/>
          </a:p>
        </p:txBody>
      </p:sp>
      <p:pic>
        <p:nvPicPr>
          <p:cNvPr id="8" name="Picture 7">
            <a:extLst>
              <a:ext uri="{FF2B5EF4-FFF2-40B4-BE49-F238E27FC236}">
                <a16:creationId xmlns:a16="http://schemas.microsoft.com/office/drawing/2014/main" id="{028BD94B-029A-5442-86EE-913CD706D4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2231" y="1623296"/>
            <a:ext cx="5841609" cy="5130910"/>
          </a:xfrm>
          <a:prstGeom prst="rect">
            <a:avLst/>
          </a:prstGeom>
        </p:spPr>
      </p:pic>
      <p:pic>
        <p:nvPicPr>
          <p:cNvPr id="5" name="Picture 4">
            <a:extLst>
              <a:ext uri="{FF2B5EF4-FFF2-40B4-BE49-F238E27FC236}">
                <a16:creationId xmlns:a16="http://schemas.microsoft.com/office/drawing/2014/main" id="{A77B0B9D-0F28-9742-AA2D-6D9F4CDB7F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42070" y="3337723"/>
            <a:ext cx="1333500" cy="457200"/>
          </a:xfrm>
          <a:prstGeom prst="rect">
            <a:avLst/>
          </a:prstGeom>
        </p:spPr>
      </p:pic>
      <p:sp>
        <p:nvSpPr>
          <p:cNvPr id="6" name="TextBox 5">
            <a:extLst>
              <a:ext uri="{FF2B5EF4-FFF2-40B4-BE49-F238E27FC236}">
                <a16:creationId xmlns:a16="http://schemas.microsoft.com/office/drawing/2014/main" id="{7AD5CFA9-0A92-B74D-AA3F-2F230E12EBDC}"/>
              </a:ext>
            </a:extLst>
          </p:cNvPr>
          <p:cNvSpPr txBox="1"/>
          <p:nvPr/>
        </p:nvSpPr>
        <p:spPr>
          <a:xfrm>
            <a:off x="8027963" y="2127739"/>
            <a:ext cx="4164037" cy="1077218"/>
          </a:xfrm>
          <a:prstGeom prst="rect">
            <a:avLst/>
          </a:prstGeom>
          <a:noFill/>
        </p:spPr>
        <p:txBody>
          <a:bodyPr wrap="square" rtlCol="0">
            <a:spAutoFit/>
          </a:bodyPr>
          <a:lstStyle/>
          <a:p>
            <a:r>
              <a:rPr lang="en-US" sz="3200" dirty="0"/>
              <a:t>Outlier removal </a:t>
            </a:r>
          </a:p>
          <a:p>
            <a:r>
              <a:rPr lang="en-US" sz="3200" dirty="0"/>
              <a:t>using Cook’s Distance</a:t>
            </a:r>
          </a:p>
        </p:txBody>
      </p:sp>
    </p:spTree>
    <p:extLst>
      <p:ext uri="{BB962C8B-B14F-4D97-AF65-F5344CB8AC3E}">
        <p14:creationId xmlns:p14="http://schemas.microsoft.com/office/powerpoint/2010/main" val="2936109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0D741-9DC5-6841-BFB5-A7DD259C93AA}"/>
              </a:ext>
            </a:extLst>
          </p:cNvPr>
          <p:cNvSpPr>
            <a:spLocks noGrp="1"/>
          </p:cNvSpPr>
          <p:nvPr>
            <p:ph type="title"/>
          </p:nvPr>
        </p:nvSpPr>
        <p:spPr/>
        <p:txBody>
          <a:bodyPr/>
          <a:lstStyle/>
          <a:p>
            <a:r>
              <a:rPr lang="en-US" dirty="0">
                <a:ln w="0"/>
                <a:effectLst>
                  <a:outerShdw blurRad="38100" dist="19050" dir="2700000" algn="tl" rotWithShape="0">
                    <a:schemeClr val="dk1">
                      <a:alpha val="40000"/>
                    </a:schemeClr>
                  </a:outerShdw>
                </a:effectLst>
              </a:rPr>
              <a:t>Issues with Current Systems</a:t>
            </a:r>
          </a:p>
        </p:txBody>
      </p:sp>
      <p:sp>
        <p:nvSpPr>
          <p:cNvPr id="3" name="Content Placeholder 2">
            <a:extLst>
              <a:ext uri="{FF2B5EF4-FFF2-40B4-BE49-F238E27FC236}">
                <a16:creationId xmlns:a16="http://schemas.microsoft.com/office/drawing/2014/main" id="{7E0C9401-A4D1-0543-BE1C-60F33471F91D}"/>
              </a:ext>
            </a:extLst>
          </p:cNvPr>
          <p:cNvSpPr>
            <a:spLocks noGrp="1"/>
          </p:cNvSpPr>
          <p:nvPr>
            <p:ph idx="1"/>
          </p:nvPr>
        </p:nvSpPr>
        <p:spPr/>
        <p:txBody>
          <a:bodyPr/>
          <a:lstStyle/>
          <a:p>
            <a:r>
              <a:rPr lang="en-US" sz="3600" b="1" dirty="0"/>
              <a:t>Costly</a:t>
            </a:r>
            <a:r>
              <a:rPr lang="en-US" sz="3600" dirty="0"/>
              <a:t> as these are customized setups</a:t>
            </a:r>
          </a:p>
          <a:p>
            <a:endParaRPr lang="en-US" sz="3600" dirty="0"/>
          </a:p>
          <a:p>
            <a:r>
              <a:rPr lang="en-US" sz="3600" dirty="0"/>
              <a:t>Need of </a:t>
            </a:r>
            <a:r>
              <a:rPr lang="en-US" sz="3600" b="1" dirty="0"/>
              <a:t>specialized</a:t>
            </a:r>
            <a:r>
              <a:rPr lang="en-US" sz="3600" dirty="0"/>
              <a:t> operators </a:t>
            </a:r>
          </a:p>
          <a:p>
            <a:endParaRPr lang="en-US" sz="3600" dirty="0"/>
          </a:p>
          <a:p>
            <a:r>
              <a:rPr lang="en-US" sz="3600" dirty="0"/>
              <a:t>Difficult to </a:t>
            </a:r>
            <a:r>
              <a:rPr lang="en-US" sz="3600" b="1" dirty="0"/>
              <a:t>scale</a:t>
            </a:r>
            <a:r>
              <a:rPr lang="en-US" sz="3600" dirty="0"/>
              <a:t> …</a:t>
            </a:r>
            <a:endParaRPr lang="en-US" sz="3600" b="1" dirty="0"/>
          </a:p>
        </p:txBody>
      </p:sp>
      <p:sp>
        <p:nvSpPr>
          <p:cNvPr id="4" name="Slide Number Placeholder 3">
            <a:extLst>
              <a:ext uri="{FF2B5EF4-FFF2-40B4-BE49-F238E27FC236}">
                <a16:creationId xmlns:a16="http://schemas.microsoft.com/office/drawing/2014/main" id="{EFB20281-ED78-7D4D-BB6F-58C7AA321773}"/>
              </a:ext>
            </a:extLst>
          </p:cNvPr>
          <p:cNvSpPr>
            <a:spLocks noGrp="1"/>
          </p:cNvSpPr>
          <p:nvPr>
            <p:ph type="sldNum" sz="quarter" idx="12"/>
          </p:nvPr>
        </p:nvSpPr>
        <p:spPr/>
        <p:txBody>
          <a:bodyPr/>
          <a:lstStyle/>
          <a:p>
            <a:fld id="{088FEC65-D79E-4DCE-A549-ACBEE94ABE9E}" type="slidenum">
              <a:rPr lang="en-US" smtClean="0"/>
              <a:t>4</a:t>
            </a:fld>
            <a:endParaRPr lang="en-US"/>
          </a:p>
        </p:txBody>
      </p:sp>
    </p:spTree>
    <p:extLst>
      <p:ext uri="{BB962C8B-B14F-4D97-AF65-F5344CB8AC3E}">
        <p14:creationId xmlns:p14="http://schemas.microsoft.com/office/powerpoint/2010/main" val="2208022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5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75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75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D2751C-B683-8443-803C-1E4FE1C0A633}"/>
              </a:ext>
            </a:extLst>
          </p:cNvPr>
          <p:cNvSpPr>
            <a:spLocks noGrp="1"/>
          </p:cNvSpPr>
          <p:nvPr>
            <p:ph type="title"/>
          </p:nvPr>
        </p:nvSpPr>
        <p:spPr/>
        <p:txBody>
          <a:bodyPr/>
          <a:lstStyle/>
          <a:p>
            <a:r>
              <a:rPr lang="en-US" dirty="0"/>
              <a:t>FMCW Distance Error</a:t>
            </a:r>
          </a:p>
        </p:txBody>
      </p:sp>
      <p:pic>
        <p:nvPicPr>
          <p:cNvPr id="6" name="Content Placeholder 5">
            <a:extLst>
              <a:ext uri="{FF2B5EF4-FFF2-40B4-BE49-F238E27FC236}">
                <a16:creationId xmlns:a16="http://schemas.microsoft.com/office/drawing/2014/main" id="{FF333E2B-146E-E84D-B0DA-11B65A8C7DC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90216" y="1556730"/>
            <a:ext cx="5801784" cy="4351338"/>
          </a:xfrm>
        </p:spPr>
      </p:pic>
      <p:sp>
        <p:nvSpPr>
          <p:cNvPr id="4" name="Slide Number Placeholder 3">
            <a:extLst>
              <a:ext uri="{FF2B5EF4-FFF2-40B4-BE49-F238E27FC236}">
                <a16:creationId xmlns:a16="http://schemas.microsoft.com/office/drawing/2014/main" id="{AEAC9B4B-AC42-D542-9802-09C29EE86712}"/>
              </a:ext>
            </a:extLst>
          </p:cNvPr>
          <p:cNvSpPr>
            <a:spLocks noGrp="1"/>
          </p:cNvSpPr>
          <p:nvPr>
            <p:ph type="sldNum" sz="quarter" idx="12"/>
          </p:nvPr>
        </p:nvSpPr>
        <p:spPr/>
        <p:txBody>
          <a:bodyPr/>
          <a:lstStyle/>
          <a:p>
            <a:fld id="{088FEC65-D79E-4DCE-A549-ACBEE94ABE9E}" type="slidenum">
              <a:rPr lang="en-US" smtClean="0"/>
              <a:t>40</a:t>
            </a:fld>
            <a:endParaRPr lang="en-US"/>
          </a:p>
        </p:txBody>
      </p:sp>
      <p:pic>
        <p:nvPicPr>
          <p:cNvPr id="8" name="Picture 7">
            <a:extLst>
              <a:ext uri="{FF2B5EF4-FFF2-40B4-BE49-F238E27FC236}">
                <a16:creationId xmlns:a16="http://schemas.microsoft.com/office/drawing/2014/main" id="{674E1260-2516-C247-9929-E6543A34036C}"/>
              </a:ext>
            </a:extLst>
          </p:cNvPr>
          <p:cNvPicPr>
            <a:picLocks noChangeAspect="1"/>
          </p:cNvPicPr>
          <p:nvPr/>
        </p:nvPicPr>
        <p:blipFill rotWithShape="1">
          <a:blip r:embed="rId3">
            <a:extLst>
              <a:ext uri="{28A0092B-C50C-407E-A947-70E740481C1C}">
                <a14:useLocalDpi xmlns:a14="http://schemas.microsoft.com/office/drawing/2010/main" val="0"/>
              </a:ext>
            </a:extLst>
          </a:blip>
          <a:srcRect t="-1" b="1213"/>
          <a:stretch/>
        </p:blipFill>
        <p:spPr>
          <a:xfrm>
            <a:off x="351773" y="1690692"/>
            <a:ext cx="5744227" cy="4393585"/>
          </a:xfrm>
          <a:prstGeom prst="rect">
            <a:avLst/>
          </a:prstGeom>
        </p:spPr>
      </p:pic>
    </p:spTree>
    <p:extLst>
      <p:ext uri="{BB962C8B-B14F-4D97-AF65-F5344CB8AC3E}">
        <p14:creationId xmlns:p14="http://schemas.microsoft.com/office/powerpoint/2010/main" val="29502710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14D522-96F3-A74D-84EF-4A9F41E214DA}"/>
              </a:ext>
            </a:extLst>
          </p:cNvPr>
          <p:cNvSpPr>
            <a:spLocks noGrp="1"/>
          </p:cNvSpPr>
          <p:nvPr>
            <p:ph type="title"/>
          </p:nvPr>
        </p:nvSpPr>
        <p:spPr/>
        <p:txBody>
          <a:bodyPr/>
          <a:lstStyle/>
          <a:p>
            <a:r>
              <a:rPr lang="en-US" dirty="0"/>
              <a:t>Wall Association Accuracy and Outlier Ratio</a:t>
            </a:r>
          </a:p>
        </p:txBody>
      </p:sp>
      <p:pic>
        <p:nvPicPr>
          <p:cNvPr id="6" name="Content Placeholder 5">
            <a:extLst>
              <a:ext uri="{FF2B5EF4-FFF2-40B4-BE49-F238E27FC236}">
                <a16:creationId xmlns:a16="http://schemas.microsoft.com/office/drawing/2014/main" id="{E5CACA70-B05C-D54D-A598-351E4B3968D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07365" y="2356337"/>
            <a:ext cx="8068828" cy="3094893"/>
          </a:xfrm>
        </p:spPr>
      </p:pic>
      <p:sp>
        <p:nvSpPr>
          <p:cNvPr id="4" name="Slide Number Placeholder 3">
            <a:extLst>
              <a:ext uri="{FF2B5EF4-FFF2-40B4-BE49-F238E27FC236}">
                <a16:creationId xmlns:a16="http://schemas.microsoft.com/office/drawing/2014/main" id="{44D9099E-4CD4-6C49-8AA3-0858D5A728F7}"/>
              </a:ext>
            </a:extLst>
          </p:cNvPr>
          <p:cNvSpPr>
            <a:spLocks noGrp="1"/>
          </p:cNvSpPr>
          <p:nvPr>
            <p:ph type="sldNum" sz="quarter" idx="12"/>
          </p:nvPr>
        </p:nvSpPr>
        <p:spPr/>
        <p:txBody>
          <a:bodyPr/>
          <a:lstStyle/>
          <a:p>
            <a:fld id="{088FEC65-D79E-4DCE-A549-ACBEE94ABE9E}" type="slidenum">
              <a:rPr lang="en-US" smtClean="0"/>
              <a:t>41</a:t>
            </a:fld>
            <a:endParaRPr lang="en-US"/>
          </a:p>
        </p:txBody>
      </p:sp>
    </p:spTree>
    <p:extLst>
      <p:ext uri="{BB962C8B-B14F-4D97-AF65-F5344CB8AC3E}">
        <p14:creationId xmlns:p14="http://schemas.microsoft.com/office/powerpoint/2010/main" val="7267290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30E687-0DF9-D740-A5E5-E61B04A15EA0}"/>
              </a:ext>
            </a:extLst>
          </p:cNvPr>
          <p:cNvSpPr>
            <a:spLocks noGrp="1"/>
          </p:cNvSpPr>
          <p:nvPr>
            <p:ph type="title"/>
          </p:nvPr>
        </p:nvSpPr>
        <p:spPr/>
        <p:txBody>
          <a:bodyPr/>
          <a:lstStyle/>
          <a:p>
            <a:r>
              <a:rPr lang="en-US" dirty="0"/>
              <a:t>Contour with Clutter</a:t>
            </a:r>
          </a:p>
        </p:txBody>
      </p:sp>
      <p:sp>
        <p:nvSpPr>
          <p:cNvPr id="4" name="Slide Number Placeholder 3">
            <a:extLst>
              <a:ext uri="{FF2B5EF4-FFF2-40B4-BE49-F238E27FC236}">
                <a16:creationId xmlns:a16="http://schemas.microsoft.com/office/drawing/2014/main" id="{B9602A9D-8932-854B-9FB4-AF8227D14E83}"/>
              </a:ext>
            </a:extLst>
          </p:cNvPr>
          <p:cNvSpPr>
            <a:spLocks noGrp="1"/>
          </p:cNvSpPr>
          <p:nvPr>
            <p:ph type="sldNum" sz="quarter" idx="12"/>
          </p:nvPr>
        </p:nvSpPr>
        <p:spPr/>
        <p:txBody>
          <a:bodyPr/>
          <a:lstStyle/>
          <a:p>
            <a:fld id="{088FEC65-D79E-4DCE-A549-ACBEE94ABE9E}" type="slidenum">
              <a:rPr lang="en-US" smtClean="0"/>
              <a:t>42</a:t>
            </a:fld>
            <a:endParaRPr lang="en-US"/>
          </a:p>
        </p:txBody>
      </p:sp>
      <p:pic>
        <p:nvPicPr>
          <p:cNvPr id="10" name="Content Placeholder 9">
            <a:extLst>
              <a:ext uri="{FF2B5EF4-FFF2-40B4-BE49-F238E27FC236}">
                <a16:creationId xmlns:a16="http://schemas.microsoft.com/office/drawing/2014/main" id="{682513F5-4661-2847-851F-8C7444196B0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89221" y="1825625"/>
            <a:ext cx="5613558" cy="4351338"/>
          </a:xfrm>
        </p:spPr>
      </p:pic>
    </p:spTree>
    <p:extLst>
      <p:ext uri="{BB962C8B-B14F-4D97-AF65-F5344CB8AC3E}">
        <p14:creationId xmlns:p14="http://schemas.microsoft.com/office/powerpoint/2010/main" val="75384206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B626A2-A87B-7B4D-87CD-16B99738B556}"/>
              </a:ext>
            </a:extLst>
          </p:cNvPr>
          <p:cNvSpPr>
            <a:spLocks noGrp="1"/>
          </p:cNvSpPr>
          <p:nvPr>
            <p:ph type="title"/>
          </p:nvPr>
        </p:nvSpPr>
        <p:spPr/>
        <p:txBody>
          <a:bodyPr/>
          <a:lstStyle/>
          <a:p>
            <a:r>
              <a:rPr lang="en-US" dirty="0"/>
              <a:t>CDF Error for Single Wall</a:t>
            </a:r>
          </a:p>
        </p:txBody>
      </p:sp>
      <p:sp>
        <p:nvSpPr>
          <p:cNvPr id="4" name="Slide Number Placeholder 3">
            <a:extLst>
              <a:ext uri="{FF2B5EF4-FFF2-40B4-BE49-F238E27FC236}">
                <a16:creationId xmlns:a16="http://schemas.microsoft.com/office/drawing/2014/main" id="{BD590168-5E26-5F47-B4C5-C397FD30D1A8}"/>
              </a:ext>
            </a:extLst>
          </p:cNvPr>
          <p:cNvSpPr>
            <a:spLocks noGrp="1"/>
          </p:cNvSpPr>
          <p:nvPr>
            <p:ph type="sldNum" sz="quarter" idx="12"/>
          </p:nvPr>
        </p:nvSpPr>
        <p:spPr/>
        <p:txBody>
          <a:bodyPr/>
          <a:lstStyle/>
          <a:p>
            <a:fld id="{088FEC65-D79E-4DCE-A549-ACBEE94ABE9E}" type="slidenum">
              <a:rPr lang="en-US" smtClean="0"/>
              <a:t>43</a:t>
            </a:fld>
            <a:endParaRPr lang="en-US"/>
          </a:p>
        </p:txBody>
      </p:sp>
      <p:pic>
        <p:nvPicPr>
          <p:cNvPr id="5" name="Content Placeholder 4">
            <a:extLst>
              <a:ext uri="{FF2B5EF4-FFF2-40B4-BE49-F238E27FC236}">
                <a16:creationId xmlns:a16="http://schemas.microsoft.com/office/drawing/2014/main" id="{9072A934-1587-4140-9676-F1622B22FE8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38993" y="1983892"/>
            <a:ext cx="5424663" cy="4079261"/>
          </a:xfrm>
          <a:prstGeom prst="rect">
            <a:avLst/>
          </a:prstGeom>
        </p:spPr>
      </p:pic>
    </p:spTree>
    <p:extLst>
      <p:ext uri="{BB962C8B-B14F-4D97-AF65-F5344CB8AC3E}">
        <p14:creationId xmlns:p14="http://schemas.microsoft.com/office/powerpoint/2010/main" val="2018290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21F3F5-8C49-8748-B4A5-5ECEC9FD7F03}"/>
              </a:ext>
            </a:extLst>
          </p:cNvPr>
          <p:cNvSpPr>
            <a:spLocks noGrp="1"/>
          </p:cNvSpPr>
          <p:nvPr>
            <p:ph type="title"/>
          </p:nvPr>
        </p:nvSpPr>
        <p:spPr/>
        <p:txBody>
          <a:bodyPr/>
          <a:lstStyle/>
          <a:p>
            <a:r>
              <a:rPr lang="en-US" dirty="0"/>
              <a:t>Mapping Rooms</a:t>
            </a:r>
          </a:p>
        </p:txBody>
      </p:sp>
      <p:sp>
        <p:nvSpPr>
          <p:cNvPr id="4" name="Slide Number Placeholder 3">
            <a:extLst>
              <a:ext uri="{FF2B5EF4-FFF2-40B4-BE49-F238E27FC236}">
                <a16:creationId xmlns:a16="http://schemas.microsoft.com/office/drawing/2014/main" id="{81F85AD3-771A-3045-B355-9E7DA137EEF8}"/>
              </a:ext>
            </a:extLst>
          </p:cNvPr>
          <p:cNvSpPr>
            <a:spLocks noGrp="1"/>
          </p:cNvSpPr>
          <p:nvPr>
            <p:ph type="sldNum" sz="quarter" idx="12"/>
          </p:nvPr>
        </p:nvSpPr>
        <p:spPr/>
        <p:txBody>
          <a:bodyPr/>
          <a:lstStyle/>
          <a:p>
            <a:fld id="{088FEC65-D79E-4DCE-A549-ACBEE94ABE9E}" type="slidenum">
              <a:rPr lang="en-US" smtClean="0"/>
              <a:t>44</a:t>
            </a:fld>
            <a:endParaRPr lang="en-US"/>
          </a:p>
        </p:txBody>
      </p:sp>
      <p:pic>
        <p:nvPicPr>
          <p:cNvPr id="11" name="Picture 10">
            <a:extLst>
              <a:ext uri="{FF2B5EF4-FFF2-40B4-BE49-F238E27FC236}">
                <a16:creationId xmlns:a16="http://schemas.microsoft.com/office/drawing/2014/main" id="{B72C7069-44B1-9D4D-B163-83FC6F286B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4771" y="1891106"/>
            <a:ext cx="5017477" cy="4130300"/>
          </a:xfrm>
          <a:prstGeom prst="rect">
            <a:avLst/>
          </a:prstGeom>
        </p:spPr>
      </p:pic>
      <p:pic>
        <p:nvPicPr>
          <p:cNvPr id="13" name="Picture 12">
            <a:extLst>
              <a:ext uri="{FF2B5EF4-FFF2-40B4-BE49-F238E27FC236}">
                <a16:creationId xmlns:a16="http://schemas.microsoft.com/office/drawing/2014/main" id="{A7FB54F9-192F-6343-B133-4C6A35043E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0251" y="1925742"/>
            <a:ext cx="4815900" cy="4061027"/>
          </a:xfrm>
          <a:prstGeom prst="rect">
            <a:avLst/>
          </a:prstGeom>
        </p:spPr>
      </p:pic>
    </p:spTree>
    <p:extLst>
      <p:ext uri="{BB962C8B-B14F-4D97-AF65-F5344CB8AC3E}">
        <p14:creationId xmlns:p14="http://schemas.microsoft.com/office/powerpoint/2010/main" val="157982680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0FC53-34BD-224D-9C77-7724FF9B3B58}"/>
              </a:ext>
            </a:extLst>
          </p:cNvPr>
          <p:cNvSpPr>
            <a:spLocks noGrp="1"/>
          </p:cNvSpPr>
          <p:nvPr>
            <p:ph type="title"/>
          </p:nvPr>
        </p:nvSpPr>
        <p:spPr/>
        <p:txBody>
          <a:bodyPr/>
          <a:lstStyle/>
          <a:p>
            <a:r>
              <a:rPr lang="en-US" dirty="0"/>
              <a:t>Mapping Corridors</a:t>
            </a:r>
          </a:p>
        </p:txBody>
      </p:sp>
      <p:sp>
        <p:nvSpPr>
          <p:cNvPr id="4" name="Slide Number Placeholder 3">
            <a:extLst>
              <a:ext uri="{FF2B5EF4-FFF2-40B4-BE49-F238E27FC236}">
                <a16:creationId xmlns:a16="http://schemas.microsoft.com/office/drawing/2014/main" id="{89BB6BB1-9E6A-6B4F-8EB5-D83647F85FD1}"/>
              </a:ext>
            </a:extLst>
          </p:cNvPr>
          <p:cNvSpPr>
            <a:spLocks noGrp="1"/>
          </p:cNvSpPr>
          <p:nvPr>
            <p:ph type="sldNum" sz="quarter" idx="12"/>
          </p:nvPr>
        </p:nvSpPr>
        <p:spPr/>
        <p:txBody>
          <a:bodyPr/>
          <a:lstStyle/>
          <a:p>
            <a:fld id="{088FEC65-D79E-4DCE-A549-ACBEE94ABE9E}" type="slidenum">
              <a:rPr lang="en-US" smtClean="0"/>
              <a:t>45</a:t>
            </a:fld>
            <a:endParaRPr lang="en-US"/>
          </a:p>
        </p:txBody>
      </p:sp>
      <p:pic>
        <p:nvPicPr>
          <p:cNvPr id="9" name="Content Placeholder 8">
            <a:extLst>
              <a:ext uri="{FF2B5EF4-FFF2-40B4-BE49-F238E27FC236}">
                <a16:creationId xmlns:a16="http://schemas.microsoft.com/office/drawing/2014/main" id="{F15867FB-8BA1-664A-B54B-4A1FE581024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847854"/>
            <a:ext cx="5629823" cy="4351338"/>
          </a:xfrm>
        </p:spPr>
      </p:pic>
      <p:pic>
        <p:nvPicPr>
          <p:cNvPr id="11" name="Picture 10">
            <a:extLst>
              <a:ext uri="{FF2B5EF4-FFF2-40B4-BE49-F238E27FC236}">
                <a16:creationId xmlns:a16="http://schemas.microsoft.com/office/drawing/2014/main" id="{E2F66BF5-514B-0145-A9FF-0737D4439B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55040" y="1690692"/>
            <a:ext cx="5607863" cy="4508500"/>
          </a:xfrm>
          <a:prstGeom prst="rect">
            <a:avLst/>
          </a:prstGeom>
        </p:spPr>
      </p:pic>
    </p:spTree>
    <p:extLst>
      <p:ext uri="{BB962C8B-B14F-4D97-AF65-F5344CB8AC3E}">
        <p14:creationId xmlns:p14="http://schemas.microsoft.com/office/powerpoint/2010/main" val="394983815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F2F3E-23CB-894D-A179-EA8568B27AE6}"/>
              </a:ext>
            </a:extLst>
          </p:cNvPr>
          <p:cNvSpPr>
            <a:spLocks noGrp="1"/>
          </p:cNvSpPr>
          <p:nvPr>
            <p:ph type="title"/>
          </p:nvPr>
        </p:nvSpPr>
        <p:spPr/>
        <p:txBody>
          <a:bodyPr/>
          <a:lstStyle/>
          <a:p>
            <a:r>
              <a:rPr lang="en-US" dirty="0"/>
              <a:t>Comparing </a:t>
            </a:r>
            <a:r>
              <a:rPr lang="en-US" dirty="0" err="1"/>
              <a:t>BatMapper</a:t>
            </a:r>
            <a:r>
              <a:rPr lang="en-US" dirty="0"/>
              <a:t> and SAMS</a:t>
            </a:r>
          </a:p>
        </p:txBody>
      </p:sp>
      <p:pic>
        <p:nvPicPr>
          <p:cNvPr id="6" name="Content Placeholder 5">
            <a:extLst>
              <a:ext uri="{FF2B5EF4-FFF2-40B4-BE49-F238E27FC236}">
                <a16:creationId xmlns:a16="http://schemas.microsoft.com/office/drawing/2014/main" id="{6AD117F3-5036-C14F-8F73-E2AA562FC20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768456" y="2933456"/>
            <a:ext cx="3017741" cy="2456023"/>
          </a:xfrm>
        </p:spPr>
      </p:pic>
      <p:sp>
        <p:nvSpPr>
          <p:cNvPr id="4" name="Slide Number Placeholder 3">
            <a:extLst>
              <a:ext uri="{FF2B5EF4-FFF2-40B4-BE49-F238E27FC236}">
                <a16:creationId xmlns:a16="http://schemas.microsoft.com/office/drawing/2014/main" id="{9E5B8FFE-527F-114B-888E-8DC08BC8FDEA}"/>
              </a:ext>
            </a:extLst>
          </p:cNvPr>
          <p:cNvSpPr>
            <a:spLocks noGrp="1"/>
          </p:cNvSpPr>
          <p:nvPr>
            <p:ph type="sldNum" sz="quarter" idx="12"/>
          </p:nvPr>
        </p:nvSpPr>
        <p:spPr/>
        <p:txBody>
          <a:bodyPr/>
          <a:lstStyle/>
          <a:p>
            <a:fld id="{088FEC65-D79E-4DCE-A549-ACBEE94ABE9E}" type="slidenum">
              <a:rPr lang="en-US" smtClean="0"/>
              <a:t>46</a:t>
            </a:fld>
            <a:endParaRPr lang="en-US"/>
          </a:p>
        </p:txBody>
      </p:sp>
      <p:pic>
        <p:nvPicPr>
          <p:cNvPr id="8" name="Picture 7">
            <a:extLst>
              <a:ext uri="{FF2B5EF4-FFF2-40B4-BE49-F238E27FC236}">
                <a16:creationId xmlns:a16="http://schemas.microsoft.com/office/drawing/2014/main" id="{0EA3A936-E4F0-C14C-887B-89EC77B67E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89110" y="2735007"/>
            <a:ext cx="3422517" cy="2654472"/>
          </a:xfrm>
          <a:prstGeom prst="rect">
            <a:avLst/>
          </a:prstGeom>
        </p:spPr>
      </p:pic>
      <p:pic>
        <p:nvPicPr>
          <p:cNvPr id="10" name="Picture 9">
            <a:extLst>
              <a:ext uri="{FF2B5EF4-FFF2-40B4-BE49-F238E27FC236}">
                <a16:creationId xmlns:a16="http://schemas.microsoft.com/office/drawing/2014/main" id="{4D77CEFF-A24C-B94D-A3E4-EC283B11408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1610" y="2602523"/>
            <a:ext cx="3745739" cy="2915001"/>
          </a:xfrm>
          <a:prstGeom prst="rect">
            <a:avLst/>
          </a:prstGeom>
        </p:spPr>
      </p:pic>
      <p:sp>
        <p:nvSpPr>
          <p:cNvPr id="11" name="TextBox 10">
            <a:extLst>
              <a:ext uri="{FF2B5EF4-FFF2-40B4-BE49-F238E27FC236}">
                <a16:creationId xmlns:a16="http://schemas.microsoft.com/office/drawing/2014/main" id="{F9E68DE1-7DCC-2D45-8718-9D26FE9CBF21}"/>
              </a:ext>
            </a:extLst>
          </p:cNvPr>
          <p:cNvSpPr txBox="1"/>
          <p:nvPr/>
        </p:nvSpPr>
        <p:spPr>
          <a:xfrm>
            <a:off x="1223522" y="5890846"/>
            <a:ext cx="1601913" cy="369332"/>
          </a:xfrm>
          <a:prstGeom prst="rect">
            <a:avLst/>
          </a:prstGeom>
          <a:noFill/>
        </p:spPr>
        <p:txBody>
          <a:bodyPr wrap="none" rtlCol="0">
            <a:spAutoFit/>
          </a:bodyPr>
          <a:lstStyle/>
          <a:p>
            <a:r>
              <a:rPr lang="en-US" dirty="0"/>
              <a:t>Curved Surface</a:t>
            </a:r>
          </a:p>
        </p:txBody>
      </p:sp>
      <p:sp>
        <p:nvSpPr>
          <p:cNvPr id="12" name="TextBox 11">
            <a:extLst>
              <a:ext uri="{FF2B5EF4-FFF2-40B4-BE49-F238E27FC236}">
                <a16:creationId xmlns:a16="http://schemas.microsoft.com/office/drawing/2014/main" id="{FF22AF61-FDCE-4241-B3D0-380ABE5D1081}"/>
              </a:ext>
            </a:extLst>
          </p:cNvPr>
          <p:cNvSpPr txBox="1"/>
          <p:nvPr/>
        </p:nvSpPr>
        <p:spPr>
          <a:xfrm>
            <a:off x="5295043" y="5890846"/>
            <a:ext cx="1662506" cy="369332"/>
          </a:xfrm>
          <a:prstGeom prst="rect">
            <a:avLst/>
          </a:prstGeom>
          <a:noFill/>
        </p:spPr>
        <p:txBody>
          <a:bodyPr wrap="none" rtlCol="0">
            <a:spAutoFit/>
          </a:bodyPr>
          <a:lstStyle/>
          <a:p>
            <a:r>
              <a:rPr lang="en-US" dirty="0"/>
              <a:t>Straight Surface</a:t>
            </a:r>
          </a:p>
        </p:txBody>
      </p:sp>
      <p:sp>
        <p:nvSpPr>
          <p:cNvPr id="13" name="TextBox 12">
            <a:extLst>
              <a:ext uri="{FF2B5EF4-FFF2-40B4-BE49-F238E27FC236}">
                <a16:creationId xmlns:a16="http://schemas.microsoft.com/office/drawing/2014/main" id="{CE5B7834-87B2-BB42-A05E-46E2187CD2C0}"/>
              </a:ext>
            </a:extLst>
          </p:cNvPr>
          <p:cNvSpPr txBox="1"/>
          <p:nvPr/>
        </p:nvSpPr>
        <p:spPr>
          <a:xfrm>
            <a:off x="9224214" y="5890846"/>
            <a:ext cx="2561983" cy="369332"/>
          </a:xfrm>
          <a:prstGeom prst="rect">
            <a:avLst/>
          </a:prstGeom>
          <a:noFill/>
        </p:spPr>
        <p:txBody>
          <a:bodyPr wrap="none" rtlCol="0">
            <a:spAutoFit/>
          </a:bodyPr>
          <a:lstStyle/>
          <a:p>
            <a:r>
              <a:rPr lang="en-US" dirty="0"/>
              <a:t>Distance (Echo vs FMCW)</a:t>
            </a:r>
          </a:p>
        </p:txBody>
      </p:sp>
    </p:spTree>
    <p:extLst>
      <p:ext uri="{BB962C8B-B14F-4D97-AF65-F5344CB8AC3E}">
        <p14:creationId xmlns:p14="http://schemas.microsoft.com/office/powerpoint/2010/main" val="80206903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04757-6598-6A4C-8492-28B983AE13BC}"/>
              </a:ext>
            </a:extLst>
          </p:cNvPr>
          <p:cNvSpPr>
            <a:spLocks noGrp="1"/>
          </p:cNvSpPr>
          <p:nvPr>
            <p:ph type="title"/>
          </p:nvPr>
        </p:nvSpPr>
        <p:spPr>
          <a:xfrm>
            <a:off x="158261" y="169683"/>
            <a:ext cx="10515600" cy="1325563"/>
          </a:xfrm>
        </p:spPr>
        <p:txBody>
          <a:bodyPr/>
          <a:lstStyle/>
          <a:p>
            <a:r>
              <a:rPr lang="en-US" dirty="0"/>
              <a:t>Comparing </a:t>
            </a:r>
            <a:r>
              <a:rPr lang="en-US" dirty="0" err="1"/>
              <a:t>BatMapper</a:t>
            </a:r>
            <a:r>
              <a:rPr lang="en-US" dirty="0"/>
              <a:t> and SAMS</a:t>
            </a:r>
          </a:p>
        </p:txBody>
      </p:sp>
      <p:sp>
        <p:nvSpPr>
          <p:cNvPr id="4" name="Slide Number Placeholder 3">
            <a:extLst>
              <a:ext uri="{FF2B5EF4-FFF2-40B4-BE49-F238E27FC236}">
                <a16:creationId xmlns:a16="http://schemas.microsoft.com/office/drawing/2014/main" id="{18019AFF-4D0B-834A-B4BD-8AF98A131B38}"/>
              </a:ext>
            </a:extLst>
          </p:cNvPr>
          <p:cNvSpPr>
            <a:spLocks noGrp="1"/>
          </p:cNvSpPr>
          <p:nvPr>
            <p:ph type="sldNum" sz="quarter" idx="12"/>
          </p:nvPr>
        </p:nvSpPr>
        <p:spPr>
          <a:xfrm>
            <a:off x="5164015" y="6356354"/>
            <a:ext cx="2743200" cy="365125"/>
          </a:xfrm>
        </p:spPr>
        <p:txBody>
          <a:bodyPr/>
          <a:lstStyle/>
          <a:p>
            <a:fld id="{088FEC65-D79E-4DCE-A549-ACBEE94ABE9E}" type="slidenum">
              <a:rPr lang="en-US" smtClean="0"/>
              <a:t>47</a:t>
            </a:fld>
            <a:endParaRPr lang="en-US"/>
          </a:p>
        </p:txBody>
      </p:sp>
      <p:sp>
        <p:nvSpPr>
          <p:cNvPr id="5" name="Slide Number Placeholder 3">
            <a:extLst>
              <a:ext uri="{FF2B5EF4-FFF2-40B4-BE49-F238E27FC236}">
                <a16:creationId xmlns:a16="http://schemas.microsoft.com/office/drawing/2014/main" id="{2902B099-0B28-D241-A195-4250E8774D75}"/>
              </a:ext>
            </a:extLst>
          </p:cNvPr>
          <p:cNvSpPr txBox="1">
            <a:spLocks/>
          </p:cNvSpPr>
          <p:nvPr/>
        </p:nvSpPr>
        <p:spPr>
          <a:xfrm>
            <a:off x="5164015" y="635635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88FEC65-D79E-4DCE-A549-ACBEE94ABE9E}" type="slidenum">
              <a:rPr lang="en-US" smtClean="0"/>
              <a:pPr/>
              <a:t>47</a:t>
            </a:fld>
            <a:endParaRPr lang="en-US" dirty="0"/>
          </a:p>
        </p:txBody>
      </p:sp>
      <p:pic>
        <p:nvPicPr>
          <p:cNvPr id="6" name="Content Placeholder 11">
            <a:extLst>
              <a:ext uri="{FF2B5EF4-FFF2-40B4-BE49-F238E27FC236}">
                <a16:creationId xmlns:a16="http://schemas.microsoft.com/office/drawing/2014/main" id="{4D070D27-5E1B-1F44-94AB-3121942B8369}"/>
              </a:ext>
            </a:extLst>
          </p:cNvPr>
          <p:cNvPicPr>
            <a:picLocks noChangeAspect="1"/>
          </p:cNvPicPr>
          <p:nvPr/>
        </p:nvPicPr>
        <p:blipFill rotWithShape="1">
          <a:blip r:embed="rId2">
            <a:extLst>
              <a:ext uri="{28A0092B-C50C-407E-A947-70E740481C1C}">
                <a14:useLocalDpi xmlns:a14="http://schemas.microsoft.com/office/drawing/2010/main" val="0"/>
              </a:ext>
            </a:extLst>
          </a:blip>
          <a:srcRect l="550" b="1422"/>
          <a:stretch/>
        </p:blipFill>
        <p:spPr>
          <a:xfrm>
            <a:off x="3114399" y="1752600"/>
            <a:ext cx="5357176" cy="4155831"/>
          </a:xfrm>
          <a:prstGeom prst="rect">
            <a:avLst/>
          </a:prstGeom>
        </p:spPr>
      </p:pic>
      <p:cxnSp>
        <p:nvCxnSpPr>
          <p:cNvPr id="7" name="Straight Connector 6">
            <a:extLst>
              <a:ext uri="{FF2B5EF4-FFF2-40B4-BE49-F238E27FC236}">
                <a16:creationId xmlns:a16="http://schemas.microsoft.com/office/drawing/2014/main" id="{8357DC3C-3613-3F4B-9832-8E1C0A26600D}"/>
              </a:ext>
            </a:extLst>
          </p:cNvPr>
          <p:cNvCxnSpPr>
            <a:cxnSpLocks/>
          </p:cNvCxnSpPr>
          <p:nvPr/>
        </p:nvCxnSpPr>
        <p:spPr>
          <a:xfrm>
            <a:off x="3929012" y="2215662"/>
            <a:ext cx="1487049" cy="0"/>
          </a:xfrm>
          <a:prstGeom prst="line">
            <a:avLst/>
          </a:prstGeom>
          <a:ln w="38100">
            <a:solidFill>
              <a:schemeClr val="accent2">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410548D3-87FE-5147-8366-A9CF4FFB4B01}"/>
              </a:ext>
            </a:extLst>
          </p:cNvPr>
          <p:cNvCxnSpPr>
            <a:cxnSpLocks/>
          </p:cNvCxnSpPr>
          <p:nvPr/>
        </p:nvCxnSpPr>
        <p:spPr>
          <a:xfrm flipH="1">
            <a:off x="4576718" y="2170809"/>
            <a:ext cx="9913" cy="2946314"/>
          </a:xfrm>
          <a:prstGeom prst="line">
            <a:avLst/>
          </a:prstGeom>
          <a:ln w="38100">
            <a:solidFill>
              <a:schemeClr val="accent2">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E3827AB3-32D6-1F4C-969A-2D671E5680F5}"/>
              </a:ext>
            </a:extLst>
          </p:cNvPr>
          <p:cNvCxnSpPr>
            <a:cxnSpLocks/>
          </p:cNvCxnSpPr>
          <p:nvPr/>
        </p:nvCxnSpPr>
        <p:spPr>
          <a:xfrm flipH="1">
            <a:off x="5416062" y="2421169"/>
            <a:ext cx="1" cy="2695954"/>
          </a:xfrm>
          <a:prstGeom prst="line">
            <a:avLst/>
          </a:prstGeom>
          <a:ln w="38100">
            <a:solidFill>
              <a:schemeClr val="accent2">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387E732D-D9DC-8843-8C5A-AC762A2E33CC}"/>
              </a:ext>
            </a:extLst>
          </p:cNvPr>
          <p:cNvCxnSpPr>
            <a:cxnSpLocks/>
          </p:cNvCxnSpPr>
          <p:nvPr/>
        </p:nvCxnSpPr>
        <p:spPr>
          <a:xfrm flipV="1">
            <a:off x="3929012" y="4441792"/>
            <a:ext cx="647706" cy="131357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82EE645B-0518-DC49-BEBA-9049E0BB1C56}"/>
              </a:ext>
            </a:extLst>
          </p:cNvPr>
          <p:cNvCxnSpPr>
            <a:cxnSpLocks/>
            <a:stCxn id="13" idx="0"/>
          </p:cNvCxnSpPr>
          <p:nvPr/>
        </p:nvCxnSpPr>
        <p:spPr>
          <a:xfrm flipV="1">
            <a:off x="4665627" y="4744906"/>
            <a:ext cx="725704" cy="160724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73CFAE8B-356D-8A4D-A3E7-1BC93967A14C}"/>
              </a:ext>
            </a:extLst>
          </p:cNvPr>
          <p:cNvSpPr txBox="1"/>
          <p:nvPr/>
        </p:nvSpPr>
        <p:spPr>
          <a:xfrm>
            <a:off x="3382917" y="5652040"/>
            <a:ext cx="817853" cy="400110"/>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sz="2000" b="1" dirty="0"/>
              <a:t>40 cm</a:t>
            </a:r>
          </a:p>
        </p:txBody>
      </p:sp>
      <p:sp>
        <p:nvSpPr>
          <p:cNvPr id="13" name="TextBox 12">
            <a:extLst>
              <a:ext uri="{FF2B5EF4-FFF2-40B4-BE49-F238E27FC236}">
                <a16:creationId xmlns:a16="http://schemas.microsoft.com/office/drawing/2014/main" id="{B4C17FD6-CAD3-7A48-86EB-C130A35C8FFE}"/>
              </a:ext>
            </a:extLst>
          </p:cNvPr>
          <p:cNvSpPr txBox="1"/>
          <p:nvPr/>
        </p:nvSpPr>
        <p:spPr>
          <a:xfrm>
            <a:off x="4167239" y="6352148"/>
            <a:ext cx="996776"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b="1" dirty="0"/>
              <a:t>100 cm</a:t>
            </a:r>
          </a:p>
        </p:txBody>
      </p:sp>
    </p:spTree>
    <p:extLst>
      <p:ext uri="{BB962C8B-B14F-4D97-AF65-F5344CB8AC3E}">
        <p14:creationId xmlns:p14="http://schemas.microsoft.com/office/powerpoint/2010/main" val="2366806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par>
                          <p:cTn id="13" fill="hold">
                            <p:stCondLst>
                              <p:cond delay="500"/>
                            </p:stCondLst>
                            <p:childTnLst>
                              <p:par>
                                <p:cTn id="14" presetID="22" presetClass="entr" presetSubtype="1"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500"/>
                                        <p:tgtEl>
                                          <p:spTgt spid="8"/>
                                        </p:tgtEl>
                                      </p:cBhvr>
                                    </p:animEffect>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up)">
                                      <p:cBhvr>
                                        <p:cTn id="20" dur="500"/>
                                        <p:tgtEl>
                                          <p:spTgt spid="9"/>
                                        </p:tgtEl>
                                      </p:cBhvr>
                                    </p:animEffect>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par>
                          <p:cTn id="28" fill="hold">
                            <p:stCondLst>
                              <p:cond delay="2000"/>
                            </p:stCondLst>
                            <p:childTnLst>
                              <p:par>
                                <p:cTn id="29" presetID="10" presetClass="entr" presetSubtype="0"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par>
                                <p:cTn id="32" presetID="10" presetClass="entr" presetSubtype="0" fill="hold"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A882A-816B-1A4A-AD3B-4360B0F85C02}"/>
              </a:ext>
            </a:extLst>
          </p:cNvPr>
          <p:cNvSpPr>
            <a:spLocks noGrp="1"/>
          </p:cNvSpPr>
          <p:nvPr>
            <p:ph type="title"/>
          </p:nvPr>
        </p:nvSpPr>
        <p:spPr/>
        <p:txBody>
          <a:bodyPr/>
          <a:lstStyle/>
          <a:p>
            <a:r>
              <a:rPr lang="en-US" dirty="0">
                <a:ln w="0"/>
                <a:effectLst>
                  <a:outerShdw blurRad="38100" dist="19050" dir="2700000" algn="tl" rotWithShape="0">
                    <a:schemeClr val="dk1">
                      <a:alpha val="40000"/>
                    </a:schemeClr>
                  </a:outerShdw>
                </a:effectLst>
              </a:rPr>
              <a:t>Myriad of Apps need Indoor Mapping</a:t>
            </a:r>
          </a:p>
        </p:txBody>
      </p:sp>
      <p:sp>
        <p:nvSpPr>
          <p:cNvPr id="4" name="Slide Number Placeholder 3">
            <a:extLst>
              <a:ext uri="{FF2B5EF4-FFF2-40B4-BE49-F238E27FC236}">
                <a16:creationId xmlns:a16="http://schemas.microsoft.com/office/drawing/2014/main" id="{AC78C59C-F9EB-A14B-9C3F-51411A4F2387}"/>
              </a:ext>
            </a:extLst>
          </p:cNvPr>
          <p:cNvSpPr>
            <a:spLocks noGrp="1"/>
          </p:cNvSpPr>
          <p:nvPr>
            <p:ph type="sldNum" sz="quarter" idx="12"/>
          </p:nvPr>
        </p:nvSpPr>
        <p:spPr/>
        <p:txBody>
          <a:bodyPr/>
          <a:lstStyle/>
          <a:p>
            <a:fld id="{088FEC65-D79E-4DCE-A549-ACBEE94ABE9E}" type="slidenum">
              <a:rPr lang="en-US" smtClean="0"/>
              <a:t>48</a:t>
            </a:fld>
            <a:endParaRPr lang="en-US"/>
          </a:p>
        </p:txBody>
      </p:sp>
      <p:sp>
        <p:nvSpPr>
          <p:cNvPr id="8" name="Content Placeholder 7">
            <a:extLst>
              <a:ext uri="{FF2B5EF4-FFF2-40B4-BE49-F238E27FC236}">
                <a16:creationId xmlns:a16="http://schemas.microsoft.com/office/drawing/2014/main" id="{762F41CB-DFC2-944D-92F6-710C807F076B}"/>
              </a:ext>
            </a:extLst>
          </p:cNvPr>
          <p:cNvSpPr>
            <a:spLocks noGrp="1"/>
          </p:cNvSpPr>
          <p:nvPr>
            <p:ph idx="1"/>
          </p:nvPr>
        </p:nvSpPr>
        <p:spPr/>
        <p:txBody>
          <a:bodyPr/>
          <a:lstStyle/>
          <a:p>
            <a:r>
              <a:rPr lang="en-US" sz="3600" dirty="0"/>
              <a:t>Indoor network performance prediction</a:t>
            </a:r>
          </a:p>
          <a:p>
            <a:endParaRPr lang="en-US" sz="3600" dirty="0"/>
          </a:p>
          <a:p>
            <a:r>
              <a:rPr lang="en-US" sz="3600" dirty="0"/>
              <a:t>Wireless network optimization</a:t>
            </a:r>
          </a:p>
          <a:p>
            <a:endParaRPr lang="en-US" sz="3600" dirty="0"/>
          </a:p>
          <a:p>
            <a:r>
              <a:rPr lang="en-US" sz="3600" dirty="0"/>
              <a:t>Indoor construction and facility management</a:t>
            </a:r>
          </a:p>
          <a:p>
            <a:endParaRPr lang="en-US" sz="3600" dirty="0"/>
          </a:p>
          <a:p>
            <a:r>
              <a:rPr lang="en-US" sz="3600" dirty="0"/>
              <a:t>Safety-centric navigation application …</a:t>
            </a:r>
          </a:p>
          <a:p>
            <a:endParaRPr lang="en-US" dirty="0"/>
          </a:p>
        </p:txBody>
      </p:sp>
    </p:spTree>
    <p:extLst>
      <p:ext uri="{BB962C8B-B14F-4D97-AF65-F5344CB8AC3E}">
        <p14:creationId xmlns:p14="http://schemas.microsoft.com/office/powerpoint/2010/main" val="969505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dissolve">
                                      <p:cBhvr>
                                        <p:cTn id="7" dur="750"/>
                                        <p:tgtEl>
                                          <p:spTgt spid="8">
                                            <p:txEl>
                                              <p:pRg st="0" end="0"/>
                                            </p:txEl>
                                          </p:spTgt>
                                        </p:tgtEl>
                                      </p:cBhvr>
                                    </p:animEffect>
                                  </p:childTnLst>
                                </p:cTn>
                              </p:par>
                            </p:childTnLst>
                          </p:cTn>
                        </p:par>
                        <p:par>
                          <p:cTn id="8" fill="hold">
                            <p:stCondLst>
                              <p:cond delay="750"/>
                            </p:stCondLst>
                            <p:childTnLst>
                              <p:par>
                                <p:cTn id="9" presetID="9" presetClass="entr" presetSubtype="0" fill="hold" nodeType="after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animEffect transition="in" filter="dissolve">
                                      <p:cBhvr>
                                        <p:cTn id="11" dur="750"/>
                                        <p:tgtEl>
                                          <p:spTgt spid="8">
                                            <p:txEl>
                                              <p:pRg st="2" end="2"/>
                                            </p:txEl>
                                          </p:spTgt>
                                        </p:tgtEl>
                                      </p:cBhvr>
                                    </p:animEffect>
                                  </p:childTnLst>
                                </p:cTn>
                              </p:par>
                            </p:childTnLst>
                          </p:cTn>
                        </p:par>
                        <p:par>
                          <p:cTn id="12" fill="hold">
                            <p:stCondLst>
                              <p:cond delay="1500"/>
                            </p:stCondLst>
                            <p:childTnLst>
                              <p:par>
                                <p:cTn id="13" presetID="9" presetClass="entr" presetSubtype="0" fill="hold" nodeType="after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animEffect transition="in" filter="dissolve">
                                      <p:cBhvr>
                                        <p:cTn id="15" dur="750"/>
                                        <p:tgtEl>
                                          <p:spTgt spid="8">
                                            <p:txEl>
                                              <p:pRg st="4" end="4"/>
                                            </p:txEl>
                                          </p:spTgt>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8">
                                            <p:txEl>
                                              <p:pRg st="6" end="6"/>
                                            </p:txEl>
                                          </p:spTgt>
                                        </p:tgtEl>
                                        <p:attrNameLst>
                                          <p:attrName>style.visibility</p:attrName>
                                        </p:attrNameLst>
                                      </p:cBhvr>
                                      <p:to>
                                        <p:strVal val="visible"/>
                                      </p:to>
                                    </p:set>
                                    <p:animEffect transition="in" filter="dissolve">
                                      <p:cBhvr>
                                        <p:cTn id="19" dur="75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640" y="-694505"/>
            <a:ext cx="11996928" cy="3566160"/>
          </a:xfrm>
        </p:spPr>
        <p:txBody>
          <a:bodyPr/>
          <a:lstStyle/>
          <a:p>
            <a:pPr algn="ctr"/>
            <a:r>
              <a:rPr lang="en-US" dirty="0">
                <a:solidFill>
                  <a:schemeClr val="bg1"/>
                </a:solidFill>
              </a:rPr>
              <a:t>Can we use a hardware which </a:t>
            </a:r>
            <a:r>
              <a:rPr lang="en-US" dirty="0">
                <a:solidFill>
                  <a:schemeClr val="accent1">
                    <a:lumMod val="60000"/>
                    <a:lumOff val="40000"/>
                  </a:schemeClr>
                </a:solidFill>
              </a:rPr>
              <a:t>everyone owns </a:t>
            </a:r>
            <a:r>
              <a:rPr lang="en-US" dirty="0">
                <a:solidFill>
                  <a:schemeClr val="bg1"/>
                </a:solidFill>
              </a:rPr>
              <a:t>to achieve that ?</a:t>
            </a:r>
          </a:p>
        </p:txBody>
      </p:sp>
      <p:sp>
        <p:nvSpPr>
          <p:cNvPr id="5" name="Slide Number Placeholder 4"/>
          <p:cNvSpPr>
            <a:spLocks noGrp="1"/>
          </p:cNvSpPr>
          <p:nvPr>
            <p:ph type="sldNum" sz="quarter" idx="12"/>
          </p:nvPr>
        </p:nvSpPr>
        <p:spPr/>
        <p:txBody>
          <a:bodyPr/>
          <a:lstStyle/>
          <a:p>
            <a:fld id="{088FEC65-D79E-4DCE-A549-ACBEE94ABE9E}" type="slidenum">
              <a:rPr lang="en-US" smtClean="0"/>
              <a:t>5</a:t>
            </a:fld>
            <a:endParaRPr lang="en-US"/>
          </a:p>
        </p:txBody>
      </p:sp>
      <p:pic>
        <p:nvPicPr>
          <p:cNvPr id="9" name="Picture 8">
            <a:extLst>
              <a:ext uri="{FF2B5EF4-FFF2-40B4-BE49-F238E27FC236}">
                <a16:creationId xmlns:a16="http://schemas.microsoft.com/office/drawing/2014/main" id="{749FC295-3298-EE4F-BB1F-C74FE06C7C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52048" y="3363425"/>
            <a:ext cx="3639669" cy="3522260"/>
          </a:xfrm>
          <a:prstGeom prst="rect">
            <a:avLst/>
          </a:prstGeom>
        </p:spPr>
      </p:pic>
    </p:spTree>
    <p:extLst>
      <p:ext uri="{BB962C8B-B14F-4D97-AF65-F5344CB8AC3E}">
        <p14:creationId xmlns:p14="http://schemas.microsoft.com/office/powerpoint/2010/main" val="838373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childTnLst>
                          </p:cTn>
                        </p:par>
                        <p:par>
                          <p:cTn id="8" fill="hold">
                            <p:stCondLst>
                              <p:cond delay="75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640" y="-580205"/>
            <a:ext cx="11996928" cy="3566160"/>
          </a:xfrm>
        </p:spPr>
        <p:txBody>
          <a:bodyPr/>
          <a:lstStyle/>
          <a:p>
            <a:pPr algn="ctr"/>
            <a:r>
              <a:rPr lang="en-US" dirty="0">
                <a:solidFill>
                  <a:schemeClr val="bg1"/>
                </a:solidFill>
              </a:rPr>
              <a:t>Can we make the process as </a:t>
            </a:r>
            <a:br>
              <a:rPr lang="en-US" dirty="0">
                <a:solidFill>
                  <a:schemeClr val="bg1"/>
                </a:solidFill>
              </a:rPr>
            </a:br>
            <a:r>
              <a:rPr lang="en-US" dirty="0">
                <a:solidFill>
                  <a:schemeClr val="bg1"/>
                </a:solidFill>
              </a:rPr>
              <a:t>simple as possible ?</a:t>
            </a:r>
          </a:p>
        </p:txBody>
      </p:sp>
      <p:sp>
        <p:nvSpPr>
          <p:cNvPr id="5" name="Slide Number Placeholder 4"/>
          <p:cNvSpPr>
            <a:spLocks noGrp="1"/>
          </p:cNvSpPr>
          <p:nvPr>
            <p:ph type="sldNum" sz="quarter" idx="12"/>
          </p:nvPr>
        </p:nvSpPr>
        <p:spPr/>
        <p:txBody>
          <a:bodyPr/>
          <a:lstStyle/>
          <a:p>
            <a:fld id="{088FEC65-D79E-4DCE-A549-ACBEE94ABE9E}" type="slidenum">
              <a:rPr lang="en-US" smtClean="0"/>
              <a:t>6</a:t>
            </a:fld>
            <a:endParaRPr lang="en-US"/>
          </a:p>
        </p:txBody>
      </p:sp>
      <p:sp>
        <p:nvSpPr>
          <p:cNvPr id="6" name="Title 1">
            <a:extLst>
              <a:ext uri="{FF2B5EF4-FFF2-40B4-BE49-F238E27FC236}">
                <a16:creationId xmlns:a16="http://schemas.microsoft.com/office/drawing/2014/main" id="{B9778373-B6E4-D942-BA08-5BFC41249122}"/>
              </a:ext>
            </a:extLst>
          </p:cNvPr>
          <p:cNvSpPr txBox="1">
            <a:spLocks/>
          </p:cNvSpPr>
          <p:nvPr/>
        </p:nvSpPr>
        <p:spPr>
          <a:xfrm>
            <a:off x="0" y="2297465"/>
            <a:ext cx="11996928" cy="3566160"/>
          </a:xfrm>
          <a:prstGeom prst="rect">
            <a:avLst/>
          </a:prstGeom>
        </p:spPr>
        <p:txBody>
          <a:bodyPr vert="horz" lIns="91440" tIns="45720" rIns="91440" bIns="45720" rtlCol="0" anchor="b">
            <a:normAutofit/>
          </a:bodyPr>
          <a:lstStyle>
            <a:lvl1pPr algn="l" defTabSz="914377"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US" dirty="0">
                <a:solidFill>
                  <a:schemeClr val="accent1">
                    <a:lumMod val="60000"/>
                    <a:lumOff val="40000"/>
                  </a:schemeClr>
                </a:solidFill>
              </a:rPr>
              <a:t>Users will just move around </a:t>
            </a:r>
          </a:p>
          <a:p>
            <a:pPr algn="ctr"/>
            <a:r>
              <a:rPr lang="en-US" dirty="0">
                <a:solidFill>
                  <a:schemeClr val="accent1">
                    <a:lumMod val="60000"/>
                    <a:lumOff val="40000"/>
                  </a:schemeClr>
                </a:solidFill>
              </a:rPr>
              <a:t>with their smartphones</a:t>
            </a:r>
          </a:p>
        </p:txBody>
      </p:sp>
    </p:spTree>
    <p:extLst>
      <p:ext uri="{BB962C8B-B14F-4D97-AF65-F5344CB8AC3E}">
        <p14:creationId xmlns:p14="http://schemas.microsoft.com/office/powerpoint/2010/main" val="2482113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0D741-9DC5-6841-BFB5-A7DD259C93AA}"/>
              </a:ext>
            </a:extLst>
          </p:cNvPr>
          <p:cNvSpPr>
            <a:spLocks noGrp="1"/>
          </p:cNvSpPr>
          <p:nvPr>
            <p:ph type="title"/>
          </p:nvPr>
        </p:nvSpPr>
        <p:spPr/>
        <p:txBody>
          <a:bodyPr/>
          <a:lstStyle/>
          <a:p>
            <a:r>
              <a:rPr lang="en-US" dirty="0">
                <a:ln w="0"/>
                <a:effectLst>
                  <a:outerShdw blurRad="38100" dist="19050" dir="2700000" algn="tl" rotWithShape="0">
                    <a:schemeClr val="dk1">
                      <a:alpha val="40000"/>
                    </a:schemeClr>
                  </a:outerShdw>
                </a:effectLst>
              </a:rPr>
              <a:t>Our System: SAMS</a:t>
            </a:r>
          </a:p>
        </p:txBody>
      </p:sp>
      <p:sp>
        <p:nvSpPr>
          <p:cNvPr id="4" name="Slide Number Placeholder 3">
            <a:extLst>
              <a:ext uri="{FF2B5EF4-FFF2-40B4-BE49-F238E27FC236}">
                <a16:creationId xmlns:a16="http://schemas.microsoft.com/office/drawing/2014/main" id="{EFB20281-ED78-7D4D-BB6F-58C7AA321773}"/>
              </a:ext>
            </a:extLst>
          </p:cNvPr>
          <p:cNvSpPr>
            <a:spLocks noGrp="1"/>
          </p:cNvSpPr>
          <p:nvPr>
            <p:ph type="sldNum" sz="quarter" idx="12"/>
          </p:nvPr>
        </p:nvSpPr>
        <p:spPr/>
        <p:txBody>
          <a:bodyPr/>
          <a:lstStyle/>
          <a:p>
            <a:fld id="{088FEC65-D79E-4DCE-A549-ACBEE94ABE9E}" type="slidenum">
              <a:rPr lang="en-US" smtClean="0"/>
              <a:t>7</a:t>
            </a:fld>
            <a:endParaRPr lang="en-US"/>
          </a:p>
        </p:txBody>
      </p:sp>
      <p:pic>
        <p:nvPicPr>
          <p:cNvPr id="26" name="Picture 25">
            <a:extLst>
              <a:ext uri="{FF2B5EF4-FFF2-40B4-BE49-F238E27FC236}">
                <a16:creationId xmlns:a16="http://schemas.microsoft.com/office/drawing/2014/main" id="{D88CE902-46A7-FE42-9F61-B34D51ADD9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6012" y="1423338"/>
            <a:ext cx="9719564" cy="5408909"/>
          </a:xfrm>
          <a:prstGeom prst="rect">
            <a:avLst/>
          </a:prstGeom>
        </p:spPr>
      </p:pic>
      <p:pic>
        <p:nvPicPr>
          <p:cNvPr id="66" name="Picture 65">
            <a:extLst>
              <a:ext uri="{FF2B5EF4-FFF2-40B4-BE49-F238E27FC236}">
                <a16:creationId xmlns:a16="http://schemas.microsoft.com/office/drawing/2014/main" id="{13B8EAFE-57A1-8840-99F1-AED06F184C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3220073" y="3451926"/>
            <a:ext cx="2797398" cy="2940621"/>
          </a:xfrm>
          <a:prstGeom prst="rect">
            <a:avLst/>
          </a:prstGeom>
        </p:spPr>
      </p:pic>
      <p:grpSp>
        <p:nvGrpSpPr>
          <p:cNvPr id="67" name="Group 66">
            <a:extLst>
              <a:ext uri="{FF2B5EF4-FFF2-40B4-BE49-F238E27FC236}">
                <a16:creationId xmlns:a16="http://schemas.microsoft.com/office/drawing/2014/main" id="{F0DF2162-CE6F-5F4D-9A0E-720D565DF623}"/>
              </a:ext>
            </a:extLst>
          </p:cNvPr>
          <p:cNvGrpSpPr/>
          <p:nvPr/>
        </p:nvGrpSpPr>
        <p:grpSpPr>
          <a:xfrm>
            <a:off x="3298602" y="3892274"/>
            <a:ext cx="1159299" cy="1188422"/>
            <a:chOff x="2299858" y="3290457"/>
            <a:chExt cx="997526" cy="1143002"/>
          </a:xfrm>
        </p:grpSpPr>
        <p:sp>
          <p:nvSpPr>
            <p:cNvPr id="68" name="Arc 67">
              <a:extLst>
                <a:ext uri="{FF2B5EF4-FFF2-40B4-BE49-F238E27FC236}">
                  <a16:creationId xmlns:a16="http://schemas.microsoft.com/office/drawing/2014/main" id="{89043BA1-176C-1C49-BA14-85851B3DB007}"/>
                </a:ext>
              </a:extLst>
            </p:cNvPr>
            <p:cNvSpPr/>
            <p:nvPr/>
          </p:nvSpPr>
          <p:spPr>
            <a:xfrm flipH="1">
              <a:off x="2668345" y="3685309"/>
              <a:ext cx="296527" cy="346363"/>
            </a:xfrm>
            <a:prstGeom prst="arc">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43885" tIns="21943" rIns="43885" bIns="21943" numCol="1" spcCol="0" rtlCol="0" fromWordArt="0" anchor="ctr" anchorCtr="0" forceAA="0" compatLnSpc="1">
              <a:prstTxWarp prst="textNoShape">
                <a:avLst/>
              </a:prstTxWarp>
              <a:noAutofit/>
            </a:bodyPr>
            <a:lstStyle/>
            <a:p>
              <a:pPr algn="ctr"/>
              <a:endParaRPr lang="en-US" sz="465">
                <a:ln w="0"/>
                <a:effectLst>
                  <a:outerShdw blurRad="38100" dist="19050" dir="2700000" algn="tl" rotWithShape="0">
                    <a:schemeClr val="dk1">
                      <a:alpha val="40000"/>
                    </a:schemeClr>
                  </a:outerShdw>
                </a:effectLst>
              </a:endParaRPr>
            </a:p>
          </p:txBody>
        </p:sp>
        <p:sp>
          <p:nvSpPr>
            <p:cNvPr id="69" name="Arc 68">
              <a:extLst>
                <a:ext uri="{FF2B5EF4-FFF2-40B4-BE49-F238E27FC236}">
                  <a16:creationId xmlns:a16="http://schemas.microsoft.com/office/drawing/2014/main" id="{CC19262D-EFE5-B04F-896C-C6F1043C75E2}"/>
                </a:ext>
              </a:extLst>
            </p:cNvPr>
            <p:cNvSpPr/>
            <p:nvPr/>
          </p:nvSpPr>
          <p:spPr>
            <a:xfrm flipH="1">
              <a:off x="2549238" y="3546766"/>
              <a:ext cx="540326" cy="651163"/>
            </a:xfrm>
            <a:prstGeom prst="arc">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43885" tIns="21943" rIns="43885" bIns="21943" numCol="1" spcCol="0" rtlCol="0" fromWordArt="0" anchor="ctr" anchorCtr="0" forceAA="0" compatLnSpc="1">
              <a:prstTxWarp prst="textNoShape">
                <a:avLst/>
              </a:prstTxWarp>
              <a:noAutofit/>
            </a:bodyPr>
            <a:lstStyle/>
            <a:p>
              <a:pPr algn="ctr"/>
              <a:endParaRPr lang="en-US" sz="465">
                <a:ln w="0"/>
                <a:effectLst>
                  <a:outerShdw blurRad="38100" dist="19050" dir="2700000" algn="tl" rotWithShape="0">
                    <a:schemeClr val="dk1">
                      <a:alpha val="40000"/>
                    </a:schemeClr>
                  </a:outerShdw>
                </a:effectLst>
              </a:endParaRPr>
            </a:p>
          </p:txBody>
        </p:sp>
        <p:sp>
          <p:nvSpPr>
            <p:cNvPr id="70" name="Arc 69">
              <a:extLst>
                <a:ext uri="{FF2B5EF4-FFF2-40B4-BE49-F238E27FC236}">
                  <a16:creationId xmlns:a16="http://schemas.microsoft.com/office/drawing/2014/main" id="{E6B32D2C-9F83-C743-B7CB-48D560345CCA}"/>
                </a:ext>
              </a:extLst>
            </p:cNvPr>
            <p:cNvSpPr/>
            <p:nvPr/>
          </p:nvSpPr>
          <p:spPr>
            <a:xfrm flipH="1">
              <a:off x="2299858" y="3290457"/>
              <a:ext cx="997526" cy="1143002"/>
            </a:xfrm>
            <a:prstGeom prst="arc">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43885" tIns="21943" rIns="43885" bIns="21943" numCol="1" spcCol="0" rtlCol="0" fromWordArt="0" anchor="ctr" anchorCtr="0" forceAA="0" compatLnSpc="1">
              <a:prstTxWarp prst="textNoShape">
                <a:avLst/>
              </a:prstTxWarp>
              <a:noAutofit/>
            </a:bodyPr>
            <a:lstStyle/>
            <a:p>
              <a:pPr algn="ctr"/>
              <a:endParaRPr lang="en-US" sz="465">
                <a:ln w="0"/>
                <a:effectLst>
                  <a:outerShdw blurRad="38100" dist="19050" dir="2700000" algn="tl" rotWithShape="0">
                    <a:schemeClr val="dk1">
                      <a:alpha val="40000"/>
                    </a:schemeClr>
                  </a:outerShdw>
                </a:effectLst>
              </a:endParaRPr>
            </a:p>
          </p:txBody>
        </p:sp>
        <p:sp>
          <p:nvSpPr>
            <p:cNvPr id="71" name="Arc 70">
              <a:extLst>
                <a:ext uri="{FF2B5EF4-FFF2-40B4-BE49-F238E27FC236}">
                  <a16:creationId xmlns:a16="http://schemas.microsoft.com/office/drawing/2014/main" id="{985A6352-3C4A-F344-98E8-EEABBB1666F0}"/>
                </a:ext>
              </a:extLst>
            </p:cNvPr>
            <p:cNvSpPr/>
            <p:nvPr/>
          </p:nvSpPr>
          <p:spPr>
            <a:xfrm flipH="1">
              <a:off x="2443360" y="3422072"/>
              <a:ext cx="777050" cy="858984"/>
            </a:xfrm>
            <a:prstGeom prst="arc">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43885" tIns="21943" rIns="43885" bIns="21943" numCol="1" spcCol="0" rtlCol="0" fromWordArt="0" anchor="ctr" anchorCtr="0" forceAA="0" compatLnSpc="1">
              <a:prstTxWarp prst="textNoShape">
                <a:avLst/>
              </a:prstTxWarp>
              <a:noAutofit/>
            </a:bodyPr>
            <a:lstStyle/>
            <a:p>
              <a:pPr algn="ctr"/>
              <a:endParaRPr lang="en-US" sz="465">
                <a:ln w="0"/>
                <a:effectLst>
                  <a:outerShdw blurRad="38100" dist="19050" dir="2700000" algn="tl" rotWithShape="0">
                    <a:schemeClr val="dk1">
                      <a:alpha val="40000"/>
                    </a:schemeClr>
                  </a:outerShdw>
                </a:effectLst>
              </a:endParaRPr>
            </a:p>
          </p:txBody>
        </p:sp>
      </p:grpSp>
      <p:grpSp>
        <p:nvGrpSpPr>
          <p:cNvPr id="72" name="Group 71">
            <a:extLst>
              <a:ext uri="{FF2B5EF4-FFF2-40B4-BE49-F238E27FC236}">
                <a16:creationId xmlns:a16="http://schemas.microsoft.com/office/drawing/2014/main" id="{C48003FA-DDA3-A349-97E1-81D1B9D8A9B0}"/>
              </a:ext>
            </a:extLst>
          </p:cNvPr>
          <p:cNvGrpSpPr/>
          <p:nvPr/>
        </p:nvGrpSpPr>
        <p:grpSpPr>
          <a:xfrm flipH="1">
            <a:off x="1823445" y="3657600"/>
            <a:ext cx="1396628" cy="557316"/>
            <a:chOff x="5380236" y="3648056"/>
            <a:chExt cx="1007113" cy="536016"/>
          </a:xfrm>
        </p:grpSpPr>
        <p:cxnSp>
          <p:nvCxnSpPr>
            <p:cNvPr id="73" name="Curved Connector 72">
              <a:extLst>
                <a:ext uri="{FF2B5EF4-FFF2-40B4-BE49-F238E27FC236}">
                  <a16:creationId xmlns:a16="http://schemas.microsoft.com/office/drawing/2014/main" id="{8B355A3D-355B-EC4F-81B5-1C4E5975B8E4}"/>
                </a:ext>
              </a:extLst>
            </p:cNvPr>
            <p:cNvCxnSpPr/>
            <p:nvPr/>
          </p:nvCxnSpPr>
          <p:spPr>
            <a:xfrm rot="10800000" flipV="1">
              <a:off x="5380236" y="3648056"/>
              <a:ext cx="854711" cy="451409"/>
            </a:xfrm>
            <a:prstGeom prst="curved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4" name="Curved Connector 73">
              <a:extLst>
                <a:ext uri="{FF2B5EF4-FFF2-40B4-BE49-F238E27FC236}">
                  <a16:creationId xmlns:a16="http://schemas.microsoft.com/office/drawing/2014/main" id="{F44FDB10-812E-2C40-8BAB-0EA2AAB7190D}"/>
                </a:ext>
              </a:extLst>
            </p:cNvPr>
            <p:cNvCxnSpPr/>
            <p:nvPr/>
          </p:nvCxnSpPr>
          <p:spPr>
            <a:xfrm rot="10800000" flipV="1">
              <a:off x="5668128" y="3800456"/>
              <a:ext cx="719221" cy="383616"/>
            </a:xfrm>
            <a:prstGeom prst="curved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pic>
        <p:nvPicPr>
          <p:cNvPr id="75" name="Picture 74">
            <a:extLst>
              <a:ext uri="{FF2B5EF4-FFF2-40B4-BE49-F238E27FC236}">
                <a16:creationId xmlns:a16="http://schemas.microsoft.com/office/drawing/2014/main" id="{89F62B6A-F9FA-D441-A9C0-A9765B0EBB8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4560985" y="3430748"/>
            <a:ext cx="1988072" cy="2089859"/>
          </a:xfrm>
          <a:prstGeom prst="rect">
            <a:avLst/>
          </a:prstGeom>
        </p:spPr>
      </p:pic>
      <p:pic>
        <p:nvPicPr>
          <p:cNvPr id="76" name="Picture 75">
            <a:extLst>
              <a:ext uri="{FF2B5EF4-FFF2-40B4-BE49-F238E27FC236}">
                <a16:creationId xmlns:a16="http://schemas.microsoft.com/office/drawing/2014/main" id="{93293D33-12B7-6443-8722-70BD956A26C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65637" y="3505200"/>
            <a:ext cx="1917246" cy="2015407"/>
          </a:xfrm>
          <a:prstGeom prst="rect">
            <a:avLst/>
          </a:prstGeom>
        </p:spPr>
      </p:pic>
      <p:pic>
        <p:nvPicPr>
          <p:cNvPr id="77" name="Picture 76">
            <a:extLst>
              <a:ext uri="{FF2B5EF4-FFF2-40B4-BE49-F238E27FC236}">
                <a16:creationId xmlns:a16="http://schemas.microsoft.com/office/drawing/2014/main" id="{70F65453-B652-E248-942D-E59C4E1764F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03708" y="3657601"/>
            <a:ext cx="2718874" cy="2858078"/>
          </a:xfrm>
          <a:prstGeom prst="rect">
            <a:avLst/>
          </a:prstGeom>
        </p:spPr>
      </p:pic>
      <p:cxnSp>
        <p:nvCxnSpPr>
          <p:cNvPr id="79" name="Straight Arrow Connector 78">
            <a:extLst>
              <a:ext uri="{FF2B5EF4-FFF2-40B4-BE49-F238E27FC236}">
                <a16:creationId xmlns:a16="http://schemas.microsoft.com/office/drawing/2014/main" id="{9C01A85B-B3F4-0541-ABDF-FE7E7A68CEFC}"/>
              </a:ext>
            </a:extLst>
          </p:cNvPr>
          <p:cNvCxnSpPr/>
          <p:nvPr/>
        </p:nvCxnSpPr>
        <p:spPr>
          <a:xfrm flipV="1">
            <a:off x="5091953" y="5378824"/>
            <a:ext cx="555812" cy="573741"/>
          </a:xfrm>
          <a:prstGeom prst="straightConnector1">
            <a:avLst/>
          </a:prstGeom>
          <a:ln w="76200">
            <a:solidFill>
              <a:schemeClr val="accent2">
                <a:lumMod val="7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C30A862C-132C-5C41-8B5F-E91ECF2F0C53}"/>
              </a:ext>
            </a:extLst>
          </p:cNvPr>
          <p:cNvCxnSpPr>
            <a:cxnSpLocks/>
          </p:cNvCxnSpPr>
          <p:nvPr/>
        </p:nvCxnSpPr>
        <p:spPr>
          <a:xfrm>
            <a:off x="5913648" y="5378824"/>
            <a:ext cx="1166377" cy="0"/>
          </a:xfrm>
          <a:prstGeom prst="straightConnector1">
            <a:avLst/>
          </a:prstGeom>
          <a:ln w="76200">
            <a:solidFill>
              <a:schemeClr val="accent2">
                <a:lumMod val="7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83" name="Straight Arrow Connector 82">
            <a:extLst>
              <a:ext uri="{FF2B5EF4-FFF2-40B4-BE49-F238E27FC236}">
                <a16:creationId xmlns:a16="http://schemas.microsoft.com/office/drawing/2014/main" id="{222A26F2-7F6A-2843-B2EA-8C0208C44A87}"/>
              </a:ext>
            </a:extLst>
          </p:cNvPr>
          <p:cNvCxnSpPr>
            <a:cxnSpLocks/>
          </p:cNvCxnSpPr>
          <p:nvPr/>
        </p:nvCxnSpPr>
        <p:spPr>
          <a:xfrm>
            <a:off x="7324260" y="5378824"/>
            <a:ext cx="1306789" cy="806823"/>
          </a:xfrm>
          <a:prstGeom prst="straightConnector1">
            <a:avLst/>
          </a:prstGeom>
          <a:ln w="76200">
            <a:solidFill>
              <a:schemeClr val="accent2">
                <a:lumMod val="7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86" name="TextBox 85">
            <a:extLst>
              <a:ext uri="{FF2B5EF4-FFF2-40B4-BE49-F238E27FC236}">
                <a16:creationId xmlns:a16="http://schemas.microsoft.com/office/drawing/2014/main" id="{7D62B4FE-9581-4349-BFBD-1E592A955AB1}"/>
              </a:ext>
            </a:extLst>
          </p:cNvPr>
          <p:cNvSpPr txBox="1"/>
          <p:nvPr/>
        </p:nvSpPr>
        <p:spPr>
          <a:xfrm>
            <a:off x="2034790" y="2329764"/>
            <a:ext cx="7253268" cy="646331"/>
          </a:xfrm>
          <a:prstGeom prst="rect">
            <a:avLst/>
          </a:prstGeom>
          <a:noFill/>
        </p:spPr>
        <p:txBody>
          <a:bodyPr wrap="none" rtlCol="0">
            <a:spAutoFit/>
          </a:bodyPr>
          <a:lstStyle/>
          <a:p>
            <a:r>
              <a:rPr lang="en-US" sz="3600" dirty="0"/>
              <a:t>Acoustic FMCW Radar based Distance</a:t>
            </a:r>
          </a:p>
        </p:txBody>
      </p:sp>
      <p:sp>
        <p:nvSpPr>
          <p:cNvPr id="87" name="TextBox 86">
            <a:extLst>
              <a:ext uri="{FF2B5EF4-FFF2-40B4-BE49-F238E27FC236}">
                <a16:creationId xmlns:a16="http://schemas.microsoft.com/office/drawing/2014/main" id="{61C5D8B5-FE4A-E749-9971-C34378ABCDB0}"/>
              </a:ext>
            </a:extLst>
          </p:cNvPr>
          <p:cNvSpPr txBox="1"/>
          <p:nvPr/>
        </p:nvSpPr>
        <p:spPr>
          <a:xfrm>
            <a:off x="2818722" y="1691495"/>
            <a:ext cx="5685404" cy="646331"/>
          </a:xfrm>
          <a:prstGeom prst="rect">
            <a:avLst/>
          </a:prstGeom>
          <a:noFill/>
        </p:spPr>
        <p:txBody>
          <a:bodyPr wrap="square" rtlCol="0">
            <a:spAutoFit/>
          </a:bodyPr>
          <a:lstStyle/>
          <a:p>
            <a:r>
              <a:rPr lang="en-US" sz="3600" dirty="0"/>
              <a:t>IMU based Dead Reckoning</a:t>
            </a:r>
          </a:p>
        </p:txBody>
      </p:sp>
      <p:sp>
        <p:nvSpPr>
          <p:cNvPr id="3" name="TextBox 2">
            <a:extLst>
              <a:ext uri="{FF2B5EF4-FFF2-40B4-BE49-F238E27FC236}">
                <a16:creationId xmlns:a16="http://schemas.microsoft.com/office/drawing/2014/main" id="{71F0A638-378D-BC4C-B536-D913507B7823}"/>
              </a:ext>
            </a:extLst>
          </p:cNvPr>
          <p:cNvSpPr txBox="1"/>
          <p:nvPr/>
        </p:nvSpPr>
        <p:spPr>
          <a:xfrm>
            <a:off x="5028065" y="2897209"/>
            <a:ext cx="2330318" cy="646331"/>
          </a:xfrm>
          <a:prstGeom prst="rect">
            <a:avLst/>
          </a:prstGeom>
          <a:noFill/>
        </p:spPr>
        <p:txBody>
          <a:bodyPr wrap="none" rtlCol="0">
            <a:spAutoFit/>
          </a:bodyPr>
          <a:lstStyle/>
          <a:p>
            <a:r>
              <a:rPr lang="en-US" sz="3600" dirty="0"/>
              <a:t>2D Contour</a:t>
            </a:r>
          </a:p>
        </p:txBody>
      </p:sp>
    </p:spTree>
    <p:extLst>
      <p:ext uri="{BB962C8B-B14F-4D97-AF65-F5344CB8AC3E}">
        <p14:creationId xmlns:p14="http://schemas.microsoft.com/office/powerpoint/2010/main" val="992006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6"/>
                                        </p:tgtEl>
                                        <p:attrNameLst>
                                          <p:attrName>style.visibility</p:attrName>
                                        </p:attrNameLst>
                                      </p:cBhvr>
                                      <p:to>
                                        <p:strVal val="visible"/>
                                      </p:to>
                                    </p:set>
                                    <p:animEffect transition="in" filter="fade">
                                      <p:cBhvr>
                                        <p:cTn id="12" dur="750"/>
                                        <p:tgtEl>
                                          <p:spTgt spid="6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7"/>
                                        </p:tgtEl>
                                        <p:attrNameLst>
                                          <p:attrName>style.visibility</p:attrName>
                                        </p:attrNameLst>
                                      </p:cBhvr>
                                      <p:to>
                                        <p:strVal val="visible"/>
                                      </p:to>
                                    </p:set>
                                    <p:animEffect transition="in" filter="blinds(horizontal)">
                                      <p:cBhvr>
                                        <p:cTn id="17" dur="500"/>
                                        <p:tgtEl>
                                          <p:spTgt spid="6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72"/>
                                        </p:tgtEl>
                                        <p:attrNameLst>
                                          <p:attrName>style.visibility</p:attrName>
                                        </p:attrNameLst>
                                      </p:cBhvr>
                                      <p:to>
                                        <p:strVal val="visible"/>
                                      </p:to>
                                    </p:set>
                                    <p:animEffect transition="in" filter="blinds(horizontal)">
                                      <p:cBhvr>
                                        <p:cTn id="22" dur="500"/>
                                        <p:tgtEl>
                                          <p:spTgt spid="72"/>
                                        </p:tgtEl>
                                      </p:cBhvr>
                                    </p:animEffect>
                                  </p:childTnLst>
                                </p:cTn>
                              </p:par>
                            </p:childTnLst>
                          </p:cTn>
                        </p:par>
                        <p:par>
                          <p:cTn id="23" fill="hold">
                            <p:stCondLst>
                              <p:cond delay="500"/>
                            </p:stCondLst>
                            <p:childTnLst>
                              <p:par>
                                <p:cTn id="24" presetID="9" presetClass="entr" presetSubtype="0" fill="hold" grpId="0" nodeType="afterEffect">
                                  <p:stCondLst>
                                    <p:cond delay="0"/>
                                  </p:stCondLst>
                                  <p:childTnLst>
                                    <p:set>
                                      <p:cBhvr>
                                        <p:cTn id="25" dur="1" fill="hold">
                                          <p:stCondLst>
                                            <p:cond delay="0"/>
                                          </p:stCondLst>
                                        </p:cTn>
                                        <p:tgtEl>
                                          <p:spTgt spid="86"/>
                                        </p:tgtEl>
                                        <p:attrNameLst>
                                          <p:attrName>style.visibility</p:attrName>
                                        </p:attrNameLst>
                                      </p:cBhvr>
                                      <p:to>
                                        <p:strVal val="visible"/>
                                      </p:to>
                                    </p:set>
                                    <p:animEffect transition="in" filter="dissolve">
                                      <p:cBhvr>
                                        <p:cTn id="26" dur="500"/>
                                        <p:tgtEl>
                                          <p:spTgt spid="8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500"/>
                                        <p:tgtEl>
                                          <p:spTgt spid="66"/>
                                        </p:tgtEl>
                                      </p:cBhvr>
                                    </p:animEffect>
                                    <p:set>
                                      <p:cBhvr>
                                        <p:cTn id="31" dur="1" fill="hold">
                                          <p:stCondLst>
                                            <p:cond delay="499"/>
                                          </p:stCondLst>
                                        </p:cTn>
                                        <p:tgtEl>
                                          <p:spTgt spid="66"/>
                                        </p:tgtEl>
                                        <p:attrNameLst>
                                          <p:attrName>style.visibility</p:attrName>
                                        </p:attrNameLst>
                                      </p:cBhvr>
                                      <p:to>
                                        <p:strVal val="hidden"/>
                                      </p:to>
                                    </p:set>
                                  </p:childTnLst>
                                </p:cTn>
                              </p:par>
                              <p:par>
                                <p:cTn id="32" presetID="10" presetClass="exit" presetSubtype="0" fill="hold" grpId="1" nodeType="withEffect">
                                  <p:stCondLst>
                                    <p:cond delay="0"/>
                                  </p:stCondLst>
                                  <p:childTnLst>
                                    <p:animEffect transition="out" filter="fade">
                                      <p:cBhvr>
                                        <p:cTn id="33" dur="500"/>
                                        <p:tgtEl>
                                          <p:spTgt spid="86"/>
                                        </p:tgtEl>
                                      </p:cBhvr>
                                    </p:animEffect>
                                    <p:set>
                                      <p:cBhvr>
                                        <p:cTn id="34" dur="1" fill="hold">
                                          <p:stCondLst>
                                            <p:cond delay="499"/>
                                          </p:stCondLst>
                                        </p:cTn>
                                        <p:tgtEl>
                                          <p:spTgt spid="86"/>
                                        </p:tgtEl>
                                        <p:attrNameLst>
                                          <p:attrName>style.visibility</p:attrName>
                                        </p:attrNameLst>
                                      </p:cBhvr>
                                      <p:to>
                                        <p:strVal val="hidden"/>
                                      </p:to>
                                    </p:set>
                                  </p:childTnLst>
                                </p:cTn>
                              </p:par>
                              <p:par>
                                <p:cTn id="35" presetID="10" presetClass="entr" presetSubtype="0" fill="hold" nodeType="with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fade">
                                      <p:cBhvr>
                                        <p:cTn id="37" dur="500"/>
                                        <p:tgtEl>
                                          <p:spTgt spid="79"/>
                                        </p:tgtEl>
                                      </p:cBhvr>
                                    </p:animEffect>
                                  </p:childTnLst>
                                </p:cTn>
                              </p:par>
                            </p:childTnLst>
                          </p:cTn>
                        </p:par>
                        <p:par>
                          <p:cTn id="38" fill="hold">
                            <p:stCondLst>
                              <p:cond delay="500"/>
                            </p:stCondLst>
                            <p:childTnLst>
                              <p:par>
                                <p:cTn id="39" presetID="10" presetClass="exit" presetSubtype="0" fill="hold" nodeType="afterEffect">
                                  <p:stCondLst>
                                    <p:cond delay="0"/>
                                  </p:stCondLst>
                                  <p:childTnLst>
                                    <p:animEffect transition="out" filter="fade">
                                      <p:cBhvr>
                                        <p:cTn id="40" dur="500"/>
                                        <p:tgtEl>
                                          <p:spTgt spid="67"/>
                                        </p:tgtEl>
                                      </p:cBhvr>
                                    </p:animEffect>
                                    <p:set>
                                      <p:cBhvr>
                                        <p:cTn id="41" dur="1" fill="hold">
                                          <p:stCondLst>
                                            <p:cond delay="499"/>
                                          </p:stCondLst>
                                        </p:cTn>
                                        <p:tgtEl>
                                          <p:spTgt spid="67"/>
                                        </p:tgtEl>
                                        <p:attrNameLst>
                                          <p:attrName>style.visibility</p:attrName>
                                        </p:attrNameLst>
                                      </p:cBhvr>
                                      <p:to>
                                        <p:strVal val="hidden"/>
                                      </p:to>
                                    </p:set>
                                  </p:childTnLst>
                                </p:cTn>
                              </p:par>
                            </p:childTnLst>
                          </p:cTn>
                        </p:par>
                        <p:par>
                          <p:cTn id="42" fill="hold">
                            <p:stCondLst>
                              <p:cond delay="1000"/>
                            </p:stCondLst>
                            <p:childTnLst>
                              <p:par>
                                <p:cTn id="43" presetID="10" presetClass="exit" presetSubtype="0" fill="hold" nodeType="afterEffect">
                                  <p:stCondLst>
                                    <p:cond delay="0"/>
                                  </p:stCondLst>
                                  <p:childTnLst>
                                    <p:animEffect transition="out" filter="fade">
                                      <p:cBhvr>
                                        <p:cTn id="44" dur="500"/>
                                        <p:tgtEl>
                                          <p:spTgt spid="72"/>
                                        </p:tgtEl>
                                      </p:cBhvr>
                                    </p:animEffect>
                                    <p:set>
                                      <p:cBhvr>
                                        <p:cTn id="45" dur="1" fill="hold">
                                          <p:stCondLst>
                                            <p:cond delay="499"/>
                                          </p:stCondLst>
                                        </p:cTn>
                                        <p:tgtEl>
                                          <p:spTgt spid="72"/>
                                        </p:tgtEl>
                                        <p:attrNameLst>
                                          <p:attrName>style.visibility</p:attrName>
                                        </p:attrNameLst>
                                      </p:cBhvr>
                                      <p:to>
                                        <p:strVal val="hidden"/>
                                      </p:to>
                                    </p:set>
                                  </p:childTnLst>
                                </p:cTn>
                              </p:par>
                              <p:par>
                                <p:cTn id="46" presetID="10" presetClass="entr" presetSubtype="0" fill="hold" nodeType="withEffect">
                                  <p:stCondLst>
                                    <p:cond delay="0"/>
                                  </p:stCondLst>
                                  <p:childTnLst>
                                    <p:set>
                                      <p:cBhvr>
                                        <p:cTn id="47" dur="1" fill="hold">
                                          <p:stCondLst>
                                            <p:cond delay="0"/>
                                          </p:stCondLst>
                                        </p:cTn>
                                        <p:tgtEl>
                                          <p:spTgt spid="75"/>
                                        </p:tgtEl>
                                        <p:attrNameLst>
                                          <p:attrName>style.visibility</p:attrName>
                                        </p:attrNameLst>
                                      </p:cBhvr>
                                      <p:to>
                                        <p:strVal val="visible"/>
                                      </p:to>
                                    </p:set>
                                    <p:animEffect transition="in" filter="fade">
                                      <p:cBhvr>
                                        <p:cTn id="48" dur="750"/>
                                        <p:tgtEl>
                                          <p:spTgt spid="75"/>
                                        </p:tgtEl>
                                      </p:cBhvr>
                                    </p:animEffect>
                                  </p:childTnLst>
                                </p:cTn>
                              </p:par>
                              <p:par>
                                <p:cTn id="49" presetID="10" presetClass="entr" presetSubtype="0" fill="hold" nodeType="withEffect">
                                  <p:stCondLst>
                                    <p:cond delay="0"/>
                                  </p:stCondLst>
                                  <p:childTnLst>
                                    <p:set>
                                      <p:cBhvr>
                                        <p:cTn id="50" dur="1" fill="hold">
                                          <p:stCondLst>
                                            <p:cond delay="0"/>
                                          </p:stCondLst>
                                        </p:cTn>
                                        <p:tgtEl>
                                          <p:spTgt spid="80"/>
                                        </p:tgtEl>
                                        <p:attrNameLst>
                                          <p:attrName>style.visibility</p:attrName>
                                        </p:attrNameLst>
                                      </p:cBhvr>
                                      <p:to>
                                        <p:strVal val="visible"/>
                                      </p:to>
                                    </p:set>
                                    <p:animEffect transition="in" filter="fade">
                                      <p:cBhvr>
                                        <p:cTn id="51" dur="500"/>
                                        <p:tgtEl>
                                          <p:spTgt spid="80"/>
                                        </p:tgtEl>
                                      </p:cBhvr>
                                    </p:animEffect>
                                  </p:childTnLst>
                                </p:cTn>
                              </p:par>
                            </p:childTnLst>
                          </p:cTn>
                        </p:par>
                        <p:par>
                          <p:cTn id="52" fill="hold">
                            <p:stCondLst>
                              <p:cond delay="1750"/>
                            </p:stCondLst>
                            <p:childTnLst>
                              <p:par>
                                <p:cTn id="53" presetID="10" presetClass="entr" presetSubtype="0" fill="hold" grpId="0" nodeType="afterEffect">
                                  <p:stCondLst>
                                    <p:cond delay="0"/>
                                  </p:stCondLst>
                                  <p:childTnLst>
                                    <p:set>
                                      <p:cBhvr>
                                        <p:cTn id="54" dur="1" fill="hold">
                                          <p:stCondLst>
                                            <p:cond delay="0"/>
                                          </p:stCondLst>
                                        </p:cTn>
                                        <p:tgtEl>
                                          <p:spTgt spid="87"/>
                                        </p:tgtEl>
                                        <p:attrNameLst>
                                          <p:attrName>style.visibility</p:attrName>
                                        </p:attrNameLst>
                                      </p:cBhvr>
                                      <p:to>
                                        <p:strVal val="visible"/>
                                      </p:to>
                                    </p:set>
                                    <p:animEffect transition="in" filter="fade">
                                      <p:cBhvr>
                                        <p:cTn id="55" dur="500"/>
                                        <p:tgtEl>
                                          <p:spTgt spid="87"/>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xit" presetSubtype="0" fill="hold" nodeType="clickEffect">
                                  <p:stCondLst>
                                    <p:cond delay="0"/>
                                  </p:stCondLst>
                                  <p:childTnLst>
                                    <p:animEffect transition="out" filter="fade">
                                      <p:cBhvr>
                                        <p:cTn id="59" dur="500"/>
                                        <p:tgtEl>
                                          <p:spTgt spid="75"/>
                                        </p:tgtEl>
                                      </p:cBhvr>
                                    </p:animEffect>
                                    <p:set>
                                      <p:cBhvr>
                                        <p:cTn id="60" dur="1" fill="hold">
                                          <p:stCondLst>
                                            <p:cond delay="499"/>
                                          </p:stCondLst>
                                        </p:cTn>
                                        <p:tgtEl>
                                          <p:spTgt spid="75"/>
                                        </p:tgtEl>
                                        <p:attrNameLst>
                                          <p:attrName>style.visibility</p:attrName>
                                        </p:attrNameLst>
                                      </p:cBhvr>
                                      <p:to>
                                        <p:strVal val="hidden"/>
                                      </p:to>
                                    </p:set>
                                  </p:childTnLst>
                                </p:cTn>
                              </p:par>
                              <p:par>
                                <p:cTn id="61" presetID="10" presetClass="entr" presetSubtype="0" fill="hold" nodeType="withEffect">
                                  <p:stCondLst>
                                    <p:cond delay="0"/>
                                  </p:stCondLst>
                                  <p:childTnLst>
                                    <p:set>
                                      <p:cBhvr>
                                        <p:cTn id="62" dur="1" fill="hold">
                                          <p:stCondLst>
                                            <p:cond delay="0"/>
                                          </p:stCondLst>
                                        </p:cTn>
                                        <p:tgtEl>
                                          <p:spTgt spid="76"/>
                                        </p:tgtEl>
                                        <p:attrNameLst>
                                          <p:attrName>style.visibility</p:attrName>
                                        </p:attrNameLst>
                                      </p:cBhvr>
                                      <p:to>
                                        <p:strVal val="visible"/>
                                      </p:to>
                                    </p:set>
                                    <p:animEffect transition="in" filter="fade">
                                      <p:cBhvr>
                                        <p:cTn id="63" dur="750"/>
                                        <p:tgtEl>
                                          <p:spTgt spid="76"/>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xit" presetSubtype="0" fill="hold" nodeType="clickEffect">
                                  <p:stCondLst>
                                    <p:cond delay="0"/>
                                  </p:stCondLst>
                                  <p:childTnLst>
                                    <p:animEffect transition="out" filter="fade">
                                      <p:cBhvr>
                                        <p:cTn id="67" dur="500"/>
                                        <p:tgtEl>
                                          <p:spTgt spid="76"/>
                                        </p:tgtEl>
                                      </p:cBhvr>
                                    </p:animEffect>
                                    <p:set>
                                      <p:cBhvr>
                                        <p:cTn id="68" dur="1" fill="hold">
                                          <p:stCondLst>
                                            <p:cond delay="499"/>
                                          </p:stCondLst>
                                        </p:cTn>
                                        <p:tgtEl>
                                          <p:spTgt spid="76"/>
                                        </p:tgtEl>
                                        <p:attrNameLst>
                                          <p:attrName>style.visibility</p:attrName>
                                        </p:attrNameLst>
                                      </p:cBhvr>
                                      <p:to>
                                        <p:strVal val="hidden"/>
                                      </p:to>
                                    </p:set>
                                  </p:childTnLst>
                                </p:cTn>
                              </p:par>
                              <p:par>
                                <p:cTn id="69" presetID="10" presetClass="entr" presetSubtype="0" fill="hold" nodeType="withEffect">
                                  <p:stCondLst>
                                    <p:cond delay="0"/>
                                  </p:stCondLst>
                                  <p:childTnLst>
                                    <p:set>
                                      <p:cBhvr>
                                        <p:cTn id="70" dur="1" fill="hold">
                                          <p:stCondLst>
                                            <p:cond delay="0"/>
                                          </p:stCondLst>
                                        </p:cTn>
                                        <p:tgtEl>
                                          <p:spTgt spid="83"/>
                                        </p:tgtEl>
                                        <p:attrNameLst>
                                          <p:attrName>style.visibility</p:attrName>
                                        </p:attrNameLst>
                                      </p:cBhvr>
                                      <p:to>
                                        <p:strVal val="visible"/>
                                      </p:to>
                                    </p:set>
                                    <p:animEffect transition="in" filter="fade">
                                      <p:cBhvr>
                                        <p:cTn id="71" dur="500"/>
                                        <p:tgtEl>
                                          <p:spTgt spid="83"/>
                                        </p:tgtEl>
                                      </p:cBhvr>
                                    </p:animEffect>
                                  </p:childTnLst>
                                </p:cTn>
                              </p:par>
                              <p:par>
                                <p:cTn id="72" presetID="10" presetClass="entr" presetSubtype="0" fill="hold" nodeType="with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750"/>
                                        <p:tgtEl>
                                          <p:spTgt spid="77"/>
                                        </p:tgtEl>
                                      </p:cBhvr>
                                    </p:animEffect>
                                  </p:childTnLst>
                                </p:cTn>
                              </p:par>
                            </p:childTnLst>
                          </p:cTn>
                        </p:par>
                        <p:par>
                          <p:cTn id="75" fill="hold">
                            <p:stCondLst>
                              <p:cond delay="750"/>
                            </p:stCondLst>
                            <p:childTnLst>
                              <p:par>
                                <p:cTn id="76" presetID="10" presetClass="exit" presetSubtype="0" fill="hold" grpId="1" nodeType="afterEffect">
                                  <p:stCondLst>
                                    <p:cond delay="0"/>
                                  </p:stCondLst>
                                  <p:childTnLst>
                                    <p:animEffect transition="out" filter="fade">
                                      <p:cBhvr>
                                        <p:cTn id="77" dur="750"/>
                                        <p:tgtEl>
                                          <p:spTgt spid="87"/>
                                        </p:tgtEl>
                                      </p:cBhvr>
                                    </p:animEffect>
                                    <p:set>
                                      <p:cBhvr>
                                        <p:cTn id="78" dur="1" fill="hold">
                                          <p:stCondLst>
                                            <p:cond delay="749"/>
                                          </p:stCondLst>
                                        </p:cTn>
                                        <p:tgtEl>
                                          <p:spTgt spid="87"/>
                                        </p:tgtEl>
                                        <p:attrNameLst>
                                          <p:attrName>style.visibility</p:attrName>
                                        </p:attrNameLst>
                                      </p:cBhvr>
                                      <p:to>
                                        <p:strVal val="hidden"/>
                                      </p:to>
                                    </p:set>
                                  </p:childTnLst>
                                </p:cTn>
                              </p:par>
                            </p:childTnLst>
                          </p:cTn>
                        </p:par>
                        <p:par>
                          <p:cTn id="79" fill="hold">
                            <p:stCondLst>
                              <p:cond delay="1500"/>
                            </p:stCondLst>
                            <p:childTnLst>
                              <p:par>
                                <p:cTn id="80" presetID="10" presetClass="entr" presetSubtype="0" fill="hold" nodeType="afterEffect">
                                  <p:stCondLst>
                                    <p:cond delay="0"/>
                                  </p:stCondLst>
                                  <p:childTnLst>
                                    <p:set>
                                      <p:cBhvr>
                                        <p:cTn id="81" dur="1" fill="hold">
                                          <p:stCondLst>
                                            <p:cond delay="0"/>
                                          </p:stCondLst>
                                        </p:cTn>
                                        <p:tgtEl>
                                          <p:spTgt spid="3">
                                            <p:txEl>
                                              <p:pRg st="0" end="0"/>
                                            </p:txEl>
                                          </p:spTgt>
                                        </p:tgtEl>
                                        <p:attrNameLst>
                                          <p:attrName>style.visibility</p:attrName>
                                        </p:attrNameLst>
                                      </p:cBhvr>
                                      <p:to>
                                        <p:strVal val="visible"/>
                                      </p:to>
                                    </p:set>
                                    <p:animEffect transition="in" filter="fade">
                                      <p:cBhvr>
                                        <p:cTn id="8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p:bldP spid="86" grpId="1"/>
      <p:bldP spid="87" grpId="0"/>
      <p:bldP spid="87"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E8068-F505-FE4D-9D1F-5F9162C15C63}"/>
              </a:ext>
            </a:extLst>
          </p:cNvPr>
          <p:cNvSpPr>
            <a:spLocks noGrp="1"/>
          </p:cNvSpPr>
          <p:nvPr>
            <p:ph type="title"/>
          </p:nvPr>
        </p:nvSpPr>
        <p:spPr/>
        <p:txBody>
          <a:bodyPr/>
          <a:lstStyle/>
          <a:p>
            <a:r>
              <a:rPr lang="en-US" dirty="0">
                <a:ln w="0"/>
                <a:effectLst>
                  <a:outerShdw blurRad="38100" dist="19050" dir="2700000" algn="tl" rotWithShape="0">
                    <a:schemeClr val="dk1">
                      <a:alpha val="40000"/>
                    </a:schemeClr>
                  </a:outerShdw>
                </a:effectLst>
              </a:rPr>
              <a:t>Outline of SAMS</a:t>
            </a:r>
          </a:p>
        </p:txBody>
      </p:sp>
      <p:sp>
        <p:nvSpPr>
          <p:cNvPr id="4" name="Slide Number Placeholder 3">
            <a:extLst>
              <a:ext uri="{FF2B5EF4-FFF2-40B4-BE49-F238E27FC236}">
                <a16:creationId xmlns:a16="http://schemas.microsoft.com/office/drawing/2014/main" id="{DC92DD86-5829-AA4D-8630-16C2BA5B3C17}"/>
              </a:ext>
            </a:extLst>
          </p:cNvPr>
          <p:cNvSpPr>
            <a:spLocks noGrp="1"/>
          </p:cNvSpPr>
          <p:nvPr>
            <p:ph type="sldNum" sz="quarter" idx="12"/>
          </p:nvPr>
        </p:nvSpPr>
        <p:spPr/>
        <p:txBody>
          <a:bodyPr/>
          <a:lstStyle/>
          <a:p>
            <a:fld id="{088FEC65-D79E-4DCE-A549-ACBEE94ABE9E}" type="slidenum">
              <a:rPr lang="en-US" smtClean="0"/>
              <a:t>8</a:t>
            </a:fld>
            <a:endParaRPr lang="en-US"/>
          </a:p>
        </p:txBody>
      </p:sp>
      <p:sp>
        <p:nvSpPr>
          <p:cNvPr id="5" name="TextBox 4">
            <a:extLst>
              <a:ext uri="{FF2B5EF4-FFF2-40B4-BE49-F238E27FC236}">
                <a16:creationId xmlns:a16="http://schemas.microsoft.com/office/drawing/2014/main" id="{3B908859-E931-F74E-A10F-C7A3EFE1F276}"/>
              </a:ext>
            </a:extLst>
          </p:cNvPr>
          <p:cNvSpPr txBox="1"/>
          <p:nvPr/>
        </p:nvSpPr>
        <p:spPr>
          <a:xfrm>
            <a:off x="3311583" y="3624337"/>
            <a:ext cx="2611704" cy="1200329"/>
          </a:xfrm>
          <a:prstGeom prst="rect">
            <a:avLst/>
          </a:prstGeom>
          <a:solidFill>
            <a:schemeClr val="accent6">
              <a:lumMod val="40000"/>
              <a:lumOff val="60000"/>
            </a:schemeClr>
          </a:solidFill>
          <a:ln>
            <a:solidFill>
              <a:schemeClr val="tx1"/>
            </a:solidFill>
          </a:ln>
        </p:spPr>
        <p:txBody>
          <a:bodyPr wrap="square" rtlCol="0">
            <a:spAutoFit/>
          </a:bodyPr>
          <a:lstStyle/>
          <a:p>
            <a:pPr algn="ctr"/>
            <a:r>
              <a:rPr lang="en-US" sz="3600" i="1" dirty="0"/>
              <a:t>Dead Reckoning</a:t>
            </a:r>
          </a:p>
        </p:txBody>
      </p:sp>
      <p:pic>
        <p:nvPicPr>
          <p:cNvPr id="6" name="Picture 5">
            <a:extLst>
              <a:ext uri="{FF2B5EF4-FFF2-40B4-BE49-F238E27FC236}">
                <a16:creationId xmlns:a16="http://schemas.microsoft.com/office/drawing/2014/main" id="{C429C7EE-6C83-5543-ACE7-931081F30A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7416" y="3590076"/>
            <a:ext cx="2052093" cy="2052093"/>
          </a:xfrm>
          <a:prstGeom prst="rect">
            <a:avLst/>
          </a:prstGeom>
        </p:spPr>
      </p:pic>
      <p:sp>
        <p:nvSpPr>
          <p:cNvPr id="7" name="TextBox 6">
            <a:extLst>
              <a:ext uri="{FF2B5EF4-FFF2-40B4-BE49-F238E27FC236}">
                <a16:creationId xmlns:a16="http://schemas.microsoft.com/office/drawing/2014/main" id="{9A664BF1-540E-6848-8FA1-C86C2BE505A5}"/>
              </a:ext>
            </a:extLst>
          </p:cNvPr>
          <p:cNvSpPr txBox="1"/>
          <p:nvPr/>
        </p:nvSpPr>
        <p:spPr>
          <a:xfrm>
            <a:off x="4388243" y="1608836"/>
            <a:ext cx="2202654" cy="646331"/>
          </a:xfrm>
          <a:prstGeom prst="rect">
            <a:avLst/>
          </a:prstGeom>
          <a:noFill/>
          <a:ln>
            <a:solidFill>
              <a:schemeClr val="tx1"/>
            </a:solidFill>
          </a:ln>
        </p:spPr>
        <p:txBody>
          <a:bodyPr wrap="none" rtlCol="0">
            <a:spAutoFit/>
          </a:bodyPr>
          <a:lstStyle/>
          <a:p>
            <a:r>
              <a:rPr lang="en-US" sz="3600" dirty="0"/>
              <a:t>Gyroscope</a:t>
            </a:r>
          </a:p>
        </p:txBody>
      </p:sp>
      <p:sp>
        <p:nvSpPr>
          <p:cNvPr id="8" name="TextBox 7">
            <a:extLst>
              <a:ext uri="{FF2B5EF4-FFF2-40B4-BE49-F238E27FC236}">
                <a16:creationId xmlns:a16="http://schemas.microsoft.com/office/drawing/2014/main" id="{BA067646-D996-1E4F-9963-CD06B35EBE48}"/>
              </a:ext>
            </a:extLst>
          </p:cNvPr>
          <p:cNvSpPr txBox="1"/>
          <p:nvPr/>
        </p:nvSpPr>
        <p:spPr>
          <a:xfrm>
            <a:off x="7007684" y="1653561"/>
            <a:ext cx="3072892" cy="646331"/>
          </a:xfrm>
          <a:prstGeom prst="rect">
            <a:avLst/>
          </a:prstGeom>
          <a:noFill/>
          <a:ln>
            <a:solidFill>
              <a:schemeClr val="tx1"/>
            </a:solidFill>
          </a:ln>
        </p:spPr>
        <p:txBody>
          <a:bodyPr wrap="none" rtlCol="0">
            <a:spAutoFit/>
          </a:bodyPr>
          <a:lstStyle/>
          <a:p>
            <a:r>
              <a:rPr lang="en-US" sz="3600" dirty="0"/>
              <a:t>Magnetometer</a:t>
            </a:r>
          </a:p>
        </p:txBody>
      </p:sp>
      <p:sp>
        <p:nvSpPr>
          <p:cNvPr id="9" name="TextBox 8">
            <a:extLst>
              <a:ext uri="{FF2B5EF4-FFF2-40B4-BE49-F238E27FC236}">
                <a16:creationId xmlns:a16="http://schemas.microsoft.com/office/drawing/2014/main" id="{07B099DB-ABB9-F042-8656-8850E358FC07}"/>
              </a:ext>
            </a:extLst>
          </p:cNvPr>
          <p:cNvSpPr txBox="1"/>
          <p:nvPr/>
        </p:nvSpPr>
        <p:spPr>
          <a:xfrm>
            <a:off x="886100" y="1575027"/>
            <a:ext cx="2993127" cy="646331"/>
          </a:xfrm>
          <a:prstGeom prst="rect">
            <a:avLst/>
          </a:prstGeom>
          <a:noFill/>
          <a:ln>
            <a:solidFill>
              <a:schemeClr val="tx1"/>
            </a:solidFill>
          </a:ln>
        </p:spPr>
        <p:txBody>
          <a:bodyPr wrap="none" rtlCol="0">
            <a:spAutoFit/>
          </a:bodyPr>
          <a:lstStyle/>
          <a:p>
            <a:r>
              <a:rPr lang="en-US" sz="3600" dirty="0"/>
              <a:t>Accelerometer</a:t>
            </a:r>
          </a:p>
        </p:txBody>
      </p:sp>
      <p:sp>
        <p:nvSpPr>
          <p:cNvPr id="10" name="Down Arrow 9">
            <a:extLst>
              <a:ext uri="{FF2B5EF4-FFF2-40B4-BE49-F238E27FC236}">
                <a16:creationId xmlns:a16="http://schemas.microsoft.com/office/drawing/2014/main" id="{D702C551-9ED7-2F44-80D2-1B9D3F347AE8}"/>
              </a:ext>
            </a:extLst>
          </p:cNvPr>
          <p:cNvSpPr/>
          <p:nvPr/>
        </p:nvSpPr>
        <p:spPr>
          <a:xfrm>
            <a:off x="4444657" y="3163424"/>
            <a:ext cx="343394" cy="4473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3886" tIns="21943" rIns="43886" bIns="21943" numCol="1" spcCol="0" rtlCol="0" fromWordArt="0" anchor="ctr" anchorCtr="0" forceAA="0" compatLnSpc="1">
            <a:prstTxWarp prst="textNoShape">
              <a:avLst/>
            </a:prstTxWarp>
            <a:noAutofit/>
          </a:bodyPr>
          <a:lstStyle/>
          <a:p>
            <a:pPr algn="ctr"/>
            <a:endParaRPr lang="en-US" sz="465"/>
          </a:p>
        </p:txBody>
      </p:sp>
      <p:sp>
        <p:nvSpPr>
          <p:cNvPr id="11" name="TextBox 10">
            <a:extLst>
              <a:ext uri="{FF2B5EF4-FFF2-40B4-BE49-F238E27FC236}">
                <a16:creationId xmlns:a16="http://schemas.microsoft.com/office/drawing/2014/main" id="{124F84C9-2AA3-9D4E-A74C-619899295F1E}"/>
              </a:ext>
            </a:extLst>
          </p:cNvPr>
          <p:cNvSpPr txBox="1"/>
          <p:nvPr/>
        </p:nvSpPr>
        <p:spPr>
          <a:xfrm>
            <a:off x="2727067" y="2550949"/>
            <a:ext cx="4121967" cy="646331"/>
          </a:xfrm>
          <a:prstGeom prst="rect">
            <a:avLst/>
          </a:prstGeom>
          <a:solidFill>
            <a:schemeClr val="accent6">
              <a:lumMod val="40000"/>
              <a:lumOff val="60000"/>
            </a:schemeClr>
          </a:solidFill>
          <a:ln>
            <a:solidFill>
              <a:schemeClr val="tx1"/>
            </a:solidFill>
          </a:ln>
        </p:spPr>
        <p:txBody>
          <a:bodyPr wrap="square" rtlCol="0">
            <a:spAutoFit/>
          </a:bodyPr>
          <a:lstStyle/>
          <a:p>
            <a:pPr algn="ctr"/>
            <a:r>
              <a:rPr lang="en-US" sz="3600" dirty="0"/>
              <a:t>Sensor Fusion</a:t>
            </a:r>
          </a:p>
        </p:txBody>
      </p:sp>
      <p:cxnSp>
        <p:nvCxnSpPr>
          <p:cNvPr id="12" name="Straight Arrow Connector 11">
            <a:extLst>
              <a:ext uri="{FF2B5EF4-FFF2-40B4-BE49-F238E27FC236}">
                <a16:creationId xmlns:a16="http://schemas.microsoft.com/office/drawing/2014/main" id="{8E291581-DDEC-7347-BB27-187E11DF5287}"/>
              </a:ext>
            </a:extLst>
          </p:cNvPr>
          <p:cNvCxnSpPr>
            <a:cxnSpLocks/>
            <a:stCxn id="9" idx="2"/>
          </p:cNvCxnSpPr>
          <p:nvPr/>
        </p:nvCxnSpPr>
        <p:spPr>
          <a:xfrm>
            <a:off x="2382664" y="2221358"/>
            <a:ext cx="646115" cy="32959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AC2B690F-B8E8-5045-9114-C80D635D4949}"/>
              </a:ext>
            </a:extLst>
          </p:cNvPr>
          <p:cNvCxnSpPr>
            <a:cxnSpLocks/>
            <a:stCxn id="7" idx="2"/>
            <a:endCxn id="11" idx="0"/>
          </p:cNvCxnSpPr>
          <p:nvPr/>
        </p:nvCxnSpPr>
        <p:spPr>
          <a:xfrm flipH="1">
            <a:off x="4788051" y="2255167"/>
            <a:ext cx="701519" cy="29578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C75E7ADD-E8C5-6A4E-8208-610C392977BC}"/>
              </a:ext>
            </a:extLst>
          </p:cNvPr>
          <p:cNvCxnSpPr>
            <a:cxnSpLocks/>
            <a:stCxn id="8" idx="2"/>
          </p:cNvCxnSpPr>
          <p:nvPr/>
        </p:nvCxnSpPr>
        <p:spPr>
          <a:xfrm flipH="1">
            <a:off x="6849034" y="2299892"/>
            <a:ext cx="1695096" cy="42602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9043F235-4386-F743-B7F5-8EBA6B444E39}"/>
              </a:ext>
            </a:extLst>
          </p:cNvPr>
          <p:cNvSpPr txBox="1"/>
          <p:nvPr/>
        </p:nvSpPr>
        <p:spPr>
          <a:xfrm>
            <a:off x="2508201" y="5005273"/>
            <a:ext cx="3587799" cy="1754326"/>
          </a:xfrm>
          <a:prstGeom prst="rect">
            <a:avLst/>
          </a:prstGeom>
          <a:solidFill>
            <a:schemeClr val="accent6">
              <a:lumMod val="40000"/>
              <a:lumOff val="60000"/>
            </a:schemeClr>
          </a:solidFill>
          <a:ln>
            <a:solidFill>
              <a:schemeClr val="tx1"/>
            </a:solidFill>
          </a:ln>
        </p:spPr>
        <p:txBody>
          <a:bodyPr wrap="square" rtlCol="0">
            <a:spAutoFit/>
          </a:bodyPr>
          <a:lstStyle/>
          <a:p>
            <a:pPr algn="ctr"/>
            <a:r>
              <a:rPr lang="en-US" sz="3600" i="1" dirty="0"/>
              <a:t>FMCW based Distance Measurement</a:t>
            </a:r>
          </a:p>
        </p:txBody>
      </p:sp>
      <p:sp>
        <p:nvSpPr>
          <p:cNvPr id="16" name="Right Arrow 15">
            <a:extLst>
              <a:ext uri="{FF2B5EF4-FFF2-40B4-BE49-F238E27FC236}">
                <a16:creationId xmlns:a16="http://schemas.microsoft.com/office/drawing/2014/main" id="{E5131899-058A-9440-A269-A9030C7B062B}"/>
              </a:ext>
            </a:extLst>
          </p:cNvPr>
          <p:cNvSpPr/>
          <p:nvPr/>
        </p:nvSpPr>
        <p:spPr>
          <a:xfrm rot="20155773">
            <a:off x="5877547" y="3389831"/>
            <a:ext cx="2724633" cy="2883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3886" tIns="21943" rIns="43886" bIns="21943" numCol="1" spcCol="0" rtlCol="0" fromWordArt="0" anchor="ctr" anchorCtr="0" forceAA="0" compatLnSpc="1">
            <a:prstTxWarp prst="textNoShape">
              <a:avLst/>
            </a:prstTxWarp>
            <a:noAutofit/>
          </a:bodyPr>
          <a:lstStyle/>
          <a:p>
            <a:pPr algn="ctr"/>
            <a:endParaRPr lang="en-US" sz="465"/>
          </a:p>
        </p:txBody>
      </p:sp>
      <p:sp>
        <p:nvSpPr>
          <p:cNvPr id="17" name="Right Arrow 16">
            <a:extLst>
              <a:ext uri="{FF2B5EF4-FFF2-40B4-BE49-F238E27FC236}">
                <a16:creationId xmlns:a16="http://schemas.microsoft.com/office/drawing/2014/main" id="{A043B01D-015B-5B47-95F5-15DF331FE4D9}"/>
              </a:ext>
            </a:extLst>
          </p:cNvPr>
          <p:cNvSpPr/>
          <p:nvPr/>
        </p:nvSpPr>
        <p:spPr>
          <a:xfrm rot="18761057">
            <a:off x="5521654" y="4552425"/>
            <a:ext cx="4136205" cy="36149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3886" tIns="21943" rIns="43886" bIns="21943" numCol="1" spcCol="0" rtlCol="0" fromWordArt="0" anchor="ctr" anchorCtr="0" forceAA="0" compatLnSpc="1">
            <a:prstTxWarp prst="textNoShape">
              <a:avLst/>
            </a:prstTxWarp>
            <a:noAutofit/>
          </a:bodyPr>
          <a:lstStyle/>
          <a:p>
            <a:pPr algn="ctr"/>
            <a:endParaRPr lang="en-US" sz="465"/>
          </a:p>
        </p:txBody>
      </p:sp>
      <p:sp>
        <p:nvSpPr>
          <p:cNvPr id="18" name="TextBox 17">
            <a:extLst>
              <a:ext uri="{FF2B5EF4-FFF2-40B4-BE49-F238E27FC236}">
                <a16:creationId xmlns:a16="http://schemas.microsoft.com/office/drawing/2014/main" id="{E413D959-CADB-AC4F-8DBC-6D4421284B9D}"/>
              </a:ext>
            </a:extLst>
          </p:cNvPr>
          <p:cNvSpPr txBox="1"/>
          <p:nvPr/>
        </p:nvSpPr>
        <p:spPr>
          <a:xfrm>
            <a:off x="8575464" y="2445377"/>
            <a:ext cx="3429650" cy="646331"/>
          </a:xfrm>
          <a:prstGeom prst="rect">
            <a:avLst/>
          </a:prstGeom>
          <a:solidFill>
            <a:schemeClr val="accent6">
              <a:lumMod val="40000"/>
              <a:lumOff val="60000"/>
            </a:schemeClr>
          </a:solidFill>
          <a:ln>
            <a:solidFill>
              <a:schemeClr val="tx1"/>
            </a:solidFill>
          </a:ln>
        </p:spPr>
        <p:txBody>
          <a:bodyPr wrap="square" rtlCol="0">
            <a:spAutoFit/>
          </a:bodyPr>
          <a:lstStyle/>
          <a:p>
            <a:pPr algn="ctr"/>
            <a:r>
              <a:rPr lang="en-US" sz="3600" dirty="0"/>
              <a:t>Synchronization</a:t>
            </a:r>
          </a:p>
        </p:txBody>
      </p:sp>
      <p:sp>
        <p:nvSpPr>
          <p:cNvPr id="19" name="Down Arrow 18">
            <a:extLst>
              <a:ext uri="{FF2B5EF4-FFF2-40B4-BE49-F238E27FC236}">
                <a16:creationId xmlns:a16="http://schemas.microsoft.com/office/drawing/2014/main" id="{199BB57B-2346-4B4A-A6BE-568952EDA096}"/>
              </a:ext>
            </a:extLst>
          </p:cNvPr>
          <p:cNvSpPr/>
          <p:nvPr/>
        </p:nvSpPr>
        <p:spPr>
          <a:xfrm>
            <a:off x="9923804" y="3213399"/>
            <a:ext cx="366485" cy="54124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3886" tIns="21943" rIns="43886" bIns="21943" numCol="1" spcCol="0" rtlCol="0" fromWordArt="0" anchor="ctr" anchorCtr="0" forceAA="0" compatLnSpc="1">
            <a:prstTxWarp prst="textNoShape">
              <a:avLst/>
            </a:prstTxWarp>
            <a:noAutofit/>
          </a:bodyPr>
          <a:lstStyle/>
          <a:p>
            <a:pPr algn="ctr"/>
            <a:endParaRPr lang="en-US" sz="465"/>
          </a:p>
        </p:txBody>
      </p:sp>
      <p:sp>
        <p:nvSpPr>
          <p:cNvPr id="20" name="TextBox 19">
            <a:extLst>
              <a:ext uri="{FF2B5EF4-FFF2-40B4-BE49-F238E27FC236}">
                <a16:creationId xmlns:a16="http://schemas.microsoft.com/office/drawing/2014/main" id="{18A4660F-5797-6D41-A976-AA023B95EAF5}"/>
              </a:ext>
            </a:extLst>
          </p:cNvPr>
          <p:cNvSpPr txBox="1"/>
          <p:nvPr/>
        </p:nvSpPr>
        <p:spPr>
          <a:xfrm>
            <a:off x="8787261" y="3799373"/>
            <a:ext cx="2705492" cy="1200329"/>
          </a:xfrm>
          <a:prstGeom prst="rect">
            <a:avLst/>
          </a:prstGeom>
          <a:solidFill>
            <a:schemeClr val="accent6">
              <a:lumMod val="40000"/>
              <a:lumOff val="60000"/>
            </a:schemeClr>
          </a:solidFill>
          <a:ln>
            <a:solidFill>
              <a:schemeClr val="tx1"/>
            </a:solidFill>
          </a:ln>
        </p:spPr>
        <p:txBody>
          <a:bodyPr wrap="square" rtlCol="0">
            <a:spAutoFit/>
          </a:bodyPr>
          <a:lstStyle/>
          <a:p>
            <a:pPr algn="ctr"/>
            <a:r>
              <a:rPr lang="en-US" sz="3600" i="1" dirty="0"/>
              <a:t>Geometric Constraints</a:t>
            </a:r>
          </a:p>
        </p:txBody>
      </p:sp>
      <p:sp>
        <p:nvSpPr>
          <p:cNvPr id="21" name="TextBox 20">
            <a:extLst>
              <a:ext uri="{FF2B5EF4-FFF2-40B4-BE49-F238E27FC236}">
                <a16:creationId xmlns:a16="http://schemas.microsoft.com/office/drawing/2014/main" id="{5B41AE82-8AE3-584C-9B5A-15BD32BABC08}"/>
              </a:ext>
            </a:extLst>
          </p:cNvPr>
          <p:cNvSpPr txBox="1"/>
          <p:nvPr/>
        </p:nvSpPr>
        <p:spPr>
          <a:xfrm>
            <a:off x="8996636" y="5612590"/>
            <a:ext cx="2837810" cy="1200329"/>
          </a:xfrm>
          <a:prstGeom prst="rect">
            <a:avLst/>
          </a:prstGeom>
          <a:noFill/>
          <a:ln>
            <a:solidFill>
              <a:schemeClr val="tx1"/>
            </a:solidFill>
          </a:ln>
        </p:spPr>
        <p:txBody>
          <a:bodyPr wrap="square" rtlCol="0">
            <a:spAutoFit/>
          </a:bodyPr>
          <a:lstStyle/>
          <a:p>
            <a:pPr algn="ctr"/>
            <a:r>
              <a:rPr lang="en-US" sz="3600" dirty="0">
                <a:ln w="0"/>
                <a:effectLst>
                  <a:outerShdw blurRad="38100" dist="19050" dir="2700000" algn="tl" rotWithShape="0">
                    <a:schemeClr val="dk1">
                      <a:alpha val="40000"/>
                    </a:schemeClr>
                  </a:outerShdw>
                </a:effectLst>
              </a:rPr>
              <a:t>Contour</a:t>
            </a:r>
          </a:p>
          <a:p>
            <a:pPr algn="ctr"/>
            <a:r>
              <a:rPr lang="en-US" sz="3600" dirty="0">
                <a:ln w="0"/>
                <a:effectLst>
                  <a:outerShdw blurRad="38100" dist="19050" dir="2700000" algn="tl" rotWithShape="0">
                    <a:schemeClr val="dk1">
                      <a:alpha val="40000"/>
                    </a:schemeClr>
                  </a:outerShdw>
                </a:effectLst>
              </a:rPr>
              <a:t>Construction</a:t>
            </a:r>
          </a:p>
        </p:txBody>
      </p:sp>
      <p:sp>
        <p:nvSpPr>
          <p:cNvPr id="22" name="Down Arrow 23">
            <a:extLst>
              <a:ext uri="{FF2B5EF4-FFF2-40B4-BE49-F238E27FC236}">
                <a16:creationId xmlns:a16="http://schemas.microsoft.com/office/drawing/2014/main" id="{ABFA4B72-BE55-4B48-9F7A-B162BDFDBD0E}"/>
              </a:ext>
            </a:extLst>
          </p:cNvPr>
          <p:cNvSpPr/>
          <p:nvPr/>
        </p:nvSpPr>
        <p:spPr>
          <a:xfrm>
            <a:off x="9846349" y="5049822"/>
            <a:ext cx="461869" cy="59234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3886" tIns="21943" rIns="43886" bIns="21943" numCol="1" spcCol="0" rtlCol="0" fromWordArt="0" anchor="ctr" anchorCtr="0" forceAA="0" compatLnSpc="1">
            <a:prstTxWarp prst="textNoShape">
              <a:avLst/>
            </a:prstTxWarp>
            <a:noAutofit/>
          </a:bodyPr>
          <a:lstStyle/>
          <a:p>
            <a:pPr algn="ctr"/>
            <a:endParaRPr lang="en-US" sz="465"/>
          </a:p>
        </p:txBody>
      </p:sp>
      <p:grpSp>
        <p:nvGrpSpPr>
          <p:cNvPr id="31" name="Group 30">
            <a:extLst>
              <a:ext uri="{FF2B5EF4-FFF2-40B4-BE49-F238E27FC236}">
                <a16:creationId xmlns:a16="http://schemas.microsoft.com/office/drawing/2014/main" id="{32CDF17F-EA3B-8E42-98A8-B5F5B32CF1F7}"/>
              </a:ext>
            </a:extLst>
          </p:cNvPr>
          <p:cNvGrpSpPr/>
          <p:nvPr/>
        </p:nvGrpSpPr>
        <p:grpSpPr>
          <a:xfrm flipH="1">
            <a:off x="918962" y="3276813"/>
            <a:ext cx="1290583" cy="1456359"/>
            <a:chOff x="2299858" y="3290457"/>
            <a:chExt cx="997526" cy="1143002"/>
          </a:xfrm>
        </p:grpSpPr>
        <p:sp>
          <p:nvSpPr>
            <p:cNvPr id="32" name="Arc 31">
              <a:extLst>
                <a:ext uri="{FF2B5EF4-FFF2-40B4-BE49-F238E27FC236}">
                  <a16:creationId xmlns:a16="http://schemas.microsoft.com/office/drawing/2014/main" id="{39BF5D16-7716-D14A-A8A0-15B2C9D1AD51}"/>
                </a:ext>
              </a:extLst>
            </p:cNvPr>
            <p:cNvSpPr/>
            <p:nvPr/>
          </p:nvSpPr>
          <p:spPr>
            <a:xfrm flipH="1">
              <a:off x="2668345" y="3685309"/>
              <a:ext cx="296527" cy="346363"/>
            </a:xfrm>
            <a:prstGeom prst="arc">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43885" tIns="21943" rIns="43885" bIns="21943" numCol="1" spcCol="0" rtlCol="0" fromWordArt="0" anchor="ctr" anchorCtr="0" forceAA="0" compatLnSpc="1">
              <a:prstTxWarp prst="textNoShape">
                <a:avLst/>
              </a:prstTxWarp>
              <a:noAutofit/>
            </a:bodyPr>
            <a:lstStyle/>
            <a:p>
              <a:pPr algn="ctr"/>
              <a:endParaRPr lang="en-US" sz="465">
                <a:ln w="0"/>
                <a:effectLst>
                  <a:outerShdw blurRad="38100" dist="19050" dir="2700000" algn="tl" rotWithShape="0">
                    <a:schemeClr val="dk1">
                      <a:alpha val="40000"/>
                    </a:schemeClr>
                  </a:outerShdw>
                </a:effectLst>
              </a:endParaRPr>
            </a:p>
          </p:txBody>
        </p:sp>
        <p:sp>
          <p:nvSpPr>
            <p:cNvPr id="33" name="Arc 32">
              <a:extLst>
                <a:ext uri="{FF2B5EF4-FFF2-40B4-BE49-F238E27FC236}">
                  <a16:creationId xmlns:a16="http://schemas.microsoft.com/office/drawing/2014/main" id="{B6FF83BE-96F9-F24E-9265-7AB5EFA15A4B}"/>
                </a:ext>
              </a:extLst>
            </p:cNvPr>
            <p:cNvSpPr/>
            <p:nvPr/>
          </p:nvSpPr>
          <p:spPr>
            <a:xfrm flipH="1">
              <a:off x="2549238" y="3546766"/>
              <a:ext cx="540326" cy="651163"/>
            </a:xfrm>
            <a:prstGeom prst="arc">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43885" tIns="21943" rIns="43885" bIns="21943" numCol="1" spcCol="0" rtlCol="0" fromWordArt="0" anchor="ctr" anchorCtr="0" forceAA="0" compatLnSpc="1">
              <a:prstTxWarp prst="textNoShape">
                <a:avLst/>
              </a:prstTxWarp>
              <a:noAutofit/>
            </a:bodyPr>
            <a:lstStyle/>
            <a:p>
              <a:pPr algn="ctr"/>
              <a:endParaRPr lang="en-US" sz="465">
                <a:ln w="0"/>
                <a:effectLst>
                  <a:outerShdw blurRad="38100" dist="19050" dir="2700000" algn="tl" rotWithShape="0">
                    <a:schemeClr val="dk1">
                      <a:alpha val="40000"/>
                    </a:schemeClr>
                  </a:outerShdw>
                </a:effectLst>
              </a:endParaRPr>
            </a:p>
          </p:txBody>
        </p:sp>
        <p:sp>
          <p:nvSpPr>
            <p:cNvPr id="34" name="Arc 33">
              <a:extLst>
                <a:ext uri="{FF2B5EF4-FFF2-40B4-BE49-F238E27FC236}">
                  <a16:creationId xmlns:a16="http://schemas.microsoft.com/office/drawing/2014/main" id="{0FE6BD44-D9C9-FC44-B4D0-F959E6D554E8}"/>
                </a:ext>
              </a:extLst>
            </p:cNvPr>
            <p:cNvSpPr/>
            <p:nvPr/>
          </p:nvSpPr>
          <p:spPr>
            <a:xfrm flipH="1">
              <a:off x="2299858" y="3290457"/>
              <a:ext cx="997526" cy="1143002"/>
            </a:xfrm>
            <a:prstGeom prst="arc">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43885" tIns="21943" rIns="43885" bIns="21943" numCol="1" spcCol="0" rtlCol="0" fromWordArt="0" anchor="ctr" anchorCtr="0" forceAA="0" compatLnSpc="1">
              <a:prstTxWarp prst="textNoShape">
                <a:avLst/>
              </a:prstTxWarp>
              <a:noAutofit/>
            </a:bodyPr>
            <a:lstStyle/>
            <a:p>
              <a:pPr algn="ctr"/>
              <a:endParaRPr lang="en-US" sz="465">
                <a:ln w="0"/>
                <a:effectLst>
                  <a:outerShdw blurRad="38100" dist="19050" dir="2700000" algn="tl" rotWithShape="0">
                    <a:schemeClr val="dk1">
                      <a:alpha val="40000"/>
                    </a:schemeClr>
                  </a:outerShdw>
                </a:effectLst>
              </a:endParaRPr>
            </a:p>
          </p:txBody>
        </p:sp>
        <p:sp>
          <p:nvSpPr>
            <p:cNvPr id="35" name="Arc 34">
              <a:extLst>
                <a:ext uri="{FF2B5EF4-FFF2-40B4-BE49-F238E27FC236}">
                  <a16:creationId xmlns:a16="http://schemas.microsoft.com/office/drawing/2014/main" id="{28CD2FF8-FF27-C345-A1A4-37B8CCC2C264}"/>
                </a:ext>
              </a:extLst>
            </p:cNvPr>
            <p:cNvSpPr/>
            <p:nvPr/>
          </p:nvSpPr>
          <p:spPr>
            <a:xfrm flipH="1">
              <a:off x="2443360" y="3422072"/>
              <a:ext cx="777050" cy="858984"/>
            </a:xfrm>
            <a:prstGeom prst="arc">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43885" tIns="21943" rIns="43885" bIns="21943" numCol="1" spcCol="0" rtlCol="0" fromWordArt="0" anchor="ctr" anchorCtr="0" forceAA="0" compatLnSpc="1">
              <a:prstTxWarp prst="textNoShape">
                <a:avLst/>
              </a:prstTxWarp>
              <a:noAutofit/>
            </a:bodyPr>
            <a:lstStyle/>
            <a:p>
              <a:pPr algn="ctr"/>
              <a:endParaRPr lang="en-US" sz="465">
                <a:ln w="0"/>
                <a:effectLst>
                  <a:outerShdw blurRad="38100" dist="19050" dir="2700000" algn="tl" rotWithShape="0">
                    <a:schemeClr val="dk1">
                      <a:alpha val="40000"/>
                    </a:schemeClr>
                  </a:outerShdw>
                </a:effectLst>
              </a:endParaRPr>
            </a:p>
          </p:txBody>
        </p:sp>
      </p:grpSp>
    </p:spTree>
    <p:extLst>
      <p:ext uri="{BB962C8B-B14F-4D97-AF65-F5344CB8AC3E}">
        <p14:creationId xmlns:p14="http://schemas.microsoft.com/office/powerpoint/2010/main" val="3128374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par>
                                <p:cTn id="13" presetID="10" presetClass="entr" presetSubtype="0" fill="hold" nodeType="with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500"/>
                                        <p:tgtEl>
                                          <p:spTgt spid="3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750"/>
                                        <p:tgtEl>
                                          <p:spTgt spid="9"/>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750"/>
                                        <p:tgtEl>
                                          <p:spTgt spid="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750"/>
                                        <p:tgtEl>
                                          <p:spTgt spid="8"/>
                                        </p:tgtEl>
                                      </p:cBhvr>
                                    </p:animEffect>
                                  </p:childTnLst>
                                </p:cTn>
                              </p:par>
                              <p:par>
                                <p:cTn id="27" presetID="10" presetClass="entr" presetSubtype="0"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750"/>
                                        <p:tgtEl>
                                          <p:spTgt spid="14"/>
                                        </p:tgtEl>
                                      </p:cBhvr>
                                    </p:animEffect>
                                  </p:childTnLst>
                                </p:cTn>
                              </p:par>
                              <p:par>
                                <p:cTn id="30" presetID="10" presetClass="entr" presetSubtype="0" fill="hold"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750"/>
                                        <p:tgtEl>
                                          <p:spTgt spid="13"/>
                                        </p:tgtEl>
                                      </p:cBhvr>
                                    </p:animEffect>
                                  </p:childTnLst>
                                </p:cTn>
                              </p:par>
                              <p:par>
                                <p:cTn id="33" presetID="10" presetClass="entr" presetSubtype="0"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750"/>
                                        <p:tgtEl>
                                          <p:spTgt spid="12"/>
                                        </p:tgtEl>
                                      </p:cBhvr>
                                    </p:animEffect>
                                  </p:childTnLst>
                                </p:cTn>
                              </p:par>
                            </p:childTnLst>
                          </p:cTn>
                        </p:par>
                        <p:par>
                          <p:cTn id="36" fill="hold">
                            <p:stCondLst>
                              <p:cond delay="750"/>
                            </p:stCondLst>
                            <p:childTnLst>
                              <p:par>
                                <p:cTn id="37" presetID="9" presetClass="entr" presetSubtype="0"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dissolve">
                                      <p:cBhvr>
                                        <p:cTn id="39" dur="500"/>
                                        <p:tgtEl>
                                          <p:spTgt spid="11"/>
                                        </p:tgtEl>
                                      </p:cBhvr>
                                    </p:animEffect>
                                  </p:childTnLst>
                                </p:cTn>
                              </p:par>
                            </p:childTnLst>
                          </p:cTn>
                        </p:par>
                      </p:childTnLst>
                    </p:cTn>
                  </p:par>
                  <p:par>
                    <p:cTn id="40" fill="hold">
                      <p:stCondLst>
                        <p:cond delay="indefinite"/>
                      </p:stCondLst>
                      <p:childTnLst>
                        <p:par>
                          <p:cTn id="41" fill="hold">
                            <p:stCondLst>
                              <p:cond delay="0"/>
                            </p:stCondLst>
                            <p:childTnLst>
                              <p:par>
                                <p:cTn id="42" presetID="9" presetClass="entr" presetSubtype="0" fill="hold" grpId="0" nodeType="click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dissolve">
                                      <p:cBhvr>
                                        <p:cTn id="44" dur="500"/>
                                        <p:tgtEl>
                                          <p:spTgt spid="10"/>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fade">
                                      <p:cBhvr>
                                        <p:cTn id="47" dur="500"/>
                                        <p:tgtEl>
                                          <p:spTgt spid="5"/>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dissolve">
                                      <p:cBhvr>
                                        <p:cTn id="52" dur="500"/>
                                        <p:tgtEl>
                                          <p:spTgt spid="16"/>
                                        </p:tgtEl>
                                      </p:cBhvr>
                                    </p:animEffect>
                                  </p:childTnLst>
                                </p:cTn>
                              </p:par>
                              <p:par>
                                <p:cTn id="53" presetID="9" presetClass="entr" presetSubtype="0" fill="hold" grpId="0" nodeType="with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dissolve">
                                      <p:cBhvr>
                                        <p:cTn id="55" dur="500"/>
                                        <p:tgtEl>
                                          <p:spTgt spid="17"/>
                                        </p:tgtEl>
                                      </p:cBhvr>
                                    </p:animEffect>
                                  </p:childTnLst>
                                </p:cTn>
                              </p:par>
                              <p:par>
                                <p:cTn id="56" presetID="9" presetClass="entr" presetSubtype="0" fill="hold" grpId="0" nodeType="with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dissolve">
                                      <p:cBhvr>
                                        <p:cTn id="58" dur="500"/>
                                        <p:tgtEl>
                                          <p:spTgt spid="18"/>
                                        </p:tgtEl>
                                      </p:cBhvr>
                                    </p:animEffect>
                                  </p:childTnLst>
                                </p:cTn>
                              </p:par>
                            </p:childTnLst>
                          </p:cTn>
                        </p:par>
                      </p:childTnLst>
                    </p:cTn>
                  </p:par>
                  <p:par>
                    <p:cTn id="59" fill="hold">
                      <p:stCondLst>
                        <p:cond delay="indefinite"/>
                      </p:stCondLst>
                      <p:childTnLst>
                        <p:par>
                          <p:cTn id="60" fill="hold">
                            <p:stCondLst>
                              <p:cond delay="0"/>
                            </p:stCondLst>
                            <p:childTnLst>
                              <p:par>
                                <p:cTn id="61" presetID="9" presetClass="entr" presetSubtype="0" fill="hold" grpId="0" nodeType="click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dissolve">
                                      <p:cBhvr>
                                        <p:cTn id="63" dur="500"/>
                                        <p:tgtEl>
                                          <p:spTgt spid="19"/>
                                        </p:tgtEl>
                                      </p:cBhvr>
                                    </p:animEffect>
                                  </p:childTnLst>
                                </p:cTn>
                              </p:par>
                              <p:par>
                                <p:cTn id="64" presetID="9" presetClass="entr" presetSubtype="0" fill="hold" grpId="0" nodeType="withEffect">
                                  <p:stCondLst>
                                    <p:cond delay="0"/>
                                  </p:stCondLst>
                                  <p:childTnLst>
                                    <p:set>
                                      <p:cBhvr>
                                        <p:cTn id="65" dur="1" fill="hold">
                                          <p:stCondLst>
                                            <p:cond delay="0"/>
                                          </p:stCondLst>
                                        </p:cTn>
                                        <p:tgtEl>
                                          <p:spTgt spid="20"/>
                                        </p:tgtEl>
                                        <p:attrNameLst>
                                          <p:attrName>style.visibility</p:attrName>
                                        </p:attrNameLst>
                                      </p:cBhvr>
                                      <p:to>
                                        <p:strVal val="visible"/>
                                      </p:to>
                                    </p:set>
                                    <p:animEffect transition="in" filter="dissolve">
                                      <p:cBhvr>
                                        <p:cTn id="66" dur="500"/>
                                        <p:tgtEl>
                                          <p:spTgt spid="20"/>
                                        </p:tgtEl>
                                      </p:cBhvr>
                                    </p:animEffect>
                                  </p:childTnLst>
                                </p:cTn>
                              </p:par>
                            </p:childTnLst>
                          </p:cTn>
                        </p:par>
                      </p:childTnLst>
                    </p:cTn>
                  </p:par>
                  <p:par>
                    <p:cTn id="67" fill="hold">
                      <p:stCondLst>
                        <p:cond delay="indefinite"/>
                      </p:stCondLst>
                      <p:childTnLst>
                        <p:par>
                          <p:cTn id="68" fill="hold">
                            <p:stCondLst>
                              <p:cond delay="0"/>
                            </p:stCondLst>
                            <p:childTnLst>
                              <p:par>
                                <p:cTn id="69" presetID="9" presetClass="entr" presetSubtype="0" fill="hold" grpId="0" nodeType="click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dissolve">
                                      <p:cBhvr>
                                        <p:cTn id="71" dur="500"/>
                                        <p:tgtEl>
                                          <p:spTgt spid="22"/>
                                        </p:tgtEl>
                                      </p:cBhvr>
                                    </p:animEffect>
                                  </p:childTnLst>
                                </p:cTn>
                              </p:par>
                              <p:par>
                                <p:cTn id="72" presetID="9" presetClass="entr" presetSubtype="0" fill="hold" grpId="0" nodeType="withEffect">
                                  <p:stCondLst>
                                    <p:cond delay="0"/>
                                  </p:stCondLst>
                                  <p:childTnLst>
                                    <p:set>
                                      <p:cBhvr>
                                        <p:cTn id="73" dur="1" fill="hold">
                                          <p:stCondLst>
                                            <p:cond delay="0"/>
                                          </p:stCondLst>
                                        </p:cTn>
                                        <p:tgtEl>
                                          <p:spTgt spid="21"/>
                                        </p:tgtEl>
                                        <p:attrNameLst>
                                          <p:attrName>style.visibility</p:attrName>
                                        </p:attrNameLst>
                                      </p:cBhvr>
                                      <p:to>
                                        <p:strVal val="visible"/>
                                      </p:to>
                                    </p:set>
                                    <p:animEffect transition="in" filter="dissolve">
                                      <p:cBhvr>
                                        <p:cTn id="7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P spid="10" grpId="0" animBg="1"/>
      <p:bldP spid="11" grpId="0" animBg="1"/>
      <p:bldP spid="15" grpId="0" animBg="1"/>
      <p:bldP spid="16" grpId="0" animBg="1"/>
      <p:bldP spid="17" grpId="0" animBg="1"/>
      <p:bldP spid="18" grpId="0" animBg="1"/>
      <p:bldP spid="19" grpId="0" animBg="1"/>
      <p:bldP spid="20" grpId="0" animBg="1"/>
      <p:bldP spid="21" grpId="0" animBg="1"/>
      <p:bldP spid="2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E8068-F505-FE4D-9D1F-5F9162C15C63}"/>
              </a:ext>
            </a:extLst>
          </p:cNvPr>
          <p:cNvSpPr>
            <a:spLocks noGrp="1"/>
          </p:cNvSpPr>
          <p:nvPr>
            <p:ph type="title"/>
          </p:nvPr>
        </p:nvSpPr>
        <p:spPr/>
        <p:txBody>
          <a:bodyPr/>
          <a:lstStyle/>
          <a:p>
            <a:r>
              <a:rPr lang="en-US" dirty="0">
                <a:ln w="0"/>
                <a:effectLst>
                  <a:outerShdw blurRad="38100" dist="19050" dir="2700000" algn="tl" rotWithShape="0">
                    <a:schemeClr val="dk1">
                      <a:alpha val="40000"/>
                    </a:schemeClr>
                  </a:outerShdw>
                </a:effectLst>
              </a:rPr>
              <a:t>Outline of SAMS</a:t>
            </a:r>
          </a:p>
        </p:txBody>
      </p:sp>
      <p:sp>
        <p:nvSpPr>
          <p:cNvPr id="4" name="Slide Number Placeholder 3">
            <a:extLst>
              <a:ext uri="{FF2B5EF4-FFF2-40B4-BE49-F238E27FC236}">
                <a16:creationId xmlns:a16="http://schemas.microsoft.com/office/drawing/2014/main" id="{DC92DD86-5829-AA4D-8630-16C2BA5B3C17}"/>
              </a:ext>
            </a:extLst>
          </p:cNvPr>
          <p:cNvSpPr>
            <a:spLocks noGrp="1"/>
          </p:cNvSpPr>
          <p:nvPr>
            <p:ph type="sldNum" sz="quarter" idx="12"/>
          </p:nvPr>
        </p:nvSpPr>
        <p:spPr/>
        <p:txBody>
          <a:bodyPr/>
          <a:lstStyle/>
          <a:p>
            <a:fld id="{088FEC65-D79E-4DCE-A549-ACBEE94ABE9E}" type="slidenum">
              <a:rPr lang="en-US" smtClean="0"/>
              <a:t>9</a:t>
            </a:fld>
            <a:endParaRPr lang="en-US"/>
          </a:p>
        </p:txBody>
      </p:sp>
      <p:sp>
        <p:nvSpPr>
          <p:cNvPr id="5" name="TextBox 4">
            <a:extLst>
              <a:ext uri="{FF2B5EF4-FFF2-40B4-BE49-F238E27FC236}">
                <a16:creationId xmlns:a16="http://schemas.microsoft.com/office/drawing/2014/main" id="{3B908859-E931-F74E-A10F-C7A3EFE1F276}"/>
              </a:ext>
            </a:extLst>
          </p:cNvPr>
          <p:cNvSpPr txBox="1"/>
          <p:nvPr/>
        </p:nvSpPr>
        <p:spPr>
          <a:xfrm>
            <a:off x="3311583" y="3624337"/>
            <a:ext cx="2611704" cy="1200329"/>
          </a:xfrm>
          <a:prstGeom prst="rect">
            <a:avLst/>
          </a:prstGeom>
          <a:solidFill>
            <a:schemeClr val="accent6">
              <a:lumMod val="40000"/>
              <a:lumOff val="60000"/>
            </a:schemeClr>
          </a:solidFill>
          <a:ln>
            <a:solidFill>
              <a:schemeClr val="tx1"/>
            </a:solidFill>
          </a:ln>
        </p:spPr>
        <p:txBody>
          <a:bodyPr wrap="square" rtlCol="0">
            <a:spAutoFit/>
          </a:bodyPr>
          <a:lstStyle/>
          <a:p>
            <a:pPr algn="ctr"/>
            <a:r>
              <a:rPr lang="en-US" sz="3600" i="1" dirty="0"/>
              <a:t>Dead Reckoning</a:t>
            </a:r>
          </a:p>
        </p:txBody>
      </p:sp>
      <p:pic>
        <p:nvPicPr>
          <p:cNvPr id="6" name="Picture 5">
            <a:extLst>
              <a:ext uri="{FF2B5EF4-FFF2-40B4-BE49-F238E27FC236}">
                <a16:creationId xmlns:a16="http://schemas.microsoft.com/office/drawing/2014/main" id="{C429C7EE-6C83-5543-ACE7-931081F30A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7416" y="3590076"/>
            <a:ext cx="2052093" cy="2052093"/>
          </a:xfrm>
          <a:prstGeom prst="rect">
            <a:avLst/>
          </a:prstGeom>
        </p:spPr>
      </p:pic>
      <p:sp>
        <p:nvSpPr>
          <p:cNvPr id="7" name="TextBox 6">
            <a:extLst>
              <a:ext uri="{FF2B5EF4-FFF2-40B4-BE49-F238E27FC236}">
                <a16:creationId xmlns:a16="http://schemas.microsoft.com/office/drawing/2014/main" id="{9A664BF1-540E-6848-8FA1-C86C2BE505A5}"/>
              </a:ext>
            </a:extLst>
          </p:cNvPr>
          <p:cNvSpPr txBox="1"/>
          <p:nvPr/>
        </p:nvSpPr>
        <p:spPr>
          <a:xfrm>
            <a:off x="4388243" y="1608836"/>
            <a:ext cx="2202654" cy="646331"/>
          </a:xfrm>
          <a:prstGeom prst="rect">
            <a:avLst/>
          </a:prstGeom>
          <a:noFill/>
          <a:ln>
            <a:solidFill>
              <a:schemeClr val="tx1"/>
            </a:solidFill>
          </a:ln>
        </p:spPr>
        <p:txBody>
          <a:bodyPr wrap="none" rtlCol="0">
            <a:spAutoFit/>
          </a:bodyPr>
          <a:lstStyle/>
          <a:p>
            <a:r>
              <a:rPr lang="en-US" sz="3600" dirty="0"/>
              <a:t>Gyroscope</a:t>
            </a:r>
          </a:p>
        </p:txBody>
      </p:sp>
      <p:sp>
        <p:nvSpPr>
          <p:cNvPr id="8" name="TextBox 7">
            <a:extLst>
              <a:ext uri="{FF2B5EF4-FFF2-40B4-BE49-F238E27FC236}">
                <a16:creationId xmlns:a16="http://schemas.microsoft.com/office/drawing/2014/main" id="{BA067646-D996-1E4F-9963-CD06B35EBE48}"/>
              </a:ext>
            </a:extLst>
          </p:cNvPr>
          <p:cNvSpPr txBox="1"/>
          <p:nvPr/>
        </p:nvSpPr>
        <p:spPr>
          <a:xfrm>
            <a:off x="7007684" y="1653561"/>
            <a:ext cx="3072892" cy="646331"/>
          </a:xfrm>
          <a:prstGeom prst="rect">
            <a:avLst/>
          </a:prstGeom>
          <a:noFill/>
          <a:ln>
            <a:solidFill>
              <a:schemeClr val="tx1"/>
            </a:solidFill>
          </a:ln>
        </p:spPr>
        <p:txBody>
          <a:bodyPr wrap="none" rtlCol="0">
            <a:spAutoFit/>
          </a:bodyPr>
          <a:lstStyle/>
          <a:p>
            <a:r>
              <a:rPr lang="en-US" sz="3600" dirty="0"/>
              <a:t>Magnetometer</a:t>
            </a:r>
          </a:p>
        </p:txBody>
      </p:sp>
      <p:sp>
        <p:nvSpPr>
          <p:cNvPr id="9" name="TextBox 8">
            <a:extLst>
              <a:ext uri="{FF2B5EF4-FFF2-40B4-BE49-F238E27FC236}">
                <a16:creationId xmlns:a16="http://schemas.microsoft.com/office/drawing/2014/main" id="{07B099DB-ABB9-F042-8656-8850E358FC07}"/>
              </a:ext>
            </a:extLst>
          </p:cNvPr>
          <p:cNvSpPr txBox="1"/>
          <p:nvPr/>
        </p:nvSpPr>
        <p:spPr>
          <a:xfrm>
            <a:off x="886100" y="1575027"/>
            <a:ext cx="2993127" cy="646331"/>
          </a:xfrm>
          <a:prstGeom prst="rect">
            <a:avLst/>
          </a:prstGeom>
          <a:noFill/>
          <a:ln>
            <a:solidFill>
              <a:schemeClr val="tx1"/>
            </a:solidFill>
          </a:ln>
        </p:spPr>
        <p:txBody>
          <a:bodyPr wrap="none" rtlCol="0">
            <a:spAutoFit/>
          </a:bodyPr>
          <a:lstStyle/>
          <a:p>
            <a:r>
              <a:rPr lang="en-US" sz="3600" dirty="0"/>
              <a:t>Accelerometer</a:t>
            </a:r>
          </a:p>
        </p:txBody>
      </p:sp>
      <p:sp>
        <p:nvSpPr>
          <p:cNvPr id="10" name="Down Arrow 9">
            <a:extLst>
              <a:ext uri="{FF2B5EF4-FFF2-40B4-BE49-F238E27FC236}">
                <a16:creationId xmlns:a16="http://schemas.microsoft.com/office/drawing/2014/main" id="{D702C551-9ED7-2F44-80D2-1B9D3F347AE8}"/>
              </a:ext>
            </a:extLst>
          </p:cNvPr>
          <p:cNvSpPr/>
          <p:nvPr/>
        </p:nvSpPr>
        <p:spPr>
          <a:xfrm>
            <a:off x="4444657" y="3163424"/>
            <a:ext cx="343394" cy="4473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3886" tIns="21943" rIns="43886" bIns="21943" numCol="1" spcCol="0" rtlCol="0" fromWordArt="0" anchor="ctr" anchorCtr="0" forceAA="0" compatLnSpc="1">
            <a:prstTxWarp prst="textNoShape">
              <a:avLst/>
            </a:prstTxWarp>
            <a:noAutofit/>
          </a:bodyPr>
          <a:lstStyle/>
          <a:p>
            <a:pPr algn="ctr"/>
            <a:endParaRPr lang="en-US" sz="465"/>
          </a:p>
        </p:txBody>
      </p:sp>
      <p:sp>
        <p:nvSpPr>
          <p:cNvPr id="11" name="TextBox 10">
            <a:extLst>
              <a:ext uri="{FF2B5EF4-FFF2-40B4-BE49-F238E27FC236}">
                <a16:creationId xmlns:a16="http://schemas.microsoft.com/office/drawing/2014/main" id="{124F84C9-2AA3-9D4E-A74C-619899295F1E}"/>
              </a:ext>
            </a:extLst>
          </p:cNvPr>
          <p:cNvSpPr txBox="1"/>
          <p:nvPr/>
        </p:nvSpPr>
        <p:spPr>
          <a:xfrm>
            <a:off x="2727067" y="2550949"/>
            <a:ext cx="4121967" cy="646331"/>
          </a:xfrm>
          <a:prstGeom prst="rect">
            <a:avLst/>
          </a:prstGeom>
          <a:solidFill>
            <a:schemeClr val="accent6">
              <a:lumMod val="40000"/>
              <a:lumOff val="60000"/>
            </a:schemeClr>
          </a:solidFill>
          <a:ln>
            <a:solidFill>
              <a:schemeClr val="tx1"/>
            </a:solidFill>
          </a:ln>
        </p:spPr>
        <p:txBody>
          <a:bodyPr wrap="square" rtlCol="0">
            <a:spAutoFit/>
          </a:bodyPr>
          <a:lstStyle/>
          <a:p>
            <a:pPr algn="ctr"/>
            <a:r>
              <a:rPr lang="en-US" sz="3600" dirty="0"/>
              <a:t>Sensor Fusion</a:t>
            </a:r>
          </a:p>
        </p:txBody>
      </p:sp>
      <p:cxnSp>
        <p:nvCxnSpPr>
          <p:cNvPr id="12" name="Straight Arrow Connector 11">
            <a:extLst>
              <a:ext uri="{FF2B5EF4-FFF2-40B4-BE49-F238E27FC236}">
                <a16:creationId xmlns:a16="http://schemas.microsoft.com/office/drawing/2014/main" id="{8E291581-DDEC-7347-BB27-187E11DF5287}"/>
              </a:ext>
            </a:extLst>
          </p:cNvPr>
          <p:cNvCxnSpPr>
            <a:cxnSpLocks/>
            <a:stCxn id="9" idx="2"/>
          </p:cNvCxnSpPr>
          <p:nvPr/>
        </p:nvCxnSpPr>
        <p:spPr>
          <a:xfrm>
            <a:off x="2382664" y="2221358"/>
            <a:ext cx="646115" cy="32959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AC2B690F-B8E8-5045-9114-C80D635D4949}"/>
              </a:ext>
            </a:extLst>
          </p:cNvPr>
          <p:cNvCxnSpPr>
            <a:cxnSpLocks/>
            <a:stCxn id="7" idx="2"/>
            <a:endCxn id="11" idx="0"/>
          </p:cNvCxnSpPr>
          <p:nvPr/>
        </p:nvCxnSpPr>
        <p:spPr>
          <a:xfrm flipH="1">
            <a:off x="4788051" y="2255167"/>
            <a:ext cx="701519" cy="29578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C75E7ADD-E8C5-6A4E-8208-610C392977BC}"/>
              </a:ext>
            </a:extLst>
          </p:cNvPr>
          <p:cNvCxnSpPr>
            <a:cxnSpLocks/>
            <a:stCxn id="8" idx="2"/>
          </p:cNvCxnSpPr>
          <p:nvPr/>
        </p:nvCxnSpPr>
        <p:spPr>
          <a:xfrm flipH="1">
            <a:off x="6849034" y="2299892"/>
            <a:ext cx="1695096" cy="42602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9043F235-4386-F743-B7F5-8EBA6B444E39}"/>
              </a:ext>
            </a:extLst>
          </p:cNvPr>
          <p:cNvSpPr txBox="1"/>
          <p:nvPr/>
        </p:nvSpPr>
        <p:spPr>
          <a:xfrm>
            <a:off x="2508201" y="5005273"/>
            <a:ext cx="3587799" cy="1754326"/>
          </a:xfrm>
          <a:prstGeom prst="rect">
            <a:avLst/>
          </a:prstGeom>
          <a:solidFill>
            <a:schemeClr val="accent6">
              <a:lumMod val="40000"/>
              <a:lumOff val="60000"/>
            </a:schemeClr>
          </a:solidFill>
          <a:ln>
            <a:solidFill>
              <a:schemeClr val="tx1"/>
            </a:solidFill>
          </a:ln>
        </p:spPr>
        <p:txBody>
          <a:bodyPr wrap="square" rtlCol="0">
            <a:spAutoFit/>
          </a:bodyPr>
          <a:lstStyle/>
          <a:p>
            <a:pPr algn="ctr"/>
            <a:r>
              <a:rPr lang="en-US" sz="3600" i="1" dirty="0"/>
              <a:t>FMCW based Distance Measurement</a:t>
            </a:r>
          </a:p>
        </p:txBody>
      </p:sp>
      <p:sp>
        <p:nvSpPr>
          <p:cNvPr id="16" name="Right Arrow 15">
            <a:extLst>
              <a:ext uri="{FF2B5EF4-FFF2-40B4-BE49-F238E27FC236}">
                <a16:creationId xmlns:a16="http://schemas.microsoft.com/office/drawing/2014/main" id="{E5131899-058A-9440-A269-A9030C7B062B}"/>
              </a:ext>
            </a:extLst>
          </p:cNvPr>
          <p:cNvSpPr/>
          <p:nvPr/>
        </p:nvSpPr>
        <p:spPr>
          <a:xfrm rot="20155773">
            <a:off x="5877547" y="3389831"/>
            <a:ext cx="2724633" cy="2883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3886" tIns="21943" rIns="43886" bIns="21943" numCol="1" spcCol="0" rtlCol="0" fromWordArt="0" anchor="ctr" anchorCtr="0" forceAA="0" compatLnSpc="1">
            <a:prstTxWarp prst="textNoShape">
              <a:avLst/>
            </a:prstTxWarp>
            <a:noAutofit/>
          </a:bodyPr>
          <a:lstStyle/>
          <a:p>
            <a:pPr algn="ctr"/>
            <a:endParaRPr lang="en-US" sz="465"/>
          </a:p>
        </p:txBody>
      </p:sp>
      <p:sp>
        <p:nvSpPr>
          <p:cNvPr id="17" name="Right Arrow 16">
            <a:extLst>
              <a:ext uri="{FF2B5EF4-FFF2-40B4-BE49-F238E27FC236}">
                <a16:creationId xmlns:a16="http://schemas.microsoft.com/office/drawing/2014/main" id="{A043B01D-015B-5B47-95F5-15DF331FE4D9}"/>
              </a:ext>
            </a:extLst>
          </p:cNvPr>
          <p:cNvSpPr/>
          <p:nvPr/>
        </p:nvSpPr>
        <p:spPr>
          <a:xfrm rot="18761057">
            <a:off x="5521654" y="4552425"/>
            <a:ext cx="4136205" cy="36149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3886" tIns="21943" rIns="43886" bIns="21943" numCol="1" spcCol="0" rtlCol="0" fromWordArt="0" anchor="ctr" anchorCtr="0" forceAA="0" compatLnSpc="1">
            <a:prstTxWarp prst="textNoShape">
              <a:avLst/>
            </a:prstTxWarp>
            <a:noAutofit/>
          </a:bodyPr>
          <a:lstStyle/>
          <a:p>
            <a:pPr algn="ctr"/>
            <a:endParaRPr lang="en-US" sz="465"/>
          </a:p>
        </p:txBody>
      </p:sp>
      <p:sp>
        <p:nvSpPr>
          <p:cNvPr id="18" name="TextBox 17">
            <a:extLst>
              <a:ext uri="{FF2B5EF4-FFF2-40B4-BE49-F238E27FC236}">
                <a16:creationId xmlns:a16="http://schemas.microsoft.com/office/drawing/2014/main" id="{E413D959-CADB-AC4F-8DBC-6D4421284B9D}"/>
              </a:ext>
            </a:extLst>
          </p:cNvPr>
          <p:cNvSpPr txBox="1"/>
          <p:nvPr/>
        </p:nvSpPr>
        <p:spPr>
          <a:xfrm>
            <a:off x="8575464" y="2445377"/>
            <a:ext cx="3429650" cy="646331"/>
          </a:xfrm>
          <a:prstGeom prst="rect">
            <a:avLst/>
          </a:prstGeom>
          <a:solidFill>
            <a:schemeClr val="accent6">
              <a:lumMod val="40000"/>
              <a:lumOff val="60000"/>
            </a:schemeClr>
          </a:solidFill>
          <a:ln>
            <a:solidFill>
              <a:schemeClr val="tx1"/>
            </a:solidFill>
          </a:ln>
        </p:spPr>
        <p:txBody>
          <a:bodyPr wrap="square" rtlCol="0">
            <a:spAutoFit/>
          </a:bodyPr>
          <a:lstStyle/>
          <a:p>
            <a:pPr algn="ctr"/>
            <a:r>
              <a:rPr lang="en-US" sz="3600" dirty="0"/>
              <a:t>Synchronization</a:t>
            </a:r>
          </a:p>
        </p:txBody>
      </p:sp>
      <p:sp>
        <p:nvSpPr>
          <p:cNvPr id="19" name="Down Arrow 18">
            <a:extLst>
              <a:ext uri="{FF2B5EF4-FFF2-40B4-BE49-F238E27FC236}">
                <a16:creationId xmlns:a16="http://schemas.microsoft.com/office/drawing/2014/main" id="{199BB57B-2346-4B4A-A6BE-568952EDA096}"/>
              </a:ext>
            </a:extLst>
          </p:cNvPr>
          <p:cNvSpPr/>
          <p:nvPr/>
        </p:nvSpPr>
        <p:spPr>
          <a:xfrm>
            <a:off x="9923804" y="3213399"/>
            <a:ext cx="366485" cy="54124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3886" tIns="21943" rIns="43886" bIns="21943" numCol="1" spcCol="0" rtlCol="0" fromWordArt="0" anchor="ctr" anchorCtr="0" forceAA="0" compatLnSpc="1">
            <a:prstTxWarp prst="textNoShape">
              <a:avLst/>
            </a:prstTxWarp>
            <a:noAutofit/>
          </a:bodyPr>
          <a:lstStyle/>
          <a:p>
            <a:pPr algn="ctr"/>
            <a:endParaRPr lang="en-US" sz="465"/>
          </a:p>
        </p:txBody>
      </p:sp>
      <p:sp>
        <p:nvSpPr>
          <p:cNvPr id="20" name="TextBox 19">
            <a:extLst>
              <a:ext uri="{FF2B5EF4-FFF2-40B4-BE49-F238E27FC236}">
                <a16:creationId xmlns:a16="http://schemas.microsoft.com/office/drawing/2014/main" id="{18A4660F-5797-6D41-A976-AA023B95EAF5}"/>
              </a:ext>
            </a:extLst>
          </p:cNvPr>
          <p:cNvSpPr txBox="1"/>
          <p:nvPr/>
        </p:nvSpPr>
        <p:spPr>
          <a:xfrm>
            <a:off x="8787261" y="3799373"/>
            <a:ext cx="2705492" cy="1200329"/>
          </a:xfrm>
          <a:prstGeom prst="rect">
            <a:avLst/>
          </a:prstGeom>
          <a:solidFill>
            <a:schemeClr val="accent6">
              <a:lumMod val="40000"/>
              <a:lumOff val="60000"/>
            </a:schemeClr>
          </a:solidFill>
          <a:ln>
            <a:solidFill>
              <a:schemeClr val="tx1"/>
            </a:solidFill>
          </a:ln>
        </p:spPr>
        <p:txBody>
          <a:bodyPr wrap="square" rtlCol="0">
            <a:spAutoFit/>
          </a:bodyPr>
          <a:lstStyle/>
          <a:p>
            <a:pPr algn="ctr"/>
            <a:r>
              <a:rPr lang="en-US" sz="3600" i="1" dirty="0"/>
              <a:t>Geometric Constraints</a:t>
            </a:r>
          </a:p>
        </p:txBody>
      </p:sp>
      <p:sp>
        <p:nvSpPr>
          <p:cNvPr id="21" name="TextBox 20">
            <a:extLst>
              <a:ext uri="{FF2B5EF4-FFF2-40B4-BE49-F238E27FC236}">
                <a16:creationId xmlns:a16="http://schemas.microsoft.com/office/drawing/2014/main" id="{5B41AE82-8AE3-584C-9B5A-15BD32BABC08}"/>
              </a:ext>
            </a:extLst>
          </p:cNvPr>
          <p:cNvSpPr txBox="1"/>
          <p:nvPr/>
        </p:nvSpPr>
        <p:spPr>
          <a:xfrm>
            <a:off x="8996636" y="5612590"/>
            <a:ext cx="2458963" cy="1200329"/>
          </a:xfrm>
          <a:prstGeom prst="rect">
            <a:avLst/>
          </a:prstGeom>
          <a:noFill/>
          <a:ln>
            <a:solidFill>
              <a:schemeClr val="tx1"/>
            </a:solidFill>
          </a:ln>
        </p:spPr>
        <p:txBody>
          <a:bodyPr wrap="square" rtlCol="0">
            <a:spAutoFit/>
          </a:bodyPr>
          <a:lstStyle/>
          <a:p>
            <a:pPr algn="ctr"/>
            <a:r>
              <a:rPr lang="en-US" sz="3600" dirty="0">
                <a:ln w="0"/>
                <a:effectLst>
                  <a:outerShdw blurRad="38100" dist="19050" dir="2700000" algn="tl" rotWithShape="0">
                    <a:schemeClr val="dk1">
                      <a:alpha val="40000"/>
                    </a:schemeClr>
                  </a:outerShdw>
                </a:effectLst>
              </a:rPr>
              <a:t>Contour</a:t>
            </a:r>
          </a:p>
          <a:p>
            <a:pPr algn="ctr"/>
            <a:r>
              <a:rPr lang="en-US" sz="3600" dirty="0">
                <a:ln w="0"/>
                <a:effectLst>
                  <a:outerShdw blurRad="38100" dist="19050" dir="2700000" algn="tl" rotWithShape="0">
                    <a:schemeClr val="dk1">
                      <a:alpha val="40000"/>
                    </a:schemeClr>
                  </a:outerShdw>
                </a:effectLst>
              </a:rPr>
              <a:t>Map</a:t>
            </a:r>
          </a:p>
        </p:txBody>
      </p:sp>
      <p:sp>
        <p:nvSpPr>
          <p:cNvPr id="22" name="Down Arrow 23">
            <a:extLst>
              <a:ext uri="{FF2B5EF4-FFF2-40B4-BE49-F238E27FC236}">
                <a16:creationId xmlns:a16="http://schemas.microsoft.com/office/drawing/2014/main" id="{ABFA4B72-BE55-4B48-9F7A-B162BDFDBD0E}"/>
              </a:ext>
            </a:extLst>
          </p:cNvPr>
          <p:cNvSpPr/>
          <p:nvPr/>
        </p:nvSpPr>
        <p:spPr>
          <a:xfrm>
            <a:off x="9846349" y="5049822"/>
            <a:ext cx="461869" cy="59234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3886" tIns="21943" rIns="43886" bIns="21943" numCol="1" spcCol="0" rtlCol="0" fromWordArt="0" anchor="ctr" anchorCtr="0" forceAA="0" compatLnSpc="1">
            <a:prstTxWarp prst="textNoShape">
              <a:avLst/>
            </a:prstTxWarp>
            <a:noAutofit/>
          </a:bodyPr>
          <a:lstStyle/>
          <a:p>
            <a:pPr algn="ctr"/>
            <a:endParaRPr lang="en-US" sz="465"/>
          </a:p>
        </p:txBody>
      </p:sp>
      <p:grpSp>
        <p:nvGrpSpPr>
          <p:cNvPr id="31" name="Group 30">
            <a:extLst>
              <a:ext uri="{FF2B5EF4-FFF2-40B4-BE49-F238E27FC236}">
                <a16:creationId xmlns:a16="http://schemas.microsoft.com/office/drawing/2014/main" id="{32CDF17F-EA3B-8E42-98A8-B5F5B32CF1F7}"/>
              </a:ext>
            </a:extLst>
          </p:cNvPr>
          <p:cNvGrpSpPr/>
          <p:nvPr/>
        </p:nvGrpSpPr>
        <p:grpSpPr>
          <a:xfrm flipH="1">
            <a:off x="918962" y="3276813"/>
            <a:ext cx="1290583" cy="1456359"/>
            <a:chOff x="2299858" y="3290457"/>
            <a:chExt cx="997526" cy="1143002"/>
          </a:xfrm>
        </p:grpSpPr>
        <p:sp>
          <p:nvSpPr>
            <p:cNvPr id="32" name="Arc 31">
              <a:extLst>
                <a:ext uri="{FF2B5EF4-FFF2-40B4-BE49-F238E27FC236}">
                  <a16:creationId xmlns:a16="http://schemas.microsoft.com/office/drawing/2014/main" id="{39BF5D16-7716-D14A-A8A0-15B2C9D1AD51}"/>
                </a:ext>
              </a:extLst>
            </p:cNvPr>
            <p:cNvSpPr/>
            <p:nvPr/>
          </p:nvSpPr>
          <p:spPr>
            <a:xfrm flipH="1">
              <a:off x="2668345" y="3685309"/>
              <a:ext cx="296527" cy="346363"/>
            </a:xfrm>
            <a:prstGeom prst="arc">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43885" tIns="21943" rIns="43885" bIns="21943" numCol="1" spcCol="0" rtlCol="0" fromWordArt="0" anchor="ctr" anchorCtr="0" forceAA="0" compatLnSpc="1">
              <a:prstTxWarp prst="textNoShape">
                <a:avLst/>
              </a:prstTxWarp>
              <a:noAutofit/>
            </a:bodyPr>
            <a:lstStyle/>
            <a:p>
              <a:pPr algn="ctr"/>
              <a:endParaRPr lang="en-US" sz="465">
                <a:ln w="0"/>
                <a:effectLst>
                  <a:outerShdw blurRad="38100" dist="19050" dir="2700000" algn="tl" rotWithShape="0">
                    <a:schemeClr val="dk1">
                      <a:alpha val="40000"/>
                    </a:schemeClr>
                  </a:outerShdw>
                </a:effectLst>
              </a:endParaRPr>
            </a:p>
          </p:txBody>
        </p:sp>
        <p:sp>
          <p:nvSpPr>
            <p:cNvPr id="33" name="Arc 32">
              <a:extLst>
                <a:ext uri="{FF2B5EF4-FFF2-40B4-BE49-F238E27FC236}">
                  <a16:creationId xmlns:a16="http://schemas.microsoft.com/office/drawing/2014/main" id="{B6FF83BE-96F9-F24E-9265-7AB5EFA15A4B}"/>
                </a:ext>
              </a:extLst>
            </p:cNvPr>
            <p:cNvSpPr/>
            <p:nvPr/>
          </p:nvSpPr>
          <p:spPr>
            <a:xfrm flipH="1">
              <a:off x="2549238" y="3546766"/>
              <a:ext cx="540326" cy="651163"/>
            </a:xfrm>
            <a:prstGeom prst="arc">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43885" tIns="21943" rIns="43885" bIns="21943" numCol="1" spcCol="0" rtlCol="0" fromWordArt="0" anchor="ctr" anchorCtr="0" forceAA="0" compatLnSpc="1">
              <a:prstTxWarp prst="textNoShape">
                <a:avLst/>
              </a:prstTxWarp>
              <a:noAutofit/>
            </a:bodyPr>
            <a:lstStyle/>
            <a:p>
              <a:pPr algn="ctr"/>
              <a:endParaRPr lang="en-US" sz="465">
                <a:ln w="0"/>
                <a:effectLst>
                  <a:outerShdw blurRad="38100" dist="19050" dir="2700000" algn="tl" rotWithShape="0">
                    <a:schemeClr val="dk1">
                      <a:alpha val="40000"/>
                    </a:schemeClr>
                  </a:outerShdw>
                </a:effectLst>
              </a:endParaRPr>
            </a:p>
          </p:txBody>
        </p:sp>
        <p:sp>
          <p:nvSpPr>
            <p:cNvPr id="34" name="Arc 33">
              <a:extLst>
                <a:ext uri="{FF2B5EF4-FFF2-40B4-BE49-F238E27FC236}">
                  <a16:creationId xmlns:a16="http://schemas.microsoft.com/office/drawing/2014/main" id="{0FE6BD44-D9C9-FC44-B4D0-F959E6D554E8}"/>
                </a:ext>
              </a:extLst>
            </p:cNvPr>
            <p:cNvSpPr/>
            <p:nvPr/>
          </p:nvSpPr>
          <p:spPr>
            <a:xfrm flipH="1">
              <a:off x="2299858" y="3290457"/>
              <a:ext cx="997526" cy="1143002"/>
            </a:xfrm>
            <a:prstGeom prst="arc">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43885" tIns="21943" rIns="43885" bIns="21943" numCol="1" spcCol="0" rtlCol="0" fromWordArt="0" anchor="ctr" anchorCtr="0" forceAA="0" compatLnSpc="1">
              <a:prstTxWarp prst="textNoShape">
                <a:avLst/>
              </a:prstTxWarp>
              <a:noAutofit/>
            </a:bodyPr>
            <a:lstStyle/>
            <a:p>
              <a:pPr algn="ctr"/>
              <a:endParaRPr lang="en-US" sz="465">
                <a:ln w="0"/>
                <a:effectLst>
                  <a:outerShdw blurRad="38100" dist="19050" dir="2700000" algn="tl" rotWithShape="0">
                    <a:schemeClr val="dk1">
                      <a:alpha val="40000"/>
                    </a:schemeClr>
                  </a:outerShdw>
                </a:effectLst>
              </a:endParaRPr>
            </a:p>
          </p:txBody>
        </p:sp>
        <p:sp>
          <p:nvSpPr>
            <p:cNvPr id="35" name="Arc 34">
              <a:extLst>
                <a:ext uri="{FF2B5EF4-FFF2-40B4-BE49-F238E27FC236}">
                  <a16:creationId xmlns:a16="http://schemas.microsoft.com/office/drawing/2014/main" id="{28CD2FF8-FF27-C345-A1A4-37B8CCC2C264}"/>
                </a:ext>
              </a:extLst>
            </p:cNvPr>
            <p:cNvSpPr/>
            <p:nvPr/>
          </p:nvSpPr>
          <p:spPr>
            <a:xfrm flipH="1">
              <a:off x="2443360" y="3422072"/>
              <a:ext cx="777050" cy="858984"/>
            </a:xfrm>
            <a:prstGeom prst="arc">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43885" tIns="21943" rIns="43885" bIns="21943" numCol="1" spcCol="0" rtlCol="0" fromWordArt="0" anchor="ctr" anchorCtr="0" forceAA="0" compatLnSpc="1">
              <a:prstTxWarp prst="textNoShape">
                <a:avLst/>
              </a:prstTxWarp>
              <a:noAutofit/>
            </a:bodyPr>
            <a:lstStyle/>
            <a:p>
              <a:pPr algn="ctr"/>
              <a:endParaRPr lang="en-US" sz="465">
                <a:ln w="0"/>
                <a:effectLst>
                  <a:outerShdw blurRad="38100" dist="19050" dir="2700000" algn="tl" rotWithShape="0">
                    <a:schemeClr val="dk1">
                      <a:alpha val="40000"/>
                    </a:schemeClr>
                  </a:outerShdw>
                </a:effectLst>
              </a:endParaRPr>
            </a:p>
          </p:txBody>
        </p:sp>
      </p:grpSp>
      <p:sp>
        <p:nvSpPr>
          <p:cNvPr id="3" name="Rectangle 2">
            <a:extLst>
              <a:ext uri="{FF2B5EF4-FFF2-40B4-BE49-F238E27FC236}">
                <a16:creationId xmlns:a16="http://schemas.microsoft.com/office/drawing/2014/main" id="{CBC2E88B-D446-E745-AD8B-4BFDDEF77C4C}"/>
              </a:ext>
            </a:extLst>
          </p:cNvPr>
          <p:cNvSpPr/>
          <p:nvPr/>
        </p:nvSpPr>
        <p:spPr>
          <a:xfrm>
            <a:off x="3311583" y="3603390"/>
            <a:ext cx="2611704" cy="1221276"/>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0E5E1809-C7AF-5443-8899-7E4AC883A7A2}"/>
              </a:ext>
            </a:extLst>
          </p:cNvPr>
          <p:cNvSpPr/>
          <p:nvPr/>
        </p:nvSpPr>
        <p:spPr>
          <a:xfrm>
            <a:off x="8996635" y="5612589"/>
            <a:ext cx="2458963" cy="1200329"/>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07F6349-84FD-2E4C-9306-40F00A5B1766}"/>
              </a:ext>
            </a:extLst>
          </p:cNvPr>
          <p:cNvSpPr/>
          <p:nvPr/>
        </p:nvSpPr>
        <p:spPr>
          <a:xfrm>
            <a:off x="4335544" y="1544872"/>
            <a:ext cx="2268687" cy="706639"/>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AD070B8-107E-B24D-8778-0C20443DBB92}"/>
              </a:ext>
            </a:extLst>
          </p:cNvPr>
          <p:cNvSpPr/>
          <p:nvPr/>
        </p:nvSpPr>
        <p:spPr>
          <a:xfrm>
            <a:off x="6986454" y="1635975"/>
            <a:ext cx="3097536" cy="670125"/>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FF6DF9F7-E2AB-724C-9F55-A35905529F20}"/>
              </a:ext>
            </a:extLst>
          </p:cNvPr>
          <p:cNvSpPr/>
          <p:nvPr/>
        </p:nvSpPr>
        <p:spPr>
          <a:xfrm>
            <a:off x="882493" y="1563128"/>
            <a:ext cx="3097536" cy="670125"/>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1A4B0908-0BEF-B547-B71B-4CB5605178A6}"/>
              </a:ext>
            </a:extLst>
          </p:cNvPr>
          <p:cNvSpPr/>
          <p:nvPr/>
        </p:nvSpPr>
        <p:spPr>
          <a:xfrm>
            <a:off x="8787261" y="3779915"/>
            <a:ext cx="2705492" cy="1210593"/>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F9829033-DEA0-AB42-BF00-1FFEA620E271}"/>
              </a:ext>
            </a:extLst>
          </p:cNvPr>
          <p:cNvSpPr/>
          <p:nvPr/>
        </p:nvSpPr>
        <p:spPr>
          <a:xfrm>
            <a:off x="8556440" y="2422463"/>
            <a:ext cx="3448674" cy="669246"/>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C7893827-8F35-7C4C-9A23-BDC83767F76A}"/>
              </a:ext>
            </a:extLst>
          </p:cNvPr>
          <p:cNvSpPr/>
          <p:nvPr/>
        </p:nvSpPr>
        <p:spPr>
          <a:xfrm>
            <a:off x="2727067" y="2525484"/>
            <a:ext cx="4125626" cy="670457"/>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166139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67402</TotalTime>
  <Words>1242</Words>
  <Application>Microsoft Macintosh PowerPoint</Application>
  <PresentationFormat>Widescreen</PresentationFormat>
  <Paragraphs>335</Paragraphs>
  <Slides>48</Slides>
  <Notes>27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48</vt:i4>
      </vt:variant>
    </vt:vector>
  </HeadingPairs>
  <TitlesOfParts>
    <vt:vector size="54" baseType="lpstr">
      <vt:lpstr>Arial</vt:lpstr>
      <vt:lpstr>Calibri</vt:lpstr>
      <vt:lpstr>Calibri Light</vt:lpstr>
      <vt:lpstr>Cambria Math</vt:lpstr>
      <vt:lpstr>Mangal</vt:lpstr>
      <vt:lpstr>Office Theme</vt:lpstr>
      <vt:lpstr>Smartphone-based Acoustic Indoor  Space Mapping</vt:lpstr>
      <vt:lpstr>Myriad of Apps need Indoor Mapping</vt:lpstr>
      <vt:lpstr>State-of-the-art Mapping Systems</vt:lpstr>
      <vt:lpstr>Issues with Current Systems</vt:lpstr>
      <vt:lpstr>Can we use a hardware which everyone owns to achieve that ?</vt:lpstr>
      <vt:lpstr>Can we make the process as  simple as possible ?</vt:lpstr>
      <vt:lpstr>Our System: SAMS</vt:lpstr>
      <vt:lpstr>Outline of SAMS</vt:lpstr>
      <vt:lpstr>Outline of SAMS</vt:lpstr>
      <vt:lpstr>Frequency Modulated Continuous Wave (FMCW)</vt:lpstr>
      <vt:lpstr>PowerPoint Presentation</vt:lpstr>
      <vt:lpstr>Outline of SAMS</vt:lpstr>
      <vt:lpstr>Dead Reckoning Module</vt:lpstr>
      <vt:lpstr>Outline of SAMS</vt:lpstr>
      <vt:lpstr>Fusing Dead-Reckoning and Distance Estimates</vt:lpstr>
      <vt:lpstr>Geometric Constraints</vt:lpstr>
      <vt:lpstr>Outline of SAMS</vt:lpstr>
      <vt:lpstr>Contour Construction</vt:lpstr>
      <vt:lpstr>Evaluation Setup</vt:lpstr>
      <vt:lpstr>Single Wall Contour Estimation</vt:lpstr>
      <vt:lpstr>Curved Wall Contour Estimation</vt:lpstr>
      <vt:lpstr>Multi-Wall Contour Estimation</vt:lpstr>
      <vt:lpstr>Comparison with BatMapper</vt:lpstr>
      <vt:lpstr>For Straight Walls</vt:lpstr>
      <vt:lpstr>For Curved Walls</vt:lpstr>
      <vt:lpstr>For a Floor Space</vt:lpstr>
      <vt:lpstr>Future Works</vt:lpstr>
      <vt:lpstr>Key Takeaways</vt:lpstr>
      <vt:lpstr>Thanks! Questions ?</vt:lpstr>
      <vt:lpstr>Back-up Slides</vt:lpstr>
      <vt:lpstr>Robustness to Noise</vt:lpstr>
      <vt:lpstr>Key Observations in FMCW Module</vt:lpstr>
      <vt:lpstr>Impact of Bandwidth</vt:lpstr>
      <vt:lpstr>Volume Level</vt:lpstr>
      <vt:lpstr>SAMS: Putting it altogether</vt:lpstr>
      <vt:lpstr>FMCW</vt:lpstr>
      <vt:lpstr>Windowing in FMCW</vt:lpstr>
      <vt:lpstr>Phone Angle vs Distance Error</vt:lpstr>
      <vt:lpstr>Wall Association and Outlier Removal</vt:lpstr>
      <vt:lpstr>FMCW Distance Error</vt:lpstr>
      <vt:lpstr>Wall Association Accuracy and Outlier Ratio</vt:lpstr>
      <vt:lpstr>Contour with Clutter</vt:lpstr>
      <vt:lpstr>CDF Error for Single Wall</vt:lpstr>
      <vt:lpstr>Mapping Rooms</vt:lpstr>
      <vt:lpstr>Mapping Corridors</vt:lpstr>
      <vt:lpstr>Comparing BatMapper and SAMS</vt:lpstr>
      <vt:lpstr>Comparing BatMapper and SAMS</vt:lpstr>
      <vt:lpstr>Myriad of Apps need Indoor Mapping</vt:lpstr>
    </vt:vector>
  </TitlesOfParts>
  <Company>Hewlett-Packard Company</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Kassem Fawaz</dc:creator>
  <cp:lastModifiedBy>SWADHIN PRADHAN</cp:lastModifiedBy>
  <cp:revision>659</cp:revision>
  <dcterms:created xsi:type="dcterms:W3CDTF">2017-01-26T22:42:49Z</dcterms:created>
  <dcterms:modified xsi:type="dcterms:W3CDTF">2018-10-09T00:29:27Z</dcterms:modified>
</cp:coreProperties>
</file>