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472" r:id="rId2"/>
    <p:sldId id="473" r:id="rId3"/>
    <p:sldId id="572" r:id="rId4"/>
    <p:sldId id="500" r:id="rId5"/>
    <p:sldId id="494" r:id="rId6"/>
    <p:sldId id="495" r:id="rId7"/>
    <p:sldId id="504" r:id="rId8"/>
    <p:sldId id="513" r:id="rId9"/>
    <p:sldId id="506" r:id="rId10"/>
    <p:sldId id="507" r:id="rId11"/>
    <p:sldId id="508" r:id="rId12"/>
    <p:sldId id="514" r:id="rId13"/>
    <p:sldId id="515" r:id="rId14"/>
    <p:sldId id="509" r:id="rId15"/>
    <p:sldId id="505" r:id="rId16"/>
    <p:sldId id="480" r:id="rId17"/>
    <p:sldId id="511" r:id="rId18"/>
    <p:sldId id="517" r:id="rId19"/>
    <p:sldId id="512" r:id="rId20"/>
    <p:sldId id="481" r:id="rId21"/>
    <p:sldId id="510" r:id="rId22"/>
    <p:sldId id="523" r:id="rId23"/>
    <p:sldId id="4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44"/>
  </p:normalViewPr>
  <p:slideViewPr>
    <p:cSldViewPr snapToGrid="0" snapToObjects="1">
      <p:cViewPr varScale="1">
        <p:scale>
          <a:sx n="95" d="100"/>
          <a:sy n="95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E2680-AAB6-1843-B960-0F089E1CA49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EA14F-39F7-D146-A66D-902C6C87A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second piece of work, we build RFID based temperature sensor which can easily be blended with the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5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05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issues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28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2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Heating, Ventilation, and Air-conditioning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</a:t>
            </a:r>
            <a:r>
              <a:rPr lang="en-US" b="1" dirty="0"/>
              <a:t>, the future</a:t>
            </a:r>
            <a:r>
              <a:rPr lang="en-US" b="1" baseline="0" dirty="0"/>
              <a:t> of </a:t>
            </a:r>
            <a:r>
              <a:rPr lang="en-US" b="1" baseline="0" dirty="0" err="1"/>
              <a:t>IoT</a:t>
            </a:r>
            <a:r>
              <a:rPr lang="en-US" b="1" baseline="0" dirty="0"/>
              <a:t> demands seamless and intuitive interface between users and the devices</a:t>
            </a:r>
            <a:r>
              <a:rPr lang="en-US" baseline="0" dirty="0"/>
              <a:t>. </a:t>
            </a:r>
            <a:r>
              <a:rPr lang="en-US" dirty="0"/>
              <a:t>In this setting, we ask that “Can</a:t>
            </a:r>
            <a:r>
              <a:rPr lang="en-US" baseline="0" dirty="0"/>
              <a:t> we effectively transform everyday object into a touch interface ?” </a:t>
            </a:r>
            <a:r>
              <a:rPr lang="en-US" b="1" baseline="0" dirty="0"/>
              <a:t>Can every possible item in our surrounding become a gateway to a possible interaction</a:t>
            </a:r>
            <a:r>
              <a:rPr lang="en-US" baseline="0" dirty="0"/>
              <a:t> ? Chair, Table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Customizable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 – 1.68*10-8, lambda is the wavelength, f is the frequency, epsilon is the permittivity of air 1.006 …Ansys HFSS meter and LCR meter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7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8 possible configuration, we choose this which matches the best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VNA measurement versus accuracy with temperature change ... Matches Well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9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5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8FE9E-5B4B-E740-8B2A-C50B1847A4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7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F5BA-F4C4-D84B-A479-BE48B4625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A514C-3E40-5649-8DDE-EA35537B4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4504F-A501-814C-B19D-385E1047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B5A0D-4088-8B4E-8723-D79E3DEB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B1C34-A0A1-894F-8D8D-BD49CF30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7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F28B-9AA0-5249-A434-438B539A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2B436-3FCB-B445-9AD8-E346AB4AE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D3096-D183-274E-80F8-5CC1980B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B20A0-C27B-B14B-BD2D-4E2B3671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9D1C2-02FB-D349-A645-D50B6A0E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C194B-E480-EC48-9EFD-FDCEB353C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EA706-ABAD-5945-A9A1-4907DA084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B859F-4B40-5B40-90E9-BB77B765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36A4-2144-904F-A634-39716FCB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F9C9B-1862-9647-89A1-B4D28605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7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638C-3494-334B-AC47-1E252656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04A7-0877-A741-8132-A7D9773AE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1670D-F040-2644-BBBD-BA456055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1D1CA-E969-EC4F-8C32-D7096A8C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81-4D95-354C-AFD4-5047C8B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6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26DA-62CD-6E44-A64B-B9EF7D26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E28F3-3A89-C443-99B6-89BECB522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02682-9ABE-CD49-99E8-08128A99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93C4E-62BF-2A4A-9D7E-01531B4F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757DD-1DF2-E742-BB86-EA1F2A85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B447-7201-1646-A136-9E47A802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2A55-04F2-3B44-9728-0A5D4EA5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0788A-5FBD-704C-88AC-1149D3B31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F8BC-8548-0A40-9044-530E8947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45471-3BB2-524C-921C-A5E77DBD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CE6BB-DCD6-A645-8F5C-E2CC59C2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6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D03F-1AE4-F24E-8280-D2F59361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11149-CB20-454A-8118-51C6BB216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B5B34-A3FD-1745-936F-BFBA1F8D7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45019-D643-C94F-8F2F-97E5DD693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4DB6F-93C4-5946-AB41-4DF847B33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90BF6-10C6-E141-ABBC-74CB591E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3614CA-1CF2-5741-AF25-EBC57DFA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3F9AA-6C81-784A-9614-3EFB5B10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61B3-5466-4C4F-B3FE-419E20E6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ED318-05F8-FE4F-85EF-FDB59601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D9579-4DF5-BC45-94C7-9E4D15CB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81973-79A2-A94E-A2A8-13AC90EE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73B14-8A1E-6D48-B3D7-3F3A0F1F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6C01E-3E79-B343-B144-F1F09648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6AA9C-5072-1346-871D-6BCDECBF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80B0-38C6-7C45-A23F-6DF1ABAA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FBC0-5079-E549-896A-E443A177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96F3-A869-4748-8697-6D670101C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8A4F8-5CAF-1648-9046-F53247AA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20799-0E5D-E242-BF16-1C0A2C6A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50F99-60F2-B147-AD09-988437E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F2D3-C035-E94F-B76A-60359723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B342E-65A9-1C45-ACA2-CED542F41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B2147-EA9B-3B40-BC34-5720D2E34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B7B01-565F-6341-AB48-2978B5C3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C7EBB-EDE1-4E44-A5C9-ACEAA28D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A1033-1FAB-7F4F-8DE8-37665EB7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3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A9FD1-F693-6D45-AD25-387B4D00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09F09-0B88-694E-83F7-DABF9195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35199-62D0-6C4D-AE17-BD34564F4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926BE-6CBD-1742-8F2D-E01DED1DCDC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3EDB9-DF55-E44F-B768-CABE6A9E9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E8E20-A34F-2F4F-A7C2-9B4125094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A852-F8FC-4643-8EAB-A77926CA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6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RTSense</a:t>
            </a:r>
            <a:r>
              <a:rPr lang="en-US" sz="48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: Passive RFID based </a:t>
            </a:r>
            <a:br>
              <a:rPr lang="en-US" sz="4800" kern="12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48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Temperature Sensing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342" y="3092970"/>
            <a:ext cx="10217432" cy="313073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r>
              <a:rPr lang="en-US" sz="5800" baseline="30000" dirty="0">
                <a:solidFill>
                  <a:srgbClr val="000000"/>
                </a:solidFill>
                <a:latin typeface="Century Gothic" panose="020B0502020202020204" pitchFamily="34" charset="0"/>
              </a:rPr>
              <a:t>Swadhin Pradhan, and Lili Qiu</a:t>
            </a:r>
          </a:p>
          <a:p>
            <a:r>
              <a:rPr lang="en-US" sz="5800" baseline="30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UT Austin</a:t>
            </a:r>
          </a:p>
          <a:p>
            <a:endParaRPr lang="en-US" sz="5800" baseline="30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US" sz="5800" baseline="30000" dirty="0">
                <a:solidFill>
                  <a:srgbClr val="C00000"/>
                </a:solidFill>
                <a:latin typeface="Century Gothic" panose="020B0502020202020204" pitchFamily="34" charset="0"/>
              </a:rPr>
              <a:t>ACM </a:t>
            </a:r>
            <a:r>
              <a:rPr lang="en-US" sz="5800" baseline="30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SenSys</a:t>
            </a:r>
            <a:r>
              <a:rPr lang="en-US" sz="5800" baseline="30000" dirty="0">
                <a:solidFill>
                  <a:srgbClr val="C00000"/>
                </a:solidFill>
                <a:latin typeface="Century Gothic" panose="020B0502020202020204" pitchFamily="34" charset="0"/>
              </a:rPr>
              <a:t> 2020                                                           </a:t>
            </a:r>
            <a:r>
              <a:rPr lang="en-US" sz="58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</a:t>
            </a:r>
            <a:endParaRPr lang="en-US" sz="5800" baseline="30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4400" baseline="300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4400" baseline="300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88FEC65-D79E-4DCE-A549-ACBEE94ABE9E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7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8F92-5E2F-1047-9BF9-6F59F841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Analytical </a:t>
            </a:r>
            <a:r>
              <a:rPr lang="en-US" sz="5400" dirty="0"/>
              <a:t>R/L/C model of dipole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6CAE-3C2E-6140-A090-E4B17B46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CCA05-8634-5440-8AC6-CFC985AD2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74" y="4793976"/>
            <a:ext cx="952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5A99F8-44A6-F842-8645-A71D998F2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50" y="1600907"/>
            <a:ext cx="5578550" cy="344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8F92-5E2F-1047-9BF9-6F59F841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Temperature</a:t>
            </a:r>
            <a:r>
              <a:rPr lang="en-US" sz="5400" dirty="0"/>
              <a:t> impedance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6CAE-3C2E-6140-A090-E4B17B46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FC33C-29BC-7544-80BD-B6531F9E72FB}"/>
              </a:ext>
            </a:extLst>
          </p:cNvPr>
          <p:cNvSpPr txBox="1"/>
          <p:nvPr/>
        </p:nvSpPr>
        <p:spPr>
          <a:xfrm>
            <a:off x="1235560" y="6002411"/>
            <a:ext cx="4463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Larger Width (30cm)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CDA00-4D4F-2C4B-82E0-517227559814}"/>
              </a:ext>
            </a:extLst>
          </p:cNvPr>
          <p:cNvSpPr txBox="1"/>
          <p:nvPr/>
        </p:nvSpPr>
        <p:spPr>
          <a:xfrm>
            <a:off x="7053265" y="5973269"/>
            <a:ext cx="457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Smaller Width (5 cm)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B177D0-91F2-B54C-9499-97596D8AC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1" y="2552936"/>
            <a:ext cx="7480300" cy="88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7F757C-B9D4-5F44-B721-9709D9B09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1" y="1602894"/>
            <a:ext cx="499110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F9A53-BB17-C54D-B66E-93C376E3F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1701110"/>
            <a:ext cx="5894851" cy="428285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DE977A-613C-D843-8C94-0BA968036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61354"/>
            <a:ext cx="6096000" cy="4420826"/>
          </a:xfrm>
        </p:spPr>
      </p:pic>
    </p:spTree>
    <p:extLst>
      <p:ext uri="{BB962C8B-B14F-4D97-AF65-F5344CB8AC3E}">
        <p14:creationId xmlns:p14="http://schemas.microsoft.com/office/powerpoint/2010/main" val="1623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FB22E-491F-794F-AD2D-5BD9B899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Phase</a:t>
            </a:r>
            <a:r>
              <a:rPr lang="en-US" sz="5400" dirty="0"/>
              <a:t> impedance model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9AD829-31E6-C441-AC59-566839926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46" y="1925396"/>
            <a:ext cx="10515600" cy="12044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04055-6253-0B4F-AD61-A99A9BC3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12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0890E9-4DDB-DE4E-B1A7-5FC360B9C25B}"/>
              </a:ext>
            </a:extLst>
          </p:cNvPr>
          <p:cNvSpPr/>
          <p:nvPr/>
        </p:nvSpPr>
        <p:spPr>
          <a:xfrm>
            <a:off x="2266122" y="1925396"/>
            <a:ext cx="1331843" cy="1204490"/>
          </a:xfrm>
          <a:prstGeom prst="ellipse">
            <a:avLst/>
          </a:prstGeom>
          <a:noFill/>
          <a:ln w="38100">
            <a:solidFill>
              <a:srgbClr val="C8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981466-1C97-B64B-8C62-0EF2D17CBA47}"/>
              </a:ext>
            </a:extLst>
          </p:cNvPr>
          <p:cNvSpPr/>
          <p:nvPr/>
        </p:nvSpPr>
        <p:spPr>
          <a:xfrm>
            <a:off x="3909391" y="1925396"/>
            <a:ext cx="1331843" cy="1204490"/>
          </a:xfrm>
          <a:prstGeom prst="ellipse">
            <a:avLst/>
          </a:prstGeom>
          <a:noFill/>
          <a:ln w="38100">
            <a:solidFill>
              <a:srgbClr val="C8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0089B6-86FB-064A-8ACA-507B0D3EA00D}"/>
              </a:ext>
            </a:extLst>
          </p:cNvPr>
          <p:cNvSpPr/>
          <p:nvPr/>
        </p:nvSpPr>
        <p:spPr>
          <a:xfrm>
            <a:off x="5592416" y="1510748"/>
            <a:ext cx="3949149" cy="2217367"/>
          </a:xfrm>
          <a:prstGeom prst="ellipse">
            <a:avLst/>
          </a:prstGeom>
          <a:noFill/>
          <a:ln w="38100">
            <a:solidFill>
              <a:srgbClr val="C8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BFCC9E-F91B-AD4C-AF34-AB3067151A80}"/>
              </a:ext>
            </a:extLst>
          </p:cNvPr>
          <p:cNvCxnSpPr>
            <a:cxnSpLocks/>
          </p:cNvCxnSpPr>
          <p:nvPr/>
        </p:nvCxnSpPr>
        <p:spPr>
          <a:xfrm flipV="1">
            <a:off x="2862470" y="3129886"/>
            <a:ext cx="0" cy="5982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8E29CC-35AC-8847-881C-6F11A2293C24}"/>
              </a:ext>
            </a:extLst>
          </p:cNvPr>
          <p:cNvCxnSpPr>
            <a:cxnSpLocks/>
          </p:cNvCxnSpPr>
          <p:nvPr/>
        </p:nvCxnSpPr>
        <p:spPr>
          <a:xfrm flipV="1">
            <a:off x="4625009" y="3129886"/>
            <a:ext cx="0" cy="5982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E935BA-9AC8-9C40-819A-EC14801FEB1A}"/>
              </a:ext>
            </a:extLst>
          </p:cNvPr>
          <p:cNvCxnSpPr>
            <a:cxnSpLocks/>
          </p:cNvCxnSpPr>
          <p:nvPr/>
        </p:nvCxnSpPr>
        <p:spPr>
          <a:xfrm flipV="1">
            <a:off x="7620000" y="3728115"/>
            <a:ext cx="0" cy="5982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95B0C40-C67D-A147-9C3C-65C595AD77C8}"/>
              </a:ext>
            </a:extLst>
          </p:cNvPr>
          <p:cNvSpPr txBox="1"/>
          <p:nvPr/>
        </p:nvSpPr>
        <p:spPr>
          <a:xfrm>
            <a:off x="1786181" y="3528376"/>
            <a:ext cx="21525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Distance </a:t>
            </a:r>
          </a:p>
          <a:p>
            <a:pPr algn="ctr"/>
            <a:r>
              <a:rPr lang="en-US" sz="3200" dirty="0"/>
              <a:t>Component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0B45A0-BEFC-AC4C-B4BF-892754CF2CD6}"/>
              </a:ext>
            </a:extLst>
          </p:cNvPr>
          <p:cNvSpPr txBox="1"/>
          <p:nvPr/>
        </p:nvSpPr>
        <p:spPr>
          <a:xfrm>
            <a:off x="3825837" y="3646024"/>
            <a:ext cx="2240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Polarization </a:t>
            </a:r>
          </a:p>
          <a:p>
            <a:pPr algn="ctr"/>
            <a:r>
              <a:rPr lang="en-US" sz="3200" dirty="0"/>
              <a:t>Component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E72C1-6001-EE48-A955-99DBDE2233E4}"/>
              </a:ext>
            </a:extLst>
          </p:cNvPr>
          <p:cNvSpPr txBox="1"/>
          <p:nvPr/>
        </p:nvSpPr>
        <p:spPr>
          <a:xfrm>
            <a:off x="5978414" y="4302281"/>
            <a:ext cx="3646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Antenna Impedance </a:t>
            </a:r>
          </a:p>
          <a:p>
            <a:pPr algn="ctr"/>
            <a:r>
              <a:rPr lang="en-US" sz="3200" dirty="0"/>
              <a:t>Component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C3F8D9-EA28-FD42-AA5F-EACD3618C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37" y="4725126"/>
            <a:ext cx="3228919" cy="18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64002-654D-B142-8225-82CB0DA7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Phase</a:t>
            </a:r>
            <a:r>
              <a:rPr lang="en-US" sz="5400" dirty="0"/>
              <a:t> impedance model and metric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B3EDB9-2D85-C341-9577-A4F3ACED6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2" y="1449630"/>
            <a:ext cx="10989216" cy="13579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9D38B-54D4-2743-959A-3DFC1067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13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A91DB0-046D-E84E-958A-D1601424C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1300"/>
            <a:ext cx="4737100" cy="4076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DF7B5-1D69-6A47-9258-FDD7F09FC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2775193"/>
            <a:ext cx="4737100" cy="406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5D04B-7E3D-6F42-A104-CF5397C21716}"/>
              </a:ext>
            </a:extLst>
          </p:cNvPr>
          <p:cNvSpPr txBox="1"/>
          <p:nvPr/>
        </p:nvSpPr>
        <p:spPr>
          <a:xfrm>
            <a:off x="8503920" y="2206848"/>
            <a:ext cx="3513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/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C401F-BAF3-984C-9641-50C464A28C4A}"/>
              </a:ext>
            </a:extLst>
          </p:cNvPr>
          <p:cNvSpPr/>
          <p:nvPr/>
        </p:nvSpPr>
        <p:spPr>
          <a:xfrm>
            <a:off x="8855298" y="2191608"/>
            <a:ext cx="51730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8FCE0-5754-024B-B1A8-1C501611BCBE}"/>
              </a:ext>
            </a:extLst>
          </p:cNvPr>
          <p:cNvSpPr txBox="1"/>
          <p:nvPr/>
        </p:nvSpPr>
        <p:spPr>
          <a:xfrm>
            <a:off x="3718560" y="1367526"/>
            <a:ext cx="118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Tag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4C704-CA8B-514E-B825-A0CB02618294}"/>
              </a:ext>
            </a:extLst>
          </p:cNvPr>
          <p:cNvSpPr txBox="1"/>
          <p:nvPr/>
        </p:nvSpPr>
        <p:spPr>
          <a:xfrm>
            <a:off x="8610600" y="1302439"/>
            <a:ext cx="118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Tag B</a:t>
            </a:r>
          </a:p>
        </p:txBody>
      </p:sp>
    </p:spTree>
    <p:extLst>
      <p:ext uri="{BB962C8B-B14F-4D97-AF65-F5344CB8AC3E}">
        <p14:creationId xmlns:p14="http://schemas.microsoft.com/office/powerpoint/2010/main" val="28938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8F92-5E2F-1047-9BF9-6F59F841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39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Algorithm </a:t>
            </a:r>
            <a:r>
              <a:rPr lang="en-US" sz="5400" dirty="0"/>
              <a:t>sketch of </a:t>
            </a:r>
            <a:r>
              <a:rPr lang="en-US" sz="5400" dirty="0" err="1"/>
              <a:t>RTSense</a:t>
            </a:r>
            <a:endParaRPr lang="en-US" sz="5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040C31-F0AD-314D-9481-4CFBEC4DE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0" y="1690692"/>
            <a:ext cx="8186178" cy="9947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6CAE-3C2E-6140-A090-E4B17B46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DEB54-765C-844F-8497-6B7DA6817635}"/>
              </a:ext>
            </a:extLst>
          </p:cNvPr>
          <p:cNvSpPr txBox="1"/>
          <p:nvPr/>
        </p:nvSpPr>
        <p:spPr>
          <a:xfrm>
            <a:off x="5049046" y="2766898"/>
            <a:ext cx="3006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Calibration Stage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3D0A1E-FE6E-794F-9BCC-530B1DBE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2748" r="8146" b="11534"/>
          <a:stretch/>
        </p:blipFill>
        <p:spPr>
          <a:xfrm>
            <a:off x="6444981" y="3506329"/>
            <a:ext cx="5814005" cy="3033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0B90B9-6517-7345-9A04-77A8CB1E5011}"/>
              </a:ext>
            </a:extLst>
          </p:cNvPr>
          <p:cNvSpPr txBox="1"/>
          <p:nvPr/>
        </p:nvSpPr>
        <p:spPr>
          <a:xfrm>
            <a:off x="2969912" y="2723498"/>
            <a:ext cx="1831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</a:rPr>
              <a:t>r</a:t>
            </a:r>
            <a:r>
              <a:rPr lang="en-US" sz="3200" baseline="-25000" dirty="0" err="1">
                <a:solidFill>
                  <a:srgbClr val="C00000"/>
                </a:solidFill>
              </a:rPr>
              <a:t>TagA</a:t>
            </a:r>
            <a:r>
              <a:rPr lang="en-US" sz="3200" dirty="0">
                <a:solidFill>
                  <a:srgbClr val="C00000"/>
                </a:solidFill>
              </a:rPr>
              <a:t> - </a:t>
            </a:r>
            <a:r>
              <a:rPr lang="en-US" sz="3200" dirty="0" err="1">
                <a:solidFill>
                  <a:srgbClr val="C00000"/>
                </a:solidFill>
              </a:rPr>
              <a:t>r</a:t>
            </a:r>
            <a:r>
              <a:rPr lang="en-US" sz="3200" baseline="-25000" dirty="0" err="1">
                <a:solidFill>
                  <a:srgbClr val="C00000"/>
                </a:solidFill>
              </a:rPr>
              <a:t>TagB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AAAEEC-D2CF-054A-8462-046773ABE7A5}"/>
              </a:ext>
            </a:extLst>
          </p:cNvPr>
          <p:cNvCxnSpPr/>
          <p:nvPr/>
        </p:nvCxnSpPr>
        <p:spPr>
          <a:xfrm flipH="1" flipV="1">
            <a:off x="3048000" y="2447969"/>
            <a:ext cx="563880" cy="409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AC4E48-39F0-C242-9681-0E85ABC5336B}"/>
              </a:ext>
            </a:extLst>
          </p:cNvPr>
          <p:cNvCxnSpPr>
            <a:cxnSpLocks/>
          </p:cNvCxnSpPr>
          <p:nvPr/>
        </p:nvCxnSpPr>
        <p:spPr>
          <a:xfrm flipV="1">
            <a:off x="3992880" y="2403835"/>
            <a:ext cx="859113" cy="4535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23737D-ACAA-634D-B1F9-0E7EC4B08E6D}"/>
              </a:ext>
            </a:extLst>
          </p:cNvPr>
          <p:cNvCxnSpPr>
            <a:cxnSpLocks/>
          </p:cNvCxnSpPr>
          <p:nvPr/>
        </p:nvCxnSpPr>
        <p:spPr>
          <a:xfrm>
            <a:off x="1219200" y="5791626"/>
            <a:ext cx="3956979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2958B5-9503-2647-B359-E6B6B632F47F}"/>
              </a:ext>
            </a:extLst>
          </p:cNvPr>
          <p:cNvCxnSpPr>
            <a:cxnSpLocks/>
          </p:cNvCxnSpPr>
          <p:nvPr/>
        </p:nvCxnSpPr>
        <p:spPr>
          <a:xfrm flipV="1">
            <a:off x="1219200" y="3091370"/>
            <a:ext cx="0" cy="27002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75FB702-5D0E-B143-93E9-8D02CC40A6DC}"/>
              </a:ext>
            </a:extLst>
          </p:cNvPr>
          <p:cNvSpPr txBox="1"/>
          <p:nvPr/>
        </p:nvSpPr>
        <p:spPr>
          <a:xfrm rot="16200000">
            <a:off x="-578812" y="4460134"/>
            <a:ext cx="2134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Temperature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EE0D8-5813-3746-A915-20DB0655F19A}"/>
              </a:ext>
            </a:extLst>
          </p:cNvPr>
          <p:cNvSpPr txBox="1"/>
          <p:nvPr/>
        </p:nvSpPr>
        <p:spPr>
          <a:xfrm>
            <a:off x="1790550" y="5710196"/>
            <a:ext cx="209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Phase Metric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33BDB19D-3D19-7A4E-913D-8FDE6D5B9340}"/>
              </a:ext>
            </a:extLst>
          </p:cNvPr>
          <p:cNvSpPr/>
          <p:nvPr/>
        </p:nvSpPr>
        <p:spPr>
          <a:xfrm>
            <a:off x="376603" y="3203566"/>
            <a:ext cx="223792" cy="4508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012474EF-F25A-7047-ACAC-342D19C9F0D0}"/>
              </a:ext>
            </a:extLst>
          </p:cNvPr>
          <p:cNvSpPr/>
          <p:nvPr/>
        </p:nvSpPr>
        <p:spPr>
          <a:xfrm rot="5400000">
            <a:off x="3999212" y="5797749"/>
            <a:ext cx="223792" cy="4508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7A594E9-D972-4947-8B50-CD6C5508D67B}"/>
              </a:ext>
            </a:extLst>
          </p:cNvPr>
          <p:cNvSpPr/>
          <p:nvPr/>
        </p:nvSpPr>
        <p:spPr>
          <a:xfrm>
            <a:off x="2021305" y="3654432"/>
            <a:ext cx="2780133" cy="1949537"/>
          </a:xfrm>
          <a:custGeom>
            <a:avLst/>
            <a:gdLst>
              <a:gd name="connsiteX0" fmla="*/ 0 w 3703443"/>
              <a:gd name="connsiteY0" fmla="*/ 2103120 h 2103120"/>
              <a:gd name="connsiteX1" fmla="*/ 60960 w 3703443"/>
              <a:gd name="connsiteY1" fmla="*/ 1996440 h 2103120"/>
              <a:gd name="connsiteX2" fmla="*/ 91440 w 3703443"/>
              <a:gd name="connsiteY2" fmla="*/ 1950720 h 2103120"/>
              <a:gd name="connsiteX3" fmla="*/ 106680 w 3703443"/>
              <a:gd name="connsiteY3" fmla="*/ 1905000 h 2103120"/>
              <a:gd name="connsiteX4" fmla="*/ 213360 w 3703443"/>
              <a:gd name="connsiteY4" fmla="*/ 1783080 h 2103120"/>
              <a:gd name="connsiteX5" fmla="*/ 243840 w 3703443"/>
              <a:gd name="connsiteY5" fmla="*/ 1737360 h 2103120"/>
              <a:gd name="connsiteX6" fmla="*/ 335280 w 3703443"/>
              <a:gd name="connsiteY6" fmla="*/ 1676400 h 2103120"/>
              <a:gd name="connsiteX7" fmla="*/ 426720 w 3703443"/>
              <a:gd name="connsiteY7" fmla="*/ 1615440 h 2103120"/>
              <a:gd name="connsiteX8" fmla="*/ 609600 w 3703443"/>
              <a:gd name="connsiteY8" fmla="*/ 1493520 h 2103120"/>
              <a:gd name="connsiteX9" fmla="*/ 655320 w 3703443"/>
              <a:gd name="connsiteY9" fmla="*/ 1463040 h 2103120"/>
              <a:gd name="connsiteX10" fmla="*/ 701040 w 3703443"/>
              <a:gd name="connsiteY10" fmla="*/ 1432560 h 2103120"/>
              <a:gd name="connsiteX11" fmla="*/ 746760 w 3703443"/>
              <a:gd name="connsiteY11" fmla="*/ 1417320 h 2103120"/>
              <a:gd name="connsiteX12" fmla="*/ 792480 w 3703443"/>
              <a:gd name="connsiteY12" fmla="*/ 1386840 h 2103120"/>
              <a:gd name="connsiteX13" fmla="*/ 853440 w 3703443"/>
              <a:gd name="connsiteY13" fmla="*/ 1371600 h 2103120"/>
              <a:gd name="connsiteX14" fmla="*/ 899160 w 3703443"/>
              <a:gd name="connsiteY14" fmla="*/ 1356360 h 2103120"/>
              <a:gd name="connsiteX15" fmla="*/ 1082040 w 3703443"/>
              <a:gd name="connsiteY15" fmla="*/ 1325880 h 2103120"/>
              <a:gd name="connsiteX16" fmla="*/ 1143000 w 3703443"/>
              <a:gd name="connsiteY16" fmla="*/ 1310640 h 2103120"/>
              <a:gd name="connsiteX17" fmla="*/ 1188720 w 3703443"/>
              <a:gd name="connsiteY17" fmla="*/ 1280160 h 2103120"/>
              <a:gd name="connsiteX18" fmla="*/ 1280160 w 3703443"/>
              <a:gd name="connsiteY18" fmla="*/ 1249680 h 2103120"/>
              <a:gd name="connsiteX19" fmla="*/ 1371600 w 3703443"/>
              <a:gd name="connsiteY19" fmla="*/ 1219200 h 2103120"/>
              <a:gd name="connsiteX20" fmla="*/ 1417320 w 3703443"/>
              <a:gd name="connsiteY20" fmla="*/ 1203960 h 2103120"/>
              <a:gd name="connsiteX21" fmla="*/ 1463040 w 3703443"/>
              <a:gd name="connsiteY21" fmla="*/ 1188720 h 2103120"/>
              <a:gd name="connsiteX22" fmla="*/ 1569720 w 3703443"/>
              <a:gd name="connsiteY22" fmla="*/ 1127760 h 2103120"/>
              <a:gd name="connsiteX23" fmla="*/ 1676400 w 3703443"/>
              <a:gd name="connsiteY23" fmla="*/ 1051560 h 2103120"/>
              <a:gd name="connsiteX24" fmla="*/ 1767840 w 3703443"/>
              <a:gd name="connsiteY24" fmla="*/ 960120 h 2103120"/>
              <a:gd name="connsiteX25" fmla="*/ 1828800 w 3703443"/>
              <a:gd name="connsiteY25" fmla="*/ 914400 h 2103120"/>
              <a:gd name="connsiteX26" fmla="*/ 1874520 w 3703443"/>
              <a:gd name="connsiteY26" fmla="*/ 883920 h 2103120"/>
              <a:gd name="connsiteX27" fmla="*/ 1981200 w 3703443"/>
              <a:gd name="connsiteY27" fmla="*/ 792480 h 2103120"/>
              <a:gd name="connsiteX28" fmla="*/ 2011680 w 3703443"/>
              <a:gd name="connsiteY28" fmla="*/ 746760 h 2103120"/>
              <a:gd name="connsiteX29" fmla="*/ 2164080 w 3703443"/>
              <a:gd name="connsiteY29" fmla="*/ 670560 h 2103120"/>
              <a:gd name="connsiteX30" fmla="*/ 2240280 w 3703443"/>
              <a:gd name="connsiteY30" fmla="*/ 655320 h 2103120"/>
              <a:gd name="connsiteX31" fmla="*/ 2453640 w 3703443"/>
              <a:gd name="connsiteY31" fmla="*/ 594360 h 2103120"/>
              <a:gd name="connsiteX32" fmla="*/ 2499360 w 3703443"/>
              <a:gd name="connsiteY32" fmla="*/ 579120 h 2103120"/>
              <a:gd name="connsiteX33" fmla="*/ 2545080 w 3703443"/>
              <a:gd name="connsiteY33" fmla="*/ 563880 h 2103120"/>
              <a:gd name="connsiteX34" fmla="*/ 2667000 w 3703443"/>
              <a:gd name="connsiteY34" fmla="*/ 533400 h 2103120"/>
              <a:gd name="connsiteX35" fmla="*/ 2743200 w 3703443"/>
              <a:gd name="connsiteY35" fmla="*/ 441960 h 2103120"/>
              <a:gd name="connsiteX36" fmla="*/ 2773680 w 3703443"/>
              <a:gd name="connsiteY36" fmla="*/ 396240 h 2103120"/>
              <a:gd name="connsiteX37" fmla="*/ 2819400 w 3703443"/>
              <a:gd name="connsiteY37" fmla="*/ 365760 h 2103120"/>
              <a:gd name="connsiteX38" fmla="*/ 2865120 w 3703443"/>
              <a:gd name="connsiteY38" fmla="*/ 320040 h 2103120"/>
              <a:gd name="connsiteX39" fmla="*/ 3017520 w 3703443"/>
              <a:gd name="connsiteY39" fmla="*/ 259080 h 2103120"/>
              <a:gd name="connsiteX40" fmla="*/ 3063240 w 3703443"/>
              <a:gd name="connsiteY40" fmla="*/ 243840 h 2103120"/>
              <a:gd name="connsiteX41" fmla="*/ 3124200 w 3703443"/>
              <a:gd name="connsiteY41" fmla="*/ 213360 h 2103120"/>
              <a:gd name="connsiteX42" fmla="*/ 3200400 w 3703443"/>
              <a:gd name="connsiteY42" fmla="*/ 198120 h 2103120"/>
              <a:gd name="connsiteX43" fmla="*/ 3261360 w 3703443"/>
              <a:gd name="connsiteY43" fmla="*/ 182880 h 2103120"/>
              <a:gd name="connsiteX44" fmla="*/ 3307080 w 3703443"/>
              <a:gd name="connsiteY44" fmla="*/ 152400 h 2103120"/>
              <a:gd name="connsiteX45" fmla="*/ 3352800 w 3703443"/>
              <a:gd name="connsiteY45" fmla="*/ 106680 h 2103120"/>
              <a:gd name="connsiteX46" fmla="*/ 3489960 w 3703443"/>
              <a:gd name="connsiteY46" fmla="*/ 76200 h 2103120"/>
              <a:gd name="connsiteX47" fmla="*/ 3535680 w 3703443"/>
              <a:gd name="connsiteY47" fmla="*/ 60960 h 2103120"/>
              <a:gd name="connsiteX48" fmla="*/ 3657600 w 3703443"/>
              <a:gd name="connsiteY48" fmla="*/ 30480 h 2103120"/>
              <a:gd name="connsiteX49" fmla="*/ 3703320 w 3703443"/>
              <a:gd name="connsiteY49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703443" h="2103120">
                <a:moveTo>
                  <a:pt x="0" y="2103120"/>
                </a:moveTo>
                <a:cubicBezTo>
                  <a:pt x="20320" y="2067560"/>
                  <a:pt x="39888" y="2031560"/>
                  <a:pt x="60960" y="1996440"/>
                </a:cubicBezTo>
                <a:cubicBezTo>
                  <a:pt x="70384" y="1980734"/>
                  <a:pt x="83249" y="1967103"/>
                  <a:pt x="91440" y="1950720"/>
                </a:cubicBezTo>
                <a:cubicBezTo>
                  <a:pt x="98624" y="1936352"/>
                  <a:pt x="98878" y="1919043"/>
                  <a:pt x="106680" y="1905000"/>
                </a:cubicBezTo>
                <a:cubicBezTo>
                  <a:pt x="158974" y="1810871"/>
                  <a:pt x="146573" y="1827605"/>
                  <a:pt x="213360" y="1783080"/>
                </a:cubicBezTo>
                <a:cubicBezTo>
                  <a:pt x="223520" y="1767840"/>
                  <a:pt x="230056" y="1749421"/>
                  <a:pt x="243840" y="1737360"/>
                </a:cubicBezTo>
                <a:cubicBezTo>
                  <a:pt x="271409" y="1713237"/>
                  <a:pt x="304800" y="1696720"/>
                  <a:pt x="335280" y="1676400"/>
                </a:cubicBezTo>
                <a:lnTo>
                  <a:pt x="426720" y="1615440"/>
                </a:lnTo>
                <a:lnTo>
                  <a:pt x="609600" y="1493520"/>
                </a:lnTo>
                <a:lnTo>
                  <a:pt x="655320" y="1463040"/>
                </a:lnTo>
                <a:cubicBezTo>
                  <a:pt x="670560" y="1452880"/>
                  <a:pt x="683664" y="1438352"/>
                  <a:pt x="701040" y="1432560"/>
                </a:cubicBezTo>
                <a:cubicBezTo>
                  <a:pt x="716280" y="1427480"/>
                  <a:pt x="732392" y="1424504"/>
                  <a:pt x="746760" y="1417320"/>
                </a:cubicBezTo>
                <a:cubicBezTo>
                  <a:pt x="763143" y="1409129"/>
                  <a:pt x="775645" y="1394055"/>
                  <a:pt x="792480" y="1386840"/>
                </a:cubicBezTo>
                <a:cubicBezTo>
                  <a:pt x="811732" y="1378589"/>
                  <a:pt x="833301" y="1377354"/>
                  <a:pt x="853440" y="1371600"/>
                </a:cubicBezTo>
                <a:cubicBezTo>
                  <a:pt x="868886" y="1367187"/>
                  <a:pt x="883575" y="1360256"/>
                  <a:pt x="899160" y="1356360"/>
                </a:cubicBezTo>
                <a:cubicBezTo>
                  <a:pt x="983398" y="1335300"/>
                  <a:pt x="987416" y="1343084"/>
                  <a:pt x="1082040" y="1325880"/>
                </a:cubicBezTo>
                <a:cubicBezTo>
                  <a:pt x="1102648" y="1322133"/>
                  <a:pt x="1122680" y="1315720"/>
                  <a:pt x="1143000" y="1310640"/>
                </a:cubicBezTo>
                <a:cubicBezTo>
                  <a:pt x="1158240" y="1300480"/>
                  <a:pt x="1171982" y="1287599"/>
                  <a:pt x="1188720" y="1280160"/>
                </a:cubicBezTo>
                <a:cubicBezTo>
                  <a:pt x="1218080" y="1267111"/>
                  <a:pt x="1249680" y="1259840"/>
                  <a:pt x="1280160" y="1249680"/>
                </a:cubicBezTo>
                <a:lnTo>
                  <a:pt x="1371600" y="1219200"/>
                </a:lnTo>
                <a:lnTo>
                  <a:pt x="1417320" y="1203960"/>
                </a:lnTo>
                <a:cubicBezTo>
                  <a:pt x="1432560" y="1198880"/>
                  <a:pt x="1449674" y="1197631"/>
                  <a:pt x="1463040" y="1188720"/>
                </a:cubicBezTo>
                <a:cubicBezTo>
                  <a:pt x="1574430" y="1114460"/>
                  <a:pt x="1434371" y="1205103"/>
                  <a:pt x="1569720" y="1127760"/>
                </a:cubicBezTo>
                <a:cubicBezTo>
                  <a:pt x="1592304" y="1114855"/>
                  <a:pt x="1662178" y="1064359"/>
                  <a:pt x="1676400" y="1051560"/>
                </a:cubicBezTo>
                <a:cubicBezTo>
                  <a:pt x="1708440" y="1022724"/>
                  <a:pt x="1733356" y="985983"/>
                  <a:pt x="1767840" y="960120"/>
                </a:cubicBezTo>
                <a:cubicBezTo>
                  <a:pt x="1788160" y="944880"/>
                  <a:pt x="1808131" y="929163"/>
                  <a:pt x="1828800" y="914400"/>
                </a:cubicBezTo>
                <a:cubicBezTo>
                  <a:pt x="1843705" y="903754"/>
                  <a:pt x="1860613" y="895840"/>
                  <a:pt x="1874520" y="883920"/>
                </a:cubicBezTo>
                <a:cubicBezTo>
                  <a:pt x="2003865" y="773053"/>
                  <a:pt x="1876237" y="862455"/>
                  <a:pt x="1981200" y="792480"/>
                </a:cubicBezTo>
                <a:cubicBezTo>
                  <a:pt x="1991360" y="777240"/>
                  <a:pt x="1997896" y="758821"/>
                  <a:pt x="2011680" y="746760"/>
                </a:cubicBezTo>
                <a:cubicBezTo>
                  <a:pt x="2078621" y="688187"/>
                  <a:pt x="2091554" y="686677"/>
                  <a:pt x="2164080" y="670560"/>
                </a:cubicBezTo>
                <a:cubicBezTo>
                  <a:pt x="2189366" y="664941"/>
                  <a:pt x="2215040" y="661145"/>
                  <a:pt x="2240280" y="655320"/>
                </a:cubicBezTo>
                <a:cubicBezTo>
                  <a:pt x="2364665" y="626616"/>
                  <a:pt x="2344474" y="630749"/>
                  <a:pt x="2453640" y="594360"/>
                </a:cubicBezTo>
                <a:lnTo>
                  <a:pt x="2499360" y="579120"/>
                </a:lnTo>
                <a:cubicBezTo>
                  <a:pt x="2514600" y="574040"/>
                  <a:pt x="2529328" y="567030"/>
                  <a:pt x="2545080" y="563880"/>
                </a:cubicBezTo>
                <a:cubicBezTo>
                  <a:pt x="2637032" y="545490"/>
                  <a:pt x="2596706" y="556831"/>
                  <a:pt x="2667000" y="533400"/>
                </a:cubicBezTo>
                <a:cubicBezTo>
                  <a:pt x="2742676" y="419886"/>
                  <a:pt x="2645414" y="559303"/>
                  <a:pt x="2743200" y="441960"/>
                </a:cubicBezTo>
                <a:cubicBezTo>
                  <a:pt x="2754926" y="427889"/>
                  <a:pt x="2760728" y="409192"/>
                  <a:pt x="2773680" y="396240"/>
                </a:cubicBezTo>
                <a:cubicBezTo>
                  <a:pt x="2786632" y="383288"/>
                  <a:pt x="2805329" y="377486"/>
                  <a:pt x="2819400" y="365760"/>
                </a:cubicBezTo>
                <a:cubicBezTo>
                  <a:pt x="2835957" y="351962"/>
                  <a:pt x="2847582" y="332567"/>
                  <a:pt x="2865120" y="320040"/>
                </a:cubicBezTo>
                <a:cubicBezTo>
                  <a:pt x="2904362" y="292010"/>
                  <a:pt x="2975881" y="272960"/>
                  <a:pt x="3017520" y="259080"/>
                </a:cubicBezTo>
                <a:cubicBezTo>
                  <a:pt x="3032760" y="254000"/>
                  <a:pt x="3048872" y="251024"/>
                  <a:pt x="3063240" y="243840"/>
                </a:cubicBezTo>
                <a:cubicBezTo>
                  <a:pt x="3083560" y="233680"/>
                  <a:pt x="3102647" y="220544"/>
                  <a:pt x="3124200" y="213360"/>
                </a:cubicBezTo>
                <a:cubicBezTo>
                  <a:pt x="3148774" y="205169"/>
                  <a:pt x="3175114" y="203739"/>
                  <a:pt x="3200400" y="198120"/>
                </a:cubicBezTo>
                <a:cubicBezTo>
                  <a:pt x="3220847" y="193576"/>
                  <a:pt x="3241040" y="187960"/>
                  <a:pt x="3261360" y="182880"/>
                </a:cubicBezTo>
                <a:cubicBezTo>
                  <a:pt x="3276600" y="172720"/>
                  <a:pt x="3293009" y="164126"/>
                  <a:pt x="3307080" y="152400"/>
                </a:cubicBezTo>
                <a:cubicBezTo>
                  <a:pt x="3323637" y="138602"/>
                  <a:pt x="3334867" y="118635"/>
                  <a:pt x="3352800" y="106680"/>
                </a:cubicBezTo>
                <a:cubicBezTo>
                  <a:pt x="3378531" y="89526"/>
                  <a:pt x="3477513" y="78966"/>
                  <a:pt x="3489960" y="76200"/>
                </a:cubicBezTo>
                <a:cubicBezTo>
                  <a:pt x="3505642" y="72715"/>
                  <a:pt x="3520182" y="65187"/>
                  <a:pt x="3535680" y="60960"/>
                </a:cubicBezTo>
                <a:cubicBezTo>
                  <a:pt x="3576095" y="49938"/>
                  <a:pt x="3617859" y="43727"/>
                  <a:pt x="3657600" y="30480"/>
                </a:cubicBezTo>
                <a:cubicBezTo>
                  <a:pt x="3708139" y="13634"/>
                  <a:pt x="3703320" y="31304"/>
                  <a:pt x="370332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1096BE-709A-7140-A7B2-89C701D5D9E0}"/>
              </a:ext>
            </a:extLst>
          </p:cNvPr>
          <p:cNvCxnSpPr>
            <a:cxnSpLocks/>
            <a:endCxn id="27" idx="49"/>
          </p:cNvCxnSpPr>
          <p:nvPr/>
        </p:nvCxnSpPr>
        <p:spPr>
          <a:xfrm>
            <a:off x="1219200" y="3654432"/>
            <a:ext cx="35821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06A5BA-5A58-9643-89BE-80B072609204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219199" y="5603969"/>
            <a:ext cx="80210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23BA924-3601-FA4A-B211-CF9EEA91BBF4}"/>
              </a:ext>
            </a:extLst>
          </p:cNvPr>
          <p:cNvSpPr txBox="1"/>
          <p:nvPr/>
        </p:nvSpPr>
        <p:spPr>
          <a:xfrm>
            <a:off x="600395" y="5236132"/>
            <a:ext cx="63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baseline="-25000" dirty="0" err="1"/>
              <a:t>min</a:t>
            </a:r>
            <a:endParaRPr 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6BA486-91C0-454D-907D-EB62DB9D718B}"/>
              </a:ext>
            </a:extLst>
          </p:cNvPr>
          <p:cNvSpPr txBox="1"/>
          <p:nvPr/>
        </p:nvSpPr>
        <p:spPr>
          <a:xfrm>
            <a:off x="555558" y="3340495"/>
            <a:ext cx="66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endParaRPr lang="en-US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ACB1E4-2397-9447-A220-B95D11A61984}"/>
              </a:ext>
            </a:extLst>
          </p:cNvPr>
          <p:cNvSpPr txBox="1"/>
          <p:nvPr/>
        </p:nvSpPr>
        <p:spPr>
          <a:xfrm>
            <a:off x="4497784" y="4107675"/>
            <a:ext cx="2966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Estimation Stage</a:t>
            </a:r>
          </a:p>
        </p:txBody>
      </p:sp>
      <p:pic>
        <p:nvPicPr>
          <p:cNvPr id="45" name="Graphic 44" descr="Star">
            <a:extLst>
              <a:ext uri="{FF2B5EF4-FFF2-40B4-BE49-F238E27FC236}">
                <a16:creationId xmlns:a16="http://schemas.microsoft.com/office/drawing/2014/main" id="{E372C2A6-0398-7145-A678-2E89DA54A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3950" y="4557694"/>
            <a:ext cx="328099" cy="3280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BE31F08-5351-F84A-8AE2-8371935A860C}"/>
              </a:ext>
            </a:extLst>
          </p:cNvPr>
          <p:cNvSpPr txBox="1"/>
          <p:nvPr/>
        </p:nvSpPr>
        <p:spPr>
          <a:xfrm>
            <a:off x="3197689" y="4597891"/>
            <a:ext cx="410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Mean of 20 Second of data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200CA67-D6DC-0E44-8E03-0556B1A0679C}"/>
              </a:ext>
            </a:extLst>
          </p:cNvPr>
          <p:cNvCxnSpPr>
            <a:cxnSpLocks/>
          </p:cNvCxnSpPr>
          <p:nvPr/>
        </p:nvCxnSpPr>
        <p:spPr>
          <a:xfrm flipH="1">
            <a:off x="1219199" y="4754191"/>
            <a:ext cx="1791075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C0281F0-B752-AF4B-9926-FFB847C21A00}"/>
              </a:ext>
            </a:extLst>
          </p:cNvPr>
          <p:cNvSpPr txBox="1"/>
          <p:nvPr/>
        </p:nvSpPr>
        <p:spPr>
          <a:xfrm>
            <a:off x="1232299" y="4350078"/>
            <a:ext cx="59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baseline="-25000" dirty="0" err="1">
                <a:solidFill>
                  <a:srgbClr val="00B050"/>
                </a:solidFill>
              </a:rPr>
              <a:t>Pred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8ABBBD5-FA8D-3945-A045-3124F7AA9677}"/>
              </a:ext>
            </a:extLst>
          </p:cNvPr>
          <p:cNvSpPr/>
          <p:nvPr/>
        </p:nvSpPr>
        <p:spPr>
          <a:xfrm>
            <a:off x="9753600" y="3802160"/>
            <a:ext cx="1270000" cy="5479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46DE984-6157-5146-848C-7B3B4206424C}"/>
              </a:ext>
            </a:extLst>
          </p:cNvPr>
          <p:cNvSpPr/>
          <p:nvPr/>
        </p:nvSpPr>
        <p:spPr>
          <a:xfrm>
            <a:off x="6739465" y="5239418"/>
            <a:ext cx="2122349" cy="645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B14EBAF-0F79-CC46-9FE1-AB10E3984B52}"/>
              </a:ext>
            </a:extLst>
          </p:cNvPr>
          <p:cNvSpPr/>
          <p:nvPr/>
        </p:nvSpPr>
        <p:spPr>
          <a:xfrm>
            <a:off x="9753600" y="5812354"/>
            <a:ext cx="2122349" cy="645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20" grpId="0"/>
      <p:bldP spid="21" grpId="0"/>
      <p:bldP spid="22" grpId="0" animBg="1"/>
      <p:bldP spid="23" grpId="0" animBg="1"/>
      <p:bldP spid="27" grpId="0" animBg="1"/>
      <p:bldP spid="36" grpId="0"/>
      <p:bldP spid="37" grpId="0"/>
      <p:bldP spid="43" grpId="0"/>
      <p:bldP spid="46" grpId="0"/>
      <p:bldP spid="51" grpId="0"/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01908" y="4504753"/>
            <a:ext cx="813098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Evaluation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EC1C8-D86D-5046-B221-EAE5C68DF7A3}"/>
              </a:ext>
            </a:extLst>
          </p:cNvPr>
          <p:cNvSpPr txBox="1"/>
          <p:nvPr/>
        </p:nvSpPr>
        <p:spPr>
          <a:xfrm>
            <a:off x="1801908" y="1937748"/>
            <a:ext cx="813098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Analytical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46C23-3B95-BE40-9BEB-02C8FE931D79}"/>
              </a:ext>
            </a:extLst>
          </p:cNvPr>
          <p:cNvSpPr txBox="1"/>
          <p:nvPr/>
        </p:nvSpPr>
        <p:spPr>
          <a:xfrm>
            <a:off x="1810872" y="1937747"/>
            <a:ext cx="8122024" cy="830998"/>
          </a:xfrm>
          <a:prstGeom prst="rect">
            <a:avLst/>
          </a:prstGeom>
          <a:solidFill>
            <a:srgbClr val="E9E9E9">
              <a:alpha val="85098"/>
            </a:srgb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4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B397-C7B3-6C47-96ED-68E0E41A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Oven</a:t>
            </a:r>
            <a:r>
              <a:rPr lang="en-US" sz="5400" dirty="0"/>
              <a:t> </a:t>
            </a:r>
            <a:r>
              <a:rPr lang="en-US" sz="5400" dirty="0" err="1"/>
              <a:t>Iso</a:t>
            </a:r>
            <a:r>
              <a:rPr lang="en-US" sz="5400" dirty="0"/>
              <a:t>-temperature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AA79-13D6-FD4F-AFE9-8D713BD8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C9DF930-7350-FA45-9B1F-577ECDE54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" y="1805747"/>
            <a:ext cx="9923774" cy="4895854"/>
          </a:xfrm>
        </p:spPr>
      </p:pic>
    </p:spTree>
    <p:extLst>
      <p:ext uri="{BB962C8B-B14F-4D97-AF65-F5344CB8AC3E}">
        <p14:creationId xmlns:p14="http://schemas.microsoft.com/office/powerpoint/2010/main" val="188751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B397-C7B3-6C47-96ED-68E0E41A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Heat-gun</a:t>
            </a:r>
            <a:r>
              <a:rPr lang="en-US" sz="5400" dirty="0"/>
              <a:t> Experimental Setup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C71037-F841-3B49-9F6B-D9D61C071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2" y="1490900"/>
            <a:ext cx="7292009" cy="5367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AA79-13D6-FD4F-AFE9-8D713BD8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49BB87-D7C7-FF44-B0ED-0A3872D8A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70" y="2277480"/>
            <a:ext cx="4293651" cy="30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2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7CF1-1862-F341-B6B0-28B68BCA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Tag-pair </a:t>
            </a:r>
            <a:r>
              <a:rPr lang="en-US" dirty="0"/>
              <a:t>design selection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20D1DD-E543-7B4E-9E68-E2984B528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2" y="1976582"/>
            <a:ext cx="5662048" cy="40938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68802-6D01-F643-8B30-D4D5EBB6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67DEE-3FF2-BA45-BD16-A2A14CE54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22" y="1976582"/>
            <a:ext cx="5918866" cy="4093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1A8458-E6AF-3441-83EA-E37FB98DF6CF}"/>
              </a:ext>
            </a:extLst>
          </p:cNvPr>
          <p:cNvSpPr txBox="1"/>
          <p:nvPr/>
        </p:nvSpPr>
        <p:spPr>
          <a:xfrm>
            <a:off x="2741493" y="6044688"/>
            <a:ext cx="586910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Larger area induces bigger change</a:t>
            </a:r>
          </a:p>
        </p:txBody>
      </p:sp>
    </p:spTree>
    <p:extLst>
      <p:ext uri="{BB962C8B-B14F-4D97-AF65-F5344CB8AC3E}">
        <p14:creationId xmlns:p14="http://schemas.microsoft.com/office/powerpoint/2010/main" val="913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AEE9E5DB-5FBC-DB4B-AB91-4F42E4BB6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" t="2559" r="1"/>
          <a:stretch/>
        </p:blipFill>
        <p:spPr>
          <a:xfrm>
            <a:off x="5257800" y="2222500"/>
            <a:ext cx="6717323" cy="4644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AB397-C7B3-6C47-96ED-68E0E41A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Related</a:t>
            </a:r>
            <a:r>
              <a:rPr lang="en-US" sz="5400" dirty="0"/>
              <a:t>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C78DD-EE2F-3647-9A02-753A656C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Analog Identifier (</a:t>
            </a:r>
            <a:r>
              <a:rPr lang="en-US" dirty="0">
                <a:solidFill>
                  <a:srgbClr val="FF0000"/>
                </a:solidFill>
              </a:rPr>
              <a:t>AID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Differential Minimum</a:t>
            </a:r>
          </a:p>
          <a:p>
            <a:pPr marL="0" indent="0">
              <a:buNone/>
            </a:pPr>
            <a:r>
              <a:rPr lang="en-US" dirty="0"/>
              <a:t>   Threshold Power (</a:t>
            </a:r>
            <a:r>
              <a:rPr lang="en-US" dirty="0">
                <a:solidFill>
                  <a:srgbClr val="FF0000"/>
                </a:solidFill>
              </a:rPr>
              <a:t>DMRT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Phase Difference (</a:t>
            </a:r>
            <a:r>
              <a:rPr lang="en-US" dirty="0">
                <a:solidFill>
                  <a:srgbClr val="FF0000"/>
                </a:solidFill>
              </a:rPr>
              <a:t>PD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AA79-13D6-FD4F-AFE9-8D713BD8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19</a:t>
            </a:fld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9AB5BF3-6577-D045-8416-5EA2BD7E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82" y="2435545"/>
            <a:ext cx="4158272" cy="6665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1281FE7-A01D-3149-9B96-99A9AAFDA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0" y="5968064"/>
            <a:ext cx="3405560" cy="4838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2182524-B3B6-B54C-8D2B-38B4D2163F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2"/>
          <a:stretch/>
        </p:blipFill>
        <p:spPr>
          <a:xfrm>
            <a:off x="1132703" y="4570135"/>
            <a:ext cx="3698377" cy="37043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C254F21-F478-6246-A1FC-C0E694089EB1}"/>
              </a:ext>
            </a:extLst>
          </p:cNvPr>
          <p:cNvSpPr txBox="1"/>
          <p:nvPr/>
        </p:nvSpPr>
        <p:spPr>
          <a:xfrm>
            <a:off x="6341724" y="6099911"/>
            <a:ext cx="79861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6.2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09A973-1DA3-B243-8FD5-075089517D70}"/>
              </a:ext>
            </a:extLst>
          </p:cNvPr>
          <p:cNvSpPr txBox="1"/>
          <p:nvPr/>
        </p:nvSpPr>
        <p:spPr>
          <a:xfrm>
            <a:off x="6989278" y="4253323"/>
            <a:ext cx="100700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12.6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2C059B-BF41-F94A-A28A-5CA1297BDEE3}"/>
              </a:ext>
            </a:extLst>
          </p:cNvPr>
          <p:cNvCxnSpPr>
            <a:cxnSpLocks/>
          </p:cNvCxnSpPr>
          <p:nvPr/>
        </p:nvCxnSpPr>
        <p:spPr>
          <a:xfrm>
            <a:off x="6209414" y="4013848"/>
            <a:ext cx="3040912" cy="2652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4A4003-B5DB-DB44-81C9-71B65B7AABC1}"/>
              </a:ext>
            </a:extLst>
          </p:cNvPr>
          <p:cNvCxnSpPr>
            <a:cxnSpLocks/>
          </p:cNvCxnSpPr>
          <p:nvPr/>
        </p:nvCxnSpPr>
        <p:spPr>
          <a:xfrm>
            <a:off x="6230679" y="4040372"/>
            <a:ext cx="0" cy="194895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772CAF-A704-9B41-9155-F5CA6AA3891B}"/>
              </a:ext>
            </a:extLst>
          </p:cNvPr>
          <p:cNvCxnSpPr>
            <a:cxnSpLocks/>
          </p:cNvCxnSpPr>
          <p:nvPr/>
        </p:nvCxnSpPr>
        <p:spPr>
          <a:xfrm>
            <a:off x="6574466" y="4019107"/>
            <a:ext cx="0" cy="194895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CF3DEE2-23BD-974F-93B2-E6AAE05DA215}"/>
              </a:ext>
            </a:extLst>
          </p:cNvPr>
          <p:cNvCxnSpPr>
            <a:cxnSpLocks/>
          </p:cNvCxnSpPr>
          <p:nvPr/>
        </p:nvCxnSpPr>
        <p:spPr>
          <a:xfrm>
            <a:off x="6852087" y="4019107"/>
            <a:ext cx="0" cy="194895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4224A1E-6714-8E48-A11B-79718A9451C7}"/>
              </a:ext>
            </a:extLst>
          </p:cNvPr>
          <p:cNvSpPr txBox="1"/>
          <p:nvPr/>
        </p:nvSpPr>
        <p:spPr>
          <a:xfrm>
            <a:off x="5015213" y="4838098"/>
            <a:ext cx="70564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2.9</a:t>
            </a:r>
          </a:p>
        </p:txBody>
      </p:sp>
    </p:spTree>
    <p:extLst>
      <p:ext uri="{BB962C8B-B14F-4D97-AF65-F5344CB8AC3E}">
        <p14:creationId xmlns:p14="http://schemas.microsoft.com/office/powerpoint/2010/main" val="34378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6" grpId="0" animBg="1"/>
      <p:bldP spid="57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8A3B-B19C-2942-82C7-6E1F769E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Why indoor temperature sensing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F0200-E241-A04E-9EEA-846206DC7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11070" cy="4530729"/>
          </a:xfrm>
        </p:spPr>
        <p:txBody>
          <a:bodyPr>
            <a:normAutofit/>
          </a:bodyPr>
          <a:lstStyle/>
          <a:p>
            <a:r>
              <a:rPr lang="en-US" sz="4000" dirty="0"/>
              <a:t>Users spend around </a:t>
            </a:r>
            <a:r>
              <a:rPr lang="en-US" sz="4000" dirty="0">
                <a:solidFill>
                  <a:srgbClr val="FF0000"/>
                </a:solidFill>
              </a:rPr>
              <a:t>90% </a:t>
            </a:r>
            <a:r>
              <a:rPr lang="en-US" sz="4000" dirty="0"/>
              <a:t>of the time indoors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Indoor </a:t>
            </a:r>
            <a:r>
              <a:rPr lang="en-US" sz="4000" dirty="0">
                <a:solidFill>
                  <a:srgbClr val="FF0000"/>
                </a:solidFill>
              </a:rPr>
              <a:t>personalized thermal comfort</a:t>
            </a:r>
            <a:r>
              <a:rPr lang="en-US" sz="4000" dirty="0"/>
              <a:t> is needed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Cultivation, supply chain, and health sector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7A633-78AB-CE46-9376-66C76CCE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object, fence&#10;&#10;Description automatically generated">
            <a:extLst>
              <a:ext uri="{FF2B5EF4-FFF2-40B4-BE49-F238E27FC236}">
                <a16:creationId xmlns:a16="http://schemas.microsoft.com/office/drawing/2014/main" id="{7A78B999-ECB5-A946-91DC-2B09808B4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329499"/>
            <a:ext cx="6461177" cy="46950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AB397-C7B3-6C47-96ED-68E0E41A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Impact</a:t>
            </a:r>
            <a:r>
              <a:rPr lang="en-US" sz="5400" dirty="0"/>
              <a:t> of distance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AA79-13D6-FD4F-AFE9-8D713BD8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4C270-449A-9A4E-B051-DDCEA0EE41EC}"/>
              </a:ext>
            </a:extLst>
          </p:cNvPr>
          <p:cNvSpPr txBox="1"/>
          <p:nvPr/>
        </p:nvSpPr>
        <p:spPr>
          <a:xfrm>
            <a:off x="1405128" y="6057385"/>
            <a:ext cx="978712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Error remains within ~10 degree</a:t>
            </a:r>
          </a:p>
        </p:txBody>
      </p:sp>
    </p:spTree>
    <p:extLst>
      <p:ext uri="{BB962C8B-B14F-4D97-AF65-F5344CB8AC3E}">
        <p14:creationId xmlns:p14="http://schemas.microsoft.com/office/powerpoint/2010/main" val="6804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B397-C7B3-6C47-96ED-68E0E41A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Impact</a:t>
            </a:r>
            <a:r>
              <a:rPr lang="en-US" sz="5400" dirty="0"/>
              <a:t> of orientation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AA79-13D6-FD4F-AFE9-8D713BD8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9F5F5-BB7C-0C46-A0F8-72FB2D9973AB}"/>
              </a:ext>
            </a:extLst>
          </p:cNvPr>
          <p:cNvSpPr txBox="1"/>
          <p:nvPr/>
        </p:nvSpPr>
        <p:spPr>
          <a:xfrm>
            <a:off x="1405128" y="6057385"/>
            <a:ext cx="978712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Error remains within ~7 degree</a:t>
            </a:r>
          </a:p>
        </p:txBody>
      </p:sp>
      <p:pic>
        <p:nvPicPr>
          <p:cNvPr id="9" name="Content Placeholder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0F7F081-4B5A-7A41-BD4F-0E160931B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33" y="1548885"/>
            <a:ext cx="5965934" cy="4351338"/>
          </a:xfrm>
        </p:spPr>
      </p:pic>
    </p:spTree>
    <p:extLst>
      <p:ext uri="{BB962C8B-B14F-4D97-AF65-F5344CB8AC3E}">
        <p14:creationId xmlns:p14="http://schemas.microsoft.com/office/powerpoint/2010/main" val="14430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1E4D-B615-8948-92D6-25E2F31A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48" y="9794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Related</a:t>
            </a:r>
            <a:r>
              <a:rPr lang="en-US" sz="5400" dirty="0"/>
              <a:t> works of </a:t>
            </a:r>
            <a:r>
              <a:rPr lang="en-US" sz="5400" dirty="0" err="1"/>
              <a:t>RTSense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8656-4977-8547-8A9C-F7BB057E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0" y="1650072"/>
            <a:ext cx="12003932" cy="4342165"/>
          </a:xfrm>
        </p:spPr>
        <p:txBody>
          <a:bodyPr>
            <a:normAutofit/>
          </a:bodyPr>
          <a:lstStyle/>
          <a:p>
            <a:r>
              <a:rPr lang="en-US" sz="3900" dirty="0"/>
              <a:t>Active RFID based Sensing 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WISP </a:t>
            </a:r>
            <a:r>
              <a:rPr lang="en-US" sz="2600" dirty="0"/>
              <a:t>(IEEE RFID ‘07)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, </a:t>
            </a:r>
            <a:r>
              <a:rPr lang="en-US" sz="2600" dirty="0" err="1">
                <a:solidFill>
                  <a:srgbClr val="FF0000"/>
                </a:solidFill>
              </a:rPr>
              <a:t>Ekhonet</a:t>
            </a:r>
            <a:r>
              <a:rPr lang="en-US" sz="2600" dirty="0"/>
              <a:t> (</a:t>
            </a:r>
            <a:r>
              <a:rPr lang="en-US" sz="2600" dirty="0" err="1"/>
              <a:t>Mobicom</a:t>
            </a:r>
            <a:r>
              <a:rPr lang="en-US" sz="2600" dirty="0"/>
              <a:t> ‘14) </a:t>
            </a:r>
            <a:r>
              <a:rPr lang="mr-IN" sz="2600" dirty="0"/>
              <a:t>…</a:t>
            </a:r>
            <a:endParaRPr lang="en-US" sz="2600" dirty="0"/>
          </a:p>
          <a:p>
            <a:pPr lvl="1"/>
            <a:endParaRPr lang="en-US" sz="3200" dirty="0"/>
          </a:p>
          <a:p>
            <a:r>
              <a:rPr lang="en-US" sz="3900" dirty="0"/>
              <a:t>Custom Tag based Sensing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Gas Sensor </a:t>
            </a:r>
            <a:r>
              <a:rPr lang="en-US" sz="2600" dirty="0"/>
              <a:t>(IEEE TMTT ‘13), </a:t>
            </a:r>
            <a:r>
              <a:rPr lang="en-US" sz="2600" dirty="0">
                <a:solidFill>
                  <a:srgbClr val="FF0000"/>
                </a:solidFill>
              </a:rPr>
              <a:t>Humidity Sensor </a:t>
            </a:r>
            <a:r>
              <a:rPr lang="en-US" sz="2600" dirty="0"/>
              <a:t>(Sensors ‘12) …</a:t>
            </a:r>
          </a:p>
          <a:p>
            <a:pPr lvl="1"/>
            <a:endParaRPr lang="en-US" sz="3200" dirty="0"/>
          </a:p>
          <a:p>
            <a:r>
              <a:rPr lang="en-US" sz="3900" dirty="0"/>
              <a:t>RFID Tag Antenna Sensing (</a:t>
            </a:r>
            <a:r>
              <a:rPr lang="en-US" sz="3900" dirty="0">
                <a:solidFill>
                  <a:srgbClr val="00B0F0"/>
                </a:solidFill>
              </a:rPr>
              <a:t>Closest</a:t>
            </a:r>
            <a:r>
              <a:rPr lang="en-US" sz="3900" dirty="0"/>
              <a:t>) 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RFID Hacking </a:t>
            </a:r>
            <a:r>
              <a:rPr lang="en-US" sz="2600" dirty="0"/>
              <a:t>(</a:t>
            </a:r>
            <a:r>
              <a:rPr lang="en-US" sz="2600" dirty="0" err="1"/>
              <a:t>Mobicom</a:t>
            </a:r>
            <a:r>
              <a:rPr lang="en-US" sz="2600" dirty="0"/>
              <a:t> ‘19), </a:t>
            </a:r>
            <a:r>
              <a:rPr lang="en-US" sz="2600" dirty="0">
                <a:solidFill>
                  <a:srgbClr val="FF0000"/>
                </a:solidFill>
              </a:rPr>
              <a:t>AID</a:t>
            </a:r>
            <a:r>
              <a:rPr lang="en-US" sz="2600" dirty="0"/>
              <a:t>  (EURFID ‘15) </a:t>
            </a:r>
            <a:r>
              <a:rPr lang="mr-IN" sz="2600" dirty="0"/>
              <a:t>…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F50AC-D728-E34D-9962-84F7043E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44296-9DCF-E640-901E-237E71E19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3716" y="3272742"/>
            <a:ext cx="1398979" cy="44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95" y="13652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Key</a:t>
            </a:r>
            <a:r>
              <a:rPr lang="en-US" sz="5400" dirty="0"/>
              <a:t> takeaways of </a:t>
            </a:r>
            <a:r>
              <a:rPr lang="en-US" sz="5400" dirty="0" err="1"/>
              <a:t>RTSense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95" y="1825624"/>
            <a:ext cx="11353800" cy="453073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Antenna surface area </a:t>
            </a:r>
            <a:r>
              <a:rPr lang="en-US" sz="4000" dirty="0">
                <a:latin typeface="+mj-lt"/>
              </a:rPr>
              <a:t>can be exploited for sensing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Tag-pair based differential sensing </a:t>
            </a:r>
            <a:r>
              <a:rPr lang="en-US" sz="4000" dirty="0">
                <a:latin typeface="+mj-lt"/>
              </a:rPr>
              <a:t>can be used for robust approach against environmental changes 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 err="1">
                <a:latin typeface="+mj-lt"/>
              </a:rPr>
              <a:t>RTSense</a:t>
            </a:r>
            <a:r>
              <a:rPr lang="en-US" sz="4000" dirty="0">
                <a:latin typeface="+mj-lt"/>
              </a:rPr>
              <a:t> can achieve median error of 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~3 degree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6386A-A0AE-E347-B0E9-D4BECA584AF1}"/>
              </a:ext>
            </a:extLst>
          </p:cNvPr>
          <p:cNvSpPr/>
          <p:nvPr/>
        </p:nvSpPr>
        <p:spPr>
          <a:xfrm>
            <a:off x="309282" y="282388"/>
            <a:ext cx="11228294" cy="583602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85799-996A-964B-8548-DEC1BA02F7DB}"/>
              </a:ext>
            </a:extLst>
          </p:cNvPr>
          <p:cNvSpPr txBox="1"/>
          <p:nvPr/>
        </p:nvSpPr>
        <p:spPr>
          <a:xfrm>
            <a:off x="3818965" y="5580529"/>
            <a:ext cx="324508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Questions ?</a:t>
            </a:r>
          </a:p>
          <a:p>
            <a:pPr algn="ctr"/>
            <a:r>
              <a:rPr lang="en-US" sz="2400" dirty="0" err="1">
                <a:solidFill>
                  <a:schemeClr val="accent2"/>
                </a:solidFill>
              </a:rPr>
              <a:t>swadhin@utexas.edu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5495"/>
            <a:ext cx="11996928" cy="35661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 we measure </a:t>
            </a:r>
            <a:r>
              <a:rPr lang="en-US" i="1" dirty="0">
                <a:solidFill>
                  <a:srgbClr val="C00000"/>
                </a:solidFill>
              </a:rPr>
              <a:t>temperature</a:t>
            </a:r>
            <a:r>
              <a:rPr lang="en-US" dirty="0">
                <a:solidFill>
                  <a:schemeClr val="bg1"/>
                </a:solidFill>
              </a:rPr>
              <a:t> exploiting </a:t>
            </a:r>
            <a:r>
              <a:rPr lang="en-US" i="1" dirty="0">
                <a:solidFill>
                  <a:srgbClr val="C00000"/>
                </a:solidFill>
              </a:rPr>
              <a:t>impedance change due to temperature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variation</a:t>
            </a:r>
            <a:r>
              <a:rPr lang="en-US" dirty="0">
                <a:solidFill>
                  <a:schemeClr val="bg1"/>
                </a:solidFill>
              </a:rPr>
              <a:t> in RFID tags?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8F92-5E2F-1047-9BF9-6F59F841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Yes! and Key</a:t>
            </a:r>
            <a:r>
              <a:rPr lang="en-US" sz="5400" dirty="0"/>
              <a:t>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B958-E45C-3F41-BF10-28CA4C5B6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1825624"/>
            <a:ext cx="11933583" cy="4530730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Temperature variation </a:t>
            </a:r>
            <a:r>
              <a:rPr lang="en-US" sz="4000" dirty="0"/>
              <a:t>changes the </a:t>
            </a:r>
            <a:r>
              <a:rPr lang="en-US" sz="4000" dirty="0">
                <a:solidFill>
                  <a:srgbClr val="FF0000"/>
                </a:solidFill>
              </a:rPr>
              <a:t>tag-antenna impedance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Larger antenna surface area </a:t>
            </a:r>
            <a:r>
              <a:rPr lang="en-US" sz="4000" dirty="0"/>
              <a:t>experiences more change</a:t>
            </a:r>
          </a:p>
          <a:p>
            <a:pPr lvl="1"/>
            <a:endParaRPr lang="en-US" sz="4000" dirty="0"/>
          </a:p>
          <a:p>
            <a:r>
              <a:rPr lang="en-US" sz="4000" dirty="0"/>
              <a:t>Impedance change manifests in </a:t>
            </a:r>
            <a:r>
              <a:rPr lang="en-US" sz="4000" dirty="0">
                <a:solidFill>
                  <a:srgbClr val="FF0000"/>
                </a:solidFill>
              </a:rPr>
              <a:t>change of reflected signal</a:t>
            </a:r>
          </a:p>
          <a:p>
            <a:endParaRPr lang="en-US" sz="4000" dirty="0"/>
          </a:p>
          <a:p>
            <a:r>
              <a:rPr lang="en-US" sz="4000" dirty="0">
                <a:solidFill>
                  <a:srgbClr val="FF0000"/>
                </a:solidFill>
              </a:rPr>
              <a:t>Differential sensing </a:t>
            </a:r>
            <a:r>
              <a:rPr lang="en-US" sz="4000" dirty="0"/>
              <a:t>of tag-pair used to predict </a:t>
            </a:r>
            <a:r>
              <a:rPr lang="en-US" sz="4000" dirty="0">
                <a:solidFill>
                  <a:srgbClr val="FF0000"/>
                </a:solidFill>
              </a:rPr>
              <a:t>temperature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6CAE-3C2E-6140-A090-E4B17B46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782C-636C-D64F-B40E-F57FF488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RTSense</a:t>
            </a:r>
            <a:r>
              <a:rPr lang="en-US" sz="5400" dirty="0"/>
              <a:t> Tag-pair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EE50-7375-9846-A3CF-3E609AF5A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Tag-pair</a:t>
            </a:r>
            <a:r>
              <a:rPr lang="en-US" sz="4400" dirty="0"/>
              <a:t> based solution</a:t>
            </a:r>
          </a:p>
          <a:p>
            <a:pPr lvl="1"/>
            <a:r>
              <a:rPr lang="en-US" sz="4000" dirty="0"/>
              <a:t>Battery-free and </a:t>
            </a:r>
          </a:p>
          <a:p>
            <a:pPr marL="457189" lvl="1" indent="0">
              <a:buNone/>
            </a:pPr>
            <a:r>
              <a:rPr lang="en-US" sz="4000" dirty="0"/>
              <a:t>  Cheap (~$2)</a:t>
            </a:r>
          </a:p>
          <a:p>
            <a:pPr marL="457189" lvl="1" indent="0">
              <a:buNone/>
            </a:pPr>
            <a:endParaRPr lang="en-US" sz="4000" dirty="0"/>
          </a:p>
          <a:p>
            <a:pPr lvl="1"/>
            <a:r>
              <a:rPr lang="en-US" sz="4000" dirty="0"/>
              <a:t>Customizable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Robust against change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AE73F-F6E3-D643-B9B6-D8E4CB73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41E39-4962-7A4B-809D-9302E1F9A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35" y="1463661"/>
            <a:ext cx="5267739" cy="52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01908" y="4064539"/>
            <a:ext cx="813098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Evaluation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EC1C8-D86D-5046-B221-EAE5C68DF7A3}"/>
              </a:ext>
            </a:extLst>
          </p:cNvPr>
          <p:cNvSpPr txBox="1"/>
          <p:nvPr/>
        </p:nvSpPr>
        <p:spPr>
          <a:xfrm>
            <a:off x="1801908" y="1937748"/>
            <a:ext cx="813098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Analytical Model</a:t>
            </a:r>
          </a:p>
        </p:txBody>
      </p:sp>
    </p:spTree>
    <p:extLst>
      <p:ext uri="{BB962C8B-B14F-4D97-AF65-F5344CB8AC3E}">
        <p14:creationId xmlns:p14="http://schemas.microsoft.com/office/powerpoint/2010/main" val="24312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01908" y="4504753"/>
            <a:ext cx="813098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Evaluation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EC1C8-D86D-5046-B221-EAE5C68DF7A3}"/>
              </a:ext>
            </a:extLst>
          </p:cNvPr>
          <p:cNvSpPr txBox="1"/>
          <p:nvPr/>
        </p:nvSpPr>
        <p:spPr>
          <a:xfrm>
            <a:off x="1792944" y="1892701"/>
            <a:ext cx="813098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Analytical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B82D82-C916-D849-B637-1C1BCC28A288}"/>
              </a:ext>
            </a:extLst>
          </p:cNvPr>
          <p:cNvSpPr txBox="1"/>
          <p:nvPr/>
        </p:nvSpPr>
        <p:spPr>
          <a:xfrm>
            <a:off x="1801908" y="4504752"/>
            <a:ext cx="8122024" cy="830998"/>
          </a:xfrm>
          <a:prstGeom prst="rect">
            <a:avLst/>
          </a:prstGeom>
          <a:solidFill>
            <a:srgbClr val="E9E9E9">
              <a:alpha val="85098"/>
            </a:srgb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C521-D244-F743-A369-1C835E46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Analytical</a:t>
            </a:r>
            <a:r>
              <a:rPr lang="en-US" sz="5400" dirty="0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CF115-BD5B-2848-B3E7-CAA0D806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9365" cy="435651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Impedance Modeling </a:t>
            </a:r>
            <a:r>
              <a:rPr lang="en-US" sz="4000" dirty="0"/>
              <a:t>of Dipole Tag Antenna</a:t>
            </a:r>
          </a:p>
          <a:p>
            <a:endParaRPr lang="en-US" sz="4000" dirty="0"/>
          </a:p>
          <a:p>
            <a:r>
              <a:rPr lang="en-US" sz="4000" dirty="0">
                <a:solidFill>
                  <a:srgbClr val="FF0000"/>
                </a:solidFill>
              </a:rPr>
              <a:t>Temperature Impact </a:t>
            </a:r>
            <a:r>
              <a:rPr lang="en-US" sz="4000" dirty="0"/>
              <a:t>on Antenna Impedance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>
                <a:solidFill>
                  <a:srgbClr val="FF0000"/>
                </a:solidFill>
              </a:rPr>
              <a:t>Phase Change Modeling </a:t>
            </a:r>
            <a:r>
              <a:rPr lang="en-US" sz="4000" dirty="0"/>
              <a:t>from Impedance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FBD11-67C6-C847-8319-606DD91D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8F92-5E2F-1047-9BF9-6F59F841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Analytical</a:t>
            </a:r>
            <a:r>
              <a:rPr lang="en-US" sz="5400" dirty="0"/>
              <a:t> R/L/C model of dipole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6CAE-3C2E-6140-A090-E4B17B46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EC65-D79E-4DCE-A549-ACBEE94ABE9E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76E08-0B6A-CD44-8C23-1F30E0A56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65" y="3445675"/>
            <a:ext cx="1612794" cy="794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2C1FB-BB3D-EF4D-9469-0DBBCE5F0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70" y="3382964"/>
            <a:ext cx="25781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7A60D5-55B1-B34F-A2E7-6EAE3CFCA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29" y="4658135"/>
            <a:ext cx="8674100" cy="977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0DDF6-8755-4E4B-8D12-D9D20DEC3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25018" r="2581" b="7395"/>
          <a:stretch/>
        </p:blipFill>
        <p:spPr>
          <a:xfrm>
            <a:off x="1759789" y="5854460"/>
            <a:ext cx="2145102" cy="5750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519BA3-6A84-0449-A78B-68E4E94ABB82}"/>
              </a:ext>
            </a:extLst>
          </p:cNvPr>
          <p:cNvSpPr txBox="1"/>
          <p:nvPr/>
        </p:nvSpPr>
        <p:spPr>
          <a:xfrm>
            <a:off x="1702629" y="3480023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  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D26A79-4938-DB44-8A82-71AF85F4C955}"/>
              </a:ext>
            </a:extLst>
          </p:cNvPr>
          <p:cNvSpPr txBox="1"/>
          <p:nvPr/>
        </p:nvSpPr>
        <p:spPr>
          <a:xfrm>
            <a:off x="5130916" y="344567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368368-AE06-BE43-95AF-54C5249A83EC}"/>
              </a:ext>
            </a:extLst>
          </p:cNvPr>
          <p:cNvSpPr/>
          <p:nvPr/>
        </p:nvSpPr>
        <p:spPr>
          <a:xfrm>
            <a:off x="2190903" y="2027583"/>
            <a:ext cx="2699656" cy="834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AE3946-AB4D-7C40-9398-C1EA4497EE12}"/>
              </a:ext>
            </a:extLst>
          </p:cNvPr>
          <p:cNvSpPr/>
          <p:nvPr/>
        </p:nvSpPr>
        <p:spPr>
          <a:xfrm>
            <a:off x="5130916" y="2021012"/>
            <a:ext cx="2699656" cy="834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A0D9E0-50BA-F44E-AB16-432F44BE0217}"/>
              </a:ext>
            </a:extLst>
          </p:cNvPr>
          <p:cNvCxnSpPr/>
          <p:nvPr/>
        </p:nvCxnSpPr>
        <p:spPr>
          <a:xfrm>
            <a:off x="2190903" y="1809960"/>
            <a:ext cx="269965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9D59C9-58D4-ED47-943A-7ED88FD7EE9F}"/>
              </a:ext>
            </a:extLst>
          </p:cNvPr>
          <p:cNvCxnSpPr>
            <a:cxnSpLocks/>
          </p:cNvCxnSpPr>
          <p:nvPr/>
        </p:nvCxnSpPr>
        <p:spPr>
          <a:xfrm>
            <a:off x="8124731" y="1981256"/>
            <a:ext cx="0" cy="89727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0A7F50-EBCF-B64C-8D19-D95604C30586}"/>
              </a:ext>
            </a:extLst>
          </p:cNvPr>
          <p:cNvCxnSpPr>
            <a:cxnSpLocks/>
          </p:cNvCxnSpPr>
          <p:nvPr/>
        </p:nvCxnSpPr>
        <p:spPr>
          <a:xfrm>
            <a:off x="4791169" y="2961860"/>
            <a:ext cx="4473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75C237-F664-644B-8604-FA69197329FD}"/>
              </a:ext>
            </a:extLst>
          </p:cNvPr>
          <p:cNvCxnSpPr>
            <a:cxnSpLocks/>
          </p:cNvCxnSpPr>
          <p:nvPr/>
        </p:nvCxnSpPr>
        <p:spPr>
          <a:xfrm>
            <a:off x="7896089" y="1823211"/>
            <a:ext cx="293757" cy="20437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E54F5E8-EAE4-7C43-AAA7-3722FFC936D1}"/>
              </a:ext>
            </a:extLst>
          </p:cNvPr>
          <p:cNvSpPr txBox="1"/>
          <p:nvPr/>
        </p:nvSpPr>
        <p:spPr>
          <a:xfrm>
            <a:off x="8230060" y="2064666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F2EF87-AE59-184D-9BE7-28BA1E5A7F20}"/>
              </a:ext>
            </a:extLst>
          </p:cNvPr>
          <p:cNvSpPr txBox="1"/>
          <p:nvPr/>
        </p:nvSpPr>
        <p:spPr>
          <a:xfrm>
            <a:off x="3226593" y="1299991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2DC005-34EA-114F-95F7-6C95DC6D8C7E}"/>
              </a:ext>
            </a:extLst>
          </p:cNvPr>
          <p:cNvSpPr txBox="1"/>
          <p:nvPr/>
        </p:nvSpPr>
        <p:spPr>
          <a:xfrm>
            <a:off x="4791169" y="291588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FF232D-6737-D946-A3C0-65C7D7FA5094}"/>
              </a:ext>
            </a:extLst>
          </p:cNvPr>
          <p:cNvSpPr txBox="1"/>
          <p:nvPr/>
        </p:nvSpPr>
        <p:spPr>
          <a:xfrm>
            <a:off x="7972285" y="147681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3ABBCA-7DA0-804F-9D19-61BE6270F483}"/>
              </a:ext>
            </a:extLst>
          </p:cNvPr>
          <p:cNvSpPr/>
          <p:nvPr/>
        </p:nvSpPr>
        <p:spPr>
          <a:xfrm>
            <a:off x="3097984" y="3155594"/>
            <a:ext cx="1886359" cy="118291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803E6F-C933-1B45-AF52-E9ACF2E0ABAC}"/>
              </a:ext>
            </a:extLst>
          </p:cNvPr>
          <p:cNvSpPr/>
          <p:nvPr/>
        </p:nvSpPr>
        <p:spPr>
          <a:xfrm>
            <a:off x="5691385" y="3090569"/>
            <a:ext cx="2671881" cy="12244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93157-CBD2-D44C-B99C-51A9650259CF}"/>
              </a:ext>
            </a:extLst>
          </p:cNvPr>
          <p:cNvSpPr txBox="1"/>
          <p:nvPr/>
        </p:nvSpPr>
        <p:spPr>
          <a:xfrm>
            <a:off x="3171469" y="4315062"/>
            <a:ext cx="195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DC Resistance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8E0C9-B72E-6549-BF22-357C7CA988D3}"/>
              </a:ext>
            </a:extLst>
          </p:cNvPr>
          <p:cNvSpPr txBox="1"/>
          <p:nvPr/>
        </p:nvSpPr>
        <p:spPr>
          <a:xfrm>
            <a:off x="6176890" y="4301502"/>
            <a:ext cx="1947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AC Resistance</a:t>
            </a:r>
          </a:p>
        </p:txBody>
      </p:sp>
    </p:spTree>
    <p:extLst>
      <p:ext uri="{BB962C8B-B14F-4D97-AF65-F5344CB8AC3E}">
        <p14:creationId xmlns:p14="http://schemas.microsoft.com/office/powerpoint/2010/main" val="28081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  <p:bldP spid="34" grpId="0"/>
      <p:bldP spid="35" grpId="0"/>
      <p:bldP spid="36" grpId="0"/>
      <p:bldP spid="37" grpId="0"/>
      <p:bldP spid="3" grpId="0" animBg="1"/>
      <p:bldP spid="23" grpId="0" animBg="1"/>
      <p:bldP spid="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563</Words>
  <Application>Microsoft Macintosh PowerPoint</Application>
  <PresentationFormat>Widescreen</PresentationFormat>
  <Paragraphs>157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RTSense: Passive RFID based  Temperature Sensing</vt:lpstr>
      <vt:lpstr>Why indoor temperature sensing ?</vt:lpstr>
      <vt:lpstr>Can we measure temperature exploiting impedance change due to temperature variation in RFID tags?</vt:lpstr>
      <vt:lpstr>Yes! and Key Idea</vt:lpstr>
      <vt:lpstr>RTSense Tag-pair</vt:lpstr>
      <vt:lpstr>PowerPoint Presentation</vt:lpstr>
      <vt:lpstr>PowerPoint Presentation</vt:lpstr>
      <vt:lpstr>Analytical model</vt:lpstr>
      <vt:lpstr>Analytical R/L/C model of dipole </vt:lpstr>
      <vt:lpstr>Analytical R/L/C model of dipole</vt:lpstr>
      <vt:lpstr>Temperature impedance model</vt:lpstr>
      <vt:lpstr>Phase impedance model</vt:lpstr>
      <vt:lpstr>Phase impedance model and metric</vt:lpstr>
      <vt:lpstr>Algorithm sketch of RTSense</vt:lpstr>
      <vt:lpstr>PowerPoint Presentation</vt:lpstr>
      <vt:lpstr>Oven Iso-temperature setup</vt:lpstr>
      <vt:lpstr>Heat-gun Experimental Setup</vt:lpstr>
      <vt:lpstr>Tag-pair design selection</vt:lpstr>
      <vt:lpstr>Related metrics</vt:lpstr>
      <vt:lpstr>Impact of distance</vt:lpstr>
      <vt:lpstr>Impact of orientation</vt:lpstr>
      <vt:lpstr>Related works of RTSense</vt:lpstr>
      <vt:lpstr>Key takeaways of RTSense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RTSense: Passive RFID based  Temperature Sensing</dc:title>
  <dc:creator>SWADHIN PRADHAN</dc:creator>
  <cp:lastModifiedBy>SWADHIN PRADHAN</cp:lastModifiedBy>
  <cp:revision>4</cp:revision>
  <dcterms:created xsi:type="dcterms:W3CDTF">2020-11-09T12:53:57Z</dcterms:created>
  <dcterms:modified xsi:type="dcterms:W3CDTF">2020-11-10T04:35:05Z</dcterms:modified>
</cp:coreProperties>
</file>